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handoutMasterIdLst>
    <p:handoutMasterId r:id="rId50"/>
  </p:handoutMasterIdLst>
  <p:sldIdLst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9CC0"/>
    <a:srgbClr val="1E1860"/>
    <a:srgbClr val="555276"/>
    <a:srgbClr val="A6C038"/>
    <a:srgbClr val="ECCE18"/>
    <a:srgbClr val="E6661F"/>
    <a:srgbClr val="C83537"/>
    <a:srgbClr val="1E185F"/>
    <a:srgbClr val="A7BF39"/>
    <a:srgbClr val="008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980" autoAdjust="0"/>
  </p:normalViewPr>
  <p:slideViewPr>
    <p:cSldViewPr>
      <p:cViewPr varScale="1">
        <p:scale>
          <a:sx n="71" d="100"/>
          <a:sy n="71" d="100"/>
        </p:scale>
        <p:origin x="1536" y="48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2261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342C8-1770-4004-A9F5-C37FDF397545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8BC3E-3DFE-4E62-ABA8-A3563E71B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20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6539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15489BF-C353-4FE4-BA83-F0F07607E208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3789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150941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D316BC7-2000-413D-9702-B3E9B2170767}" type="slidenum">
              <a:rPr lang="en-US" altLang="en-US" smtClean="0"/>
              <a:pPr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399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709064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F71C4F-DE47-435D-AD14-9A75BAF63131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4198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127239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633C081-F7B4-48A2-B6C4-A8CDBD160CAA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440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901434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9FE69A-A384-4744-BF73-A561C1360EB8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4608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652440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215650C-F197-4B40-AA17-D66243692225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4813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088104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DD450D2-9850-4E6E-97BF-C465F8E8FB29}" type="slidenum">
              <a:rPr lang="en-US" altLang="en-US" smtClean="0"/>
              <a:pPr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5018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7582744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A09691A-415E-43EA-BE4B-238B6BD7D27A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5222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3361080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46C2DC-4503-4162-A746-CB7D9155D199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5427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784986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C3DD2CB-14F8-4C84-9A0B-217DA960D8BD}" type="slidenum">
              <a:rPr lang="en-US" altLang="en-US" smtClean="0"/>
              <a:pPr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5632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703122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58CC897-106B-4172-B106-95B8C2D27469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2150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3248355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AB9DC8-F4F2-4B36-A0E2-7AC6BCE9A6DC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583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199685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2DD2C8-72B0-48BA-A0B3-6A0FA39948FC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6042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672694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D7C3DCC-A860-4EF3-9776-3CCD65E1BB22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624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8146486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E641497-C71E-4604-989A-0824484DCFB4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6451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081599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093A3C-816A-46C2-B5FF-540168E223A6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6656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7963303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6ECA1E2-248A-42AC-AEA7-0055A7F1851F}" type="slidenum">
              <a:rPr lang="en-US" altLang="en-US" smtClean="0"/>
              <a:pPr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6861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5348501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2BF433F-D325-4E1E-B998-C3AD1B16A0E5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7066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8022663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EC792EB-B709-4A8A-8395-B25C800CBB51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7270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0921148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C7181B2-8644-4BA1-A134-4B17697507D9}" type="slidenum">
              <a:rPr lang="en-US" altLang="en-US" smtClean="0"/>
              <a:pPr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7475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78568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58935A-FDE4-4C58-8DB9-89BC1F2EB27D}" type="slidenum">
              <a:rPr lang="en-US" altLang="en-US" smtClean="0"/>
              <a:pPr>
                <a:spcBef>
                  <a:spcPct val="0"/>
                </a:spcBef>
              </a:pPr>
              <a:t>30</a:t>
            </a:fld>
            <a:endParaRPr lang="en-US" altLang="en-US" smtClean="0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7680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17728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5810C8-6469-4964-B795-1D16C5C5A850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2355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4986616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5244E8E-C69D-4C05-A0A4-C4DE3FFE4D0F}" type="slidenum">
              <a:rPr lang="en-US" altLang="en-US" smtClean="0"/>
              <a:pPr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7885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46847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C3BD0FC-1F04-4454-981F-9F60A5031946}" type="slidenum">
              <a:rPr lang="en-US" altLang="en-US" smtClean="0"/>
              <a:pPr>
                <a:spcBef>
                  <a:spcPct val="0"/>
                </a:spcBef>
              </a:pPr>
              <a:t>32</a:t>
            </a:fld>
            <a:endParaRPr lang="en-US" altLang="en-US" smtClean="0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8090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5910547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F5E9E5-B825-469F-8C24-F5BCC6D4A936}" type="slidenum">
              <a:rPr lang="en-US" altLang="en-US" smtClean="0"/>
              <a:pPr>
                <a:spcBef>
                  <a:spcPct val="0"/>
                </a:spcBef>
              </a:pPr>
              <a:t>33</a:t>
            </a:fld>
            <a:endParaRPr lang="en-US" altLang="en-US" smtClean="0"/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829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497116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FF922D3-1B18-4932-93EF-64B3DF82FD2F}" type="slidenum">
              <a:rPr lang="en-US" altLang="en-US" smtClean="0"/>
              <a:pPr>
                <a:spcBef>
                  <a:spcPct val="0"/>
                </a:spcBef>
              </a:pPr>
              <a:t>34</a:t>
            </a:fld>
            <a:endParaRPr lang="en-US" altLang="en-US" smtClean="0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849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7755227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78CF41-DCF8-4ED9-9A9A-F02C86627A95}" type="slidenum">
              <a:rPr lang="en-US" altLang="en-US" smtClean="0"/>
              <a:pPr>
                <a:spcBef>
                  <a:spcPct val="0"/>
                </a:spcBef>
              </a:pPr>
              <a:t>35</a:t>
            </a:fld>
            <a:endParaRPr lang="en-US" altLang="en-US" smtClean="0"/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8704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7423520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DC294E5-3240-4E2E-9AA0-D2E9EF99CA82}" type="slidenum">
              <a:rPr lang="en-US" altLang="en-US" smtClean="0"/>
              <a:pPr>
                <a:spcBef>
                  <a:spcPct val="0"/>
                </a:spcBef>
              </a:pPr>
              <a:t>36</a:t>
            </a:fld>
            <a:endParaRPr lang="en-US" altLang="en-US" smtClean="0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8909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9737154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93C411-C1CE-417A-928E-1A978CA9EBB3}" type="slidenum">
              <a:rPr lang="en-US" altLang="en-US" smtClean="0"/>
              <a:pPr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911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7763205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2A4945A-4D17-4A19-B2BD-481FB5D0935B}" type="slidenum">
              <a:rPr lang="en-US" altLang="en-US" smtClean="0"/>
              <a:pPr>
                <a:spcBef>
                  <a:spcPct val="0"/>
                </a:spcBef>
              </a:pPr>
              <a:t>38</a:t>
            </a:fld>
            <a:endParaRPr lang="en-US" altLang="en-US" smtClean="0"/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9318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0100384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E12544D-8E84-4B63-A265-ADE4722CDE5C}" type="slidenum">
              <a:rPr lang="en-US" altLang="en-US" smtClean="0"/>
              <a:pPr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952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7787659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65B0D1-02F9-4FE7-BA24-599759BC7B3E}" type="slidenum">
              <a:rPr lang="en-US" altLang="en-US" smtClean="0"/>
              <a:pPr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  <p:sp>
        <p:nvSpPr>
          <p:cNvPr id="972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9728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880883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2FBB7A2-D58D-4C85-83EA-59242C066BC5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2560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0167456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F081AC3-4B34-4D2D-9C9D-73F9D2F9D969}" type="slidenum">
              <a:rPr lang="en-US" altLang="en-US" smtClean="0"/>
              <a:pPr>
                <a:spcBef>
                  <a:spcPct val="0"/>
                </a:spcBef>
              </a:pPr>
              <a:t>41</a:t>
            </a:fld>
            <a:endParaRPr lang="en-US" altLang="en-US" smtClean="0"/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9933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4407704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2FC7E6A-491B-4E0F-B44B-67FC458D6DE5}" type="slidenum">
              <a:rPr lang="en-US" altLang="en-US" smtClean="0"/>
              <a:pPr>
                <a:spcBef>
                  <a:spcPct val="0"/>
                </a:spcBef>
              </a:pPr>
              <a:t>42</a:t>
            </a:fld>
            <a:endParaRPr lang="en-US" altLang="en-US" smtClean="0"/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10138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549179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5266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6198AF1-2CAC-41A3-8D32-A2920770927E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2765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032880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FB3605D-B95A-45C2-9BDE-87833008F1AD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2970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742890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739E4B-5CCF-4B0F-9335-F079F581995B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317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954762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5FF56BF-CEFA-4E1F-A29E-629D6579CE5D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337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134083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B1071B7-E532-4608-840E-6917536A03D8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52" tIns="45268" rIns="92152" bIns="45268"/>
          <a:lstStyle/>
          <a:p>
            <a:endParaRPr lang="es-MX" altLang="en-US" smtClean="0"/>
          </a:p>
        </p:txBody>
      </p:sp>
      <p:sp>
        <p:nvSpPr>
          <p:cNvPr id="3584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3963" y="688975"/>
            <a:ext cx="4551362" cy="3516313"/>
          </a:xfrm>
          <a:prstGeom prst="rect">
            <a:avLst/>
          </a:prstGeo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124661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/>
          <p:nvPr userDrawn="1"/>
        </p:nvSpPr>
        <p:spPr>
          <a:xfrm>
            <a:off x="0" y="-1"/>
            <a:ext cx="10058400" cy="1189172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  <p:sp>
        <p:nvSpPr>
          <p:cNvPr id="9" name="object 5"/>
          <p:cNvSpPr/>
          <p:nvPr userDrawn="1"/>
        </p:nvSpPr>
        <p:spPr>
          <a:xfrm>
            <a:off x="0" y="1143000"/>
            <a:ext cx="10058400" cy="5442455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/>
          <p:cNvSpPr txBox="1"/>
          <p:nvPr userDrawn="1"/>
        </p:nvSpPr>
        <p:spPr>
          <a:xfrm>
            <a:off x="914400" y="379900"/>
            <a:ext cx="7483475" cy="41678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495"/>
              </a:lnSpc>
            </a:pPr>
            <a:r>
              <a:rPr lang="en-US" sz="5700" b="1" spc="-265" dirty="0" smtClean="0">
                <a:solidFill>
                  <a:srgbClr val="A29CC0"/>
                </a:solidFill>
                <a:latin typeface="Futura LT Pro Book" panose="020B0502020204020303" pitchFamily="34" charset="0"/>
                <a:cs typeface="Gill Sans MT"/>
              </a:rPr>
              <a:t>Headline goes here</a:t>
            </a:r>
          </a:p>
          <a:p>
            <a:pPr marL="12700">
              <a:lnSpc>
                <a:spcPts val="6495"/>
              </a:lnSpc>
            </a:pPr>
            <a:r>
              <a:rPr lang="en-US" sz="5700" b="1" spc="-265" dirty="0" smtClean="0">
                <a:solidFill>
                  <a:srgbClr val="1E1860"/>
                </a:solidFill>
                <a:latin typeface="Futura Lt BT" panose="020B0402020204020303" pitchFamily="34" charset="0"/>
                <a:cs typeface="Gill Sans MT"/>
              </a:rPr>
              <a:t>Headline goes here</a:t>
            </a:r>
          </a:p>
          <a:p>
            <a:pPr marL="12700" marR="0" indent="0" algn="l" defTabSz="914400" rtl="0" eaLnBrk="1" fontAlgn="auto" latinLnBrk="0" hangingPunct="1">
              <a:lnSpc>
                <a:spcPts val="649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700" b="1" spc="-265" dirty="0" smtClean="0">
                <a:solidFill>
                  <a:schemeClr val="bg1"/>
                </a:solidFill>
                <a:latin typeface="Futura Lt BT" panose="020B0402020204020303" pitchFamily="34" charset="0"/>
                <a:cs typeface="Gill Sans MT"/>
              </a:rPr>
              <a:t>Headline goes here</a:t>
            </a:r>
            <a:endParaRPr lang="en-US" sz="5700" dirty="0" smtClean="0">
              <a:solidFill>
                <a:schemeClr val="bg1"/>
              </a:solidFill>
              <a:latin typeface="Futura Lt BT" panose="020B0402020204020303" pitchFamily="34" charset="0"/>
              <a:cs typeface="Gill Sans MT"/>
            </a:endParaRPr>
          </a:p>
          <a:p>
            <a:pPr marL="12700">
              <a:lnSpc>
                <a:spcPts val="6495"/>
              </a:lnSpc>
            </a:pPr>
            <a:endParaRPr lang="en-US" sz="5700" dirty="0">
              <a:solidFill>
                <a:schemeClr val="bg1"/>
              </a:solidFill>
              <a:latin typeface="Futura Lt BT" panose="020B0402020204020303" pitchFamily="34" charset="0"/>
              <a:cs typeface="Gill Sans MT"/>
            </a:endParaRPr>
          </a:p>
          <a:p>
            <a:pPr marL="12700">
              <a:lnSpc>
                <a:spcPts val="6495"/>
              </a:lnSpc>
            </a:pPr>
            <a:endParaRPr sz="5700" dirty="0">
              <a:solidFill>
                <a:srgbClr val="1E185F"/>
              </a:solidFill>
              <a:latin typeface="Futura Lt BT" panose="020B0402020204020303" pitchFamily="34" charset="0"/>
              <a:cs typeface="Gill Sans MT"/>
            </a:endParaRPr>
          </a:p>
        </p:txBody>
      </p:sp>
      <p:sp>
        <p:nvSpPr>
          <p:cNvPr id="12" name="object 9"/>
          <p:cNvSpPr txBox="1"/>
          <p:nvPr userDrawn="1"/>
        </p:nvSpPr>
        <p:spPr>
          <a:xfrm>
            <a:off x="4495800" y="4572000"/>
            <a:ext cx="4493260" cy="164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50"/>
              </a:lnSpc>
            </a:pPr>
            <a:r>
              <a:rPr sz="1600" dirty="0">
                <a:solidFill>
                  <a:srgbClr val="1E1860"/>
                </a:solidFill>
                <a:latin typeface="Futura LT Pro Book"/>
                <a:cs typeface="Futura LT Pro Book"/>
              </a:rPr>
              <a:t>Author Name and Degree Here</a:t>
            </a:r>
          </a:p>
          <a:p>
            <a:pPr marL="12700">
              <a:lnSpc>
                <a:spcPts val="2250"/>
              </a:lnSpc>
            </a:pPr>
            <a:r>
              <a:rPr sz="1600" b="1" dirty="0">
                <a:solidFill>
                  <a:srgbClr val="1E1860"/>
                </a:solidFill>
                <a:latin typeface="Futura LT Pro Book"/>
                <a:cs typeface="Futura LT Pro Book"/>
              </a:rPr>
              <a:t>MEASURE Evaluation</a:t>
            </a:r>
            <a:endParaRPr sz="1600" dirty="0">
              <a:solidFill>
                <a:srgbClr val="1E1860"/>
              </a:solidFill>
              <a:latin typeface="Futura LT Pro Book"/>
              <a:cs typeface="Futura LT Pro Book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1E1860"/>
                </a:solidFill>
                <a:latin typeface="Futura LT Pro Book"/>
                <a:cs typeface="Futura LT Pro Book"/>
              </a:rPr>
              <a:t>Your organization here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 dirty="0">
              <a:solidFill>
                <a:srgbClr val="1E186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200"/>
              </a:lnSpc>
            </a:pPr>
            <a:r>
              <a:rPr lang="en-US" sz="1600" dirty="0" smtClean="0">
                <a:solidFill>
                  <a:srgbClr val="1E1860"/>
                </a:solidFill>
                <a:latin typeface="Futura LT Pro Book"/>
                <a:cs typeface="Futura LT Pro Book"/>
              </a:rPr>
              <a:t>Date for presentation</a:t>
            </a:r>
            <a:r>
              <a:rPr lang="en-US" sz="1600" baseline="0" dirty="0" smtClean="0">
                <a:solidFill>
                  <a:srgbClr val="1E1860"/>
                </a:solidFill>
                <a:latin typeface="Futura LT Pro Book"/>
                <a:cs typeface="Futura LT Pro Book"/>
              </a:rPr>
              <a:t> if necessary</a:t>
            </a:r>
            <a:endParaRPr sz="1600" dirty="0">
              <a:solidFill>
                <a:srgbClr val="1E1860"/>
              </a:solidFill>
              <a:latin typeface="Futura LT Pro Book"/>
              <a:cs typeface="Futura LT Pro Book"/>
            </a:endParaRPr>
          </a:p>
          <a:p>
            <a:pPr marL="12700">
              <a:lnSpc>
                <a:spcPts val="2200"/>
              </a:lnSpc>
            </a:pPr>
            <a:r>
              <a:rPr lang="en-US" sz="1600" b="1" dirty="0" smtClean="0">
                <a:solidFill>
                  <a:srgbClr val="1E1860"/>
                </a:solidFill>
                <a:latin typeface="Futura LT Pro Book"/>
                <a:cs typeface="Futura LT Pro Book"/>
              </a:rPr>
              <a:t>Name of meeting</a:t>
            </a:r>
            <a:endParaRPr sz="1600" dirty="0">
              <a:solidFill>
                <a:srgbClr val="1E1860"/>
              </a:solidFill>
              <a:latin typeface="Futura LT Pro Book"/>
              <a:cs typeface="Futura LT Pro Book"/>
            </a:endParaRPr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-1087826" y="7290541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4" b="23721"/>
          <a:stretch/>
        </p:blipFill>
        <p:spPr>
          <a:xfrm>
            <a:off x="5770174" y="6713450"/>
            <a:ext cx="2159599" cy="990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6606476"/>
            <a:ext cx="1274374" cy="1089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 userDrawn="1"/>
        </p:nvSpPr>
        <p:spPr>
          <a:xfrm>
            <a:off x="0" y="-1"/>
            <a:ext cx="10058400" cy="1190825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11769" y="366812"/>
            <a:ext cx="8674100" cy="1143000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A29CC0"/>
                </a:solidFill>
                <a:latin typeface="Futura LT Pro Book" panose="020B0502020204020303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0"/>
          </p:nvPr>
        </p:nvSpPr>
        <p:spPr>
          <a:xfrm>
            <a:off x="685800" y="2702611"/>
            <a:ext cx="8305800" cy="25908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Futura LT Pro Book" panose="020B0502020204020303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Futura LT Pro Book" panose="020B0502020204020303" pitchFamily="34" charset="0"/>
              </a:defRPr>
            </a:lvl3pPr>
            <a:lvl4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4pPr>
            <a:lvl5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61845" y="1024237"/>
            <a:ext cx="6629400" cy="1066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1E1860"/>
                </a:solidFill>
                <a:latin typeface="Futura LT Pro Book" panose="020B0502020204020303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/>
          <p:cNvSpPr/>
          <p:nvPr userDrawn="1"/>
        </p:nvSpPr>
        <p:spPr>
          <a:xfrm>
            <a:off x="-11723" y="0"/>
            <a:ext cx="10058400" cy="1185862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598854" y="457200"/>
            <a:ext cx="8674100" cy="1143000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A29CC0"/>
                </a:solidFill>
                <a:latin typeface="Futura LT Pro Book" panose="020B0502020204020303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88344" y="1069181"/>
            <a:ext cx="6629400" cy="1147762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1E1860"/>
                </a:solidFill>
                <a:latin typeface="Futura LT Pro Book" panose="020B0502020204020303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98854" y="2819400"/>
            <a:ext cx="6781800" cy="28575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 marL="800100" indent="-342900">
              <a:buFont typeface="Arial" panose="020B0604020202020204" pitchFamily="34" charset="0"/>
              <a:buChar char="•"/>
              <a:defRPr sz="2400" baseline="0">
                <a:latin typeface="Futura LT Pro Book" panose="020B0502020204020303" pitchFamily="34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3pPr>
          </a:lstStyle>
          <a:p>
            <a:pPr lvl="0"/>
            <a:r>
              <a:rPr lang="en-US" dirty="0" smtClean="0"/>
              <a:t>Point number 1</a:t>
            </a:r>
          </a:p>
          <a:p>
            <a:pPr lvl="1"/>
            <a:r>
              <a:rPr lang="en-US" dirty="0" smtClean="0"/>
              <a:t>Information about point number 1</a:t>
            </a:r>
          </a:p>
          <a:p>
            <a:pPr lvl="2"/>
            <a:r>
              <a:rPr lang="en-US" dirty="0" smtClean="0"/>
              <a:t>Information about point number 1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Point number 2</a:t>
            </a:r>
          </a:p>
          <a:p>
            <a:pPr lvl="1"/>
            <a:r>
              <a:rPr lang="en-US" dirty="0" smtClean="0"/>
              <a:t>Information about point number 2</a:t>
            </a:r>
          </a:p>
          <a:p>
            <a:pPr lvl="2"/>
            <a:r>
              <a:rPr lang="en-US" dirty="0" smtClean="0"/>
              <a:t>Information about point number 2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664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/>
          <p:cNvSpPr/>
          <p:nvPr userDrawn="1"/>
        </p:nvSpPr>
        <p:spPr>
          <a:xfrm>
            <a:off x="-11723" y="0"/>
            <a:ext cx="10058400" cy="1143000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0427" y="342900"/>
            <a:ext cx="8674100" cy="1143000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A29CC0"/>
                </a:solidFill>
                <a:latin typeface="Futura LT Pro Book" panose="020B0502020204020303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0427" y="1062038"/>
            <a:ext cx="6629400" cy="1147762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1E1860"/>
                </a:solidFill>
                <a:latin typeface="Futura LT Pro Book" panose="020B0502020204020303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85800" y="3276600"/>
            <a:ext cx="4038600" cy="3962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017477" y="3276600"/>
            <a:ext cx="4191000" cy="3962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7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/>
          <p:cNvSpPr/>
          <p:nvPr userDrawn="1"/>
        </p:nvSpPr>
        <p:spPr>
          <a:xfrm>
            <a:off x="-11723" y="0"/>
            <a:ext cx="10058400" cy="1219200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7784" y="1216819"/>
            <a:ext cx="6629400" cy="1147762"/>
          </a:xfrm>
          <a:prstGeom prst="rect">
            <a:avLst/>
          </a:prstGeom>
        </p:spPr>
        <p:txBody>
          <a:bodyPr/>
          <a:lstStyle>
            <a:lvl1pPr>
              <a:defRPr sz="4400" baseline="0">
                <a:solidFill>
                  <a:srgbClr val="1E1860"/>
                </a:solidFill>
                <a:latin typeface="Futura LT Pro Book" panose="020B0502020204020303" pitchFamily="34" charset="0"/>
              </a:defRPr>
            </a:lvl1pPr>
          </a:lstStyle>
          <a:p>
            <a:pPr lvl="0"/>
            <a:r>
              <a:rPr lang="en-US" dirty="0" smtClean="0"/>
              <a:t>Title for art goes here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017477" y="2362200"/>
            <a:ext cx="4191000" cy="3962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2362200"/>
            <a:ext cx="4267200" cy="46482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utura LT Pro Book" panose="020B0502020204020303" pitchFamily="34" charset="0"/>
              </a:defRPr>
            </a:lvl1pPr>
            <a:lvl2pPr marL="800100" indent="-342900">
              <a:buFont typeface="Arial" panose="020B0604020202020204" pitchFamily="34" charset="0"/>
              <a:buChar char="•"/>
              <a:defRPr sz="2000">
                <a:latin typeface="Futura LT Pro Book" panose="020B0502020204020303" pitchFamily="34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dirty="0" smtClean="0"/>
              <a:t>Type text here</a:t>
            </a:r>
          </a:p>
          <a:p>
            <a:pPr lvl="1"/>
            <a:r>
              <a:rPr lang="en-US" dirty="0" smtClean="0"/>
              <a:t>Type text here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44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/>
          <p:cNvSpPr/>
          <p:nvPr userDrawn="1"/>
        </p:nvSpPr>
        <p:spPr>
          <a:xfrm>
            <a:off x="-11723" y="0"/>
            <a:ext cx="10058400" cy="1143000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1143000"/>
            <a:ext cx="6629400" cy="1147762"/>
          </a:xfrm>
          <a:prstGeom prst="rect">
            <a:avLst/>
          </a:prstGeom>
        </p:spPr>
        <p:txBody>
          <a:bodyPr/>
          <a:lstStyle>
            <a:lvl1pPr>
              <a:defRPr sz="4400" baseline="0">
                <a:solidFill>
                  <a:srgbClr val="1E1860"/>
                </a:solidFill>
                <a:latin typeface="Futura LT Pro Book" panose="020B0502020204020303" pitchFamily="34" charset="0"/>
              </a:defRPr>
            </a:lvl1pPr>
          </a:lstStyle>
          <a:p>
            <a:pPr lvl="0"/>
            <a:r>
              <a:rPr lang="en-US" dirty="0" smtClean="0"/>
              <a:t>Title for (</a:t>
            </a:r>
            <a:r>
              <a:rPr lang="en-US" dirty="0" err="1" smtClean="0"/>
              <a:t>ch</a:t>
            </a:r>
            <a:r>
              <a:rPr lang="en-US" dirty="0" smtClean="0"/>
              <a:t>)art goes here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543732" y="2057400"/>
            <a:ext cx="8991600" cy="548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7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/>
          <p:cNvSpPr/>
          <p:nvPr userDrawn="1"/>
        </p:nvSpPr>
        <p:spPr>
          <a:xfrm>
            <a:off x="0" y="-1"/>
            <a:ext cx="10058400" cy="1219201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pPr marL="469900" lvl="1" algn="l">
              <a:lnSpc>
                <a:spcPts val="3400"/>
              </a:lnSpc>
            </a:pPr>
            <a:endParaRPr lang="en-US" sz="1800" dirty="0">
              <a:solidFill>
                <a:schemeClr val="bg1"/>
              </a:solidFill>
              <a:latin typeface="Futura LT Pro Book"/>
              <a:cs typeface="Futura LT Pro Book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523" y="0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0" y="1219200"/>
            <a:ext cx="10058400" cy="5331086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>
              <a:solidFill>
                <a:srgbClr val="A7BF39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066800" y="2971800"/>
            <a:ext cx="8077200" cy="2698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kern="1200" dirty="0" smtClean="0">
                <a:solidFill>
                  <a:schemeClr val="bg1"/>
                </a:solidFill>
                <a:effectLst/>
                <a:latin typeface="Futura LT Pro Book" panose="020B0502020204020303" pitchFamily="34" charset="0"/>
                <a:ea typeface="+mn-ea"/>
                <a:cs typeface="+mn-cs"/>
              </a:rPr>
              <a:t>This presentation was produced with the support of the United States Agency for International Development (USAID) under the terms of MEASURE Evaluation cooperative agreement AID-OAA-L-14-00004. MEASURE Evaluation is implemented by the Carolina Population Center, University of North Carolina at Chapel Hill in partnership with ICF International; John Snow, Inc.; Management Sciences for Health; Palladium; and Tulane University. Views expressed are not necessarily those of USAID or the United States government. </a:t>
            </a:r>
          </a:p>
          <a:p>
            <a:pPr marL="12700" marR="819150">
              <a:lnSpc>
                <a:spcPts val="5200"/>
              </a:lnSpc>
            </a:pPr>
            <a:r>
              <a:rPr lang="en-US" sz="1800" b="1" dirty="0" smtClean="0">
                <a:solidFill>
                  <a:srgbClr val="1E1860"/>
                </a:solidFill>
                <a:latin typeface="Futura LT Pro Book"/>
                <a:cs typeface="Futura LT Pro Book"/>
              </a:rPr>
              <a:t>www.measureevaluation.org</a:t>
            </a:r>
          </a:p>
        </p:txBody>
      </p:sp>
      <p:sp>
        <p:nvSpPr>
          <p:cNvPr id="7" name="Rectangle 1"/>
          <p:cNvSpPr>
            <a:spLocks noChangeArrowheads="1"/>
          </p:cNvSpPr>
          <p:nvPr userDrawn="1"/>
        </p:nvSpPr>
        <p:spPr bwMode="auto">
          <a:xfrm>
            <a:off x="-762000" y="7282691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4" b="23721"/>
          <a:stretch/>
        </p:blipFill>
        <p:spPr>
          <a:xfrm>
            <a:off x="6096000" y="6705600"/>
            <a:ext cx="2159599" cy="990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626" y="6598626"/>
            <a:ext cx="1274374" cy="1089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 userDrawn="1"/>
        </p:nvSpPr>
        <p:spPr>
          <a:xfrm>
            <a:off x="0" y="0"/>
            <a:ext cx="10058400" cy="1190825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980" dirty="0">
              <a:latin typeface="Futura Lt BT" panose="020B0402020204020303" pitchFamily="34" charset="0"/>
            </a:endParaRPr>
          </a:p>
        </p:txBody>
      </p:sp>
      <p:sp>
        <p:nvSpPr>
          <p:cNvPr id="16" name="bk object 16"/>
          <p:cNvSpPr/>
          <p:nvPr/>
        </p:nvSpPr>
        <p:spPr>
          <a:xfrm>
            <a:off x="10058400" y="1352551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98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11770" y="366813"/>
            <a:ext cx="8674100" cy="1143000"/>
          </a:xfrm>
          <a:prstGeom prst="rect">
            <a:avLst/>
          </a:prstGeom>
        </p:spPr>
        <p:txBody>
          <a:bodyPr/>
          <a:lstStyle>
            <a:lvl1pPr>
              <a:defRPr sz="4660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0"/>
          </p:nvPr>
        </p:nvSpPr>
        <p:spPr>
          <a:xfrm>
            <a:off x="685801" y="2702611"/>
            <a:ext cx="8305800" cy="2590800"/>
          </a:xfrm>
          <a:prstGeom prst="rect">
            <a:avLst/>
          </a:prstGeom>
        </p:spPr>
        <p:txBody>
          <a:bodyPr/>
          <a:lstStyle>
            <a:lvl1pPr>
              <a:defRPr sz="2718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>
              <a:defRPr sz="2330">
                <a:solidFill>
                  <a:schemeClr val="tx1"/>
                </a:solidFill>
                <a:latin typeface="Futura LT Pro Book" panose="020B0502020204020303" pitchFamily="34" charset="0"/>
              </a:defRPr>
            </a:lvl2pPr>
            <a:lvl3pPr>
              <a:defRPr sz="1941">
                <a:solidFill>
                  <a:schemeClr val="tx1"/>
                </a:solidFill>
                <a:latin typeface="Futura LT Pro Book" panose="020B0502020204020303" pitchFamily="34" charset="0"/>
              </a:defRPr>
            </a:lvl3pPr>
            <a:lvl4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4pPr>
            <a:lvl5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77610" y="1039411"/>
            <a:ext cx="6629400" cy="1066800"/>
          </a:xfrm>
          <a:prstGeom prst="rect">
            <a:avLst/>
          </a:prstGeom>
        </p:spPr>
        <p:txBody>
          <a:bodyPr/>
          <a:lstStyle>
            <a:lvl1pPr>
              <a:defRPr sz="4271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6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6360"/>
            <a:ext cx="8549640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727200"/>
            <a:ext cx="8549640" cy="46634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1"/>
          <p:cNvSpPr>
            <a:spLocks noGrp="1" noChangeArrowheads="1"/>
          </p:cNvSpPr>
          <p:nvPr>
            <p:ph type="dt" sz="half" idx="10"/>
          </p:nvPr>
        </p:nvSpPr>
        <p:spPr>
          <a:xfrm>
            <a:off x="1290479" y="7101311"/>
            <a:ext cx="2095500" cy="51816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52"/>
          <p:cNvSpPr>
            <a:spLocks noGrp="1" noChangeArrowheads="1"/>
          </p:cNvSpPr>
          <p:nvPr>
            <p:ph type="ftr" sz="quarter" idx="11"/>
          </p:nvPr>
        </p:nvSpPr>
        <p:spPr>
          <a:xfrm>
            <a:off x="3939540" y="7081520"/>
            <a:ext cx="3185160" cy="51816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5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11440" y="7081520"/>
            <a:ext cx="2095500" cy="51816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2F3AE-603D-4760-BC45-CE6708E379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68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/>
          <p:nvPr userDrawn="1"/>
        </p:nvSpPr>
        <p:spPr>
          <a:xfrm>
            <a:off x="0" y="-1"/>
            <a:ext cx="10058400" cy="1219201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dirty="0">
              <a:latin typeface="Futura Lt BT" panose="020B0402020204020303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69" r:id="rId5"/>
    <p:sldLayoutId id="2147483670" r:id="rId6"/>
    <p:sldLayoutId id="2147483665" r:id="rId7"/>
    <p:sldLayoutId id="2147483671" r:id="rId8"/>
    <p:sldLayoutId id="2147483672" r:id="rId9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7918" y="1371600"/>
            <a:ext cx="0" cy="5137673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pPr defTabSz="887554"/>
            <a:endParaRPr sz="174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" y="114300"/>
            <a:ext cx="10058399" cy="1155801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pPr defTabSz="887554"/>
            <a:endParaRPr sz="1747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" y="1270100"/>
            <a:ext cx="10058399" cy="5237570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pPr defTabSz="887554"/>
            <a:endParaRPr sz="174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2647" y="578209"/>
            <a:ext cx="9381024" cy="2423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327" defTabSz="887554">
              <a:lnSpc>
                <a:spcPts val="6304"/>
              </a:lnSpc>
            </a:pPr>
            <a:r>
              <a:rPr lang="en-US" sz="4840" b="1" spc="-176" dirty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From the Conceptual Framework </a:t>
            </a:r>
            <a:br>
              <a:rPr lang="en-US" sz="4840" b="1" spc="-176" dirty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</a:br>
            <a:r>
              <a:rPr lang="en-US" sz="4840" b="1" spc="-176" dirty="0">
                <a:solidFill>
                  <a:srgbClr val="1E1860"/>
                </a:solidFill>
                <a:latin typeface="Century Gothic" panose="020B0502020202020204" pitchFamily="34" charset="0"/>
                <a:cs typeface="Gill Sans MT"/>
              </a:rPr>
              <a:t>to the Empirical Model</a:t>
            </a:r>
          </a:p>
          <a:p>
            <a:pPr marL="12327" defTabSz="887554">
              <a:lnSpc>
                <a:spcPts val="6304"/>
              </a:lnSpc>
            </a:pPr>
            <a:endParaRPr lang="en-US" sz="5533" b="1" spc="-97" dirty="0">
              <a:solidFill>
                <a:srgbClr val="A29CC0"/>
              </a:solidFill>
              <a:latin typeface="Century Gothic" panose="020B0502020202020204" pitchFamily="34" charset="0"/>
              <a:cs typeface="Gill Sans MT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739589" y="7182792"/>
            <a:ext cx="65" cy="2688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887554"/>
            <a:endParaRPr lang="fr-FR" altLang="en-US" sz="1747" dirty="0">
              <a:solidFill>
                <a:prstClr val="black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3513875" y="6893915"/>
            <a:ext cx="65" cy="2688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887554"/>
            <a:endParaRPr lang="fr-FR" altLang="en-US" sz="1747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53013" y="4017497"/>
            <a:ext cx="65" cy="2688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54" eaLnBrk="0" hangingPunct="0"/>
            <a:endParaRPr lang="fr-FR" altLang="en-US" sz="1747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" name="object 9"/>
          <p:cNvSpPr txBox="1"/>
          <p:nvPr/>
        </p:nvSpPr>
        <p:spPr>
          <a:xfrm>
            <a:off x="3604260" y="2990408"/>
            <a:ext cx="5781424" cy="29084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327">
              <a:spcBef>
                <a:spcPts val="660"/>
              </a:spcBef>
              <a:spcAft>
                <a:spcPts val="660"/>
              </a:spcAft>
              <a:defRPr/>
            </a:pPr>
            <a: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  <a:t>Gustavo Angeles</a:t>
            </a:r>
            <a:b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</a:br>
            <a: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  <a:t>MEASURE Evaluation</a:t>
            </a:r>
          </a:p>
          <a:p>
            <a:pPr marL="12327">
              <a:spcBef>
                <a:spcPts val="660"/>
              </a:spcBef>
              <a:spcAft>
                <a:spcPts val="660"/>
              </a:spcAft>
              <a:defRPr/>
            </a:pPr>
            <a: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  <a:t>University of North Carolina at Chapel Hill</a:t>
            </a:r>
            <a:endParaRPr sz="2200" dirty="0">
              <a:solidFill>
                <a:prstClr val="black"/>
              </a:solidFill>
              <a:latin typeface="Century Gothic" panose="020B0502020202020204" pitchFamily="34" charset="0"/>
              <a:cs typeface="Times New Roman"/>
            </a:endParaRPr>
          </a:p>
          <a:p>
            <a:pPr marL="13970">
              <a:spcBef>
                <a:spcPts val="660"/>
              </a:spcBef>
              <a:spcAft>
                <a:spcPts val="660"/>
              </a:spcAft>
              <a:defRPr/>
            </a:pPr>
            <a:r>
              <a:rPr lang="en-US" sz="2200" b="1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  <a:t>Workshop on Impact Evaluation of Population, Health and Nutrition Programs</a:t>
            </a:r>
          </a:p>
          <a:p>
            <a:pPr marL="13970">
              <a:spcBef>
                <a:spcPts val="660"/>
              </a:spcBef>
              <a:spcAft>
                <a:spcPts val="660"/>
              </a:spcAft>
              <a:defRPr/>
            </a:pPr>
            <a: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  <a:t>Accra, Ghana</a:t>
            </a:r>
            <a:b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</a:br>
            <a:r>
              <a:rPr lang="en-US" sz="2200" dirty="0">
                <a:solidFill>
                  <a:srgbClr val="1E185F"/>
                </a:solidFill>
                <a:latin typeface="Century Gothic" panose="020B0502020202020204" pitchFamily="34" charset="0"/>
                <a:cs typeface="Futura LT Pro Book"/>
              </a:rPr>
              <a:t>July 18-29, 2016</a:t>
            </a:r>
            <a:endParaRPr lang="en-US" sz="2200" dirty="0">
              <a:solidFill>
                <a:prstClr val="black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615940" y="6658508"/>
            <a:ext cx="3988301" cy="885139"/>
            <a:chOff x="6432672" y="5949280"/>
            <a:chExt cx="3625728" cy="804672"/>
          </a:xfrm>
        </p:grpSpPr>
        <p:grpSp>
          <p:nvGrpSpPr>
            <p:cNvPr id="19" name="Group 18"/>
            <p:cNvGrpSpPr/>
            <p:nvPr/>
          </p:nvGrpSpPr>
          <p:grpSpPr>
            <a:xfrm>
              <a:off x="6432672" y="5949280"/>
              <a:ext cx="2099768" cy="804672"/>
              <a:chOff x="3635896" y="5942647"/>
              <a:chExt cx="2099768" cy="804672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34" t="-1363" r="32201" b="29281"/>
              <a:stretch/>
            </p:blipFill>
            <p:spPr>
              <a:xfrm>
                <a:off x="4885919" y="5942647"/>
                <a:ext cx="849745" cy="804672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41" t="16330" r="8210" b="16261"/>
              <a:stretch/>
            </p:blipFill>
            <p:spPr>
              <a:xfrm>
                <a:off x="3635896" y="5992219"/>
                <a:ext cx="1023322" cy="704088"/>
              </a:xfrm>
              <a:prstGeom prst="rect">
                <a:avLst/>
              </a:prstGeom>
            </p:spPr>
          </p:pic>
        </p:grpSp>
        <p:pic>
          <p:nvPicPr>
            <p:cNvPr id="2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3132" y="5971420"/>
              <a:ext cx="1215268" cy="73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20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b="1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34823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4824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2920" y="153924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550920"/>
            <a:ext cx="1927860" cy="16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YES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629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065520"/>
            <a:ext cx="8401659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=</a:t>
            </a:r>
            <a:r>
              <a:rPr lang="en-US" sz="2530" b="1" dirty="0">
                <a:latin typeface="Century Gothic" panose="020B0502020202020204" pitchFamily="34" charset="0"/>
              </a:rPr>
              <a:t>f(</a:t>
            </a:r>
            <a:r>
              <a:rPr lang="en-US" sz="2530" dirty="0" err="1">
                <a:latin typeface="Century Gothic" panose="020B0502020202020204" pitchFamily="34" charset="0"/>
              </a:rPr>
              <a:t>Age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SES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,HF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,San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b="1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490537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b="1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6870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36871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6872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2920" y="153924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550920"/>
            <a:ext cx="1927860" cy="16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YES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629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065520"/>
            <a:ext cx="8401659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=</a:t>
            </a:r>
            <a:r>
              <a:rPr lang="en-US" sz="2530" b="1" dirty="0">
                <a:latin typeface="Century Gothic" panose="020B0502020202020204" pitchFamily="34" charset="0"/>
              </a:rPr>
              <a:t>f(</a:t>
            </a:r>
            <a:r>
              <a:rPr lang="en-US" sz="2530" dirty="0" err="1">
                <a:latin typeface="Century Gothic" panose="020B0502020202020204" pitchFamily="34" charset="0"/>
              </a:rPr>
              <a:t>Age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SES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,HF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,San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b="1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36877" name="Left Brace 12"/>
          <p:cNvSpPr>
            <a:spLocks/>
          </p:cNvSpPr>
          <p:nvPr/>
        </p:nvSpPr>
        <p:spPr bwMode="auto">
          <a:xfrm rot="-5400000">
            <a:off x="3059430" y="4766310"/>
            <a:ext cx="335280" cy="4107180"/>
          </a:xfrm>
          <a:prstGeom prst="leftBrace">
            <a:avLst>
              <a:gd name="adj1" fmla="val 8337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36878" name="Left Brace 15"/>
          <p:cNvSpPr>
            <a:spLocks/>
          </p:cNvSpPr>
          <p:nvPr/>
        </p:nvSpPr>
        <p:spPr bwMode="auto">
          <a:xfrm rot="-5400000">
            <a:off x="6764100" y="5345010"/>
            <a:ext cx="335280" cy="2939839"/>
          </a:xfrm>
          <a:prstGeom prst="leftBrace">
            <a:avLst>
              <a:gd name="adj1" fmla="val 8351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12303" name="TextBox 16"/>
          <p:cNvSpPr txBox="1">
            <a:spLocks noChangeArrowheads="1"/>
          </p:cNvSpPr>
          <p:nvPr/>
        </p:nvSpPr>
        <p:spPr bwMode="auto">
          <a:xfrm>
            <a:off x="2430780" y="6987540"/>
            <a:ext cx="1888659" cy="49859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2640" b="1" dirty="0">
                <a:latin typeface="Century Gothic" panose="020B0502020202020204" pitchFamily="34" charset="0"/>
              </a:rPr>
              <a:t>Observed </a:t>
            </a:r>
          </a:p>
        </p:txBody>
      </p:sp>
      <p:sp>
        <p:nvSpPr>
          <p:cNvPr id="12304" name="TextBox 17"/>
          <p:cNvSpPr txBox="1">
            <a:spLocks noChangeArrowheads="1"/>
          </p:cNvSpPr>
          <p:nvPr/>
        </p:nvSpPr>
        <p:spPr bwMode="auto">
          <a:xfrm>
            <a:off x="6035040" y="6903720"/>
            <a:ext cx="2241319" cy="49859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2640" b="1" dirty="0">
                <a:latin typeface="Century Gothic" panose="020B0502020202020204" pitchFamily="34" charset="0"/>
              </a:rPr>
              <a:t>Unobserved </a:t>
            </a:r>
          </a:p>
        </p:txBody>
      </p:sp>
    </p:spTree>
    <p:extLst>
      <p:ext uri="{BB962C8B-B14F-4D97-AF65-F5344CB8AC3E}">
        <p14:creationId xmlns:p14="http://schemas.microsoft.com/office/powerpoint/2010/main" val="22371127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706880"/>
            <a:ext cx="8401659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=</a:t>
            </a:r>
            <a:r>
              <a:rPr lang="en-US" sz="2530" b="1" dirty="0">
                <a:latin typeface="Century Gothic" panose="020B0502020202020204" pitchFamily="34" charset="0"/>
              </a:rPr>
              <a:t>f(</a:t>
            </a:r>
            <a:r>
              <a:rPr lang="en-US" sz="2530" dirty="0" err="1">
                <a:latin typeface="Century Gothic" panose="020B0502020202020204" pitchFamily="34" charset="0"/>
              </a:rPr>
              <a:t>Age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SES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,HF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,San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b="1" dirty="0">
                <a:latin typeface="Century Gothic" panose="020B0502020202020204" pitchFamily="34" charset="0"/>
              </a:rPr>
              <a:t>)</a:t>
            </a:r>
          </a:p>
        </p:txBody>
      </p:sp>
      <p:cxnSp>
        <p:nvCxnSpPr>
          <p:cNvPr id="38917" name="Straight Arrow Connector 19"/>
          <p:cNvCxnSpPr>
            <a:cxnSpLocks noChangeShapeType="1"/>
          </p:cNvCxnSpPr>
          <p:nvPr/>
        </p:nvCxnSpPr>
        <p:spPr bwMode="auto">
          <a:xfrm rot="5400000" flipH="1" flipV="1">
            <a:off x="782797" y="2389516"/>
            <a:ext cx="419100" cy="349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9" name="TextBox 20"/>
          <p:cNvSpPr txBox="1">
            <a:spLocks noChangeArrowheads="1"/>
          </p:cNvSpPr>
          <p:nvPr/>
        </p:nvSpPr>
        <p:spPr bwMode="auto">
          <a:xfrm>
            <a:off x="771843" y="2593975"/>
            <a:ext cx="8465820" cy="200516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3000" b="1" dirty="0" smtClean="0">
                <a:latin typeface="Century Gothic" panose="020B0502020202020204" pitchFamily="34" charset="0"/>
              </a:rPr>
              <a:t> ?</a:t>
            </a:r>
            <a:endParaRPr lang="en-US" sz="300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1540" dirty="0">
              <a:latin typeface="+mn-lt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What is the functional form of this function?</a:t>
            </a:r>
          </a:p>
          <a:p>
            <a:pPr eaLnBrk="1" hangingPunct="1">
              <a:defRPr/>
            </a:pPr>
            <a:endParaRPr lang="en-US" sz="2530" dirty="0">
              <a:latin typeface="+mn-lt"/>
            </a:endParaRPr>
          </a:p>
          <a:p>
            <a:pPr eaLnBrk="1" hangingPunct="1">
              <a:defRPr/>
            </a:pPr>
            <a:endParaRPr lang="en-US" sz="253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50089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706880"/>
            <a:ext cx="8401659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=</a:t>
            </a:r>
            <a:r>
              <a:rPr lang="en-US" sz="2530" b="1" dirty="0">
                <a:latin typeface="Century Gothic" panose="020B0502020202020204" pitchFamily="34" charset="0"/>
              </a:rPr>
              <a:t>f(</a:t>
            </a:r>
            <a:r>
              <a:rPr lang="en-US" sz="2530" dirty="0" err="1">
                <a:latin typeface="Century Gothic" panose="020B0502020202020204" pitchFamily="34" charset="0"/>
              </a:rPr>
              <a:t>Age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SES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,HF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,San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b="1" dirty="0">
                <a:latin typeface="Century Gothic" panose="020B0502020202020204" pitchFamily="34" charset="0"/>
              </a:rPr>
              <a:t>)</a:t>
            </a:r>
          </a:p>
        </p:txBody>
      </p:sp>
      <p:cxnSp>
        <p:nvCxnSpPr>
          <p:cNvPr id="40965" name="Straight Arrow Connector 19"/>
          <p:cNvCxnSpPr>
            <a:cxnSpLocks noChangeShapeType="1"/>
          </p:cNvCxnSpPr>
          <p:nvPr/>
        </p:nvCxnSpPr>
        <p:spPr bwMode="auto">
          <a:xfrm rot="5400000" flipH="1" flipV="1">
            <a:off x="796291" y="2419350"/>
            <a:ext cx="419100" cy="349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9" name="TextBox 20"/>
          <p:cNvSpPr txBox="1">
            <a:spLocks noChangeArrowheads="1"/>
          </p:cNvSpPr>
          <p:nvPr/>
        </p:nvSpPr>
        <p:spPr bwMode="auto">
          <a:xfrm>
            <a:off x="778827" y="2628900"/>
            <a:ext cx="9131142" cy="415498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3300" b="1" dirty="0">
                <a:latin typeface="Century Gothic" panose="020B0502020202020204" pitchFamily="34" charset="0"/>
              </a:rPr>
              <a:t>?</a:t>
            </a:r>
          </a:p>
          <a:p>
            <a:pPr eaLnBrk="1" hangingPunct="1">
              <a:defRPr/>
            </a:pPr>
            <a:endParaRPr lang="en-US" sz="1540" dirty="0">
              <a:latin typeface="+mn-lt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What is the functional form of this function?</a:t>
            </a:r>
          </a:p>
          <a:p>
            <a:pPr eaLnBrk="1" hangingPunct="1">
              <a:defRPr/>
            </a:pPr>
            <a:endParaRPr lang="en-US" sz="154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u="sng" dirty="0">
                <a:latin typeface="Century Gothic" panose="020B0502020202020204" pitchFamily="34" charset="0"/>
              </a:rPr>
              <a:t>We don’t know</a:t>
            </a:r>
            <a:r>
              <a:rPr lang="en-US" sz="2530" dirty="0">
                <a:latin typeface="Century Gothic" panose="020B0502020202020204" pitchFamily="34" charset="0"/>
              </a:rPr>
              <a:t>. </a:t>
            </a:r>
          </a:p>
          <a:p>
            <a:pPr eaLnBrk="1" hangingPunct="1">
              <a:defRPr/>
            </a:pPr>
            <a:endParaRPr lang="en-US" sz="132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9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But, we need a functional form to estimate the relationship between “Use” and its determinants, in particular, the Program.</a:t>
            </a:r>
          </a:p>
          <a:p>
            <a:pPr eaLnBrk="1" hangingPunct="1">
              <a:defRPr/>
            </a:pPr>
            <a:endParaRPr lang="en-US" sz="253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u="sng" dirty="0">
                <a:latin typeface="Century Gothic" panose="020B0502020202020204" pitchFamily="34" charset="0"/>
              </a:rPr>
              <a:t>So, what can we do?</a:t>
            </a:r>
          </a:p>
        </p:txBody>
      </p:sp>
    </p:spTree>
    <p:extLst>
      <p:ext uri="{BB962C8B-B14F-4D97-AF65-F5344CB8AC3E}">
        <p14:creationId xmlns:p14="http://schemas.microsoft.com/office/powerpoint/2010/main" val="34371145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 – </a:t>
            </a:r>
            <a:r>
              <a:rPr lang="en-US" altLang="en-US" sz="2800" b="1" u="sng" dirty="0">
                <a:solidFill>
                  <a:srgbClr val="A29CC0"/>
                </a:solidFill>
                <a:latin typeface="Century Gothic" panose="020B0502020202020204" pitchFamily="34" charset="0"/>
              </a:rPr>
              <a:t>An useful result</a:t>
            </a:r>
          </a:p>
        </p:txBody>
      </p:sp>
      <p:sp>
        <p:nvSpPr>
          <p:cNvPr id="43012" name="Rectangle 11"/>
          <p:cNvSpPr>
            <a:spLocks noChangeArrowheads="1"/>
          </p:cNvSpPr>
          <p:nvPr/>
        </p:nvSpPr>
        <p:spPr bwMode="auto">
          <a:xfrm>
            <a:off x="754380" y="1447800"/>
            <a:ext cx="9067800" cy="262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Look at the statistics toolkit. An interesting result: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If you have Y= f( X</a:t>
            </a:r>
            <a:r>
              <a:rPr lang="en-US" altLang="en-US" sz="2530" baseline="-25000" dirty="0">
                <a:solidFill>
                  <a:srgbClr val="000000"/>
                </a:solidFill>
                <a:latin typeface="Century Gothic" panose="020B0502020202020204" pitchFamily="34" charset="0"/>
              </a:rPr>
              <a:t>1</a:t>
            </a: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, X</a:t>
            </a:r>
            <a:r>
              <a:rPr lang="en-US" altLang="en-US" sz="2530" baseline="-25000" dirty="0">
                <a:solidFill>
                  <a:srgbClr val="000000"/>
                </a:solidFill>
                <a:latin typeface="Century Gothic" panose="020B0502020202020204" pitchFamily="34" charset="0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)  with f(.) unknown, you can approximate it by: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253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253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293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rgbClr val="003366"/>
              </a:solidFill>
            </a:endParaRPr>
          </a:p>
        </p:txBody>
      </p:sp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Building an empirical model – </a:t>
            </a:r>
            <a:r>
              <a:rPr lang="en-US" altLang="en-US" sz="2800" b="1" u="sng" dirty="0">
                <a:solidFill>
                  <a:srgbClr val="A29CC0"/>
                </a:solidFill>
                <a:latin typeface="Century Gothic" panose="020B0502020202020204" pitchFamily="34" charset="0"/>
              </a:rPr>
              <a:t>An useful result</a:t>
            </a:r>
          </a:p>
        </p:txBody>
      </p:sp>
      <p:sp>
        <p:nvSpPr>
          <p:cNvPr id="45060" name="Rectangle 11"/>
          <p:cNvSpPr>
            <a:spLocks noChangeArrowheads="1"/>
          </p:cNvSpPr>
          <p:nvPr/>
        </p:nvSpPr>
        <p:spPr bwMode="auto">
          <a:xfrm>
            <a:off x="680499" y="1600200"/>
            <a:ext cx="10133489" cy="489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Look at the statistics toolkit. An interesting result: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If you have Y= f( X</a:t>
            </a:r>
            <a:r>
              <a:rPr lang="en-US" altLang="en-US" sz="2530" baseline="-25000" dirty="0">
                <a:solidFill>
                  <a:srgbClr val="000000"/>
                </a:solidFill>
                <a:latin typeface="Century Gothic" panose="020B0502020202020204" pitchFamily="34" charset="0"/>
              </a:rPr>
              <a:t>1</a:t>
            </a: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, X</a:t>
            </a:r>
            <a:r>
              <a:rPr lang="en-US" altLang="en-US" sz="2530" baseline="-25000" dirty="0">
                <a:solidFill>
                  <a:srgbClr val="000000"/>
                </a:solidFill>
                <a:latin typeface="Century Gothic" panose="020B0502020202020204" pitchFamily="34" charset="0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)  with f(.) unknown, you can approximate it by: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Y≈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0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 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 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3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5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6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2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                                            + 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7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3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8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3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9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3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3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				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+ 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10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11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+</a:t>
            </a:r>
            <a:r>
              <a:rPr lang="el-GR" altLang="en-US" sz="2530" dirty="0">
                <a:solidFill>
                  <a:srgbClr val="000000"/>
                </a:solidFill>
                <a:latin typeface="+mn-lt"/>
              </a:rPr>
              <a:t> α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12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en-US" altLang="en-US" sz="2530" dirty="0">
                <a:solidFill>
                  <a:srgbClr val="000000"/>
                </a:solidFill>
                <a:latin typeface="+mn-lt"/>
              </a:rPr>
              <a:t> X</a:t>
            </a:r>
            <a:r>
              <a:rPr lang="en-US" altLang="en-US" sz="22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altLang="en-US" sz="2530" baseline="30000" dirty="0">
                <a:solidFill>
                  <a:srgbClr val="000000"/>
                </a:solidFill>
                <a:latin typeface="+mn-lt"/>
              </a:rPr>
              <a:t>4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                                 + </a:t>
            </a:r>
            <a:r>
              <a:rPr lang="en-US" altLang="en-US" sz="3080" dirty="0">
                <a:solidFill>
                  <a:srgbClr val="000000"/>
                </a:solidFill>
                <a:latin typeface="Century Gothic" panose="020B0502020202020204" pitchFamily="34" charset="0"/>
              </a:rPr>
              <a:t>… </a:t>
            </a:r>
            <a:r>
              <a:rPr lang="en-US" altLang="en-US" sz="2530" dirty="0">
                <a:solidFill>
                  <a:srgbClr val="000000"/>
                </a:solidFill>
                <a:latin typeface="Century Gothic" panose="020B0502020202020204" pitchFamily="34" charset="0"/>
              </a:rPr>
              <a:t>(polynomial of order n continues)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253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462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Building an empirical model – </a:t>
            </a:r>
            <a:r>
              <a:rPr lang="en-US" altLang="en-US" sz="2800" b="1" u="sng" dirty="0">
                <a:solidFill>
                  <a:srgbClr val="A29CC0"/>
                </a:solidFill>
                <a:latin typeface="Century Gothic" panose="020B0502020202020204" pitchFamily="34" charset="0"/>
              </a:rPr>
              <a:t>An useful result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4300" y="1241661"/>
            <a:ext cx="9829799" cy="6567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Look at the statistics toolkit. An interesting result: </a:t>
            </a: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If you have Y= f( X</a:t>
            </a:r>
            <a:r>
              <a:rPr lang="en-US" sz="2530" baseline="-25000" dirty="0">
                <a:latin typeface="Century Gothic" panose="020B0502020202020204" pitchFamily="34" charset="0"/>
              </a:rPr>
              <a:t>1</a:t>
            </a:r>
            <a:r>
              <a:rPr lang="en-US" sz="2530" dirty="0">
                <a:latin typeface="Century Gothic" panose="020B0502020202020204" pitchFamily="34" charset="0"/>
              </a:rPr>
              <a:t>, X</a:t>
            </a:r>
            <a:r>
              <a:rPr lang="en-US" sz="2530" baseline="-25000" dirty="0">
                <a:latin typeface="Century Gothic" panose="020B0502020202020204" pitchFamily="34" charset="0"/>
              </a:rPr>
              <a:t>2</a:t>
            </a:r>
            <a:r>
              <a:rPr lang="en-US" sz="2530" dirty="0">
                <a:latin typeface="Century Gothic" panose="020B0502020202020204" pitchFamily="34" charset="0"/>
              </a:rPr>
              <a:t>)  with f(.) unknown, you can approximate it by: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sz="2530" dirty="0"/>
              <a:t>Y≈</a:t>
            </a:r>
            <a:r>
              <a:rPr lang="el-GR" sz="2530" dirty="0"/>
              <a:t> α</a:t>
            </a:r>
            <a:r>
              <a:rPr lang="en-US" sz="2200" baseline="-25000" dirty="0"/>
              <a:t>0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200" baseline="-25000" dirty="0"/>
              <a:t>1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200" baseline="-25000" dirty="0"/>
              <a:t>2</a:t>
            </a:r>
            <a:r>
              <a:rPr lang="en-US" sz="2530" dirty="0"/>
              <a:t>X</a:t>
            </a:r>
            <a:r>
              <a:rPr lang="en-US" sz="2200" baseline="-25000" dirty="0"/>
              <a:t>2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3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dirty="0"/>
              <a:t>X</a:t>
            </a:r>
            <a:r>
              <a:rPr lang="en-US" sz="2200" baseline="-25000" dirty="0"/>
              <a:t>2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4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baseline="30000" dirty="0"/>
              <a:t>2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5</a:t>
            </a:r>
            <a:r>
              <a:rPr lang="en-US" sz="2530" dirty="0"/>
              <a:t>X</a:t>
            </a:r>
            <a:r>
              <a:rPr lang="en-US" sz="2200" baseline="-25000" dirty="0"/>
              <a:t>2</a:t>
            </a:r>
            <a:r>
              <a:rPr lang="en-US" sz="2530" baseline="30000" dirty="0"/>
              <a:t>2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6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baseline="30000" dirty="0"/>
              <a:t>2</a:t>
            </a:r>
            <a:r>
              <a:rPr lang="en-US" sz="2530" dirty="0"/>
              <a:t> X</a:t>
            </a:r>
            <a:r>
              <a:rPr lang="en-US" sz="2200" baseline="-25000" dirty="0"/>
              <a:t>2</a:t>
            </a:r>
            <a:r>
              <a:rPr lang="en-US" sz="2530" baseline="30000" dirty="0"/>
              <a:t>2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sz="2530" dirty="0"/>
              <a:t>                                             + </a:t>
            </a:r>
            <a:r>
              <a:rPr lang="el-GR" sz="2530" dirty="0"/>
              <a:t>α</a:t>
            </a:r>
            <a:r>
              <a:rPr lang="en-US" sz="2200" baseline="-25000" dirty="0"/>
              <a:t>7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baseline="30000" dirty="0"/>
              <a:t>3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8</a:t>
            </a:r>
            <a:r>
              <a:rPr lang="en-US" sz="2530" dirty="0"/>
              <a:t>X</a:t>
            </a:r>
            <a:r>
              <a:rPr lang="en-US" sz="2200" baseline="-25000" dirty="0"/>
              <a:t>2</a:t>
            </a:r>
            <a:r>
              <a:rPr lang="en-US" sz="2530" baseline="30000" dirty="0"/>
              <a:t>3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9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baseline="30000" dirty="0"/>
              <a:t>3</a:t>
            </a:r>
            <a:r>
              <a:rPr lang="en-US" sz="2530" dirty="0"/>
              <a:t> X</a:t>
            </a:r>
            <a:r>
              <a:rPr lang="en-US" sz="2200" baseline="-25000" dirty="0"/>
              <a:t>2</a:t>
            </a:r>
            <a:r>
              <a:rPr lang="en-US" sz="2530" baseline="30000" dirty="0"/>
              <a:t>3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sz="2530" baseline="30000" dirty="0"/>
              <a:t>				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200" baseline="-25000" dirty="0"/>
              <a:t>10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baseline="30000" dirty="0"/>
              <a:t>4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11</a:t>
            </a:r>
            <a:r>
              <a:rPr lang="en-US" sz="2530" dirty="0"/>
              <a:t>X</a:t>
            </a:r>
            <a:r>
              <a:rPr lang="en-US" sz="2200" baseline="-25000" dirty="0"/>
              <a:t>2</a:t>
            </a:r>
            <a:r>
              <a:rPr lang="en-US" sz="2530" baseline="30000" dirty="0"/>
              <a:t>4</a:t>
            </a:r>
            <a:r>
              <a:rPr lang="en-US" sz="2530" dirty="0"/>
              <a:t> +</a:t>
            </a:r>
            <a:r>
              <a:rPr lang="el-GR" sz="2530" dirty="0"/>
              <a:t> α</a:t>
            </a:r>
            <a:r>
              <a:rPr lang="en-US" sz="2200" baseline="-25000" dirty="0"/>
              <a:t>12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baseline="30000" dirty="0"/>
              <a:t>4</a:t>
            </a:r>
            <a:r>
              <a:rPr lang="en-US" sz="2530" dirty="0"/>
              <a:t> X</a:t>
            </a:r>
            <a:r>
              <a:rPr lang="en-US" sz="2200" baseline="-25000" dirty="0"/>
              <a:t>2</a:t>
            </a:r>
            <a:r>
              <a:rPr lang="en-US" sz="2530" baseline="30000" dirty="0"/>
              <a:t>4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>
                <a:latin typeface="Century Gothic" panose="020B0502020202020204" pitchFamily="34" charset="0"/>
              </a:rPr>
              <a:t>                                 + </a:t>
            </a:r>
            <a:r>
              <a:rPr lang="en-US" sz="3080" dirty="0">
                <a:latin typeface="Century Gothic" panose="020B0502020202020204" pitchFamily="34" charset="0"/>
              </a:rPr>
              <a:t>… </a:t>
            </a:r>
            <a:r>
              <a:rPr lang="en-US" sz="2530" dirty="0">
                <a:latin typeface="Century Gothic" panose="020B0502020202020204" pitchFamily="34" charset="0"/>
              </a:rPr>
              <a:t>(polynomial of order n continues)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>
                <a:latin typeface="Century Gothic" panose="020B0502020202020204" pitchFamily="34" charset="0"/>
              </a:rPr>
              <a:t>This is the Taylor Series approximation </a:t>
            </a:r>
            <a:r>
              <a:rPr lang="en-US" sz="2310" dirty="0">
                <a:latin typeface="Century Gothic" panose="020B0502020202020204" pitchFamily="34" charset="0"/>
              </a:rPr>
              <a:t>(Taylor polynomial; 1715)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>
                <a:latin typeface="Century Gothic" panose="020B0502020202020204" pitchFamily="34" charset="0"/>
              </a:rPr>
              <a:t>In practice, we use the linear part of the approximation: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>
                <a:latin typeface="Century Gothic" panose="020B0502020202020204" pitchFamily="34" charset="0"/>
              </a:rPr>
              <a:t>   </a:t>
            </a:r>
            <a:r>
              <a:rPr lang="en-US" sz="2530" dirty="0"/>
              <a:t>Y=</a:t>
            </a:r>
            <a:r>
              <a:rPr lang="el-GR" sz="2530" dirty="0"/>
              <a:t> α</a:t>
            </a:r>
            <a:r>
              <a:rPr lang="en-US" sz="2200" baseline="-25000" dirty="0"/>
              <a:t>0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200" baseline="-25000" dirty="0"/>
              <a:t>1</a:t>
            </a:r>
            <a:r>
              <a:rPr lang="en-US" sz="2530" dirty="0"/>
              <a:t>X</a:t>
            </a:r>
            <a:r>
              <a:rPr lang="en-US" sz="2200" baseline="-25000" dirty="0"/>
              <a:t>1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200" baseline="-25000" dirty="0"/>
              <a:t>2</a:t>
            </a:r>
            <a:r>
              <a:rPr lang="en-US" sz="2530" dirty="0"/>
              <a:t>X</a:t>
            </a:r>
            <a:r>
              <a:rPr lang="en-US" sz="2200" baseline="-25000" dirty="0"/>
              <a:t>2 </a:t>
            </a:r>
            <a:r>
              <a:rPr lang="en-US" sz="2200" dirty="0"/>
              <a:t>             </a:t>
            </a:r>
            <a:r>
              <a:rPr lang="en-US" sz="2200" dirty="0">
                <a:latin typeface="Century Gothic" panose="020B0502020202020204" pitchFamily="34" charset="0"/>
              </a:rPr>
              <a:t>and sometimes you add interactions </a:t>
            </a:r>
            <a:r>
              <a:rPr lang="en-US" sz="2200" dirty="0" smtClean="0">
                <a:latin typeface="Century Gothic" panose="020B0502020202020204" pitchFamily="34" charset="0"/>
              </a:rPr>
              <a:t>					      and </a:t>
            </a:r>
            <a:r>
              <a:rPr lang="en-US" sz="2200" dirty="0">
                <a:latin typeface="Century Gothic" panose="020B0502020202020204" pitchFamily="34" charset="0"/>
              </a:rPr>
              <a:t>squares.</a:t>
            </a:r>
            <a:endParaRPr lang="en-US" sz="253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0000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Going back to our model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1828800"/>
            <a:ext cx="9296400" cy="4138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So, we have:</a:t>
            </a:r>
          </a:p>
          <a:p>
            <a:pPr eaLnBrk="1" hangingPunct="1">
              <a:defRPr/>
            </a:pPr>
            <a:endParaRPr lang="en-US" sz="253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=f(</a:t>
            </a:r>
            <a:r>
              <a:rPr lang="en-US" sz="2530" dirty="0" err="1">
                <a:latin typeface="Century Gothic" panose="020B0502020202020204" pitchFamily="34" charset="0"/>
              </a:rPr>
              <a:t>Age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SES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ij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,HF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,San</a:t>
            </a:r>
            <a:r>
              <a:rPr lang="en-US" sz="2530" baseline="-25000" dirty="0" err="1">
                <a:solidFill>
                  <a:srgbClr val="00B050"/>
                </a:solidFill>
                <a:latin typeface="Century Gothic" panose="020B0502020202020204" pitchFamily="34" charset="0"/>
              </a:rPr>
              <a:t>j</a:t>
            </a:r>
            <a:r>
              <a:rPr lang="en-US" sz="2530" b="1" dirty="0">
                <a:latin typeface="Century Gothic" panose="020B0502020202020204" pitchFamily="34" charset="0"/>
              </a:rPr>
              <a:t>)</a:t>
            </a:r>
          </a:p>
          <a:p>
            <a:pPr eaLnBrk="1" hangingPunct="1">
              <a:defRPr/>
            </a:pPr>
            <a:endParaRPr lang="en-US" sz="352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b="1" dirty="0">
                <a:latin typeface="Century Gothic" panose="020B0502020202020204" pitchFamily="34" charset="0"/>
              </a:rPr>
              <a:t>Which can be approximated by a linear relationship:</a:t>
            </a:r>
          </a:p>
          <a:p>
            <a:pPr eaLnBrk="1" hangingPunct="1">
              <a:defRPr/>
            </a:pPr>
            <a:endParaRPr lang="en-US" sz="2530" b="1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</a:t>
            </a:r>
            <a:r>
              <a:rPr lang="el-GR" sz="2530" dirty="0"/>
              <a:t>α</a:t>
            </a:r>
            <a:r>
              <a:rPr lang="en-US" sz="2530" baseline="-25000" dirty="0"/>
              <a:t>0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1</a:t>
            </a:r>
            <a:r>
              <a:rPr lang="en-US" sz="2530" dirty="0"/>
              <a:t>Age</a:t>
            </a:r>
            <a:r>
              <a:rPr lang="en-US" sz="2530" baseline="-25000" dirty="0"/>
              <a:t>ij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2</a:t>
            </a:r>
            <a:r>
              <a:rPr lang="en-US" sz="2530" dirty="0"/>
              <a:t>Edu</a:t>
            </a:r>
            <a:r>
              <a:rPr lang="en-US" sz="2530" baseline="-25000" dirty="0"/>
              <a:t>ij</a:t>
            </a:r>
            <a:r>
              <a:rPr lang="en-US" sz="2530" dirty="0"/>
              <a:t>+</a:t>
            </a:r>
            <a:r>
              <a:rPr lang="el-GR" sz="2530" dirty="0"/>
              <a:t>α</a:t>
            </a:r>
            <a:r>
              <a:rPr lang="en-US" sz="2530" baseline="-25000" dirty="0"/>
              <a:t>3</a:t>
            </a:r>
            <a:r>
              <a:rPr lang="en-US" sz="2530" dirty="0"/>
              <a:t>SES</a:t>
            </a:r>
            <a:r>
              <a:rPr lang="en-US" sz="2530" baseline="-25000" dirty="0"/>
              <a:t>ij</a:t>
            </a:r>
            <a:r>
              <a:rPr lang="en-US" sz="2530" dirty="0"/>
              <a:t>+</a:t>
            </a:r>
            <a:r>
              <a:rPr lang="el-GR" sz="2530" dirty="0"/>
              <a:t>α</a:t>
            </a:r>
            <a:r>
              <a:rPr lang="en-US" sz="2530" baseline="-25000" dirty="0"/>
              <a:t>4</a:t>
            </a:r>
            <a:r>
              <a:rPr lang="en-US" sz="2530" dirty="0"/>
              <a:t>Rur</a:t>
            </a:r>
            <a:r>
              <a:rPr lang="en-US" sz="2530" baseline="-25000" dirty="0"/>
              <a:t>j</a:t>
            </a:r>
            <a:r>
              <a:rPr lang="en-US" sz="2530" dirty="0"/>
              <a:t> +</a:t>
            </a:r>
            <a:r>
              <a:rPr lang="el-GR" sz="2530" dirty="0"/>
              <a:t>α</a:t>
            </a:r>
            <a:r>
              <a:rPr lang="en-US" sz="2530" baseline="-25000" dirty="0"/>
              <a:t>5</a:t>
            </a:r>
            <a:r>
              <a:rPr lang="en-US" sz="2530" dirty="0"/>
              <a:t>Prog</a:t>
            </a:r>
            <a:r>
              <a:rPr lang="en-US" sz="2530" baseline="-25000" dirty="0"/>
              <a:t>j</a:t>
            </a:r>
            <a:r>
              <a:rPr lang="en-US" sz="2530" dirty="0"/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/>
              <a:t>                                      </a:t>
            </a:r>
            <a:r>
              <a:rPr lang="en-US" sz="2530" dirty="0" smtClean="0"/>
              <a:t> </a:t>
            </a:r>
            <a:r>
              <a:rPr lang="en-US" sz="2530" dirty="0"/>
              <a:t>+ (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6</a:t>
            </a:r>
            <a:r>
              <a:rPr lang="en-US" sz="2530" dirty="0">
                <a:solidFill>
                  <a:srgbClr val="00B050"/>
                </a:solidFill>
              </a:rPr>
              <a:t>Risk</a:t>
            </a:r>
            <a:r>
              <a:rPr lang="en-US" sz="2530" baseline="-25000" dirty="0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7</a:t>
            </a:r>
            <a:r>
              <a:rPr lang="en-US" sz="2530" dirty="0">
                <a:solidFill>
                  <a:srgbClr val="00B050"/>
                </a:solidFill>
              </a:rPr>
              <a:t> </a:t>
            </a:r>
            <a:r>
              <a:rPr lang="en-US" sz="2530" dirty="0" err="1">
                <a:solidFill>
                  <a:srgbClr val="00B050"/>
                </a:solidFill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8</a:t>
            </a:r>
            <a:r>
              <a:rPr lang="en-US" sz="2530" dirty="0">
                <a:solidFill>
                  <a:srgbClr val="00B050"/>
                </a:solidFill>
              </a:rPr>
              <a:t>HF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9</a:t>
            </a:r>
            <a:r>
              <a:rPr lang="en-US" sz="2530" dirty="0">
                <a:solidFill>
                  <a:srgbClr val="00B050"/>
                </a:solidFill>
              </a:rPr>
              <a:t>San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/>
              <a:t>)</a:t>
            </a:r>
            <a:endParaRPr lang="en-US" sz="2530" b="1" dirty="0"/>
          </a:p>
          <a:p>
            <a:pPr eaLnBrk="1" hangingPunct="1">
              <a:defRPr/>
            </a:pPr>
            <a:endParaRPr lang="en-US" sz="2530" b="1" dirty="0"/>
          </a:p>
        </p:txBody>
      </p:sp>
    </p:spTree>
    <p:extLst>
      <p:ext uri="{BB962C8B-B14F-4D97-AF65-F5344CB8AC3E}">
        <p14:creationId xmlns:p14="http://schemas.microsoft.com/office/powerpoint/2010/main" val="14883439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Examining the structure of our model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5089" y="1455420"/>
            <a:ext cx="9830911" cy="49505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</a:t>
            </a:r>
            <a:r>
              <a:rPr lang="el-GR" sz="2530" dirty="0"/>
              <a:t>α</a:t>
            </a:r>
            <a:r>
              <a:rPr lang="en-US" sz="2530" baseline="-25000" dirty="0"/>
              <a:t>0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1</a:t>
            </a:r>
            <a:r>
              <a:rPr lang="en-US" sz="2530" dirty="0"/>
              <a:t>Age</a:t>
            </a:r>
            <a:r>
              <a:rPr lang="en-US" sz="2530" baseline="-25000" dirty="0"/>
              <a:t>ij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2</a:t>
            </a:r>
            <a:r>
              <a:rPr lang="en-US" sz="2530" dirty="0"/>
              <a:t>Edu</a:t>
            </a:r>
            <a:r>
              <a:rPr lang="en-US" sz="2530" baseline="-25000" dirty="0"/>
              <a:t>ij</a:t>
            </a:r>
            <a:r>
              <a:rPr lang="en-US" sz="2530" dirty="0"/>
              <a:t>+</a:t>
            </a:r>
            <a:r>
              <a:rPr lang="el-GR" sz="2530" dirty="0"/>
              <a:t>α</a:t>
            </a:r>
            <a:r>
              <a:rPr lang="en-US" sz="2530" baseline="-25000" dirty="0"/>
              <a:t>3</a:t>
            </a:r>
            <a:r>
              <a:rPr lang="en-US" sz="2530" dirty="0"/>
              <a:t>SES</a:t>
            </a:r>
            <a:r>
              <a:rPr lang="en-US" sz="2530" baseline="-25000" dirty="0"/>
              <a:t>ij</a:t>
            </a:r>
            <a:r>
              <a:rPr lang="en-US" sz="2530" dirty="0"/>
              <a:t>+</a:t>
            </a:r>
            <a:r>
              <a:rPr lang="el-GR" sz="2530" dirty="0"/>
              <a:t>α</a:t>
            </a:r>
            <a:r>
              <a:rPr lang="en-US" sz="2530" baseline="-25000" dirty="0"/>
              <a:t>4</a:t>
            </a:r>
            <a:r>
              <a:rPr lang="en-US" sz="2530" dirty="0"/>
              <a:t>Rur</a:t>
            </a:r>
            <a:r>
              <a:rPr lang="en-US" sz="2530" baseline="-25000" dirty="0"/>
              <a:t>j</a:t>
            </a:r>
            <a:r>
              <a:rPr lang="en-US" sz="2530" dirty="0"/>
              <a:t> +</a:t>
            </a:r>
            <a:r>
              <a:rPr lang="el-GR" sz="2530" dirty="0"/>
              <a:t>α</a:t>
            </a:r>
            <a:r>
              <a:rPr lang="en-US" sz="2530" baseline="-25000" dirty="0"/>
              <a:t>5</a:t>
            </a:r>
            <a:r>
              <a:rPr lang="en-US" sz="2530" dirty="0"/>
              <a:t>Prog</a:t>
            </a:r>
            <a:r>
              <a:rPr lang="en-US" sz="2530" baseline="-25000" dirty="0"/>
              <a:t>j</a:t>
            </a:r>
            <a:r>
              <a:rPr lang="en-US" sz="2530" dirty="0"/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>
                <a:latin typeface="Century Gothic" panose="020B0502020202020204" pitchFamily="34" charset="0"/>
              </a:rPr>
              <a:t>                                               </a:t>
            </a:r>
            <a:r>
              <a:rPr lang="en-US" sz="2530" dirty="0" smtClean="0">
                <a:latin typeface="Century Gothic" panose="020B0502020202020204" pitchFamily="34" charset="0"/>
              </a:rPr>
              <a:t>    </a:t>
            </a:r>
            <a:r>
              <a:rPr lang="en-US" sz="2530" dirty="0" smtClean="0"/>
              <a:t>+ </a:t>
            </a:r>
            <a:r>
              <a:rPr lang="en-US" sz="2530" dirty="0"/>
              <a:t>(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6</a:t>
            </a:r>
            <a:r>
              <a:rPr lang="en-US" sz="2530" dirty="0">
                <a:solidFill>
                  <a:srgbClr val="00B050"/>
                </a:solidFill>
              </a:rPr>
              <a:t>Risk</a:t>
            </a:r>
            <a:r>
              <a:rPr lang="en-US" sz="2530" baseline="-25000" dirty="0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7</a:t>
            </a:r>
            <a:r>
              <a:rPr lang="en-US" sz="2530" dirty="0">
                <a:solidFill>
                  <a:srgbClr val="00B050"/>
                </a:solidFill>
              </a:rPr>
              <a:t> </a:t>
            </a:r>
            <a:r>
              <a:rPr lang="en-US" sz="2530" dirty="0" err="1">
                <a:solidFill>
                  <a:srgbClr val="00B050"/>
                </a:solidFill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8</a:t>
            </a:r>
            <a:r>
              <a:rPr lang="en-US" sz="2530" dirty="0">
                <a:solidFill>
                  <a:srgbClr val="00B050"/>
                </a:solidFill>
              </a:rPr>
              <a:t>HF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9</a:t>
            </a:r>
            <a:r>
              <a:rPr lang="en-US" sz="2530" dirty="0">
                <a:solidFill>
                  <a:srgbClr val="00B050"/>
                </a:solidFill>
              </a:rPr>
              <a:t>San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/>
              <a:t>)</a:t>
            </a:r>
            <a:endParaRPr lang="en-US" sz="2530" b="1" dirty="0"/>
          </a:p>
          <a:p>
            <a:pPr eaLnBrk="1" hangingPunct="1">
              <a:defRPr/>
            </a:pPr>
            <a:endParaRPr lang="en-US" sz="110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It has a basic structure:</a:t>
            </a:r>
          </a:p>
          <a:p>
            <a:pPr eaLnBrk="1" hangingPunct="1">
              <a:defRPr/>
            </a:pPr>
            <a:endParaRPr lang="en-US" sz="110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   </a:t>
            </a: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 Observed factors  + 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 Unobserved factors</a:t>
            </a:r>
            <a:endParaRPr lang="en-US" sz="2530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253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132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Usually, all unobserved factors are summarized in the term </a:t>
            </a:r>
            <a:r>
              <a:rPr lang="el-GR" sz="2750" dirty="0">
                <a:latin typeface="Century Gothic" panose="020B0502020202020204" pitchFamily="34" charset="0"/>
              </a:rPr>
              <a:t>ε</a:t>
            </a:r>
            <a:r>
              <a:rPr lang="en-US" sz="2750" baseline="-25000" dirty="0" err="1">
                <a:latin typeface="Century Gothic" panose="020B0502020202020204" pitchFamily="34" charset="0"/>
              </a:rPr>
              <a:t>ij</a:t>
            </a:r>
            <a:endParaRPr lang="en-US" sz="2750" baseline="-2500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253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</a:t>
            </a:r>
            <a:r>
              <a:rPr lang="el-GR" sz="2530" dirty="0"/>
              <a:t>α</a:t>
            </a:r>
            <a:r>
              <a:rPr lang="en-US" sz="2530" baseline="-25000" dirty="0"/>
              <a:t>0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1</a:t>
            </a:r>
            <a:r>
              <a:rPr lang="en-US" sz="2530" dirty="0"/>
              <a:t>Age</a:t>
            </a:r>
            <a:r>
              <a:rPr lang="en-US" sz="2530" baseline="-25000" dirty="0"/>
              <a:t>ij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2</a:t>
            </a:r>
            <a:r>
              <a:rPr lang="en-US" sz="2530" dirty="0"/>
              <a:t>Edu</a:t>
            </a:r>
            <a:r>
              <a:rPr lang="en-US" sz="2530" baseline="-25000" dirty="0"/>
              <a:t>ij 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3</a:t>
            </a:r>
            <a:r>
              <a:rPr lang="en-US" sz="2530" dirty="0"/>
              <a:t>SES</a:t>
            </a:r>
            <a:r>
              <a:rPr lang="en-US" sz="2530" baseline="-25000" dirty="0"/>
              <a:t>ij 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4</a:t>
            </a:r>
            <a:r>
              <a:rPr lang="en-US" sz="2530" dirty="0"/>
              <a:t>Rur</a:t>
            </a:r>
            <a:r>
              <a:rPr lang="en-US" sz="2530" baseline="-25000" dirty="0"/>
              <a:t>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5</a:t>
            </a:r>
            <a:r>
              <a:rPr lang="en-US" sz="2530" dirty="0"/>
              <a:t>Prog</a:t>
            </a:r>
            <a:r>
              <a:rPr lang="en-US" sz="2530" baseline="-25000" dirty="0"/>
              <a:t>j</a:t>
            </a:r>
            <a:r>
              <a:rPr lang="en-US" sz="2530" dirty="0"/>
              <a:t> + </a:t>
            </a:r>
            <a:r>
              <a:rPr lang="el-GR" sz="2530" dirty="0"/>
              <a:t>ε</a:t>
            </a:r>
            <a:r>
              <a:rPr lang="en-US" sz="2530" baseline="-25000" dirty="0" err="1"/>
              <a:t>ij</a:t>
            </a:r>
            <a:endParaRPr lang="en-US" sz="2530" baseline="-25000" dirty="0"/>
          </a:p>
          <a:p>
            <a:pPr eaLnBrk="1" hangingPunct="1">
              <a:defRPr/>
            </a:pPr>
            <a:endParaRPr lang="en-US" sz="2530" dirty="0"/>
          </a:p>
          <a:p>
            <a:pPr eaLnBrk="1" hangingPunct="1">
              <a:defRPr/>
            </a:pPr>
            <a:endParaRPr lang="en-US" sz="2530" dirty="0"/>
          </a:p>
        </p:txBody>
      </p:sp>
      <p:sp>
        <p:nvSpPr>
          <p:cNvPr id="51206" name="Right Brace 1"/>
          <p:cNvSpPr>
            <a:spLocks/>
          </p:cNvSpPr>
          <p:nvPr/>
        </p:nvSpPr>
        <p:spPr bwMode="auto">
          <a:xfrm rot="5400000">
            <a:off x="6981904" y="24844"/>
            <a:ext cx="293370" cy="5250021"/>
          </a:xfrm>
          <a:prstGeom prst="rightBrace">
            <a:avLst>
              <a:gd name="adj1" fmla="val 8319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grpSp>
        <p:nvGrpSpPr>
          <p:cNvPr id="51207" name="Group 5"/>
          <p:cNvGrpSpPr>
            <a:grpSpLocks/>
          </p:cNvGrpSpPr>
          <p:nvPr/>
        </p:nvGrpSpPr>
        <p:grpSpPr bwMode="auto">
          <a:xfrm>
            <a:off x="5511165" y="2796540"/>
            <a:ext cx="3220085" cy="2933700"/>
            <a:chOff x="5010538" y="2438400"/>
            <a:chExt cx="2926418" cy="2667000"/>
          </a:xfrm>
        </p:grpSpPr>
        <p:sp>
          <p:nvSpPr>
            <p:cNvPr id="4" name="Arc 3"/>
            <p:cNvSpPr/>
            <p:nvPr/>
          </p:nvSpPr>
          <p:spPr bwMode="auto">
            <a:xfrm>
              <a:off x="5010538" y="2438400"/>
              <a:ext cx="2820090" cy="2667000"/>
            </a:xfrm>
            <a:prstGeom prst="arc">
              <a:avLst>
                <a:gd name="adj1" fmla="val 16244986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eaLnBrk="1" hangingPunct="1">
                <a:defRPr/>
              </a:pPr>
              <a:endParaRPr lang="en-US" sz="1980"/>
            </a:p>
          </p:txBody>
        </p:sp>
        <p:sp>
          <p:nvSpPr>
            <p:cNvPr id="51209" name="Right Triangle 4"/>
            <p:cNvSpPr>
              <a:spLocks noChangeArrowheads="1"/>
            </p:cNvSpPr>
            <p:nvPr/>
          </p:nvSpPr>
          <p:spPr bwMode="auto">
            <a:xfrm rot="-2679515">
              <a:off x="7722707" y="3552259"/>
              <a:ext cx="214249" cy="217128"/>
            </a:xfrm>
            <a:prstGeom prst="rtTriangl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264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6802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Examining the structure of our model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373348"/>
            <a:ext cx="10058400" cy="533992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</a:t>
            </a:r>
            <a:r>
              <a:rPr lang="el-GR" sz="2530" dirty="0"/>
              <a:t>α</a:t>
            </a:r>
            <a:r>
              <a:rPr lang="en-US" sz="2530" baseline="-25000" dirty="0"/>
              <a:t>0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1</a:t>
            </a:r>
            <a:r>
              <a:rPr lang="en-US" sz="2530" dirty="0"/>
              <a:t>Age</a:t>
            </a:r>
            <a:r>
              <a:rPr lang="en-US" sz="2530" baseline="-25000" dirty="0"/>
              <a:t>ij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2</a:t>
            </a:r>
            <a:r>
              <a:rPr lang="en-US" sz="2530" dirty="0"/>
              <a:t>Edu</a:t>
            </a:r>
            <a:r>
              <a:rPr lang="en-US" sz="2530" baseline="-25000" dirty="0"/>
              <a:t>ij</a:t>
            </a:r>
            <a:r>
              <a:rPr lang="en-US" sz="2530" dirty="0"/>
              <a:t>+</a:t>
            </a:r>
            <a:r>
              <a:rPr lang="el-GR" sz="2530" dirty="0"/>
              <a:t>α</a:t>
            </a:r>
            <a:r>
              <a:rPr lang="en-US" sz="2530" baseline="-25000" dirty="0"/>
              <a:t>3</a:t>
            </a:r>
            <a:r>
              <a:rPr lang="en-US" sz="2530" dirty="0"/>
              <a:t>SES</a:t>
            </a:r>
            <a:r>
              <a:rPr lang="en-US" sz="2530" baseline="-25000" dirty="0"/>
              <a:t>ij</a:t>
            </a:r>
            <a:r>
              <a:rPr lang="en-US" sz="2530" dirty="0"/>
              <a:t>+</a:t>
            </a:r>
            <a:r>
              <a:rPr lang="el-GR" sz="2530" dirty="0"/>
              <a:t>α</a:t>
            </a:r>
            <a:r>
              <a:rPr lang="en-US" sz="2530" baseline="-25000" dirty="0"/>
              <a:t>4</a:t>
            </a:r>
            <a:r>
              <a:rPr lang="en-US" sz="2530" dirty="0"/>
              <a:t>Rur</a:t>
            </a:r>
            <a:r>
              <a:rPr lang="en-US" sz="2530" baseline="-25000" dirty="0"/>
              <a:t>j</a:t>
            </a:r>
            <a:r>
              <a:rPr lang="en-US" sz="2530" dirty="0"/>
              <a:t> +</a:t>
            </a:r>
            <a:r>
              <a:rPr lang="el-GR" sz="2530" dirty="0"/>
              <a:t>α</a:t>
            </a:r>
            <a:r>
              <a:rPr lang="en-US" sz="2530" baseline="-25000" dirty="0"/>
              <a:t>5</a:t>
            </a:r>
            <a:r>
              <a:rPr lang="en-US" sz="2530" dirty="0"/>
              <a:t>Prog</a:t>
            </a:r>
            <a:r>
              <a:rPr lang="en-US" sz="2530" baseline="-25000" dirty="0"/>
              <a:t>j</a:t>
            </a:r>
            <a:r>
              <a:rPr lang="en-US" sz="2530" dirty="0"/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530" dirty="0"/>
              <a:t>                                              </a:t>
            </a:r>
            <a:r>
              <a:rPr lang="en-US" sz="2530" dirty="0" smtClean="0"/>
              <a:t>	           </a:t>
            </a:r>
            <a:r>
              <a:rPr lang="en-US" sz="2530" dirty="0"/>
              <a:t>+ (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6</a:t>
            </a:r>
            <a:r>
              <a:rPr lang="en-US" sz="2530" dirty="0">
                <a:solidFill>
                  <a:srgbClr val="00B050"/>
                </a:solidFill>
              </a:rPr>
              <a:t>Risk</a:t>
            </a:r>
            <a:r>
              <a:rPr lang="en-US" sz="2530" baseline="-25000" dirty="0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7</a:t>
            </a:r>
            <a:r>
              <a:rPr lang="en-US" sz="2530" dirty="0">
                <a:solidFill>
                  <a:srgbClr val="00B050"/>
                </a:solidFill>
              </a:rPr>
              <a:t> </a:t>
            </a:r>
            <a:r>
              <a:rPr lang="en-US" sz="2530" dirty="0" err="1">
                <a:solidFill>
                  <a:srgbClr val="00B050"/>
                </a:solidFill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8</a:t>
            </a:r>
            <a:r>
              <a:rPr lang="en-US" sz="2530" dirty="0">
                <a:solidFill>
                  <a:srgbClr val="00B050"/>
                </a:solidFill>
              </a:rPr>
              <a:t>HF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9</a:t>
            </a:r>
            <a:r>
              <a:rPr lang="en-US" sz="2530" dirty="0">
                <a:solidFill>
                  <a:srgbClr val="00B050"/>
                </a:solidFill>
              </a:rPr>
              <a:t>San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/>
              <a:t>)</a:t>
            </a:r>
            <a:endParaRPr lang="en-US" sz="2530" b="1" dirty="0"/>
          </a:p>
          <a:p>
            <a:pPr eaLnBrk="1" hangingPunct="1">
              <a:defRPr/>
            </a:pPr>
            <a:endParaRPr lang="en-US" sz="110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It has a basic structure:</a:t>
            </a:r>
          </a:p>
          <a:p>
            <a:pPr eaLnBrk="1" hangingPunct="1">
              <a:defRPr/>
            </a:pPr>
            <a:endParaRPr lang="en-US" sz="110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   </a:t>
            </a: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 Observed factors  + </a:t>
            </a:r>
            <a:r>
              <a:rPr lang="en-US" sz="2530" dirty="0">
                <a:solidFill>
                  <a:srgbClr val="00B050"/>
                </a:solidFill>
                <a:latin typeface="Century Gothic" panose="020B0502020202020204" pitchFamily="34" charset="0"/>
              </a:rPr>
              <a:t> Unobserved factors</a:t>
            </a:r>
            <a:endParaRPr lang="en-US" sz="2530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253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132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Usually, all unobserved factors are summarized in the term </a:t>
            </a:r>
            <a:r>
              <a:rPr lang="el-GR" sz="2750" dirty="0">
                <a:latin typeface="Century Gothic" panose="020B0502020202020204" pitchFamily="34" charset="0"/>
              </a:rPr>
              <a:t>ε</a:t>
            </a:r>
            <a:r>
              <a:rPr lang="en-US" sz="2750" baseline="-25000" dirty="0" err="1">
                <a:latin typeface="Century Gothic" panose="020B0502020202020204" pitchFamily="34" charset="0"/>
              </a:rPr>
              <a:t>ij</a:t>
            </a:r>
            <a:endParaRPr lang="en-US" sz="2750" baseline="-2500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253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baseline="-25000" dirty="0">
                <a:latin typeface="Century Gothic" panose="020B0502020202020204" pitchFamily="34" charset="0"/>
              </a:rPr>
              <a:t> </a:t>
            </a:r>
            <a:r>
              <a:rPr lang="en-US" sz="2530" dirty="0">
                <a:latin typeface="Century Gothic" panose="020B0502020202020204" pitchFamily="34" charset="0"/>
              </a:rPr>
              <a:t>= </a:t>
            </a:r>
            <a:r>
              <a:rPr lang="el-GR" sz="2530" dirty="0"/>
              <a:t>α</a:t>
            </a:r>
            <a:r>
              <a:rPr lang="en-US" sz="2530" baseline="-25000" dirty="0"/>
              <a:t>0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1</a:t>
            </a:r>
            <a:r>
              <a:rPr lang="en-US" sz="2530" dirty="0"/>
              <a:t>Age</a:t>
            </a:r>
            <a:r>
              <a:rPr lang="en-US" sz="2530" baseline="-25000" dirty="0"/>
              <a:t>ij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2</a:t>
            </a:r>
            <a:r>
              <a:rPr lang="en-US" sz="2530" dirty="0"/>
              <a:t>Edu</a:t>
            </a:r>
            <a:r>
              <a:rPr lang="en-US" sz="2530" baseline="-25000" dirty="0"/>
              <a:t>ij 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3</a:t>
            </a:r>
            <a:r>
              <a:rPr lang="en-US" sz="2530" dirty="0"/>
              <a:t>SES</a:t>
            </a:r>
            <a:r>
              <a:rPr lang="en-US" sz="2530" baseline="-25000" dirty="0"/>
              <a:t>ij </a:t>
            </a:r>
            <a:r>
              <a:rPr lang="en-US" sz="2530" dirty="0"/>
              <a:t>+ </a:t>
            </a:r>
            <a:r>
              <a:rPr lang="el-GR" sz="2530" dirty="0"/>
              <a:t>α</a:t>
            </a:r>
            <a:r>
              <a:rPr lang="en-US" sz="2530" baseline="-25000" dirty="0"/>
              <a:t>4</a:t>
            </a:r>
            <a:r>
              <a:rPr lang="en-US" sz="2530" dirty="0"/>
              <a:t>Rur</a:t>
            </a:r>
            <a:r>
              <a:rPr lang="en-US" sz="2530" baseline="-25000" dirty="0"/>
              <a:t>j</a:t>
            </a:r>
            <a:r>
              <a:rPr lang="en-US" sz="2530" dirty="0"/>
              <a:t> + </a:t>
            </a:r>
            <a:r>
              <a:rPr lang="el-GR" sz="2530" dirty="0"/>
              <a:t>α</a:t>
            </a:r>
            <a:r>
              <a:rPr lang="en-US" sz="2530" baseline="-25000" dirty="0"/>
              <a:t>5</a:t>
            </a:r>
            <a:r>
              <a:rPr lang="en-US" sz="2530" dirty="0"/>
              <a:t>Prog</a:t>
            </a:r>
            <a:r>
              <a:rPr lang="en-US" sz="2530" baseline="-25000" dirty="0"/>
              <a:t>j</a:t>
            </a:r>
            <a:r>
              <a:rPr lang="en-US" sz="2530" dirty="0"/>
              <a:t> + </a:t>
            </a:r>
            <a:r>
              <a:rPr lang="el-GR" sz="2530" dirty="0"/>
              <a:t>ε</a:t>
            </a:r>
            <a:r>
              <a:rPr lang="en-US" sz="2530" baseline="-25000" dirty="0" err="1"/>
              <a:t>ij</a:t>
            </a:r>
            <a:endParaRPr lang="en-US" sz="2530" baseline="-25000" dirty="0"/>
          </a:p>
          <a:p>
            <a:pPr eaLnBrk="1" hangingPunct="1">
              <a:defRPr/>
            </a:pPr>
            <a:endParaRPr lang="en-US" sz="253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But, it is important to know what those unobserved factors are and how they relate to the other determinants.</a:t>
            </a:r>
          </a:p>
        </p:txBody>
      </p:sp>
      <p:grpSp>
        <p:nvGrpSpPr>
          <p:cNvPr id="53254" name="Group 5"/>
          <p:cNvGrpSpPr>
            <a:grpSpLocks/>
          </p:cNvGrpSpPr>
          <p:nvPr/>
        </p:nvGrpSpPr>
        <p:grpSpPr bwMode="auto">
          <a:xfrm>
            <a:off x="5511165" y="2796540"/>
            <a:ext cx="3220085" cy="2933700"/>
            <a:chOff x="5010538" y="2438400"/>
            <a:chExt cx="2926418" cy="2667000"/>
          </a:xfrm>
        </p:grpSpPr>
        <p:sp>
          <p:nvSpPr>
            <p:cNvPr id="7" name="Arc 6"/>
            <p:cNvSpPr/>
            <p:nvPr/>
          </p:nvSpPr>
          <p:spPr bwMode="auto">
            <a:xfrm>
              <a:off x="5010538" y="2438400"/>
              <a:ext cx="2820090" cy="2667000"/>
            </a:xfrm>
            <a:prstGeom prst="arc">
              <a:avLst>
                <a:gd name="adj1" fmla="val 16244986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eaLnBrk="1" hangingPunct="1">
                <a:defRPr/>
              </a:pPr>
              <a:endParaRPr lang="en-US" sz="1980"/>
            </a:p>
          </p:txBody>
        </p:sp>
        <p:sp>
          <p:nvSpPr>
            <p:cNvPr id="53257" name="Right Triangle 7"/>
            <p:cNvSpPr>
              <a:spLocks noChangeArrowheads="1"/>
            </p:cNvSpPr>
            <p:nvPr/>
          </p:nvSpPr>
          <p:spPr bwMode="auto">
            <a:xfrm rot="-2679515">
              <a:off x="7722707" y="3552259"/>
              <a:ext cx="214249" cy="217128"/>
            </a:xfrm>
            <a:prstGeom prst="rtTriangl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2640">
                <a:latin typeface="Times New Roman" panose="02020603050405020304" pitchFamily="18" charset="0"/>
              </a:endParaRPr>
            </a:p>
          </p:txBody>
        </p:sp>
      </p:grpSp>
      <p:sp>
        <p:nvSpPr>
          <p:cNvPr id="53255" name="Right Brace 8"/>
          <p:cNvSpPr>
            <a:spLocks/>
          </p:cNvSpPr>
          <p:nvPr/>
        </p:nvSpPr>
        <p:spPr bwMode="auto">
          <a:xfrm rot="5400000">
            <a:off x="6867128" y="139621"/>
            <a:ext cx="293370" cy="5020468"/>
          </a:xfrm>
          <a:prstGeom prst="rightBrace">
            <a:avLst>
              <a:gd name="adj1" fmla="val 8319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5645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7510" y="457200"/>
            <a:ext cx="8549640" cy="1257300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Importance of Conceptual Frameworks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" y="1623060"/>
            <a:ext cx="8801100" cy="51706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latin typeface="Century Gothic" panose="020B0502020202020204" pitchFamily="34" charset="0"/>
              </a:rPr>
              <a:t>  A conceptual framework explicitly identifies the main relevant factors that influence the health result of interest</a:t>
            </a:r>
          </a:p>
          <a:p>
            <a:pPr eaLnBrk="1" hangingPunct="1">
              <a:defRPr/>
            </a:pPr>
            <a:endParaRPr lang="en-US" sz="2200" dirty="0">
              <a:latin typeface="Century Gothic" panose="020B050202020202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latin typeface="Century Gothic" panose="020B0502020202020204" pitchFamily="34" charset="0"/>
              </a:rPr>
              <a:t> It also makes explicit the causal relationships between the factors, and, the pathways through which the program has an influence on the outcome</a:t>
            </a:r>
          </a:p>
          <a:p>
            <a:pPr eaLnBrk="1" hangingPunct="1">
              <a:defRPr/>
            </a:pPr>
            <a:endParaRPr lang="en-US" sz="2200" dirty="0">
              <a:latin typeface="Century Gothic" panose="020B050202020202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latin typeface="Century Gothic" panose="020B0502020202020204" pitchFamily="34" charset="0"/>
              </a:rPr>
              <a:t> It provides the reference framework for the empirical model</a:t>
            </a:r>
          </a:p>
          <a:p>
            <a:pPr eaLnBrk="1" hangingPunct="1">
              <a:defRPr/>
            </a:pPr>
            <a:endParaRPr lang="en-US" sz="2200" dirty="0">
              <a:latin typeface="Century Gothic" panose="020B050202020202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latin typeface="Century Gothic" panose="020B0502020202020204" pitchFamily="34" charset="0"/>
              </a:rPr>
              <a:t> It allows you to better identify endogenous explanatory factors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200" dirty="0">
              <a:latin typeface="Century Gothic" panose="020B050202020202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latin typeface="Century Gothic" panose="020B0502020202020204" pitchFamily="34" charset="0"/>
              </a:rPr>
              <a:t> It also provides the reference framework for including or excluding variables in the empirical model</a:t>
            </a:r>
          </a:p>
          <a:p>
            <a:pPr eaLnBrk="1" hangingPunct="1"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160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Examining the structure of our model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373347"/>
            <a:ext cx="10058400" cy="20390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Notice that there are unobserved factors at the individual and community level. In particular,</a:t>
            </a:r>
          </a:p>
          <a:p>
            <a:pPr eaLnBrk="1" hangingPunct="1">
              <a:defRPr/>
            </a:pPr>
            <a:endParaRPr lang="en-US" sz="2530" b="1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310" dirty="0">
                <a:latin typeface="Century Gothic" panose="020B0502020202020204" pitchFamily="34" charset="0"/>
              </a:rPr>
              <a:t>Unobserved =</a:t>
            </a:r>
            <a:r>
              <a:rPr lang="en-US" sz="2530" b="1" dirty="0">
                <a:latin typeface="Century Gothic" panose="020B0502020202020204" pitchFamily="34" charset="0"/>
              </a:rPr>
              <a:t>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6</a:t>
            </a:r>
            <a:r>
              <a:rPr lang="en-US" sz="2530" dirty="0">
                <a:solidFill>
                  <a:srgbClr val="00B050"/>
                </a:solidFill>
              </a:rPr>
              <a:t>Risk</a:t>
            </a:r>
            <a:r>
              <a:rPr lang="en-US" sz="2530" baseline="-25000" dirty="0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7</a:t>
            </a:r>
            <a:r>
              <a:rPr lang="en-US" sz="2530" dirty="0">
                <a:solidFill>
                  <a:srgbClr val="00B050"/>
                </a:solidFill>
              </a:rPr>
              <a:t> </a:t>
            </a:r>
            <a:r>
              <a:rPr lang="en-US" sz="2530" dirty="0" err="1">
                <a:solidFill>
                  <a:srgbClr val="00B050"/>
                </a:solidFill>
              </a:rPr>
              <a:t>Gen</a:t>
            </a:r>
            <a:r>
              <a:rPr lang="en-US" sz="2530" baseline="-25000" dirty="0" err="1">
                <a:solidFill>
                  <a:srgbClr val="00B050"/>
                </a:solidFill>
              </a:rPr>
              <a:t>ij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8</a:t>
            </a:r>
            <a:r>
              <a:rPr lang="en-US" sz="2530" dirty="0">
                <a:solidFill>
                  <a:srgbClr val="00B050"/>
                </a:solidFill>
              </a:rPr>
              <a:t>HF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r>
              <a:rPr lang="en-US" sz="2530" dirty="0">
                <a:solidFill>
                  <a:srgbClr val="00B050"/>
                </a:solidFill>
              </a:rPr>
              <a:t> + </a:t>
            </a:r>
            <a:r>
              <a:rPr lang="el-GR" sz="2530" dirty="0">
                <a:solidFill>
                  <a:srgbClr val="00B050"/>
                </a:solidFill>
              </a:rPr>
              <a:t>α</a:t>
            </a:r>
            <a:r>
              <a:rPr lang="en-US" sz="2530" baseline="-25000" dirty="0">
                <a:solidFill>
                  <a:srgbClr val="00B050"/>
                </a:solidFill>
              </a:rPr>
              <a:t>9</a:t>
            </a:r>
            <a:r>
              <a:rPr lang="en-US" sz="2530" dirty="0">
                <a:solidFill>
                  <a:srgbClr val="00B050"/>
                </a:solidFill>
              </a:rPr>
              <a:t>San</a:t>
            </a:r>
            <a:r>
              <a:rPr lang="en-US" sz="2530" baseline="-25000" dirty="0">
                <a:solidFill>
                  <a:srgbClr val="00B050"/>
                </a:solidFill>
              </a:rPr>
              <a:t>j</a:t>
            </a:r>
            <a:endParaRPr lang="en-US" sz="2530" b="1" dirty="0"/>
          </a:p>
          <a:p>
            <a:pPr eaLnBrk="1" hangingPunct="1">
              <a:defRPr/>
            </a:pPr>
            <a:endParaRPr lang="en-US" sz="2530" b="1" dirty="0"/>
          </a:p>
        </p:txBody>
      </p:sp>
      <p:sp>
        <p:nvSpPr>
          <p:cNvPr id="55302" name="Left Brace 12"/>
          <p:cNvSpPr>
            <a:spLocks/>
          </p:cNvSpPr>
          <p:nvPr/>
        </p:nvSpPr>
        <p:spPr bwMode="auto">
          <a:xfrm rot="-5400000">
            <a:off x="3157583" y="1966198"/>
            <a:ext cx="335280" cy="2498883"/>
          </a:xfrm>
          <a:prstGeom prst="leftBrace">
            <a:avLst>
              <a:gd name="adj1" fmla="val 8350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55303" name="Left Brace 12"/>
          <p:cNvSpPr>
            <a:spLocks/>
          </p:cNvSpPr>
          <p:nvPr/>
        </p:nvSpPr>
        <p:spPr bwMode="auto">
          <a:xfrm rot="-5400000">
            <a:off x="5413385" y="2327285"/>
            <a:ext cx="419100" cy="1860530"/>
          </a:xfrm>
          <a:prstGeom prst="leftBrace">
            <a:avLst>
              <a:gd name="adj1" fmla="val 8330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17416" name="TextBox 16"/>
          <p:cNvSpPr txBox="1">
            <a:spLocks noChangeArrowheads="1"/>
          </p:cNvSpPr>
          <p:nvPr/>
        </p:nvSpPr>
        <p:spPr bwMode="auto">
          <a:xfrm>
            <a:off x="2167098" y="3383280"/>
            <a:ext cx="2327881" cy="80329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2310" dirty="0">
                <a:latin typeface="Century Gothic" panose="020B0502020202020204" pitchFamily="34" charset="0"/>
              </a:rPr>
              <a:t>Individual-level</a:t>
            </a:r>
          </a:p>
          <a:p>
            <a:pPr eaLnBrk="1" hangingPunct="1">
              <a:defRPr/>
            </a:pPr>
            <a:r>
              <a:rPr lang="en-US" sz="2310" dirty="0" err="1">
                <a:latin typeface="Century Gothic" panose="020B0502020202020204" pitchFamily="34" charset="0"/>
              </a:rPr>
              <a:t>Unobservables</a:t>
            </a:r>
            <a:endParaRPr lang="en-US" sz="2310" dirty="0">
              <a:latin typeface="Century Gothic" panose="020B0502020202020204" pitchFamily="34" charset="0"/>
            </a:endParaRPr>
          </a:p>
        </p:txBody>
      </p:sp>
      <p:sp>
        <p:nvSpPr>
          <p:cNvPr id="17417" name="TextBox 16"/>
          <p:cNvSpPr txBox="1">
            <a:spLocks noChangeArrowheads="1"/>
          </p:cNvSpPr>
          <p:nvPr/>
        </p:nvSpPr>
        <p:spPr bwMode="auto">
          <a:xfrm>
            <a:off x="4887754" y="3467100"/>
            <a:ext cx="2618024" cy="80329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2310" dirty="0">
                <a:latin typeface="Century Gothic" panose="020B0502020202020204" pitchFamily="34" charset="0"/>
              </a:rPr>
              <a:t>Community-level</a:t>
            </a:r>
          </a:p>
          <a:p>
            <a:pPr eaLnBrk="1" hangingPunct="1">
              <a:defRPr/>
            </a:pPr>
            <a:r>
              <a:rPr lang="en-US" sz="2310" dirty="0" err="1">
                <a:latin typeface="Century Gothic" panose="020B0502020202020204" pitchFamily="34" charset="0"/>
              </a:rPr>
              <a:t>Unobservables</a:t>
            </a:r>
            <a:endParaRPr lang="en-US" sz="231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2245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</a:p>
        </p:txBody>
      </p:sp>
      <p:grpSp>
        <p:nvGrpSpPr>
          <p:cNvPr id="57349" name="Group 12"/>
          <p:cNvGrpSpPr>
            <a:grpSpLocks/>
          </p:cNvGrpSpPr>
          <p:nvPr/>
        </p:nvGrpSpPr>
        <p:grpSpPr bwMode="auto">
          <a:xfrm>
            <a:off x="2179320" y="1287780"/>
            <a:ext cx="6537960" cy="3086860"/>
            <a:chOff x="2286000" y="1134879"/>
            <a:chExt cx="5943600" cy="3597411"/>
          </a:xfrm>
        </p:grpSpPr>
        <p:sp>
          <p:nvSpPr>
            <p:cNvPr id="57351" name="Text Box 5"/>
            <p:cNvSpPr txBox="1">
              <a:spLocks noChangeArrowheads="1"/>
            </p:cNvSpPr>
            <p:nvPr/>
          </p:nvSpPr>
          <p:spPr bwMode="auto">
            <a:xfrm>
              <a:off x="2438400" y="1134879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57352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57353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57354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19100" y="4577655"/>
            <a:ext cx="10393680" cy="350326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</a:t>
            </a:r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r>
              <a:rPr lang="en-US" sz="2090" dirty="0"/>
              <a:t>		</a:t>
            </a:r>
          </a:p>
          <a:p>
            <a:pPr eaLnBrk="1" hangingPunct="1">
              <a:defRPr/>
            </a:pPr>
            <a:endParaRPr lang="en-US" sz="110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5017829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59395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</a:p>
        </p:txBody>
      </p:sp>
      <p:grpSp>
        <p:nvGrpSpPr>
          <p:cNvPr id="59396" name="Group 12"/>
          <p:cNvGrpSpPr>
            <a:grpSpLocks/>
          </p:cNvGrpSpPr>
          <p:nvPr/>
        </p:nvGrpSpPr>
        <p:grpSpPr bwMode="auto">
          <a:xfrm>
            <a:off x="2179320" y="1287780"/>
            <a:ext cx="6537960" cy="3086860"/>
            <a:chOff x="2286000" y="1134879"/>
            <a:chExt cx="5943600" cy="3597411"/>
          </a:xfrm>
        </p:grpSpPr>
        <p:sp>
          <p:nvSpPr>
            <p:cNvPr id="59398" name="Text Box 5"/>
            <p:cNvSpPr txBox="1">
              <a:spLocks noChangeArrowheads="1"/>
            </p:cNvSpPr>
            <p:nvPr/>
          </p:nvSpPr>
          <p:spPr bwMode="auto">
            <a:xfrm>
              <a:off x="2438400" y="1134879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59399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59400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59401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19100" y="4614098"/>
            <a:ext cx="10393680" cy="350326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r>
              <a:rPr lang="en-US" sz="2090" dirty="0"/>
              <a:t>		</a:t>
            </a:r>
          </a:p>
          <a:p>
            <a:pPr eaLnBrk="1" hangingPunct="1">
              <a:defRPr/>
            </a:pPr>
            <a:endParaRPr lang="en-US" sz="110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16131233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61443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</a:p>
        </p:txBody>
      </p:sp>
      <p:grpSp>
        <p:nvGrpSpPr>
          <p:cNvPr id="61444" name="Group 12"/>
          <p:cNvGrpSpPr>
            <a:grpSpLocks/>
          </p:cNvGrpSpPr>
          <p:nvPr/>
        </p:nvGrpSpPr>
        <p:grpSpPr bwMode="auto">
          <a:xfrm>
            <a:off x="2179320" y="1287780"/>
            <a:ext cx="6537960" cy="3086860"/>
            <a:chOff x="2286000" y="1134879"/>
            <a:chExt cx="5943600" cy="3597411"/>
          </a:xfrm>
        </p:grpSpPr>
        <p:sp>
          <p:nvSpPr>
            <p:cNvPr id="61446" name="Text Box 5"/>
            <p:cNvSpPr txBox="1">
              <a:spLocks noChangeArrowheads="1"/>
            </p:cNvSpPr>
            <p:nvPr/>
          </p:nvSpPr>
          <p:spPr bwMode="auto">
            <a:xfrm>
              <a:off x="2438400" y="1134879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61447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61448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61449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04800" y="4541841"/>
            <a:ext cx="10393680" cy="360483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endParaRPr lang="en-US" sz="20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/>
              <a:t>		</a:t>
            </a:r>
          </a:p>
          <a:p>
            <a:pPr eaLnBrk="1" hangingPunct="1">
              <a:defRPr/>
            </a:pPr>
            <a:endParaRPr lang="en-US" sz="110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268554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  <a:endParaRPr lang="en-US" altLang="en-US" sz="2800" b="1" dirty="0">
              <a:solidFill>
                <a:srgbClr val="33A49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63492" name="Group 12"/>
          <p:cNvGrpSpPr>
            <a:grpSpLocks/>
          </p:cNvGrpSpPr>
          <p:nvPr/>
        </p:nvGrpSpPr>
        <p:grpSpPr bwMode="auto">
          <a:xfrm>
            <a:off x="2179320" y="1287780"/>
            <a:ext cx="6537960" cy="3086860"/>
            <a:chOff x="2286000" y="1134879"/>
            <a:chExt cx="5943600" cy="3597411"/>
          </a:xfrm>
        </p:grpSpPr>
        <p:sp>
          <p:nvSpPr>
            <p:cNvPr id="63494" name="Text Box 5"/>
            <p:cNvSpPr txBox="1">
              <a:spLocks noChangeArrowheads="1"/>
            </p:cNvSpPr>
            <p:nvPr/>
          </p:nvSpPr>
          <p:spPr bwMode="auto">
            <a:xfrm>
              <a:off x="2438400" y="1134879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63495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63496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63497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04800" y="4531902"/>
            <a:ext cx="10393680" cy="360483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r>
              <a:rPr lang="en-US" sz="2090" dirty="0">
                <a:latin typeface="Century Gothic" panose="020B0502020202020204" pitchFamily="34" charset="0"/>
              </a:rPr>
              <a:t>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/>
              <a:t>		</a:t>
            </a:r>
          </a:p>
          <a:p>
            <a:pPr eaLnBrk="1" hangingPunct="1">
              <a:defRPr/>
            </a:pPr>
            <a:endParaRPr lang="en-US" sz="110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25966950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65539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</a:p>
        </p:txBody>
      </p:sp>
      <p:grpSp>
        <p:nvGrpSpPr>
          <p:cNvPr id="65540" name="Group 12"/>
          <p:cNvGrpSpPr>
            <a:grpSpLocks/>
          </p:cNvGrpSpPr>
          <p:nvPr/>
        </p:nvGrpSpPr>
        <p:grpSpPr bwMode="auto">
          <a:xfrm>
            <a:off x="2179320" y="1289364"/>
            <a:ext cx="6537960" cy="3085276"/>
            <a:chOff x="2286000" y="1136725"/>
            <a:chExt cx="5943600" cy="3595565"/>
          </a:xfrm>
        </p:grpSpPr>
        <p:sp>
          <p:nvSpPr>
            <p:cNvPr id="65542" name="Text Box 5"/>
            <p:cNvSpPr txBox="1">
              <a:spLocks noChangeArrowheads="1"/>
            </p:cNvSpPr>
            <p:nvPr/>
          </p:nvSpPr>
          <p:spPr bwMode="auto">
            <a:xfrm>
              <a:off x="2438400" y="1136725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65543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65544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65545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04800" y="4507558"/>
            <a:ext cx="10393680" cy="370639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r>
              <a:rPr lang="en-US" sz="2090" dirty="0">
                <a:latin typeface="Century Gothic" panose="020B0502020202020204" pitchFamily="34" charset="0"/>
              </a:rPr>
              <a:t>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750" b="1" dirty="0">
                <a:latin typeface="Century Gothic" panose="020B0502020202020204" pitchFamily="34" charset="0"/>
              </a:rPr>
              <a:t> </a:t>
            </a:r>
            <a:endParaRPr lang="en-US" sz="20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110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39265194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67587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</a:p>
        </p:txBody>
      </p:sp>
      <p:grpSp>
        <p:nvGrpSpPr>
          <p:cNvPr id="67588" name="Group 12"/>
          <p:cNvGrpSpPr>
            <a:grpSpLocks/>
          </p:cNvGrpSpPr>
          <p:nvPr/>
        </p:nvGrpSpPr>
        <p:grpSpPr bwMode="auto">
          <a:xfrm>
            <a:off x="2179320" y="1287780"/>
            <a:ext cx="6537960" cy="3086860"/>
            <a:chOff x="2286000" y="1134879"/>
            <a:chExt cx="5943600" cy="3597411"/>
          </a:xfrm>
        </p:grpSpPr>
        <p:sp>
          <p:nvSpPr>
            <p:cNvPr id="67590" name="Text Box 5"/>
            <p:cNvSpPr txBox="1">
              <a:spLocks noChangeArrowheads="1"/>
            </p:cNvSpPr>
            <p:nvPr/>
          </p:nvSpPr>
          <p:spPr bwMode="auto">
            <a:xfrm>
              <a:off x="2438400" y="1134879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67591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67592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67593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04800" y="4541841"/>
            <a:ext cx="10393680" cy="370639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r>
              <a:rPr lang="en-US" sz="2090" dirty="0">
                <a:latin typeface="Century Gothic" panose="020B0502020202020204" pitchFamily="34" charset="0"/>
              </a:rPr>
              <a:t>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endParaRPr lang="en-US" sz="110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28385246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69635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what can we say about the relationship between the explanatory factors and Use?</a:t>
            </a:r>
          </a:p>
        </p:txBody>
      </p:sp>
      <p:grpSp>
        <p:nvGrpSpPr>
          <p:cNvPr id="69636" name="Group 12"/>
          <p:cNvGrpSpPr>
            <a:grpSpLocks/>
          </p:cNvGrpSpPr>
          <p:nvPr/>
        </p:nvGrpSpPr>
        <p:grpSpPr bwMode="auto">
          <a:xfrm>
            <a:off x="2179320" y="1287780"/>
            <a:ext cx="6537960" cy="3086860"/>
            <a:chOff x="2286000" y="1134879"/>
            <a:chExt cx="5943600" cy="3597411"/>
          </a:xfrm>
        </p:grpSpPr>
        <p:sp>
          <p:nvSpPr>
            <p:cNvPr id="69638" name="Text Box 5"/>
            <p:cNvSpPr txBox="1">
              <a:spLocks noChangeArrowheads="1"/>
            </p:cNvSpPr>
            <p:nvPr/>
          </p:nvSpPr>
          <p:spPr bwMode="auto">
            <a:xfrm>
              <a:off x="2438400" y="1134879"/>
              <a:ext cx="2971800" cy="1654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</a:p>
          </p:txBody>
        </p:sp>
        <p:sp>
          <p:nvSpPr>
            <p:cNvPr id="69639" name="Text Box 7"/>
            <p:cNvSpPr txBox="1">
              <a:spLocks noChangeArrowheads="1"/>
            </p:cNvSpPr>
            <p:nvPr/>
          </p:nvSpPr>
          <p:spPr bwMode="auto">
            <a:xfrm>
              <a:off x="6629400" y="2622551"/>
              <a:ext cx="1600200" cy="8034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69640" name="Line 9"/>
            <p:cNvSpPr>
              <a:spLocks noChangeShapeType="1"/>
            </p:cNvSpPr>
            <p:nvPr/>
          </p:nvSpPr>
          <p:spPr bwMode="auto">
            <a:xfrm>
              <a:off x="5435600" y="2176463"/>
              <a:ext cx="11430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69641" name="Line 10"/>
            <p:cNvSpPr>
              <a:spLocks noChangeShapeType="1"/>
            </p:cNvSpPr>
            <p:nvPr/>
          </p:nvSpPr>
          <p:spPr bwMode="auto">
            <a:xfrm flipV="1">
              <a:off x="5486400" y="3124200"/>
              <a:ext cx="1066800" cy="1042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286000" y="3133319"/>
              <a:ext cx="3200400" cy="15989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Characteristics / Health Service supply</a:t>
              </a: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</a:t>
              </a:r>
              <a:r>
                <a:rPr lang="en-US" sz="1540" dirty="0">
                  <a:latin typeface="Century Gothic" panose="020B0502020202020204" pitchFamily="34" charset="0"/>
                </a:rPr>
                <a:t>- </a:t>
              </a:r>
              <a:r>
                <a:rPr lang="en-US" sz="1540" dirty="0" err="1">
                  <a:latin typeface="Century Gothic" panose="020B0502020202020204" pitchFamily="34" charset="0"/>
                </a:rPr>
                <a:t>Rurality</a:t>
              </a:r>
              <a:endParaRPr lang="en-US" sz="154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540" dirty="0">
                  <a:latin typeface="Century Gothic" panose="020B0502020202020204" pitchFamily="34" charset="0"/>
                </a:rPr>
                <a:t>  - Program</a:t>
              </a:r>
            </a:p>
            <a:p>
              <a:pPr eaLnBrk="1" hangingPunct="1">
                <a:lnSpc>
                  <a:spcPct val="10000"/>
                </a:lnSpc>
                <a:defRPr/>
              </a:pPr>
              <a:r>
                <a:rPr lang="en-US" sz="154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eaLnBrk="1" hangingPunct="1">
                <a:defRPr/>
              </a:pPr>
              <a:r>
                <a:rPr lang="en-US" sz="154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52400" y="4541841"/>
            <a:ext cx="10393680" cy="402802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baseline="-25000" dirty="0"/>
              <a:t> </a:t>
            </a:r>
            <a:r>
              <a:rPr lang="en-US" sz="2090" dirty="0"/>
              <a:t>= 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 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77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r>
              <a:rPr lang="en-US" sz="2090" dirty="0">
                <a:latin typeface="Century Gothic" panose="020B0502020202020204" pitchFamily="34" charset="0"/>
              </a:rPr>
              <a:t>  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75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75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75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endParaRPr lang="en-US" sz="110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 smtClean="0">
                <a:latin typeface="Century Gothic" panose="020B0502020202020204" pitchFamily="34" charset="0"/>
              </a:rPr>
              <a:t>Then</a:t>
            </a:r>
            <a:r>
              <a:rPr lang="en-US" sz="2090" dirty="0">
                <a:latin typeface="Century Gothic" panose="020B0502020202020204" pitchFamily="34" charset="0"/>
              </a:rPr>
              <a:t>, we have </a:t>
            </a:r>
            <a:r>
              <a:rPr lang="en-US" sz="2090" u="sng" dirty="0">
                <a:latin typeface="Century Gothic" panose="020B0502020202020204" pitchFamily="34" charset="0"/>
              </a:rPr>
              <a:t>direct and unique relationships</a:t>
            </a:r>
            <a:r>
              <a:rPr lang="en-US" sz="2090" dirty="0">
                <a:latin typeface="Century Gothic" panose="020B0502020202020204" pitchFamily="34" charset="0"/>
              </a:rPr>
              <a:t> between each </a:t>
            </a:r>
            <a:r>
              <a:rPr lang="en-US" sz="2090" dirty="0" smtClean="0">
                <a:latin typeface="Century Gothic" panose="020B0502020202020204" pitchFamily="34" charset="0"/>
              </a:rPr>
              <a:t>determinant</a:t>
            </a:r>
          </a:p>
          <a:p>
            <a:pPr eaLnBrk="1" hangingPunct="1">
              <a:defRPr/>
            </a:pPr>
            <a:r>
              <a:rPr lang="en-US" sz="2090" dirty="0" smtClean="0">
                <a:latin typeface="Century Gothic" panose="020B0502020202020204" pitchFamily="34" charset="0"/>
              </a:rPr>
              <a:t>and </a:t>
            </a:r>
            <a:r>
              <a:rPr lang="en-US" sz="2090" dirty="0">
                <a:latin typeface="Century Gothic" panose="020B0502020202020204" pitchFamily="34" charset="0"/>
              </a:rPr>
              <a:t>“Use</a:t>
            </a:r>
            <a:r>
              <a:rPr lang="en-US" sz="2090" dirty="0" smtClean="0">
                <a:latin typeface="Century Gothic" panose="020B0502020202020204" pitchFamily="34" charset="0"/>
              </a:rPr>
              <a:t>”. Then</a:t>
            </a:r>
            <a:r>
              <a:rPr lang="en-US" sz="2090" dirty="0">
                <a:latin typeface="Century Gothic" panose="020B0502020202020204" pitchFamily="34" charset="0"/>
              </a:rPr>
              <a:t>, we can estimate the effect of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on Use. </a:t>
            </a:r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530" dirty="0"/>
          </a:p>
        </p:txBody>
      </p:sp>
    </p:spTree>
    <p:extLst>
      <p:ext uri="{BB962C8B-B14F-4D97-AF65-F5344CB8AC3E}">
        <p14:creationId xmlns:p14="http://schemas.microsoft.com/office/powerpoint/2010/main" val="30881967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71683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Now, a simple modification: Conceptual Framework 2</a:t>
            </a:r>
          </a:p>
        </p:txBody>
      </p:sp>
      <p:sp>
        <p:nvSpPr>
          <p:cNvPr id="71684" name="Text Box 5"/>
          <p:cNvSpPr txBox="1">
            <a:spLocks noChangeArrowheads="1"/>
          </p:cNvSpPr>
          <p:nvPr/>
        </p:nvSpPr>
        <p:spPr bwMode="auto">
          <a:xfrm>
            <a:off x="1844040" y="1396048"/>
            <a:ext cx="326898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latin typeface="Century Gothic" panose="020B0502020202020204" pitchFamily="34" charset="0"/>
            </a:endParaRPr>
          </a:p>
        </p:txBody>
      </p:sp>
      <p:sp>
        <p:nvSpPr>
          <p:cNvPr id="71685" name="Text Box 7"/>
          <p:cNvSpPr txBox="1">
            <a:spLocks noChangeArrowheads="1"/>
          </p:cNvSpPr>
          <p:nvPr/>
        </p:nvSpPr>
        <p:spPr bwMode="auto">
          <a:xfrm>
            <a:off x="7879080" y="2545080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71686" name="Line 9"/>
          <p:cNvSpPr>
            <a:spLocks noChangeShapeType="1"/>
          </p:cNvSpPr>
          <p:nvPr/>
        </p:nvSpPr>
        <p:spPr bwMode="auto">
          <a:xfrm>
            <a:off x="5113020" y="2293620"/>
            <a:ext cx="2766060" cy="5867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1687" name="Line 10"/>
          <p:cNvSpPr>
            <a:spLocks noChangeShapeType="1"/>
          </p:cNvSpPr>
          <p:nvPr/>
        </p:nvSpPr>
        <p:spPr bwMode="auto">
          <a:xfrm flipV="1">
            <a:off x="7376160" y="3182462"/>
            <a:ext cx="502920" cy="8120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844040" y="3383280"/>
            <a:ext cx="2766060" cy="1101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</a:t>
            </a:r>
            <a:r>
              <a:rPr lang="en-US" sz="1980" dirty="0" err="1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Charact</a:t>
            </a: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71689" name="Text Box 7"/>
          <p:cNvSpPr txBox="1">
            <a:spLocks noChangeArrowheads="1"/>
          </p:cNvSpPr>
          <p:nvPr/>
        </p:nvSpPr>
        <p:spPr bwMode="auto">
          <a:xfrm>
            <a:off x="5615940" y="3982245"/>
            <a:ext cx="1760220" cy="486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Program</a:t>
            </a:r>
          </a:p>
        </p:txBody>
      </p:sp>
      <p:sp>
        <p:nvSpPr>
          <p:cNvPr id="71690" name="Line 10"/>
          <p:cNvSpPr>
            <a:spLocks noChangeShapeType="1"/>
          </p:cNvSpPr>
          <p:nvPr/>
        </p:nvSpPr>
        <p:spPr bwMode="auto">
          <a:xfrm flipV="1">
            <a:off x="4610100" y="4305300"/>
            <a:ext cx="10058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1691" name="Line 10"/>
          <p:cNvSpPr>
            <a:spLocks noChangeShapeType="1"/>
          </p:cNvSpPr>
          <p:nvPr/>
        </p:nvSpPr>
        <p:spPr bwMode="auto">
          <a:xfrm flipV="1">
            <a:off x="4610100" y="2964180"/>
            <a:ext cx="3268980" cy="10896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</p:spTree>
    <p:extLst>
      <p:ext uri="{BB962C8B-B14F-4D97-AF65-F5344CB8AC3E}">
        <p14:creationId xmlns:p14="http://schemas.microsoft.com/office/powerpoint/2010/main" val="38951802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73731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do we observe?</a:t>
            </a:r>
          </a:p>
        </p:txBody>
      </p:sp>
      <p:sp>
        <p:nvSpPr>
          <p:cNvPr id="73732" name="Text Box 5"/>
          <p:cNvSpPr txBox="1">
            <a:spLocks noChangeArrowheads="1"/>
          </p:cNvSpPr>
          <p:nvPr/>
        </p:nvSpPr>
        <p:spPr bwMode="auto">
          <a:xfrm>
            <a:off x="2011680" y="1396048"/>
            <a:ext cx="310134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73733" name="Text Box 7"/>
          <p:cNvSpPr txBox="1">
            <a:spLocks noChangeArrowheads="1"/>
          </p:cNvSpPr>
          <p:nvPr/>
        </p:nvSpPr>
        <p:spPr bwMode="auto">
          <a:xfrm>
            <a:off x="7879080" y="2545080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73734" name="Line 9"/>
          <p:cNvSpPr>
            <a:spLocks noChangeShapeType="1"/>
          </p:cNvSpPr>
          <p:nvPr/>
        </p:nvSpPr>
        <p:spPr bwMode="auto">
          <a:xfrm>
            <a:off x="5113020" y="2293620"/>
            <a:ext cx="2766060" cy="5867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3735" name="Line 10"/>
          <p:cNvSpPr>
            <a:spLocks noChangeShapeType="1"/>
          </p:cNvSpPr>
          <p:nvPr/>
        </p:nvSpPr>
        <p:spPr bwMode="auto">
          <a:xfrm flipV="1">
            <a:off x="7376160" y="3182462"/>
            <a:ext cx="502920" cy="8120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19100" y="1389063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395505"/>
            <a:ext cx="1592580" cy="133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 </a:t>
            </a: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11680" y="3383280"/>
            <a:ext cx="2598420" cy="1375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</a:t>
            </a:r>
            <a:r>
              <a:rPr lang="en-US" sz="1980" dirty="0" err="1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Charact</a:t>
            </a: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facilities(HF)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73739" name="Text Box 7"/>
          <p:cNvSpPr txBox="1">
            <a:spLocks noChangeArrowheads="1"/>
          </p:cNvSpPr>
          <p:nvPr/>
        </p:nvSpPr>
        <p:spPr bwMode="auto">
          <a:xfrm>
            <a:off x="5615940" y="3982245"/>
            <a:ext cx="1760220" cy="486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Program</a:t>
            </a:r>
          </a:p>
        </p:txBody>
      </p:sp>
      <p:sp>
        <p:nvSpPr>
          <p:cNvPr id="73740" name="Line 10"/>
          <p:cNvSpPr>
            <a:spLocks noChangeShapeType="1"/>
          </p:cNvSpPr>
          <p:nvPr/>
        </p:nvSpPr>
        <p:spPr bwMode="auto">
          <a:xfrm flipV="1">
            <a:off x="4610100" y="4305300"/>
            <a:ext cx="10058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3741" name="Line 10"/>
          <p:cNvSpPr>
            <a:spLocks noChangeShapeType="1"/>
          </p:cNvSpPr>
          <p:nvPr/>
        </p:nvSpPr>
        <p:spPr bwMode="auto">
          <a:xfrm flipV="1">
            <a:off x="4610100" y="2964180"/>
            <a:ext cx="3268980" cy="10896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</p:spTree>
    <p:extLst>
      <p:ext uri="{BB962C8B-B14F-4D97-AF65-F5344CB8AC3E}">
        <p14:creationId xmlns:p14="http://schemas.microsoft.com/office/powerpoint/2010/main" val="12379916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</a:t>
            </a:r>
            <a:r>
              <a:rPr lang="en-US" altLang="en-US" sz="2800" b="1" dirty="0" smtClean="0">
                <a:solidFill>
                  <a:srgbClr val="A29CC0"/>
                </a:solidFill>
                <a:latin typeface="Century Gothic" panose="020B0502020202020204" pitchFamily="34" charset="0"/>
              </a:rPr>
              <a:t>Framework</a:t>
            </a:r>
            <a:endParaRPr lang="en-US" altLang="en-US" sz="2800" b="1" dirty="0">
              <a:solidFill>
                <a:srgbClr val="A29C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14600" y="1539240"/>
            <a:ext cx="3436620" cy="15006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latin typeface="Arial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14600" y="3561398"/>
            <a:ext cx="3520440" cy="20355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7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980" dirty="0">
              <a:latin typeface="Arial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</p:spTree>
    <p:extLst>
      <p:ext uri="{BB962C8B-B14F-4D97-AF65-F5344CB8AC3E}">
        <p14:creationId xmlns:p14="http://schemas.microsoft.com/office/powerpoint/2010/main" val="143172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75779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is the associated empirical model?</a:t>
            </a:r>
          </a:p>
        </p:txBody>
      </p:sp>
      <p:sp>
        <p:nvSpPr>
          <p:cNvPr id="75780" name="Text Box 5"/>
          <p:cNvSpPr txBox="1">
            <a:spLocks noChangeArrowheads="1"/>
          </p:cNvSpPr>
          <p:nvPr/>
        </p:nvSpPr>
        <p:spPr bwMode="auto">
          <a:xfrm>
            <a:off x="2011680" y="1396048"/>
            <a:ext cx="310134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75781" name="Text Box 7"/>
          <p:cNvSpPr txBox="1">
            <a:spLocks noChangeArrowheads="1"/>
          </p:cNvSpPr>
          <p:nvPr/>
        </p:nvSpPr>
        <p:spPr bwMode="auto">
          <a:xfrm>
            <a:off x="7879080" y="2545080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75782" name="Line 9"/>
          <p:cNvSpPr>
            <a:spLocks noChangeShapeType="1"/>
          </p:cNvSpPr>
          <p:nvPr/>
        </p:nvSpPr>
        <p:spPr bwMode="auto">
          <a:xfrm>
            <a:off x="5113020" y="2293620"/>
            <a:ext cx="2766060" cy="5867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5783" name="Line 10"/>
          <p:cNvSpPr>
            <a:spLocks noChangeShapeType="1"/>
          </p:cNvSpPr>
          <p:nvPr/>
        </p:nvSpPr>
        <p:spPr bwMode="auto">
          <a:xfrm flipV="1">
            <a:off x="7376160" y="3182462"/>
            <a:ext cx="502920" cy="8120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19100" y="1389063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091715"/>
            <a:ext cx="1592580" cy="133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 Observed?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11680" y="3383280"/>
            <a:ext cx="2598420" cy="1375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</a:t>
            </a:r>
            <a:r>
              <a:rPr lang="en-US" sz="1980" dirty="0" err="1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Charact</a:t>
            </a: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75787" name="Text Box 7"/>
          <p:cNvSpPr txBox="1">
            <a:spLocks noChangeArrowheads="1"/>
          </p:cNvSpPr>
          <p:nvPr/>
        </p:nvSpPr>
        <p:spPr bwMode="auto">
          <a:xfrm>
            <a:off x="5615940" y="3982245"/>
            <a:ext cx="1760220" cy="486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Program</a:t>
            </a:r>
          </a:p>
        </p:txBody>
      </p:sp>
      <p:sp>
        <p:nvSpPr>
          <p:cNvPr id="75788" name="Line 10"/>
          <p:cNvSpPr>
            <a:spLocks noChangeShapeType="1"/>
          </p:cNvSpPr>
          <p:nvPr/>
        </p:nvSpPr>
        <p:spPr bwMode="auto">
          <a:xfrm flipV="1">
            <a:off x="4610100" y="4305300"/>
            <a:ext cx="10058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5789" name="Line 10"/>
          <p:cNvSpPr>
            <a:spLocks noChangeShapeType="1"/>
          </p:cNvSpPr>
          <p:nvPr/>
        </p:nvSpPr>
        <p:spPr bwMode="auto">
          <a:xfrm flipV="1">
            <a:off x="4610100" y="2964180"/>
            <a:ext cx="3268980" cy="10896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7" name="Rectangle 16"/>
          <p:cNvSpPr/>
          <p:nvPr/>
        </p:nvSpPr>
        <p:spPr>
          <a:xfrm>
            <a:off x="152400" y="4996940"/>
            <a:ext cx="10142220" cy="57477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</p:txBody>
      </p:sp>
    </p:spTree>
    <p:extLst>
      <p:ext uri="{BB962C8B-B14F-4D97-AF65-F5344CB8AC3E}">
        <p14:creationId xmlns:p14="http://schemas.microsoft.com/office/powerpoint/2010/main" val="22405824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77827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is the associated empirical model?</a:t>
            </a:r>
          </a:p>
        </p:txBody>
      </p:sp>
      <p:sp>
        <p:nvSpPr>
          <p:cNvPr id="77828" name="Text Box 5"/>
          <p:cNvSpPr txBox="1">
            <a:spLocks noChangeArrowheads="1"/>
          </p:cNvSpPr>
          <p:nvPr/>
        </p:nvSpPr>
        <p:spPr bwMode="auto">
          <a:xfrm>
            <a:off x="1844040" y="1396048"/>
            <a:ext cx="326898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77829" name="Text Box 7"/>
          <p:cNvSpPr txBox="1">
            <a:spLocks noChangeArrowheads="1"/>
          </p:cNvSpPr>
          <p:nvPr/>
        </p:nvSpPr>
        <p:spPr bwMode="auto">
          <a:xfrm>
            <a:off x="7879080" y="2545080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77830" name="Line 9"/>
          <p:cNvSpPr>
            <a:spLocks noChangeShapeType="1"/>
          </p:cNvSpPr>
          <p:nvPr/>
        </p:nvSpPr>
        <p:spPr bwMode="auto">
          <a:xfrm>
            <a:off x="5113020" y="2293620"/>
            <a:ext cx="2766060" cy="5867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7831" name="Line 10"/>
          <p:cNvSpPr>
            <a:spLocks noChangeShapeType="1"/>
          </p:cNvSpPr>
          <p:nvPr/>
        </p:nvSpPr>
        <p:spPr bwMode="auto">
          <a:xfrm flipV="1">
            <a:off x="7376160" y="3182462"/>
            <a:ext cx="502920" cy="8120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1460" y="1383484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93370" y="3119595"/>
            <a:ext cx="1592580" cy="133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 Observed?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11680" y="3383280"/>
            <a:ext cx="2598420" cy="1375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</a:t>
            </a:r>
            <a:r>
              <a:rPr lang="en-US" sz="1980" dirty="0" err="1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Charact</a:t>
            </a: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77835" name="Text Box 7"/>
          <p:cNvSpPr txBox="1">
            <a:spLocks noChangeArrowheads="1"/>
          </p:cNvSpPr>
          <p:nvPr/>
        </p:nvSpPr>
        <p:spPr bwMode="auto">
          <a:xfrm>
            <a:off x="5615940" y="3982245"/>
            <a:ext cx="1760220" cy="486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Program</a:t>
            </a:r>
          </a:p>
        </p:txBody>
      </p:sp>
      <p:sp>
        <p:nvSpPr>
          <p:cNvPr id="77836" name="Line 10"/>
          <p:cNvSpPr>
            <a:spLocks noChangeShapeType="1"/>
          </p:cNvSpPr>
          <p:nvPr/>
        </p:nvSpPr>
        <p:spPr bwMode="auto">
          <a:xfrm flipV="1">
            <a:off x="4610100" y="4305300"/>
            <a:ext cx="10058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7837" name="Line 10"/>
          <p:cNvSpPr>
            <a:spLocks noChangeShapeType="1"/>
          </p:cNvSpPr>
          <p:nvPr/>
        </p:nvSpPr>
        <p:spPr bwMode="auto">
          <a:xfrm flipV="1">
            <a:off x="4610100" y="2964180"/>
            <a:ext cx="3268980" cy="10896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7" name="Rectangle 16"/>
          <p:cNvSpPr/>
          <p:nvPr/>
        </p:nvSpPr>
        <p:spPr>
          <a:xfrm>
            <a:off x="33179" y="4975860"/>
            <a:ext cx="10142220" cy="202209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1980" baseline="-25000" dirty="0">
                <a:solidFill>
                  <a:srgbClr val="00B050"/>
                </a:solidFill>
              </a:rPr>
              <a:t> </a:t>
            </a: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endParaRPr lang="en-US" sz="2090" dirty="0"/>
          </a:p>
        </p:txBody>
      </p:sp>
    </p:spTree>
    <p:extLst>
      <p:ext uri="{BB962C8B-B14F-4D97-AF65-F5344CB8AC3E}">
        <p14:creationId xmlns:p14="http://schemas.microsoft.com/office/powerpoint/2010/main" val="23607746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79875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is the associated empirical model?</a:t>
            </a:r>
          </a:p>
        </p:txBody>
      </p:sp>
      <p:sp>
        <p:nvSpPr>
          <p:cNvPr id="79876" name="Text Box 5"/>
          <p:cNvSpPr txBox="1">
            <a:spLocks noChangeArrowheads="1"/>
          </p:cNvSpPr>
          <p:nvPr/>
        </p:nvSpPr>
        <p:spPr bwMode="auto">
          <a:xfrm>
            <a:off x="1844040" y="1396048"/>
            <a:ext cx="326898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79877" name="Text Box 7"/>
          <p:cNvSpPr txBox="1">
            <a:spLocks noChangeArrowheads="1"/>
          </p:cNvSpPr>
          <p:nvPr/>
        </p:nvSpPr>
        <p:spPr bwMode="auto">
          <a:xfrm>
            <a:off x="7879080" y="2545080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79878" name="Line 9"/>
          <p:cNvSpPr>
            <a:spLocks noChangeShapeType="1"/>
          </p:cNvSpPr>
          <p:nvPr/>
        </p:nvSpPr>
        <p:spPr bwMode="auto">
          <a:xfrm>
            <a:off x="5113020" y="2293620"/>
            <a:ext cx="2766060" cy="5867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9879" name="Line 10"/>
          <p:cNvSpPr>
            <a:spLocks noChangeShapeType="1"/>
          </p:cNvSpPr>
          <p:nvPr/>
        </p:nvSpPr>
        <p:spPr bwMode="auto">
          <a:xfrm flipV="1">
            <a:off x="7376160" y="3182462"/>
            <a:ext cx="502920" cy="8120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31582" y="1383484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107031"/>
            <a:ext cx="1592580" cy="133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 Observed?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11680" y="3383280"/>
            <a:ext cx="2598420" cy="1375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</a:t>
            </a:r>
            <a:r>
              <a:rPr lang="en-US" sz="1980" dirty="0" err="1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Charact</a:t>
            </a: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98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79883" name="Text Box 7"/>
          <p:cNvSpPr txBox="1">
            <a:spLocks noChangeArrowheads="1"/>
          </p:cNvSpPr>
          <p:nvPr/>
        </p:nvSpPr>
        <p:spPr bwMode="auto">
          <a:xfrm>
            <a:off x="5615940" y="3982245"/>
            <a:ext cx="1760220" cy="486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Program</a:t>
            </a:r>
          </a:p>
        </p:txBody>
      </p:sp>
      <p:sp>
        <p:nvSpPr>
          <p:cNvPr id="79884" name="Line 10"/>
          <p:cNvSpPr>
            <a:spLocks noChangeShapeType="1"/>
          </p:cNvSpPr>
          <p:nvPr/>
        </p:nvSpPr>
        <p:spPr bwMode="auto">
          <a:xfrm flipV="1">
            <a:off x="4610100" y="4305300"/>
            <a:ext cx="10058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79885" name="Line 10"/>
          <p:cNvSpPr>
            <a:spLocks noChangeShapeType="1"/>
          </p:cNvSpPr>
          <p:nvPr/>
        </p:nvSpPr>
        <p:spPr bwMode="auto">
          <a:xfrm flipV="1">
            <a:off x="4610100" y="2964180"/>
            <a:ext cx="3268980" cy="10896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7" name="Rectangle 16"/>
          <p:cNvSpPr/>
          <p:nvPr/>
        </p:nvSpPr>
        <p:spPr>
          <a:xfrm>
            <a:off x="33179" y="4975860"/>
            <a:ext cx="10142220" cy="266534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20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defRPr/>
            </a:pPr>
            <a:endParaRPr lang="en-US" sz="2090" dirty="0"/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Now the empirical model has two equations. 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Notice that equation (1) is </a:t>
            </a:r>
            <a:r>
              <a:rPr lang="en-US" sz="2090" u="sng" dirty="0">
                <a:latin typeface="Century Gothic" panose="020B0502020202020204" pitchFamily="34" charset="0"/>
              </a:rPr>
              <a:t>exactly</a:t>
            </a:r>
            <a:r>
              <a:rPr lang="en-US" sz="2090" dirty="0">
                <a:latin typeface="Century Gothic" panose="020B0502020202020204" pitchFamily="34" charset="0"/>
              </a:rPr>
              <a:t> as in the previous slides for the first conceptual framework.</a:t>
            </a:r>
          </a:p>
        </p:txBody>
      </p:sp>
    </p:spTree>
    <p:extLst>
      <p:ext uri="{BB962C8B-B14F-4D97-AF65-F5344CB8AC3E}">
        <p14:creationId xmlns:p14="http://schemas.microsoft.com/office/powerpoint/2010/main" val="42087700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ChangeArrowheads="1"/>
          </p:cNvSpPr>
          <p:nvPr/>
        </p:nvSpPr>
        <p:spPr bwMode="auto">
          <a:xfrm>
            <a:off x="533400" y="114300"/>
            <a:ext cx="914400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81923" name="Rectangle 4"/>
          <p:cNvSpPr>
            <a:spLocks noChangeArrowheads="1"/>
          </p:cNvSpPr>
          <p:nvPr/>
        </p:nvSpPr>
        <p:spPr bwMode="auto">
          <a:xfrm>
            <a:off x="533400" y="114300"/>
            <a:ext cx="877062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grpSp>
        <p:nvGrpSpPr>
          <p:cNvPr id="81924" name="Group 17"/>
          <p:cNvGrpSpPr>
            <a:grpSpLocks/>
          </p:cNvGrpSpPr>
          <p:nvPr/>
        </p:nvGrpSpPr>
        <p:grpSpPr bwMode="auto">
          <a:xfrm>
            <a:off x="1828799" y="1371600"/>
            <a:ext cx="7223760" cy="3008622"/>
            <a:chOff x="1661417" y="1139322"/>
            <a:chExt cx="7101583" cy="3187810"/>
          </a:xfrm>
        </p:grpSpPr>
        <p:sp>
          <p:nvSpPr>
            <p:cNvPr id="81926" name="Text Box 5"/>
            <p:cNvSpPr txBox="1">
              <a:spLocks noChangeArrowheads="1"/>
            </p:cNvSpPr>
            <p:nvPr/>
          </p:nvSpPr>
          <p:spPr bwMode="auto">
            <a:xfrm>
              <a:off x="1661417" y="1139322"/>
              <a:ext cx="2986783" cy="17191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70" dirty="0">
                  <a:latin typeface="Century Gothic" panose="020B0502020202020204" pitchFamily="34" charset="0"/>
                </a:rPr>
                <a:t>   </a:t>
              </a:r>
              <a:r>
                <a:rPr lang="en-US" altLang="en-US" sz="1760" dirty="0">
                  <a:latin typeface="Century Gothic" panose="020B0502020202020204" pitchFamily="34" charset="0"/>
                </a:rPr>
                <a:t>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  <a:endParaRPr lang="en-US" altLang="en-US" sz="1870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1927" name="Text Box 7"/>
            <p:cNvSpPr txBox="1">
              <a:spLocks noChangeArrowheads="1"/>
            </p:cNvSpPr>
            <p:nvPr/>
          </p:nvSpPr>
          <p:spPr bwMode="auto">
            <a:xfrm>
              <a:off x="7162800" y="2209800"/>
              <a:ext cx="1600200" cy="8380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9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81928" name="Line 9"/>
            <p:cNvSpPr>
              <a:spLocks noChangeShapeType="1"/>
            </p:cNvSpPr>
            <p:nvPr/>
          </p:nvSpPr>
          <p:spPr bwMode="auto">
            <a:xfrm>
              <a:off x="4648200" y="1981200"/>
              <a:ext cx="2514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1929" name="Line 10"/>
            <p:cNvSpPr>
              <a:spLocks noChangeShapeType="1"/>
            </p:cNvSpPr>
            <p:nvPr/>
          </p:nvSpPr>
          <p:spPr bwMode="auto">
            <a:xfrm flipV="1">
              <a:off x="6705600" y="2788920"/>
              <a:ext cx="457200" cy="738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661417" y="3176449"/>
              <a:ext cx="2529971" cy="11506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</a:t>
              </a:r>
              <a:r>
                <a:rPr lang="en-US" sz="1760" dirty="0" err="1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Charact</a:t>
              </a:r>
              <a:r>
                <a:rPr lang="en-US" sz="187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.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98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7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760" dirty="0">
                  <a:latin typeface="Century Gothic" panose="020B0502020202020204" pitchFamily="34" charset="0"/>
                </a:rPr>
                <a:t>- </a:t>
              </a:r>
              <a:r>
                <a:rPr lang="en-US" sz="1760" dirty="0" err="1">
                  <a:latin typeface="Century Gothic" panose="020B0502020202020204" pitchFamily="34" charset="0"/>
                </a:rPr>
                <a:t>Rurality</a:t>
              </a:r>
              <a:endParaRPr lang="en-US" sz="176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  <p:sp>
          <p:nvSpPr>
            <p:cNvPr id="81931" name="Text Box 7"/>
            <p:cNvSpPr txBox="1">
              <a:spLocks noChangeArrowheads="1"/>
            </p:cNvSpPr>
            <p:nvPr/>
          </p:nvSpPr>
          <p:spPr bwMode="auto">
            <a:xfrm>
              <a:off x="5105400" y="3516124"/>
              <a:ext cx="1600200" cy="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200" dirty="0">
                  <a:latin typeface="Century Gothic" panose="020B0502020202020204" pitchFamily="34" charset="0"/>
                </a:rPr>
                <a:t>Program</a:t>
              </a:r>
            </a:p>
          </p:txBody>
        </p:sp>
        <p:sp>
          <p:nvSpPr>
            <p:cNvPr id="81932" name="Line 10"/>
            <p:cNvSpPr>
              <a:spLocks noChangeShapeType="1"/>
            </p:cNvSpPr>
            <p:nvPr/>
          </p:nvSpPr>
          <p:spPr bwMode="auto">
            <a:xfrm flipV="1">
              <a:off x="4191000" y="3810000"/>
              <a:ext cx="91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1933" name="Line 10"/>
            <p:cNvSpPr>
              <a:spLocks noChangeShapeType="1"/>
            </p:cNvSpPr>
            <p:nvPr/>
          </p:nvSpPr>
          <p:spPr bwMode="auto">
            <a:xfrm flipV="1">
              <a:off x="4191000" y="2590800"/>
              <a:ext cx="297180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3180" y="4322762"/>
            <a:ext cx="10025221" cy="275844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endParaRPr lang="en-US" sz="2090" dirty="0" smtClean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 smtClean="0"/>
              <a:t>Use</a:t>
            </a:r>
            <a:r>
              <a:rPr lang="en-US" sz="2090" baseline="-25000" dirty="0" err="1" smtClean="0"/>
              <a:t>ij</a:t>
            </a:r>
            <a:r>
              <a:rPr lang="en-US" sz="2090" dirty="0" smtClean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8385665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83971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grpSp>
        <p:nvGrpSpPr>
          <p:cNvPr id="83972" name="Group 17"/>
          <p:cNvGrpSpPr>
            <a:grpSpLocks/>
          </p:cNvGrpSpPr>
          <p:nvPr/>
        </p:nvGrpSpPr>
        <p:grpSpPr bwMode="auto">
          <a:xfrm>
            <a:off x="1752600" y="1371600"/>
            <a:ext cx="7299960" cy="3008622"/>
            <a:chOff x="1586506" y="1139322"/>
            <a:chExt cx="7176494" cy="3187810"/>
          </a:xfrm>
        </p:grpSpPr>
        <p:sp>
          <p:nvSpPr>
            <p:cNvPr id="83974" name="Text Box 5"/>
            <p:cNvSpPr txBox="1">
              <a:spLocks noChangeArrowheads="1"/>
            </p:cNvSpPr>
            <p:nvPr/>
          </p:nvSpPr>
          <p:spPr bwMode="auto">
            <a:xfrm>
              <a:off x="1586506" y="1139322"/>
              <a:ext cx="3061694" cy="17191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70" dirty="0">
                  <a:latin typeface="Century Gothic" panose="020B0502020202020204" pitchFamily="34" charset="0"/>
                </a:rPr>
                <a:t>   </a:t>
              </a:r>
              <a:r>
                <a:rPr lang="en-US" altLang="en-US" sz="1760" dirty="0">
                  <a:latin typeface="Century Gothic" panose="020B0502020202020204" pitchFamily="34" charset="0"/>
                </a:rPr>
                <a:t>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  <a:endParaRPr lang="en-US" altLang="en-US" sz="1870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3975" name="Text Box 7"/>
            <p:cNvSpPr txBox="1">
              <a:spLocks noChangeArrowheads="1"/>
            </p:cNvSpPr>
            <p:nvPr/>
          </p:nvSpPr>
          <p:spPr bwMode="auto">
            <a:xfrm>
              <a:off x="7162800" y="2209800"/>
              <a:ext cx="1600200" cy="8380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9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83976" name="Line 9"/>
            <p:cNvSpPr>
              <a:spLocks noChangeShapeType="1"/>
            </p:cNvSpPr>
            <p:nvPr/>
          </p:nvSpPr>
          <p:spPr bwMode="auto">
            <a:xfrm>
              <a:off x="4648200" y="1981200"/>
              <a:ext cx="2514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3977" name="Line 10"/>
            <p:cNvSpPr>
              <a:spLocks noChangeShapeType="1"/>
            </p:cNvSpPr>
            <p:nvPr/>
          </p:nvSpPr>
          <p:spPr bwMode="auto">
            <a:xfrm flipV="1">
              <a:off x="6705600" y="2788920"/>
              <a:ext cx="457200" cy="738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586506" y="3176449"/>
              <a:ext cx="2604882" cy="11506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</a:t>
              </a:r>
              <a:r>
                <a:rPr lang="en-US" sz="1760" dirty="0" err="1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Charact</a:t>
              </a:r>
              <a:r>
                <a:rPr lang="en-US" sz="187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.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98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7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760" dirty="0">
                  <a:latin typeface="Century Gothic" panose="020B0502020202020204" pitchFamily="34" charset="0"/>
                </a:rPr>
                <a:t>- </a:t>
              </a:r>
              <a:r>
                <a:rPr lang="en-US" sz="1760" dirty="0" err="1">
                  <a:latin typeface="Century Gothic" panose="020B0502020202020204" pitchFamily="34" charset="0"/>
                </a:rPr>
                <a:t>Rurality</a:t>
              </a:r>
              <a:endParaRPr lang="en-US" sz="176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(HF)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  <p:sp>
          <p:nvSpPr>
            <p:cNvPr id="83979" name="Text Box 7"/>
            <p:cNvSpPr txBox="1">
              <a:spLocks noChangeArrowheads="1"/>
            </p:cNvSpPr>
            <p:nvPr/>
          </p:nvSpPr>
          <p:spPr bwMode="auto">
            <a:xfrm>
              <a:off x="5105400" y="3516124"/>
              <a:ext cx="1600200" cy="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200" dirty="0">
                  <a:latin typeface="Century Gothic" panose="020B0502020202020204" pitchFamily="34" charset="0"/>
                </a:rPr>
                <a:t>Program</a:t>
              </a:r>
            </a:p>
          </p:txBody>
        </p:sp>
        <p:sp>
          <p:nvSpPr>
            <p:cNvPr id="83980" name="Line 10"/>
            <p:cNvSpPr>
              <a:spLocks noChangeShapeType="1"/>
            </p:cNvSpPr>
            <p:nvPr/>
          </p:nvSpPr>
          <p:spPr bwMode="auto">
            <a:xfrm flipV="1">
              <a:off x="4191000" y="3810000"/>
              <a:ext cx="91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3981" name="Line 10"/>
            <p:cNvSpPr>
              <a:spLocks noChangeShapeType="1"/>
            </p:cNvSpPr>
            <p:nvPr/>
          </p:nvSpPr>
          <p:spPr bwMode="auto">
            <a:xfrm flipV="1">
              <a:off x="4191000" y="2590800"/>
              <a:ext cx="297180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66309" y="4787416"/>
            <a:ext cx="10025221" cy="227600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/>
              <a:t>		</a:t>
            </a:r>
          </a:p>
          <a:p>
            <a:pPr eaLnBrk="1" hangingPunct="1">
              <a:defRPr/>
            </a:pPr>
            <a:r>
              <a:rPr lang="en-US" sz="209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4636328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grpSp>
        <p:nvGrpSpPr>
          <p:cNvPr id="86020" name="Group 17"/>
          <p:cNvGrpSpPr>
            <a:grpSpLocks/>
          </p:cNvGrpSpPr>
          <p:nvPr/>
        </p:nvGrpSpPr>
        <p:grpSpPr bwMode="auto">
          <a:xfrm>
            <a:off x="1676400" y="1371600"/>
            <a:ext cx="7376160" cy="3008622"/>
            <a:chOff x="1511595" y="1139322"/>
            <a:chExt cx="7251405" cy="3187810"/>
          </a:xfrm>
        </p:grpSpPr>
        <p:sp>
          <p:nvSpPr>
            <p:cNvPr id="86022" name="Text Box 5"/>
            <p:cNvSpPr txBox="1">
              <a:spLocks noChangeArrowheads="1"/>
            </p:cNvSpPr>
            <p:nvPr/>
          </p:nvSpPr>
          <p:spPr bwMode="auto">
            <a:xfrm>
              <a:off x="1511595" y="1139322"/>
              <a:ext cx="3136605" cy="17191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70" dirty="0">
                  <a:latin typeface="Century Gothic" panose="020B0502020202020204" pitchFamily="34" charset="0"/>
                </a:rPr>
                <a:t>   </a:t>
              </a:r>
              <a:r>
                <a:rPr lang="en-US" altLang="en-US" sz="1760" dirty="0">
                  <a:latin typeface="Century Gothic" panose="020B0502020202020204" pitchFamily="34" charset="0"/>
                </a:rPr>
                <a:t>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  <a:endParaRPr lang="en-US" altLang="en-US" sz="1870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6023" name="Text Box 7"/>
            <p:cNvSpPr txBox="1">
              <a:spLocks noChangeArrowheads="1"/>
            </p:cNvSpPr>
            <p:nvPr/>
          </p:nvSpPr>
          <p:spPr bwMode="auto">
            <a:xfrm>
              <a:off x="7162800" y="2209800"/>
              <a:ext cx="1600200" cy="8380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9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86024" name="Line 9"/>
            <p:cNvSpPr>
              <a:spLocks noChangeShapeType="1"/>
            </p:cNvSpPr>
            <p:nvPr/>
          </p:nvSpPr>
          <p:spPr bwMode="auto">
            <a:xfrm>
              <a:off x="4648200" y="1981200"/>
              <a:ext cx="2514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6025" name="Line 10"/>
            <p:cNvSpPr>
              <a:spLocks noChangeShapeType="1"/>
            </p:cNvSpPr>
            <p:nvPr/>
          </p:nvSpPr>
          <p:spPr bwMode="auto">
            <a:xfrm flipV="1">
              <a:off x="6705600" y="2788920"/>
              <a:ext cx="457200" cy="738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736329" y="3176449"/>
              <a:ext cx="2455060" cy="11506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</a:t>
              </a:r>
              <a:r>
                <a:rPr lang="en-US" sz="1760" dirty="0" err="1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Charact</a:t>
              </a:r>
              <a:r>
                <a:rPr lang="en-US" sz="187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.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98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7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760" dirty="0">
                  <a:latin typeface="Century Gothic" panose="020B0502020202020204" pitchFamily="34" charset="0"/>
                </a:rPr>
                <a:t>- </a:t>
              </a:r>
              <a:r>
                <a:rPr lang="en-US" sz="1760" dirty="0" err="1">
                  <a:latin typeface="Century Gothic" panose="020B0502020202020204" pitchFamily="34" charset="0"/>
                </a:rPr>
                <a:t>Rurality</a:t>
              </a:r>
              <a:endParaRPr lang="en-US" sz="176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</a:t>
              </a:r>
              <a:r>
                <a:rPr lang="en-US" sz="176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HF</a:t>
              </a: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  <p:sp>
          <p:nvSpPr>
            <p:cNvPr id="86027" name="Text Box 7"/>
            <p:cNvSpPr txBox="1">
              <a:spLocks noChangeArrowheads="1"/>
            </p:cNvSpPr>
            <p:nvPr/>
          </p:nvSpPr>
          <p:spPr bwMode="auto">
            <a:xfrm>
              <a:off x="5105400" y="3516124"/>
              <a:ext cx="1600200" cy="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200" dirty="0">
                  <a:latin typeface="Century Gothic" panose="020B0502020202020204" pitchFamily="34" charset="0"/>
                </a:rPr>
                <a:t>Program</a:t>
              </a:r>
            </a:p>
          </p:txBody>
        </p:sp>
        <p:sp>
          <p:nvSpPr>
            <p:cNvPr id="86028" name="Line 10"/>
            <p:cNvSpPr>
              <a:spLocks noChangeShapeType="1"/>
            </p:cNvSpPr>
            <p:nvPr/>
          </p:nvSpPr>
          <p:spPr bwMode="auto">
            <a:xfrm flipV="1">
              <a:off x="4191000" y="3810000"/>
              <a:ext cx="91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6029" name="Line 10"/>
            <p:cNvSpPr>
              <a:spLocks noChangeShapeType="1"/>
            </p:cNvSpPr>
            <p:nvPr/>
          </p:nvSpPr>
          <p:spPr bwMode="auto">
            <a:xfrm flipV="1">
              <a:off x="4191000" y="2590800"/>
              <a:ext cx="297180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3180" y="4322762"/>
            <a:ext cx="10025221" cy="275844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endParaRPr lang="en-US" sz="2090" dirty="0" smtClean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 smtClean="0"/>
              <a:t>Use</a:t>
            </a:r>
            <a:r>
              <a:rPr lang="en-US" sz="2090" baseline="-25000" dirty="0" err="1" smtClean="0"/>
              <a:t>ij</a:t>
            </a:r>
            <a:r>
              <a:rPr lang="en-US" sz="2090" dirty="0" smtClean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endParaRPr lang="en-US" sz="20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333102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88067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grpSp>
        <p:nvGrpSpPr>
          <p:cNvPr id="88068" name="Group 17"/>
          <p:cNvGrpSpPr>
            <a:grpSpLocks/>
          </p:cNvGrpSpPr>
          <p:nvPr/>
        </p:nvGrpSpPr>
        <p:grpSpPr bwMode="auto">
          <a:xfrm>
            <a:off x="1676400" y="1371600"/>
            <a:ext cx="7376160" cy="3008622"/>
            <a:chOff x="1511595" y="1139322"/>
            <a:chExt cx="7251405" cy="3187810"/>
          </a:xfrm>
        </p:grpSpPr>
        <p:sp>
          <p:nvSpPr>
            <p:cNvPr id="88070" name="Text Box 5"/>
            <p:cNvSpPr txBox="1">
              <a:spLocks noChangeArrowheads="1"/>
            </p:cNvSpPr>
            <p:nvPr/>
          </p:nvSpPr>
          <p:spPr bwMode="auto">
            <a:xfrm>
              <a:off x="1511595" y="1139322"/>
              <a:ext cx="3136605" cy="17191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70" dirty="0">
                  <a:latin typeface="Century Gothic" panose="020B0502020202020204" pitchFamily="34" charset="0"/>
                </a:rPr>
                <a:t>   </a:t>
              </a:r>
              <a:r>
                <a:rPr lang="en-US" altLang="en-US" sz="1760" dirty="0">
                  <a:latin typeface="Century Gothic" panose="020B0502020202020204" pitchFamily="34" charset="0"/>
                </a:rPr>
                <a:t>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  <a:endParaRPr lang="en-US" altLang="en-US" sz="1870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8071" name="Text Box 7"/>
            <p:cNvSpPr txBox="1">
              <a:spLocks noChangeArrowheads="1"/>
            </p:cNvSpPr>
            <p:nvPr/>
          </p:nvSpPr>
          <p:spPr bwMode="auto">
            <a:xfrm>
              <a:off x="7162800" y="2209800"/>
              <a:ext cx="1600200" cy="8380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9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88072" name="Line 9"/>
            <p:cNvSpPr>
              <a:spLocks noChangeShapeType="1"/>
            </p:cNvSpPr>
            <p:nvPr/>
          </p:nvSpPr>
          <p:spPr bwMode="auto">
            <a:xfrm>
              <a:off x="4648200" y="1981200"/>
              <a:ext cx="2514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8073" name="Line 10"/>
            <p:cNvSpPr>
              <a:spLocks noChangeShapeType="1"/>
            </p:cNvSpPr>
            <p:nvPr/>
          </p:nvSpPr>
          <p:spPr bwMode="auto">
            <a:xfrm flipV="1">
              <a:off x="6705600" y="2788920"/>
              <a:ext cx="457200" cy="738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661417" y="3176449"/>
              <a:ext cx="2529971" cy="11506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</a:t>
              </a:r>
              <a:r>
                <a:rPr lang="en-US" sz="1760" dirty="0" err="1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Charact</a:t>
              </a:r>
              <a:r>
                <a:rPr lang="en-US" sz="187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.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98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7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760" dirty="0">
                  <a:latin typeface="Century Gothic" panose="020B0502020202020204" pitchFamily="34" charset="0"/>
                </a:rPr>
                <a:t>- </a:t>
              </a:r>
              <a:r>
                <a:rPr lang="en-US" sz="1760" dirty="0" err="1">
                  <a:latin typeface="Century Gothic" panose="020B0502020202020204" pitchFamily="34" charset="0"/>
                </a:rPr>
                <a:t>Rurality</a:t>
              </a:r>
              <a:endParaRPr lang="en-US" sz="176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</a:t>
              </a:r>
              <a:r>
                <a:rPr lang="en-US" sz="176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HF</a:t>
              </a: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  <p:sp>
          <p:nvSpPr>
            <p:cNvPr id="88075" name="Text Box 7"/>
            <p:cNvSpPr txBox="1">
              <a:spLocks noChangeArrowheads="1"/>
            </p:cNvSpPr>
            <p:nvPr/>
          </p:nvSpPr>
          <p:spPr bwMode="auto">
            <a:xfrm>
              <a:off x="5105400" y="3516124"/>
              <a:ext cx="1600200" cy="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200" dirty="0">
                  <a:latin typeface="Century Gothic" panose="020B0502020202020204" pitchFamily="34" charset="0"/>
                </a:rPr>
                <a:t>Program</a:t>
              </a:r>
            </a:p>
          </p:txBody>
        </p:sp>
        <p:sp>
          <p:nvSpPr>
            <p:cNvPr id="88076" name="Line 10"/>
            <p:cNvSpPr>
              <a:spLocks noChangeShapeType="1"/>
            </p:cNvSpPr>
            <p:nvPr/>
          </p:nvSpPr>
          <p:spPr bwMode="auto">
            <a:xfrm flipV="1">
              <a:off x="4191000" y="3810000"/>
              <a:ext cx="91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88077" name="Line 10"/>
            <p:cNvSpPr>
              <a:spLocks noChangeShapeType="1"/>
            </p:cNvSpPr>
            <p:nvPr/>
          </p:nvSpPr>
          <p:spPr bwMode="auto">
            <a:xfrm flipV="1">
              <a:off x="4191000" y="2590800"/>
              <a:ext cx="297180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3180" y="4322762"/>
            <a:ext cx="10025221" cy="275844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endParaRPr lang="en-US" sz="2090" dirty="0" smtClean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 smtClean="0"/>
              <a:t>Use</a:t>
            </a:r>
            <a:r>
              <a:rPr lang="en-US" sz="2090" baseline="-25000" dirty="0" err="1" smtClean="0"/>
              <a:t>ij</a:t>
            </a:r>
            <a:r>
              <a:rPr lang="en-US" sz="2090" dirty="0" smtClean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9647451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grpSp>
        <p:nvGrpSpPr>
          <p:cNvPr id="90117" name="Group 17"/>
          <p:cNvGrpSpPr>
            <a:grpSpLocks/>
          </p:cNvGrpSpPr>
          <p:nvPr/>
        </p:nvGrpSpPr>
        <p:grpSpPr bwMode="auto">
          <a:xfrm>
            <a:off x="1828799" y="1371600"/>
            <a:ext cx="7223760" cy="3008622"/>
            <a:chOff x="1661417" y="1139322"/>
            <a:chExt cx="7101583" cy="3187810"/>
          </a:xfrm>
        </p:grpSpPr>
        <p:sp>
          <p:nvSpPr>
            <p:cNvPr id="90119" name="Text Box 5"/>
            <p:cNvSpPr txBox="1">
              <a:spLocks noChangeArrowheads="1"/>
            </p:cNvSpPr>
            <p:nvPr/>
          </p:nvSpPr>
          <p:spPr bwMode="auto">
            <a:xfrm>
              <a:off x="1661417" y="1139322"/>
              <a:ext cx="2986783" cy="17191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70" dirty="0">
                  <a:latin typeface="Century Gothic" panose="020B0502020202020204" pitchFamily="34" charset="0"/>
                </a:rPr>
                <a:t>   </a:t>
              </a:r>
              <a:r>
                <a:rPr lang="en-US" altLang="en-US" sz="1760" dirty="0">
                  <a:latin typeface="Century Gothic" panose="020B0502020202020204" pitchFamily="34" charset="0"/>
                </a:rPr>
                <a:t>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  <a:endParaRPr lang="en-US" altLang="en-US" sz="1870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0120" name="Text Box 7"/>
            <p:cNvSpPr txBox="1">
              <a:spLocks noChangeArrowheads="1"/>
            </p:cNvSpPr>
            <p:nvPr/>
          </p:nvSpPr>
          <p:spPr bwMode="auto">
            <a:xfrm>
              <a:off x="7162800" y="2209800"/>
              <a:ext cx="1600200" cy="8380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9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90121" name="Line 9"/>
            <p:cNvSpPr>
              <a:spLocks noChangeShapeType="1"/>
            </p:cNvSpPr>
            <p:nvPr/>
          </p:nvSpPr>
          <p:spPr bwMode="auto">
            <a:xfrm>
              <a:off x="4648200" y="1981200"/>
              <a:ext cx="2514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90122" name="Line 10"/>
            <p:cNvSpPr>
              <a:spLocks noChangeShapeType="1"/>
            </p:cNvSpPr>
            <p:nvPr/>
          </p:nvSpPr>
          <p:spPr bwMode="auto">
            <a:xfrm flipV="1">
              <a:off x="6705600" y="2788920"/>
              <a:ext cx="457200" cy="738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661417" y="3176449"/>
              <a:ext cx="2529971" cy="11506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</a:t>
              </a:r>
              <a:r>
                <a:rPr lang="en-US" sz="1760" dirty="0" err="1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Charact</a:t>
              </a:r>
              <a:r>
                <a:rPr lang="en-US" sz="187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.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98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7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760" dirty="0">
                  <a:latin typeface="Century Gothic" panose="020B0502020202020204" pitchFamily="34" charset="0"/>
                </a:rPr>
                <a:t>- </a:t>
              </a:r>
              <a:r>
                <a:rPr lang="en-US" sz="1760" dirty="0" err="1">
                  <a:latin typeface="Century Gothic" panose="020B0502020202020204" pitchFamily="34" charset="0"/>
                </a:rPr>
                <a:t>Rurality</a:t>
              </a:r>
              <a:endParaRPr lang="en-US" sz="176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</a:t>
              </a:r>
              <a:r>
                <a:rPr lang="en-US" sz="176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HF</a:t>
              </a: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  <p:sp>
          <p:nvSpPr>
            <p:cNvPr id="90124" name="Text Box 7"/>
            <p:cNvSpPr txBox="1">
              <a:spLocks noChangeArrowheads="1"/>
            </p:cNvSpPr>
            <p:nvPr/>
          </p:nvSpPr>
          <p:spPr bwMode="auto">
            <a:xfrm>
              <a:off x="5105400" y="3516124"/>
              <a:ext cx="1600200" cy="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200" dirty="0">
                  <a:latin typeface="Century Gothic" panose="020B0502020202020204" pitchFamily="34" charset="0"/>
                </a:rPr>
                <a:t>Program</a:t>
              </a:r>
            </a:p>
          </p:txBody>
        </p:sp>
        <p:sp>
          <p:nvSpPr>
            <p:cNvPr id="90125" name="Line 10"/>
            <p:cNvSpPr>
              <a:spLocks noChangeShapeType="1"/>
            </p:cNvSpPr>
            <p:nvPr/>
          </p:nvSpPr>
          <p:spPr bwMode="auto">
            <a:xfrm flipV="1">
              <a:off x="4191000" y="3810000"/>
              <a:ext cx="91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90126" name="Line 10"/>
            <p:cNvSpPr>
              <a:spLocks noChangeShapeType="1"/>
            </p:cNvSpPr>
            <p:nvPr/>
          </p:nvSpPr>
          <p:spPr bwMode="auto">
            <a:xfrm flipV="1">
              <a:off x="4191000" y="2590800"/>
              <a:ext cx="297180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3180" y="4322763"/>
            <a:ext cx="10025221" cy="308007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endParaRPr lang="en-US" sz="2090" dirty="0" smtClean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 smtClean="0"/>
              <a:t>Use</a:t>
            </a:r>
            <a:r>
              <a:rPr lang="en-US" sz="2090" baseline="-25000" dirty="0" err="1" smtClean="0"/>
              <a:t>ij</a:t>
            </a:r>
            <a:r>
              <a:rPr lang="en-US" sz="2090" dirty="0" smtClean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endParaRPr lang="en-US" sz="11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377612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92163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grpSp>
        <p:nvGrpSpPr>
          <p:cNvPr id="92164" name="Group 17"/>
          <p:cNvGrpSpPr>
            <a:grpSpLocks/>
          </p:cNvGrpSpPr>
          <p:nvPr/>
        </p:nvGrpSpPr>
        <p:grpSpPr bwMode="auto">
          <a:xfrm>
            <a:off x="1828799" y="1371600"/>
            <a:ext cx="7223760" cy="3008622"/>
            <a:chOff x="1661417" y="1139322"/>
            <a:chExt cx="7101583" cy="3187810"/>
          </a:xfrm>
        </p:grpSpPr>
        <p:sp>
          <p:nvSpPr>
            <p:cNvPr id="92171" name="Text Box 5"/>
            <p:cNvSpPr txBox="1">
              <a:spLocks noChangeArrowheads="1"/>
            </p:cNvSpPr>
            <p:nvPr/>
          </p:nvSpPr>
          <p:spPr bwMode="auto">
            <a:xfrm>
              <a:off x="1661417" y="1139322"/>
              <a:ext cx="2986783" cy="17191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Individual / Household Characteristics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70" dirty="0">
                  <a:latin typeface="Century Gothic" panose="020B0502020202020204" pitchFamily="34" charset="0"/>
                </a:rPr>
                <a:t>   </a:t>
              </a:r>
              <a:r>
                <a:rPr lang="en-US" altLang="en-US" sz="1760" dirty="0">
                  <a:latin typeface="Century Gothic" panose="020B0502020202020204" pitchFamily="34" charset="0"/>
                </a:rPr>
                <a:t>- Age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Education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latin typeface="Century Gothic" panose="020B0502020202020204" pitchFamily="34" charset="0"/>
                </a:rPr>
                <a:t>   - Household wealth/SES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Risk aversion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 - Biological endowments</a:t>
              </a:r>
              <a:endParaRPr lang="en-US" altLang="en-US" sz="1870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2172" name="Text Box 7"/>
            <p:cNvSpPr txBox="1">
              <a:spLocks noChangeArrowheads="1"/>
            </p:cNvSpPr>
            <p:nvPr/>
          </p:nvSpPr>
          <p:spPr bwMode="auto">
            <a:xfrm>
              <a:off x="7162800" y="2209800"/>
              <a:ext cx="1600200" cy="8380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90" dirty="0">
                  <a:latin typeface="Century Gothic" panose="020B0502020202020204" pitchFamily="34" charset="0"/>
                </a:rPr>
                <a:t>Use of FP Methods</a:t>
              </a:r>
            </a:p>
          </p:txBody>
        </p:sp>
        <p:sp>
          <p:nvSpPr>
            <p:cNvPr id="92173" name="Line 9"/>
            <p:cNvSpPr>
              <a:spLocks noChangeShapeType="1"/>
            </p:cNvSpPr>
            <p:nvPr/>
          </p:nvSpPr>
          <p:spPr bwMode="auto">
            <a:xfrm>
              <a:off x="4648200" y="1981200"/>
              <a:ext cx="2514600" cy="533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92174" name="Line 10"/>
            <p:cNvSpPr>
              <a:spLocks noChangeShapeType="1"/>
            </p:cNvSpPr>
            <p:nvPr/>
          </p:nvSpPr>
          <p:spPr bwMode="auto">
            <a:xfrm flipV="1">
              <a:off x="6705600" y="2788920"/>
              <a:ext cx="457200" cy="738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661417" y="3176449"/>
              <a:ext cx="2529971" cy="11506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80467" rIns="30175">
              <a:spAutoFit/>
            </a:bodyPr>
            <a:lstStyle/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Community </a:t>
              </a:r>
              <a:r>
                <a:rPr lang="en-US" sz="1760" dirty="0" err="1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Charact</a:t>
              </a:r>
              <a:r>
                <a:rPr lang="en-US" sz="187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.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980" dirty="0">
                  <a:solidFill>
                    <a:schemeClr val="tx2">
                      <a:lumMod val="7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87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760" dirty="0">
                  <a:latin typeface="Century Gothic" panose="020B0502020202020204" pitchFamily="34" charset="0"/>
                </a:rPr>
                <a:t>- </a:t>
              </a:r>
              <a:r>
                <a:rPr lang="en-US" sz="1760" dirty="0" err="1">
                  <a:latin typeface="Century Gothic" panose="020B0502020202020204" pitchFamily="34" charset="0"/>
                </a:rPr>
                <a:t>Rurality</a:t>
              </a:r>
              <a:endParaRPr lang="en-US" sz="1760" dirty="0">
                <a:latin typeface="Century Gothic" panose="020B0502020202020204" pitchFamily="34" charset="0"/>
              </a:endParaRPr>
            </a:p>
            <a:p>
              <a:pPr eaLnBrk="1" hangingPunct="1">
                <a:lnSpc>
                  <a:spcPct val="8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Health facilities (</a:t>
              </a:r>
              <a:r>
                <a:rPr lang="en-US" sz="176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HF</a:t>
              </a: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)</a:t>
              </a:r>
            </a:p>
            <a:p>
              <a:pPr eaLnBrk="1" hangingPunct="1">
                <a:lnSpc>
                  <a:spcPct val="90000"/>
                </a:lnSpc>
                <a:defRPr/>
              </a:pPr>
              <a:r>
                <a:rPr lang="en-US" sz="176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- Sanitation</a:t>
              </a:r>
            </a:p>
          </p:txBody>
        </p:sp>
        <p:sp>
          <p:nvSpPr>
            <p:cNvPr id="92176" name="Text Box 7"/>
            <p:cNvSpPr txBox="1">
              <a:spLocks noChangeArrowheads="1"/>
            </p:cNvSpPr>
            <p:nvPr/>
          </p:nvSpPr>
          <p:spPr bwMode="auto">
            <a:xfrm>
              <a:off x="5105400" y="3516124"/>
              <a:ext cx="1600200" cy="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100584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F00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200" dirty="0">
                  <a:latin typeface="Century Gothic" panose="020B0502020202020204" pitchFamily="34" charset="0"/>
                </a:rPr>
                <a:t>Program</a:t>
              </a:r>
            </a:p>
          </p:txBody>
        </p:sp>
        <p:sp>
          <p:nvSpPr>
            <p:cNvPr id="92177" name="Line 10"/>
            <p:cNvSpPr>
              <a:spLocks noChangeShapeType="1"/>
            </p:cNvSpPr>
            <p:nvPr/>
          </p:nvSpPr>
          <p:spPr bwMode="auto">
            <a:xfrm flipV="1">
              <a:off x="4191000" y="3810000"/>
              <a:ext cx="91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  <p:sp>
          <p:nvSpPr>
            <p:cNvPr id="92178" name="Line 10"/>
            <p:cNvSpPr>
              <a:spLocks noChangeShapeType="1"/>
            </p:cNvSpPr>
            <p:nvPr/>
          </p:nvSpPr>
          <p:spPr bwMode="auto">
            <a:xfrm flipV="1">
              <a:off x="4191000" y="2590800"/>
              <a:ext cx="297180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98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3179" y="4444258"/>
            <a:ext cx="10025221" cy="34101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 smtClean="0">
                <a:latin typeface="+mj-lt"/>
              </a:rPr>
              <a:t>Use</a:t>
            </a:r>
            <a:r>
              <a:rPr lang="en-US" sz="2090" baseline="-25000" dirty="0" err="1" smtClean="0">
                <a:latin typeface="+mj-lt"/>
              </a:rPr>
              <a:t>ij</a:t>
            </a:r>
            <a:r>
              <a:rPr lang="en-US" sz="2090" dirty="0" smtClean="0">
                <a:latin typeface="+mj-lt"/>
              </a:rPr>
              <a:t>=</a:t>
            </a:r>
            <a:r>
              <a:rPr lang="el-GR" sz="2090" dirty="0">
                <a:latin typeface="+mj-lt"/>
              </a:rPr>
              <a:t>α</a:t>
            </a:r>
            <a:r>
              <a:rPr lang="en-US" sz="2090" baseline="-25000" dirty="0">
                <a:latin typeface="+mj-lt"/>
              </a:rPr>
              <a:t>0</a:t>
            </a:r>
            <a:r>
              <a:rPr lang="en-US" sz="2090" dirty="0">
                <a:latin typeface="+mj-lt"/>
              </a:rPr>
              <a:t>+</a:t>
            </a:r>
            <a:r>
              <a:rPr lang="el-GR" sz="2090" dirty="0">
                <a:latin typeface="+mj-lt"/>
              </a:rPr>
              <a:t>α</a:t>
            </a:r>
            <a:r>
              <a:rPr lang="en-US" sz="2090" baseline="-25000" dirty="0">
                <a:latin typeface="+mj-lt"/>
              </a:rPr>
              <a:t>1</a:t>
            </a:r>
            <a:r>
              <a:rPr lang="en-US" sz="2090" dirty="0">
                <a:latin typeface="+mj-lt"/>
              </a:rPr>
              <a:t>Age</a:t>
            </a:r>
            <a:r>
              <a:rPr lang="en-US" sz="2090" baseline="-25000" dirty="0">
                <a:latin typeface="+mj-lt"/>
              </a:rPr>
              <a:t>ij</a:t>
            </a:r>
            <a:r>
              <a:rPr lang="en-US" sz="2090" dirty="0">
                <a:latin typeface="+mj-lt"/>
              </a:rPr>
              <a:t>+</a:t>
            </a:r>
            <a:r>
              <a:rPr lang="el-GR" sz="2090" dirty="0">
                <a:latin typeface="+mj-lt"/>
              </a:rPr>
              <a:t>α</a:t>
            </a:r>
            <a:r>
              <a:rPr lang="en-US" sz="2090" baseline="-25000" dirty="0">
                <a:latin typeface="+mj-lt"/>
              </a:rPr>
              <a:t>2</a:t>
            </a:r>
            <a:r>
              <a:rPr lang="en-US" sz="2090" dirty="0">
                <a:latin typeface="+mj-lt"/>
              </a:rPr>
              <a:t>Edu</a:t>
            </a:r>
            <a:r>
              <a:rPr lang="en-US" sz="2090" baseline="-25000" dirty="0">
                <a:latin typeface="+mj-lt"/>
              </a:rPr>
              <a:t>ij</a:t>
            </a:r>
            <a:r>
              <a:rPr lang="en-US" sz="2090" dirty="0">
                <a:latin typeface="+mj-lt"/>
              </a:rPr>
              <a:t>+</a:t>
            </a:r>
            <a:r>
              <a:rPr lang="el-GR" sz="2090" dirty="0">
                <a:latin typeface="+mj-lt"/>
              </a:rPr>
              <a:t>α</a:t>
            </a:r>
            <a:r>
              <a:rPr lang="en-US" sz="2090" baseline="-25000" dirty="0">
                <a:latin typeface="+mj-lt"/>
              </a:rPr>
              <a:t>3</a:t>
            </a:r>
            <a:r>
              <a:rPr lang="en-US" sz="2090" dirty="0">
                <a:latin typeface="+mj-lt"/>
              </a:rPr>
              <a:t>SES</a:t>
            </a:r>
            <a:r>
              <a:rPr lang="en-US" sz="2090" baseline="-25000" dirty="0">
                <a:latin typeface="+mj-lt"/>
              </a:rPr>
              <a:t>ij</a:t>
            </a:r>
            <a:r>
              <a:rPr lang="en-US" sz="2090" dirty="0">
                <a:latin typeface="+mj-lt"/>
              </a:rPr>
              <a:t>+</a:t>
            </a:r>
            <a:r>
              <a:rPr lang="el-GR" sz="2090" dirty="0">
                <a:latin typeface="+mj-lt"/>
              </a:rPr>
              <a:t>α</a:t>
            </a:r>
            <a:r>
              <a:rPr lang="en-US" sz="2090" baseline="-25000" dirty="0">
                <a:latin typeface="+mj-lt"/>
              </a:rPr>
              <a:t>4</a:t>
            </a:r>
            <a:r>
              <a:rPr lang="en-US" sz="2090" dirty="0">
                <a:latin typeface="+mj-lt"/>
              </a:rPr>
              <a:t>Rur</a:t>
            </a:r>
            <a:r>
              <a:rPr lang="en-US" sz="2090" baseline="-25000" dirty="0">
                <a:latin typeface="+mj-lt"/>
              </a:rPr>
              <a:t>j</a:t>
            </a:r>
            <a:r>
              <a:rPr lang="en-US" sz="2090" dirty="0">
                <a:latin typeface="+mj-lt"/>
              </a:rPr>
              <a:t>+</a:t>
            </a:r>
            <a:r>
              <a:rPr lang="el-GR" sz="2090" dirty="0">
                <a:latin typeface="+mj-lt"/>
              </a:rPr>
              <a:t>α</a:t>
            </a:r>
            <a:r>
              <a:rPr lang="en-US" sz="2090" baseline="-25000" dirty="0">
                <a:latin typeface="+mj-lt"/>
              </a:rPr>
              <a:t>5</a:t>
            </a:r>
            <a:r>
              <a:rPr lang="en-US" sz="2090" dirty="0">
                <a:latin typeface="+mj-lt"/>
              </a:rPr>
              <a:t>Prog</a:t>
            </a:r>
            <a:r>
              <a:rPr lang="en-US" sz="2090" baseline="-25000" dirty="0">
                <a:latin typeface="+mj-lt"/>
              </a:rPr>
              <a:t>j</a:t>
            </a:r>
            <a:r>
              <a:rPr lang="en-US" sz="2090" dirty="0">
                <a:latin typeface="+mj-lt"/>
              </a:rPr>
              <a:t>+</a:t>
            </a:r>
            <a:r>
              <a:rPr lang="el-GR" sz="2090" dirty="0">
                <a:solidFill>
                  <a:srgbClr val="00B050"/>
                </a:solidFill>
                <a:latin typeface="+mj-lt"/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6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ij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+</a:t>
            </a:r>
            <a:r>
              <a:rPr lang="el-GR" sz="2090" dirty="0">
                <a:solidFill>
                  <a:srgbClr val="00B050"/>
                </a:solidFill>
                <a:latin typeface="+mj-lt"/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7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ij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+</a:t>
            </a:r>
            <a:r>
              <a:rPr lang="el-GR" sz="2090" dirty="0">
                <a:solidFill>
                  <a:srgbClr val="00B050"/>
                </a:solidFill>
                <a:latin typeface="+mj-lt"/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8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j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+</a:t>
            </a:r>
            <a:r>
              <a:rPr lang="el-GR" sz="2090" dirty="0">
                <a:solidFill>
                  <a:srgbClr val="00B050"/>
                </a:solidFill>
                <a:latin typeface="+mj-lt"/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9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j</a:t>
            </a:r>
            <a:endParaRPr lang="en-US" sz="2090" dirty="0">
              <a:latin typeface="+mj-lt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>
                <a:latin typeface="+mj-lt"/>
              </a:rPr>
              <a:t>Prog</a:t>
            </a:r>
            <a:r>
              <a:rPr lang="en-US" sz="2090" baseline="-25000" dirty="0" err="1">
                <a:latin typeface="+mj-lt"/>
              </a:rPr>
              <a:t>j</a:t>
            </a:r>
            <a:r>
              <a:rPr lang="en-US" sz="2090" dirty="0">
                <a:latin typeface="+mj-lt"/>
              </a:rPr>
              <a:t> = </a:t>
            </a:r>
            <a:r>
              <a:rPr lang="el-GR" sz="2090" dirty="0">
                <a:latin typeface="+mj-lt"/>
              </a:rPr>
              <a:t>β</a:t>
            </a:r>
            <a:r>
              <a:rPr lang="en-US" sz="2090" baseline="-25000" dirty="0">
                <a:latin typeface="+mj-lt"/>
              </a:rPr>
              <a:t>0</a:t>
            </a:r>
            <a:r>
              <a:rPr lang="en-US" sz="2090" dirty="0">
                <a:latin typeface="+mj-lt"/>
              </a:rPr>
              <a:t>+ </a:t>
            </a:r>
            <a:r>
              <a:rPr lang="el-GR" sz="2090" dirty="0">
                <a:latin typeface="+mj-lt"/>
              </a:rPr>
              <a:t>β</a:t>
            </a:r>
            <a:r>
              <a:rPr lang="en-US" sz="2090" baseline="-25000" dirty="0">
                <a:latin typeface="+mj-lt"/>
              </a:rPr>
              <a:t>1</a:t>
            </a:r>
            <a:r>
              <a:rPr lang="en-US" sz="2090" dirty="0">
                <a:latin typeface="+mj-lt"/>
              </a:rPr>
              <a:t>Rur</a:t>
            </a:r>
            <a:r>
              <a:rPr lang="en-US" sz="2090" baseline="-25000" dirty="0">
                <a:latin typeface="+mj-lt"/>
              </a:rPr>
              <a:t>j </a:t>
            </a:r>
            <a:r>
              <a:rPr lang="en-US" sz="2090" dirty="0">
                <a:latin typeface="+mj-lt"/>
              </a:rPr>
              <a:t>+ </a:t>
            </a:r>
            <a:r>
              <a:rPr lang="el-GR" sz="2090" dirty="0">
                <a:solidFill>
                  <a:srgbClr val="00B050"/>
                </a:solidFill>
                <a:latin typeface="+mj-lt"/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2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j 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+ </a:t>
            </a:r>
            <a:r>
              <a:rPr lang="el-GR" sz="2090" dirty="0">
                <a:solidFill>
                  <a:srgbClr val="00B050"/>
                </a:solidFill>
                <a:latin typeface="+mj-lt"/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3</a:t>
            </a:r>
            <a:r>
              <a:rPr lang="en-US" sz="2090" dirty="0">
                <a:solidFill>
                  <a:srgbClr val="00B050"/>
                </a:solidFill>
                <a:latin typeface="+mj-lt"/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  <a:latin typeface="+mj-lt"/>
              </a:rPr>
              <a:t>j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  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                                                    </a:t>
            </a:r>
            <a:r>
              <a:rPr lang="en-US" sz="2090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endParaRPr lang="en-US" sz="11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We </a:t>
            </a:r>
            <a:r>
              <a:rPr lang="en-US" sz="2090" u="sng" dirty="0">
                <a:latin typeface="Century Gothic" panose="020B0502020202020204" pitchFamily="34" charset="0"/>
              </a:rPr>
              <a:t>don’t</a:t>
            </a:r>
            <a:r>
              <a:rPr lang="en-US" sz="2090" dirty="0">
                <a:latin typeface="Century Gothic" panose="020B0502020202020204" pitchFamily="34" charset="0"/>
              </a:rPr>
              <a:t> have a unique relationship between “Health Facilities (HF)” and “Use”!!</a:t>
            </a:r>
          </a:p>
        </p:txBody>
      </p:sp>
      <p:cxnSp>
        <p:nvCxnSpPr>
          <p:cNvPr id="92166" name="Straight Connector 25"/>
          <p:cNvCxnSpPr>
            <a:cxnSpLocks noChangeShapeType="1"/>
          </p:cNvCxnSpPr>
          <p:nvPr/>
        </p:nvCxnSpPr>
        <p:spPr bwMode="auto">
          <a:xfrm flipV="1">
            <a:off x="3963487" y="6804299"/>
            <a:ext cx="138652" cy="8435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167" name="Straight Connector 26"/>
          <p:cNvCxnSpPr>
            <a:cxnSpLocks noChangeShapeType="1"/>
          </p:cNvCxnSpPr>
          <p:nvPr/>
        </p:nvCxnSpPr>
        <p:spPr bwMode="auto">
          <a:xfrm>
            <a:off x="3963487" y="6673214"/>
            <a:ext cx="123816" cy="11001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168" name="Freeform 29"/>
          <p:cNvSpPr>
            <a:spLocks/>
          </p:cNvSpPr>
          <p:nvPr/>
        </p:nvSpPr>
        <p:spPr bwMode="auto">
          <a:xfrm>
            <a:off x="2650300" y="6631305"/>
            <a:ext cx="1456373" cy="151923"/>
          </a:xfrm>
          <a:custGeom>
            <a:avLst/>
            <a:gdLst>
              <a:gd name="T0" fmla="*/ 0 w 1323975"/>
              <a:gd name="T1" fmla="*/ 0 h 138112"/>
              <a:gd name="T2" fmla="*/ 166688 w 1323975"/>
              <a:gd name="T3" fmla="*/ 80962 h 138112"/>
              <a:gd name="T4" fmla="*/ 676275 w 1323975"/>
              <a:gd name="T5" fmla="*/ 123825 h 138112"/>
              <a:gd name="T6" fmla="*/ 1323975 w 1323975"/>
              <a:gd name="T7" fmla="*/ 138112 h 138112"/>
              <a:gd name="T8" fmla="*/ 0 60000 65536"/>
              <a:gd name="T9" fmla="*/ 0 60000 65536"/>
              <a:gd name="T10" fmla="*/ 0 60000 65536"/>
              <a:gd name="T11" fmla="*/ 0 60000 65536"/>
              <a:gd name="T12" fmla="*/ 0 w 1323975"/>
              <a:gd name="T13" fmla="*/ 0 h 138112"/>
              <a:gd name="T14" fmla="*/ 1323975 w 1323975"/>
              <a:gd name="T15" fmla="*/ 138112 h 138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23975" h="138112">
                <a:moveTo>
                  <a:pt x="0" y="0"/>
                </a:moveTo>
                <a:cubicBezTo>
                  <a:pt x="26988" y="30162"/>
                  <a:pt x="53976" y="60325"/>
                  <a:pt x="166688" y="80962"/>
                </a:cubicBezTo>
                <a:cubicBezTo>
                  <a:pt x="279400" y="101599"/>
                  <a:pt x="483394" y="114300"/>
                  <a:pt x="676275" y="123825"/>
                </a:cubicBezTo>
                <a:cubicBezTo>
                  <a:pt x="869156" y="133350"/>
                  <a:pt x="1216819" y="137318"/>
                  <a:pt x="1323975" y="138112"/>
                </a:cubicBezTo>
              </a:path>
            </a:pathLst>
          </a:cu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 sz="1980"/>
          </a:p>
        </p:txBody>
      </p:sp>
      <p:sp>
        <p:nvSpPr>
          <p:cNvPr id="92169" name="Right Brace 30"/>
          <p:cNvSpPr>
            <a:spLocks/>
          </p:cNvSpPr>
          <p:nvPr/>
        </p:nvSpPr>
        <p:spPr bwMode="auto">
          <a:xfrm>
            <a:off x="5332033" y="6413786"/>
            <a:ext cx="251460" cy="586740"/>
          </a:xfrm>
          <a:prstGeom prst="rightBrace">
            <a:avLst>
              <a:gd name="adj1" fmla="val 8329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82035" y="6457771"/>
            <a:ext cx="85151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/>
              <a:t>∆ Use</a:t>
            </a:r>
          </a:p>
        </p:txBody>
      </p:sp>
    </p:spTree>
    <p:extLst>
      <p:ext uri="{BB962C8B-B14F-4D97-AF65-F5344CB8AC3E}">
        <p14:creationId xmlns:p14="http://schemas.microsoft.com/office/powerpoint/2010/main" val="26865298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94211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180" y="1320960"/>
            <a:ext cx="10025221" cy="593239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   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198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                                                     </a:t>
            </a:r>
            <a:r>
              <a:rPr lang="en-US" sz="2090" b="1" dirty="0">
                <a:latin typeface="Century Gothic" panose="020B0502020202020204" pitchFamily="34" charset="0"/>
              </a:rPr>
              <a:t> </a:t>
            </a:r>
            <a:r>
              <a:rPr lang="en-US" sz="2090" b="1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A change in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latin typeface="Century Gothic" panose="020B0502020202020204" pitchFamily="34" charset="0"/>
              </a:rPr>
              <a:t>generates two effects: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latin typeface="Century Gothic" panose="020B0502020202020204" pitchFamily="34" charset="0"/>
              </a:rPr>
              <a:t>1. Change “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”, which changes “Use”.</a:t>
            </a:r>
            <a:endParaRPr lang="en-US" sz="2090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2. Change “Use”, directly.</a:t>
            </a:r>
            <a:endParaRPr lang="en-US" sz="2090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209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Notice that we only observe the net effect on Use (</a:t>
            </a:r>
            <a:r>
              <a:rPr lang="en-US" sz="2090" b="1" dirty="0">
                <a:latin typeface="Century Gothic" panose="020B0502020202020204" pitchFamily="34" charset="0"/>
              </a:rPr>
              <a:t>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Use</a:t>
            </a:r>
            <a:r>
              <a:rPr lang="en-US" sz="2090" dirty="0">
                <a:latin typeface="Century Gothic" panose="020B0502020202020204" pitchFamily="34" charset="0"/>
              </a:rPr>
              <a:t>).</a:t>
            </a:r>
          </a:p>
          <a:p>
            <a:pPr eaLnBrk="1" hangingPunct="1">
              <a:defRPr/>
            </a:pPr>
            <a:endParaRPr lang="en-US" sz="132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A simple analysis will relate the observed change on “Use” to the observed change in “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”.  Clearly, </a:t>
            </a:r>
            <a:r>
              <a:rPr lang="en-US" sz="2090" u="sng" dirty="0">
                <a:latin typeface="Century Gothic" panose="020B0502020202020204" pitchFamily="34" charset="0"/>
              </a:rPr>
              <a:t>it estimates incorrectly the impact of </a:t>
            </a:r>
            <a:r>
              <a:rPr lang="en-US" sz="2090" u="sng" dirty="0" err="1">
                <a:latin typeface="Century Gothic" panose="020B0502020202020204" pitchFamily="34" charset="0"/>
              </a:rPr>
              <a:t>Prog</a:t>
            </a:r>
            <a:r>
              <a:rPr lang="en-US" sz="2090" u="sng" dirty="0">
                <a:latin typeface="Century Gothic" panose="020B0502020202020204" pitchFamily="34" charset="0"/>
              </a:rPr>
              <a:t> on Use.</a:t>
            </a:r>
          </a:p>
          <a:p>
            <a:pPr eaLnBrk="1" hangingPunct="1">
              <a:defRPr/>
            </a:pPr>
            <a:endParaRPr lang="en-US" sz="2090" dirty="0">
              <a:latin typeface="Century Gothic" panose="020B0502020202020204" pitchFamily="34" charset="0"/>
            </a:endParaRPr>
          </a:p>
        </p:txBody>
      </p:sp>
      <p:cxnSp>
        <p:nvCxnSpPr>
          <p:cNvPr id="94213" name="Straight Connector 25"/>
          <p:cNvCxnSpPr>
            <a:cxnSpLocks noChangeShapeType="1"/>
          </p:cNvCxnSpPr>
          <p:nvPr/>
        </p:nvCxnSpPr>
        <p:spPr bwMode="auto">
          <a:xfrm rot="5400000" flipH="1" flipV="1">
            <a:off x="4248627" y="3657442"/>
            <a:ext cx="83820" cy="8382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214" name="Straight Connector 26"/>
          <p:cNvCxnSpPr>
            <a:cxnSpLocks noChangeShapeType="1"/>
          </p:cNvCxnSpPr>
          <p:nvPr/>
        </p:nvCxnSpPr>
        <p:spPr bwMode="auto">
          <a:xfrm rot="16200000" flipH="1">
            <a:off x="4240769" y="3569256"/>
            <a:ext cx="99536" cy="7334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215" name="Freeform 29"/>
          <p:cNvSpPr>
            <a:spLocks/>
          </p:cNvSpPr>
          <p:nvPr/>
        </p:nvSpPr>
        <p:spPr bwMode="auto">
          <a:xfrm>
            <a:off x="2870835" y="3503772"/>
            <a:ext cx="1456373" cy="151923"/>
          </a:xfrm>
          <a:custGeom>
            <a:avLst/>
            <a:gdLst>
              <a:gd name="T0" fmla="*/ 0 w 1323975"/>
              <a:gd name="T1" fmla="*/ 0 h 138112"/>
              <a:gd name="T2" fmla="*/ 166688 w 1323975"/>
              <a:gd name="T3" fmla="*/ 80962 h 138112"/>
              <a:gd name="T4" fmla="*/ 676275 w 1323975"/>
              <a:gd name="T5" fmla="*/ 123825 h 138112"/>
              <a:gd name="T6" fmla="*/ 1323975 w 1323975"/>
              <a:gd name="T7" fmla="*/ 138112 h 138112"/>
              <a:gd name="T8" fmla="*/ 0 60000 65536"/>
              <a:gd name="T9" fmla="*/ 0 60000 65536"/>
              <a:gd name="T10" fmla="*/ 0 60000 65536"/>
              <a:gd name="T11" fmla="*/ 0 60000 65536"/>
              <a:gd name="T12" fmla="*/ 0 w 1323975"/>
              <a:gd name="T13" fmla="*/ 0 h 138112"/>
              <a:gd name="T14" fmla="*/ 1323975 w 1323975"/>
              <a:gd name="T15" fmla="*/ 138112 h 138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23975" h="138112">
                <a:moveTo>
                  <a:pt x="0" y="0"/>
                </a:moveTo>
                <a:cubicBezTo>
                  <a:pt x="26988" y="30162"/>
                  <a:pt x="53976" y="60325"/>
                  <a:pt x="166688" y="80962"/>
                </a:cubicBezTo>
                <a:cubicBezTo>
                  <a:pt x="279400" y="101599"/>
                  <a:pt x="483394" y="114300"/>
                  <a:pt x="676275" y="123825"/>
                </a:cubicBezTo>
                <a:cubicBezTo>
                  <a:pt x="869156" y="133350"/>
                  <a:pt x="1216819" y="137318"/>
                  <a:pt x="1323975" y="138112"/>
                </a:cubicBezTo>
              </a:path>
            </a:pathLst>
          </a:cu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 sz="1980"/>
          </a:p>
        </p:txBody>
      </p:sp>
      <p:sp>
        <p:nvSpPr>
          <p:cNvPr id="94216" name="Right Brace 30"/>
          <p:cNvSpPr>
            <a:spLocks/>
          </p:cNvSpPr>
          <p:nvPr/>
        </p:nvSpPr>
        <p:spPr bwMode="auto">
          <a:xfrm>
            <a:off x="5448300" y="3215640"/>
            <a:ext cx="251460" cy="586740"/>
          </a:xfrm>
          <a:prstGeom prst="rightBrace">
            <a:avLst>
              <a:gd name="adj1" fmla="val 8329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82298" y="3278505"/>
            <a:ext cx="85151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/>
              <a:t>∆ Use</a:t>
            </a:r>
          </a:p>
        </p:txBody>
      </p:sp>
    </p:spTree>
    <p:extLst>
      <p:ext uri="{BB962C8B-B14F-4D97-AF65-F5344CB8AC3E}">
        <p14:creationId xmlns:p14="http://schemas.microsoft.com/office/powerpoint/2010/main" val="9050871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</a:t>
            </a:r>
            <a:r>
              <a:rPr lang="en-US" altLang="en-US" sz="2800" b="1" dirty="0" smtClean="0">
                <a:solidFill>
                  <a:srgbClr val="A29CC0"/>
                </a:solidFill>
                <a:latin typeface="Century Gothic" panose="020B0502020202020204" pitchFamily="34" charset="0"/>
              </a:rPr>
              <a:t>Framework</a:t>
            </a:r>
            <a:endParaRPr lang="en-US" altLang="en-US" sz="2800" b="1" dirty="0">
              <a:solidFill>
                <a:srgbClr val="A29C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Biological endowments</a:t>
            </a:r>
            <a:endParaRPr lang="en-US" sz="1870" dirty="0">
              <a:latin typeface="Century Gothic" panose="020B0502020202020204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719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>
              <a:lnSpc>
                <a:spcPct val="80000"/>
              </a:lnSpc>
              <a:spcAft>
                <a:spcPts val="660"/>
              </a:spcAft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Rurality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2537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</p:spTree>
    <p:extLst>
      <p:ext uri="{BB962C8B-B14F-4D97-AF65-F5344CB8AC3E}">
        <p14:creationId xmlns:p14="http://schemas.microsoft.com/office/powerpoint/2010/main" val="13114714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180" y="1320959"/>
            <a:ext cx="10025221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defRPr/>
            </a:pPr>
            <a:endParaRPr lang="en-US" sz="1100" u="sng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   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198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 </a:t>
            </a:r>
            <a:r>
              <a:rPr lang="en-US" sz="2090" dirty="0" smtClean="0">
                <a:latin typeface="Century Gothic" panose="020B0502020202020204" pitchFamily="34" charset="0"/>
              </a:rPr>
              <a:t>  </a:t>
            </a:r>
            <a:r>
              <a:rPr lang="en-US" sz="209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                                                     </a:t>
            </a:r>
            <a:r>
              <a:rPr lang="en-US" sz="2090" b="1" dirty="0">
                <a:latin typeface="Century Gothic" panose="020B0502020202020204" pitchFamily="34" charset="0"/>
              </a:rPr>
              <a:t>  </a:t>
            </a:r>
            <a:r>
              <a:rPr lang="en-US" sz="2090" dirty="0">
                <a:latin typeface="Century Gothic" panose="020B0502020202020204" pitchFamily="34" charset="0"/>
              </a:rPr>
              <a:t> 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A change in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latin typeface="Century Gothic" panose="020B0502020202020204" pitchFamily="34" charset="0"/>
              </a:rPr>
              <a:t>generates two effects: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1. Change “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”, which changes “Use”. 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2. Change “Use”, directly.</a:t>
            </a:r>
          </a:p>
          <a:p>
            <a:pPr eaLnBrk="1" hangingPunct="1">
              <a:defRPr/>
            </a:pPr>
            <a:endParaRPr lang="en-US" sz="209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Notice that we only observe the net effect on Use (</a:t>
            </a:r>
            <a:r>
              <a:rPr lang="en-US" sz="2090" b="1" dirty="0">
                <a:latin typeface="Century Gothic" panose="020B0502020202020204" pitchFamily="34" charset="0"/>
              </a:rPr>
              <a:t>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Use</a:t>
            </a:r>
            <a:r>
              <a:rPr lang="en-US" sz="2090" dirty="0">
                <a:latin typeface="Century Gothic" panose="020B0502020202020204" pitchFamily="34" charset="0"/>
              </a:rPr>
              <a:t>).</a:t>
            </a:r>
          </a:p>
          <a:p>
            <a:pPr eaLnBrk="1" hangingPunct="1">
              <a:defRPr/>
            </a:pPr>
            <a:endParaRPr lang="en-US" sz="132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A simple analysis will relate the observed change on “Use” to the observed change in “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”.  Clearly, it </a:t>
            </a:r>
            <a:r>
              <a:rPr lang="en-US" sz="2090" u="sng" dirty="0">
                <a:latin typeface="Century Gothic" panose="020B0502020202020204" pitchFamily="34" charset="0"/>
              </a:rPr>
              <a:t>estimates incorrectly the impact of </a:t>
            </a:r>
            <a:r>
              <a:rPr lang="en-US" sz="2090" u="sng" dirty="0" err="1">
                <a:latin typeface="Century Gothic" panose="020B0502020202020204" pitchFamily="34" charset="0"/>
              </a:rPr>
              <a:t>Prog</a:t>
            </a:r>
            <a:r>
              <a:rPr lang="en-US" sz="2090" u="sng" dirty="0">
                <a:latin typeface="Century Gothic" panose="020B0502020202020204" pitchFamily="34" charset="0"/>
              </a:rPr>
              <a:t> on Use</a:t>
            </a:r>
            <a:r>
              <a:rPr lang="en-US" sz="2090" dirty="0">
                <a:latin typeface="Century Gothic" panose="020B0502020202020204" pitchFamily="34" charset="0"/>
              </a:rPr>
              <a:t>.</a:t>
            </a:r>
          </a:p>
          <a:p>
            <a:pPr eaLnBrk="1" hangingPunct="1">
              <a:defRPr/>
            </a:pPr>
            <a:endParaRPr lang="en-US" sz="154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This is the </a:t>
            </a:r>
            <a:r>
              <a:rPr lang="en-US" sz="2090" u="sng" dirty="0">
                <a:latin typeface="Century Gothic" panose="020B0502020202020204" pitchFamily="34" charset="0"/>
              </a:rPr>
              <a:t>problem of </a:t>
            </a:r>
            <a:r>
              <a:rPr lang="en-US" sz="2090" b="1" u="sng" dirty="0" err="1">
                <a:latin typeface="Century Gothic" panose="020B0502020202020204" pitchFamily="34" charset="0"/>
              </a:rPr>
              <a:t>endogeneity</a:t>
            </a:r>
            <a:r>
              <a:rPr lang="en-US" sz="2090" dirty="0">
                <a:latin typeface="Century Gothic" panose="020B0502020202020204" pitchFamily="34" charset="0"/>
              </a:rPr>
              <a:t>.   </a:t>
            </a:r>
            <a:r>
              <a:rPr lang="en-US" sz="2090" b="1" dirty="0">
                <a:latin typeface="Century Gothic" panose="020B0502020202020204" pitchFamily="34" charset="0"/>
              </a:rPr>
              <a:t>Cannot estimate </a:t>
            </a:r>
            <a:r>
              <a:rPr lang="el-GR" sz="2200" b="1" dirty="0"/>
              <a:t>α</a:t>
            </a:r>
            <a:r>
              <a:rPr lang="en-US" sz="2200" b="1" baseline="-25000" dirty="0">
                <a:latin typeface="Century Gothic" panose="020B0502020202020204" pitchFamily="34" charset="0"/>
              </a:rPr>
              <a:t>5</a:t>
            </a:r>
            <a:r>
              <a:rPr lang="en-US" sz="2200" b="1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correctly.</a:t>
            </a:r>
          </a:p>
        </p:txBody>
      </p:sp>
      <p:cxnSp>
        <p:nvCxnSpPr>
          <p:cNvPr id="96262" name="Straight Connector 25"/>
          <p:cNvCxnSpPr>
            <a:cxnSpLocks noChangeShapeType="1"/>
          </p:cNvCxnSpPr>
          <p:nvPr/>
        </p:nvCxnSpPr>
        <p:spPr bwMode="auto">
          <a:xfrm rot="5400000" flipH="1" flipV="1">
            <a:off x="4248627" y="3657442"/>
            <a:ext cx="83820" cy="8382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6263" name="Straight Connector 26"/>
          <p:cNvCxnSpPr>
            <a:cxnSpLocks noChangeShapeType="1"/>
          </p:cNvCxnSpPr>
          <p:nvPr/>
        </p:nvCxnSpPr>
        <p:spPr bwMode="auto">
          <a:xfrm rot="16200000" flipH="1">
            <a:off x="4240769" y="3569256"/>
            <a:ext cx="99536" cy="7334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64" name="Freeform 29"/>
          <p:cNvSpPr>
            <a:spLocks/>
          </p:cNvSpPr>
          <p:nvPr/>
        </p:nvSpPr>
        <p:spPr bwMode="auto">
          <a:xfrm>
            <a:off x="2870835" y="3503772"/>
            <a:ext cx="1456373" cy="151923"/>
          </a:xfrm>
          <a:custGeom>
            <a:avLst/>
            <a:gdLst>
              <a:gd name="T0" fmla="*/ 0 w 1323975"/>
              <a:gd name="T1" fmla="*/ 0 h 138112"/>
              <a:gd name="T2" fmla="*/ 166688 w 1323975"/>
              <a:gd name="T3" fmla="*/ 80962 h 138112"/>
              <a:gd name="T4" fmla="*/ 676275 w 1323975"/>
              <a:gd name="T5" fmla="*/ 123825 h 138112"/>
              <a:gd name="T6" fmla="*/ 1323975 w 1323975"/>
              <a:gd name="T7" fmla="*/ 138112 h 138112"/>
              <a:gd name="T8" fmla="*/ 0 60000 65536"/>
              <a:gd name="T9" fmla="*/ 0 60000 65536"/>
              <a:gd name="T10" fmla="*/ 0 60000 65536"/>
              <a:gd name="T11" fmla="*/ 0 60000 65536"/>
              <a:gd name="T12" fmla="*/ 0 w 1323975"/>
              <a:gd name="T13" fmla="*/ 0 h 138112"/>
              <a:gd name="T14" fmla="*/ 1323975 w 1323975"/>
              <a:gd name="T15" fmla="*/ 138112 h 138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23975" h="138112">
                <a:moveTo>
                  <a:pt x="0" y="0"/>
                </a:moveTo>
                <a:cubicBezTo>
                  <a:pt x="26988" y="30162"/>
                  <a:pt x="53976" y="60325"/>
                  <a:pt x="166688" y="80962"/>
                </a:cubicBezTo>
                <a:cubicBezTo>
                  <a:pt x="279400" y="101599"/>
                  <a:pt x="483394" y="114300"/>
                  <a:pt x="676275" y="123825"/>
                </a:cubicBezTo>
                <a:cubicBezTo>
                  <a:pt x="869156" y="133350"/>
                  <a:pt x="1216819" y="137318"/>
                  <a:pt x="1323975" y="138112"/>
                </a:cubicBezTo>
              </a:path>
            </a:pathLst>
          </a:cu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 sz="1980"/>
          </a:p>
        </p:txBody>
      </p:sp>
      <p:sp>
        <p:nvSpPr>
          <p:cNvPr id="96265" name="Right Brace 30"/>
          <p:cNvSpPr>
            <a:spLocks/>
          </p:cNvSpPr>
          <p:nvPr/>
        </p:nvSpPr>
        <p:spPr bwMode="auto">
          <a:xfrm>
            <a:off x="5448300" y="3215640"/>
            <a:ext cx="251460" cy="586740"/>
          </a:xfrm>
          <a:prstGeom prst="rightBrace">
            <a:avLst>
              <a:gd name="adj1" fmla="val 8329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82298" y="3278505"/>
            <a:ext cx="89800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/>
              <a:t>∆ </a:t>
            </a:r>
            <a:r>
              <a:rPr lang="en-US" sz="2200" b="1" dirty="0">
                <a:latin typeface="Century Gothic" panose="020B0502020202020204" pitchFamily="34" charset="0"/>
              </a:rPr>
              <a:t>Use</a:t>
            </a:r>
          </a:p>
        </p:txBody>
      </p:sp>
      <p:cxnSp>
        <p:nvCxnSpPr>
          <p:cNvPr id="96267" name="Straight Arrow Connector 11"/>
          <p:cNvCxnSpPr>
            <a:cxnSpLocks noChangeShapeType="1"/>
          </p:cNvCxnSpPr>
          <p:nvPr/>
        </p:nvCxnSpPr>
        <p:spPr bwMode="auto">
          <a:xfrm flipH="1">
            <a:off x="4290537" y="2668992"/>
            <a:ext cx="755254" cy="465410"/>
          </a:xfrm>
          <a:prstGeom prst="straightConnector1">
            <a:avLst/>
          </a:prstGeom>
          <a:noFill/>
          <a:ln w="1587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5045790" y="2221177"/>
            <a:ext cx="2917786" cy="4478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dirty="0">
                <a:latin typeface="Century Gothic" panose="020B0502020202020204" pitchFamily="34" charset="0"/>
              </a:rPr>
              <a:t>Program Impact:</a:t>
            </a:r>
            <a:r>
              <a:rPr lang="en-US" sz="2310" dirty="0">
                <a:latin typeface="Century Gothic" panose="020B0502020202020204" pitchFamily="34" charset="0"/>
              </a:rPr>
              <a:t> </a:t>
            </a:r>
            <a:r>
              <a:rPr lang="el-GR" sz="2310" dirty="0"/>
              <a:t>α</a:t>
            </a:r>
            <a:r>
              <a:rPr lang="en-US" sz="2310" baseline="-25000" dirty="0"/>
              <a:t>5</a:t>
            </a:r>
            <a:r>
              <a:rPr lang="en-US" sz="231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89911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4"/>
          <p:cNvSpPr>
            <a:spLocks noChangeArrowheads="1"/>
          </p:cNvSpPr>
          <p:nvPr/>
        </p:nvSpPr>
        <p:spPr bwMode="auto">
          <a:xfrm>
            <a:off x="335280" y="114300"/>
            <a:ext cx="947166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 </a:t>
            </a:r>
            <a:r>
              <a:rPr lang="en-US" altLang="en-US" sz="2800" b="1" dirty="0" err="1">
                <a:solidFill>
                  <a:srgbClr val="A29CC0"/>
                </a:solidFill>
                <a:latin typeface="Century Gothic" panose="020B0502020202020204" pitchFamily="34" charset="0"/>
              </a:rPr>
              <a:t>Endogenetity</a:t>
            </a:r>
            <a:endParaRPr lang="en-US" altLang="en-US" sz="2800" b="1" dirty="0">
              <a:solidFill>
                <a:srgbClr val="A29C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180" y="1320960"/>
            <a:ext cx="10025221" cy="62201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defRPr/>
            </a:pPr>
            <a:endParaRPr lang="en-US" sz="1100" u="sng" dirty="0"/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</a:t>
            </a:r>
            <a:r>
              <a:rPr lang="en-US" sz="2090" b="1" dirty="0" smtClean="0">
                <a:latin typeface="Century Gothic" panose="020B0502020202020204" pitchFamily="34" charset="0"/>
              </a:rPr>
              <a:t>→</a:t>
            </a:r>
            <a:r>
              <a:rPr lang="en-US" sz="2090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b="1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  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198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                                                     </a:t>
            </a:r>
            <a:r>
              <a:rPr lang="en-US" sz="2090" b="1" dirty="0">
                <a:latin typeface="Century Gothic" panose="020B0502020202020204" pitchFamily="34" charset="0"/>
              </a:rPr>
              <a:t>  </a:t>
            </a:r>
            <a:r>
              <a:rPr lang="en-US" sz="209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This problem is caused by unobserved factors, such as “HF”, that influence </a:t>
            </a:r>
            <a:r>
              <a:rPr lang="en-US" sz="2090" u="sng" dirty="0">
                <a:latin typeface="Century Gothic" panose="020B0502020202020204" pitchFamily="34" charset="0"/>
              </a:rPr>
              <a:t>both</a:t>
            </a:r>
            <a:r>
              <a:rPr lang="en-US" sz="2090" dirty="0">
                <a:latin typeface="Century Gothic" panose="020B0502020202020204" pitchFamily="34" charset="0"/>
              </a:rPr>
              <a:t> the Outcome (“Use”) and the Program (“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”).</a:t>
            </a:r>
          </a:p>
          <a:p>
            <a:pPr eaLnBrk="1" hangingPunct="1">
              <a:defRPr/>
            </a:pPr>
            <a:endParaRPr lang="en-US" sz="20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Special methods are needed to disentangle the effects and separate out the effect of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on Use.</a:t>
            </a:r>
          </a:p>
          <a:p>
            <a:pPr eaLnBrk="1" hangingPunct="1">
              <a:defRPr/>
            </a:pPr>
            <a:endParaRPr lang="en-US" sz="110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b="1" u="sng" dirty="0">
                <a:latin typeface="Century Gothic" panose="020B0502020202020204" pitchFamily="34" charset="0"/>
              </a:rPr>
              <a:t>Methods</a:t>
            </a:r>
            <a:r>
              <a:rPr lang="en-US" sz="2090" dirty="0">
                <a:latin typeface="Century Gothic" panose="020B0502020202020204" pitchFamily="34" charset="0"/>
              </a:rPr>
              <a:t>:</a:t>
            </a:r>
          </a:p>
          <a:p>
            <a:pPr eaLnBrk="1" hangingPunct="1">
              <a:buFontTx/>
              <a:buChar char="-"/>
              <a:defRPr/>
            </a:pPr>
            <a:r>
              <a:rPr lang="en-US" sz="2090" dirty="0">
                <a:latin typeface="Century Gothic" panose="020B0502020202020204" pitchFamily="34" charset="0"/>
              </a:rPr>
              <a:t> Instrumental Variables</a:t>
            </a:r>
          </a:p>
          <a:p>
            <a:pPr eaLnBrk="1" hangingPunct="1">
              <a:buFontTx/>
              <a:buChar char="-"/>
              <a:defRPr/>
            </a:pPr>
            <a:r>
              <a:rPr lang="en-US" sz="2090" dirty="0">
                <a:latin typeface="Century Gothic" panose="020B0502020202020204" pitchFamily="34" charset="0"/>
              </a:rPr>
              <a:t> Longitudinal data models</a:t>
            </a:r>
          </a:p>
          <a:p>
            <a:pPr eaLnBrk="1" hangingPunct="1">
              <a:buFontTx/>
              <a:buChar char="-"/>
              <a:defRPr/>
            </a:pPr>
            <a:r>
              <a:rPr lang="en-US" sz="2090" dirty="0">
                <a:latin typeface="Century Gothic" panose="020B0502020202020204" pitchFamily="34" charset="0"/>
              </a:rPr>
              <a:t> Some other “clever” methods.</a:t>
            </a:r>
          </a:p>
          <a:p>
            <a:pPr eaLnBrk="1" hangingPunct="1">
              <a:defRPr/>
            </a:pPr>
            <a:endParaRPr lang="en-US" sz="2090" dirty="0"/>
          </a:p>
        </p:txBody>
      </p:sp>
      <p:cxnSp>
        <p:nvCxnSpPr>
          <p:cNvPr id="98309" name="Straight Connector 25"/>
          <p:cNvCxnSpPr>
            <a:cxnSpLocks noChangeShapeType="1"/>
          </p:cNvCxnSpPr>
          <p:nvPr/>
        </p:nvCxnSpPr>
        <p:spPr bwMode="auto">
          <a:xfrm rot="5400000" flipH="1" flipV="1">
            <a:off x="4248627" y="3657442"/>
            <a:ext cx="83820" cy="8382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310" name="Straight Connector 26"/>
          <p:cNvCxnSpPr>
            <a:cxnSpLocks noChangeShapeType="1"/>
          </p:cNvCxnSpPr>
          <p:nvPr/>
        </p:nvCxnSpPr>
        <p:spPr bwMode="auto">
          <a:xfrm rot="16200000" flipH="1">
            <a:off x="4240769" y="3569256"/>
            <a:ext cx="99536" cy="7334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8311" name="Freeform 29"/>
          <p:cNvSpPr>
            <a:spLocks/>
          </p:cNvSpPr>
          <p:nvPr/>
        </p:nvSpPr>
        <p:spPr bwMode="auto">
          <a:xfrm>
            <a:off x="2789635" y="3503773"/>
            <a:ext cx="1537574" cy="139237"/>
          </a:xfrm>
          <a:custGeom>
            <a:avLst/>
            <a:gdLst>
              <a:gd name="T0" fmla="*/ 0 w 1323975"/>
              <a:gd name="T1" fmla="*/ 0 h 138112"/>
              <a:gd name="T2" fmla="*/ 166688 w 1323975"/>
              <a:gd name="T3" fmla="*/ 80962 h 138112"/>
              <a:gd name="T4" fmla="*/ 676275 w 1323975"/>
              <a:gd name="T5" fmla="*/ 123825 h 138112"/>
              <a:gd name="T6" fmla="*/ 1323975 w 1323975"/>
              <a:gd name="T7" fmla="*/ 138112 h 138112"/>
              <a:gd name="T8" fmla="*/ 0 60000 65536"/>
              <a:gd name="T9" fmla="*/ 0 60000 65536"/>
              <a:gd name="T10" fmla="*/ 0 60000 65536"/>
              <a:gd name="T11" fmla="*/ 0 60000 65536"/>
              <a:gd name="T12" fmla="*/ 0 w 1323975"/>
              <a:gd name="T13" fmla="*/ 0 h 138112"/>
              <a:gd name="T14" fmla="*/ 1323975 w 1323975"/>
              <a:gd name="T15" fmla="*/ 138112 h 138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23975" h="138112">
                <a:moveTo>
                  <a:pt x="0" y="0"/>
                </a:moveTo>
                <a:cubicBezTo>
                  <a:pt x="26988" y="30162"/>
                  <a:pt x="53976" y="60325"/>
                  <a:pt x="166688" y="80962"/>
                </a:cubicBezTo>
                <a:cubicBezTo>
                  <a:pt x="279400" y="101599"/>
                  <a:pt x="483394" y="114300"/>
                  <a:pt x="676275" y="123825"/>
                </a:cubicBezTo>
                <a:cubicBezTo>
                  <a:pt x="869156" y="133350"/>
                  <a:pt x="1216819" y="137318"/>
                  <a:pt x="1323975" y="138112"/>
                </a:cubicBezTo>
              </a:path>
            </a:pathLst>
          </a:cu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 sz="1980"/>
          </a:p>
        </p:txBody>
      </p:sp>
      <p:sp>
        <p:nvSpPr>
          <p:cNvPr id="98312" name="Right Brace 30"/>
          <p:cNvSpPr>
            <a:spLocks/>
          </p:cNvSpPr>
          <p:nvPr/>
        </p:nvSpPr>
        <p:spPr bwMode="auto">
          <a:xfrm>
            <a:off x="5310370" y="3146468"/>
            <a:ext cx="251460" cy="586740"/>
          </a:xfrm>
          <a:prstGeom prst="rightBrace">
            <a:avLst>
              <a:gd name="adj1" fmla="val 8329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4468" y="3212123"/>
            <a:ext cx="92204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>
                <a:latin typeface="Century Gothic" panose="020B0502020202020204" pitchFamily="34" charset="0"/>
              </a:rPr>
              <a:t>∆ Use</a:t>
            </a:r>
          </a:p>
        </p:txBody>
      </p:sp>
      <p:cxnSp>
        <p:nvCxnSpPr>
          <p:cNvPr id="98314" name="Straight Arrow Connector 11"/>
          <p:cNvCxnSpPr>
            <a:cxnSpLocks noChangeShapeType="1"/>
          </p:cNvCxnSpPr>
          <p:nvPr/>
        </p:nvCxnSpPr>
        <p:spPr bwMode="auto">
          <a:xfrm flipH="1">
            <a:off x="4114800" y="2628900"/>
            <a:ext cx="662940" cy="586740"/>
          </a:xfrm>
          <a:prstGeom prst="straightConnector1">
            <a:avLst/>
          </a:prstGeom>
          <a:noFill/>
          <a:ln w="1587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789965" y="2389665"/>
            <a:ext cx="2911374" cy="4478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dirty="0">
                <a:latin typeface="Century Gothic" panose="020B0502020202020204" pitchFamily="34" charset="0"/>
              </a:rPr>
              <a:t>Program Impact: </a:t>
            </a:r>
            <a:r>
              <a:rPr lang="el-GR" sz="2310" dirty="0"/>
              <a:t>α</a:t>
            </a:r>
            <a:r>
              <a:rPr lang="en-US" sz="2310" baseline="-25000" dirty="0"/>
              <a:t>5</a:t>
            </a:r>
            <a:r>
              <a:rPr lang="en-US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27033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335280" y="114300"/>
            <a:ext cx="947166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A simple modification: Conceptual Framework 2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What can we say about the relationships in the model? </a:t>
            </a:r>
            <a:r>
              <a:rPr lang="en-US" altLang="en-US" sz="2800" b="1" dirty="0" err="1">
                <a:solidFill>
                  <a:srgbClr val="A29CC0"/>
                </a:solidFill>
                <a:latin typeface="Century Gothic" panose="020B0502020202020204" pitchFamily="34" charset="0"/>
              </a:rPr>
              <a:t>Endogenetity</a:t>
            </a:r>
            <a:endParaRPr lang="en-US" altLang="en-US" sz="2800" b="1" dirty="0">
              <a:solidFill>
                <a:srgbClr val="A29C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180" y="1320959"/>
            <a:ext cx="10025221" cy="412112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Use</a:t>
            </a:r>
            <a:r>
              <a:rPr lang="en-US" sz="2090" baseline="-25000" dirty="0" err="1"/>
              <a:t>ij</a:t>
            </a:r>
            <a:r>
              <a:rPr lang="en-US" sz="2090" dirty="0"/>
              <a:t>=</a:t>
            </a:r>
            <a:r>
              <a:rPr lang="el-GR" sz="2090" dirty="0"/>
              <a:t>α</a:t>
            </a:r>
            <a:r>
              <a:rPr lang="en-US" sz="2090" baseline="-25000" dirty="0"/>
              <a:t>0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1</a:t>
            </a:r>
            <a:r>
              <a:rPr lang="en-US" sz="2090" dirty="0"/>
              <a:t>Age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2</a:t>
            </a:r>
            <a:r>
              <a:rPr lang="en-US" sz="2090" dirty="0"/>
              <a:t>Edu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3</a:t>
            </a:r>
            <a:r>
              <a:rPr lang="en-US" sz="2090" dirty="0"/>
              <a:t>SES</a:t>
            </a:r>
            <a:r>
              <a:rPr lang="en-US" sz="2090" baseline="-25000" dirty="0"/>
              <a:t>ij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4</a:t>
            </a:r>
            <a:r>
              <a:rPr lang="en-US" sz="2090" dirty="0"/>
              <a:t>Rur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/>
              <a:t>α</a:t>
            </a:r>
            <a:r>
              <a:rPr lang="en-US" sz="2090" baseline="-25000" dirty="0"/>
              <a:t>5</a:t>
            </a:r>
            <a:r>
              <a:rPr lang="en-US" sz="2090" dirty="0"/>
              <a:t>Prog</a:t>
            </a:r>
            <a:r>
              <a:rPr lang="en-US" sz="2090" baseline="-25000" dirty="0"/>
              <a:t>j</a:t>
            </a:r>
            <a:r>
              <a:rPr lang="en-US" sz="2090" dirty="0"/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6</a:t>
            </a:r>
            <a:r>
              <a:rPr lang="en-US" sz="2090" dirty="0">
                <a:solidFill>
                  <a:srgbClr val="00B050"/>
                </a:solidFill>
              </a:rPr>
              <a:t>Risk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7</a:t>
            </a:r>
            <a:r>
              <a:rPr lang="en-US" sz="2090" dirty="0">
                <a:solidFill>
                  <a:srgbClr val="00B050"/>
                </a:solidFill>
              </a:rPr>
              <a:t>Gen</a:t>
            </a:r>
            <a:r>
              <a:rPr lang="en-US" sz="2090" baseline="-25000" dirty="0">
                <a:solidFill>
                  <a:srgbClr val="00B050"/>
                </a:solidFill>
              </a:rPr>
              <a:t>ij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8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r>
              <a:rPr lang="en-US" sz="2090" dirty="0">
                <a:solidFill>
                  <a:srgbClr val="00B050"/>
                </a:solidFill>
              </a:rPr>
              <a:t>+</a:t>
            </a:r>
            <a:r>
              <a:rPr lang="el-GR" sz="2090" dirty="0">
                <a:solidFill>
                  <a:srgbClr val="00B050"/>
                </a:solidFill>
              </a:rPr>
              <a:t>α</a:t>
            </a:r>
            <a:r>
              <a:rPr lang="en-US" sz="2090" baseline="-25000" dirty="0">
                <a:solidFill>
                  <a:srgbClr val="00B050"/>
                </a:solidFill>
              </a:rPr>
              <a:t>9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  <a:endParaRPr lang="en-US" sz="2090" dirty="0"/>
          </a:p>
          <a:p>
            <a:pPr eaLnBrk="1" hangingPunct="1">
              <a:lnSpc>
                <a:spcPct val="150000"/>
              </a:lnSpc>
              <a:defRPr/>
            </a:pPr>
            <a:r>
              <a:rPr lang="en-US" sz="2090" dirty="0" err="1"/>
              <a:t>Prog</a:t>
            </a:r>
            <a:r>
              <a:rPr lang="en-US" sz="2090" baseline="-25000" dirty="0" err="1"/>
              <a:t>j</a:t>
            </a:r>
            <a:r>
              <a:rPr lang="en-US" sz="2090" dirty="0"/>
              <a:t> = </a:t>
            </a:r>
            <a:r>
              <a:rPr lang="el-GR" sz="2090" dirty="0"/>
              <a:t>β</a:t>
            </a:r>
            <a:r>
              <a:rPr lang="en-US" sz="2090" baseline="-25000" dirty="0"/>
              <a:t>0</a:t>
            </a:r>
            <a:r>
              <a:rPr lang="en-US" sz="2090" dirty="0"/>
              <a:t>+ </a:t>
            </a:r>
            <a:r>
              <a:rPr lang="el-GR" sz="2090" dirty="0"/>
              <a:t>β</a:t>
            </a:r>
            <a:r>
              <a:rPr lang="en-US" sz="2090" baseline="-25000" dirty="0"/>
              <a:t>1</a:t>
            </a:r>
            <a:r>
              <a:rPr lang="en-US" sz="2090" dirty="0"/>
              <a:t>Rur</a:t>
            </a:r>
            <a:r>
              <a:rPr lang="en-US" sz="2090" baseline="-25000" dirty="0"/>
              <a:t>j </a:t>
            </a:r>
            <a:r>
              <a:rPr lang="en-US" sz="2090" dirty="0"/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2</a:t>
            </a:r>
            <a:r>
              <a:rPr lang="en-US" sz="2090" dirty="0">
                <a:solidFill>
                  <a:srgbClr val="00B050"/>
                </a:solidFill>
              </a:rPr>
              <a:t>HF</a:t>
            </a:r>
            <a:r>
              <a:rPr lang="en-US" sz="2090" baseline="-25000" dirty="0">
                <a:solidFill>
                  <a:srgbClr val="00B050"/>
                </a:solidFill>
              </a:rPr>
              <a:t>j </a:t>
            </a:r>
            <a:r>
              <a:rPr lang="en-US" sz="2090" dirty="0">
                <a:solidFill>
                  <a:srgbClr val="00B050"/>
                </a:solidFill>
              </a:rPr>
              <a:t>+ </a:t>
            </a:r>
            <a:r>
              <a:rPr lang="el-GR" sz="2090" dirty="0">
                <a:solidFill>
                  <a:srgbClr val="00B050"/>
                </a:solidFill>
              </a:rPr>
              <a:t>β</a:t>
            </a:r>
            <a:r>
              <a:rPr lang="en-US" sz="2090" baseline="-25000" dirty="0">
                <a:solidFill>
                  <a:srgbClr val="00B050"/>
                </a:solidFill>
              </a:rPr>
              <a:t>3</a:t>
            </a:r>
            <a:r>
              <a:rPr lang="en-US" sz="2090" dirty="0">
                <a:solidFill>
                  <a:srgbClr val="00B050"/>
                </a:solidFill>
              </a:rPr>
              <a:t>San</a:t>
            </a:r>
            <a:r>
              <a:rPr lang="en-US" sz="2090" baseline="-25000" dirty="0">
                <a:solidFill>
                  <a:srgbClr val="00B050"/>
                </a:solidFill>
              </a:rPr>
              <a:t>j</a:t>
            </a:r>
          </a:p>
          <a:p>
            <a:pPr eaLnBrk="1" hangingPunct="1">
              <a:defRPr/>
            </a:pPr>
            <a:endParaRPr lang="en-US" sz="1100" u="sng" dirty="0"/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What if?</a:t>
            </a:r>
            <a:r>
              <a:rPr lang="en-US" sz="2090" dirty="0">
                <a:latin typeface="Century Gothic" panose="020B0502020202020204" pitchFamily="34" charset="0"/>
              </a:rPr>
              <a:t>	</a:t>
            </a:r>
            <a:r>
              <a:rPr lang="en-US" sz="2090" b="1" dirty="0" smtClean="0">
                <a:latin typeface="Century Gothic" panose="020B0502020202020204" pitchFamily="34" charset="0"/>
              </a:rPr>
              <a:t>↑</a:t>
            </a:r>
            <a:r>
              <a:rPr lang="en-US" sz="2090" dirty="0">
                <a:latin typeface="Century Gothic" panose="020B0502020202020204" pitchFamily="34" charset="0"/>
              </a:rPr>
              <a:t>Edu 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Risk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		</a:t>
            </a:r>
            <a:r>
              <a:rPr lang="en-US" sz="2090" b="1" dirty="0">
                <a:latin typeface="Century Gothic" panose="020B0502020202020204" pitchFamily="34" charset="0"/>
              </a:rPr>
              <a:t>↑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HF   </a:t>
            </a:r>
            <a:r>
              <a:rPr lang="en-US" sz="209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latin typeface="Century Gothic" panose="020B0502020202020204" pitchFamily="34" charset="0"/>
              </a:rPr>
              <a:t> ∆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dirty="0" err="1">
                <a:latin typeface="Century Gothic" panose="020B0502020202020204" pitchFamily="34" charset="0"/>
              </a:rPr>
              <a:t>Prog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1980" b="1" dirty="0">
                <a:latin typeface="Century Gothic" panose="020B0502020202020204" pitchFamily="34" charset="0"/>
              </a:rPr>
              <a:t>→</a:t>
            </a:r>
            <a:r>
              <a:rPr lang="en-US" sz="2090" dirty="0">
                <a:latin typeface="Century Gothic" panose="020B0502020202020204" pitchFamily="34" charset="0"/>
              </a:rPr>
              <a:t> </a:t>
            </a:r>
            <a:r>
              <a:rPr lang="en-US" sz="2090" b="1" dirty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 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                                                     </a:t>
            </a:r>
            <a:r>
              <a:rPr lang="en-US" sz="2090" b="1" dirty="0">
                <a:latin typeface="Century Gothic" panose="020B0502020202020204" pitchFamily="34" charset="0"/>
              </a:rPr>
              <a:t> </a:t>
            </a:r>
            <a:r>
              <a:rPr lang="en-US" sz="2090" b="1" dirty="0" smtClean="0">
                <a:latin typeface="Century Gothic" panose="020B0502020202020204" pitchFamily="34" charset="0"/>
              </a:rPr>
              <a:t> </a:t>
            </a:r>
            <a:r>
              <a:rPr lang="en-US" sz="209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∆</a:t>
            </a:r>
            <a:r>
              <a:rPr lang="en-US" sz="209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2090" dirty="0">
                <a:solidFill>
                  <a:srgbClr val="00B050"/>
                </a:solidFill>
                <a:latin typeface="Century Gothic" panose="020B0502020202020204" pitchFamily="34" charset="0"/>
              </a:rPr>
              <a:t>Use</a:t>
            </a:r>
          </a:p>
          <a:p>
            <a:pPr eaLnBrk="1" hangingPunct="1">
              <a:defRPr/>
            </a:pPr>
            <a:r>
              <a:rPr lang="en-US" sz="2090" dirty="0">
                <a:latin typeface="Century Gothic" panose="020B0502020202020204" pitchFamily="34" charset="0"/>
              </a:rPr>
              <a:t>    </a:t>
            </a:r>
          </a:p>
          <a:p>
            <a:pPr eaLnBrk="1" hangingPunct="1">
              <a:defRPr/>
            </a:pPr>
            <a:endParaRPr lang="en-US" sz="20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endParaRPr lang="en-US" sz="2090" dirty="0">
              <a:latin typeface="Century Gothic" panose="020B0502020202020204" pitchFamily="34" charset="0"/>
            </a:endParaRPr>
          </a:p>
          <a:p>
            <a:pPr eaLnBrk="1" hangingPunct="1">
              <a:defRPr/>
            </a:pPr>
            <a:r>
              <a:rPr lang="en-US" sz="2090" u="sng" dirty="0">
                <a:latin typeface="Century Gothic" panose="020B0502020202020204" pitchFamily="34" charset="0"/>
              </a:rPr>
              <a:t>Question</a:t>
            </a:r>
            <a:r>
              <a:rPr lang="en-US" sz="2090" dirty="0">
                <a:latin typeface="Century Gothic" panose="020B0502020202020204" pitchFamily="34" charset="0"/>
              </a:rPr>
              <a:t>: Which kind of factors (or determinants) can be considered as suspects of being endogenous? </a:t>
            </a:r>
          </a:p>
        </p:txBody>
      </p:sp>
      <p:cxnSp>
        <p:nvCxnSpPr>
          <p:cNvPr id="100358" name="Straight Connector 25"/>
          <p:cNvCxnSpPr>
            <a:cxnSpLocks noChangeShapeType="1"/>
          </p:cNvCxnSpPr>
          <p:nvPr/>
        </p:nvCxnSpPr>
        <p:spPr bwMode="auto">
          <a:xfrm rot="5400000" flipH="1" flipV="1">
            <a:off x="4248627" y="3657442"/>
            <a:ext cx="83820" cy="8382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0359" name="Straight Connector 26"/>
          <p:cNvCxnSpPr>
            <a:cxnSpLocks noChangeShapeType="1"/>
          </p:cNvCxnSpPr>
          <p:nvPr/>
        </p:nvCxnSpPr>
        <p:spPr bwMode="auto">
          <a:xfrm rot="16200000" flipH="1">
            <a:off x="4240769" y="3569256"/>
            <a:ext cx="99536" cy="7334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0360" name="Freeform 29"/>
          <p:cNvSpPr>
            <a:spLocks/>
          </p:cNvSpPr>
          <p:nvPr/>
        </p:nvSpPr>
        <p:spPr bwMode="auto">
          <a:xfrm>
            <a:off x="2870835" y="3503772"/>
            <a:ext cx="1456373" cy="151923"/>
          </a:xfrm>
          <a:custGeom>
            <a:avLst/>
            <a:gdLst>
              <a:gd name="T0" fmla="*/ 0 w 1323975"/>
              <a:gd name="T1" fmla="*/ 0 h 138112"/>
              <a:gd name="T2" fmla="*/ 166688 w 1323975"/>
              <a:gd name="T3" fmla="*/ 80962 h 138112"/>
              <a:gd name="T4" fmla="*/ 676275 w 1323975"/>
              <a:gd name="T5" fmla="*/ 123825 h 138112"/>
              <a:gd name="T6" fmla="*/ 1323975 w 1323975"/>
              <a:gd name="T7" fmla="*/ 138112 h 138112"/>
              <a:gd name="T8" fmla="*/ 0 60000 65536"/>
              <a:gd name="T9" fmla="*/ 0 60000 65536"/>
              <a:gd name="T10" fmla="*/ 0 60000 65536"/>
              <a:gd name="T11" fmla="*/ 0 60000 65536"/>
              <a:gd name="T12" fmla="*/ 0 w 1323975"/>
              <a:gd name="T13" fmla="*/ 0 h 138112"/>
              <a:gd name="T14" fmla="*/ 1323975 w 1323975"/>
              <a:gd name="T15" fmla="*/ 138112 h 138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23975" h="138112">
                <a:moveTo>
                  <a:pt x="0" y="0"/>
                </a:moveTo>
                <a:cubicBezTo>
                  <a:pt x="26988" y="30162"/>
                  <a:pt x="53976" y="60325"/>
                  <a:pt x="166688" y="80962"/>
                </a:cubicBezTo>
                <a:cubicBezTo>
                  <a:pt x="279400" y="101599"/>
                  <a:pt x="483394" y="114300"/>
                  <a:pt x="676275" y="123825"/>
                </a:cubicBezTo>
                <a:cubicBezTo>
                  <a:pt x="869156" y="133350"/>
                  <a:pt x="1216819" y="137318"/>
                  <a:pt x="1323975" y="138112"/>
                </a:cubicBezTo>
              </a:path>
            </a:pathLst>
          </a:cu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 sz="1980"/>
          </a:p>
        </p:txBody>
      </p:sp>
      <p:sp>
        <p:nvSpPr>
          <p:cNvPr id="100361" name="Right Brace 30"/>
          <p:cNvSpPr>
            <a:spLocks/>
          </p:cNvSpPr>
          <p:nvPr/>
        </p:nvSpPr>
        <p:spPr bwMode="auto">
          <a:xfrm>
            <a:off x="5448300" y="3215640"/>
            <a:ext cx="251460" cy="586740"/>
          </a:xfrm>
          <a:prstGeom prst="rightBrace">
            <a:avLst>
              <a:gd name="adj1" fmla="val 8329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640">
              <a:latin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82298" y="3278505"/>
            <a:ext cx="85151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/>
              <a:t>∆ Use</a:t>
            </a:r>
          </a:p>
        </p:txBody>
      </p:sp>
      <p:cxnSp>
        <p:nvCxnSpPr>
          <p:cNvPr id="100363" name="Straight Arrow Connector 11"/>
          <p:cNvCxnSpPr>
            <a:cxnSpLocks noChangeShapeType="1"/>
          </p:cNvCxnSpPr>
          <p:nvPr/>
        </p:nvCxnSpPr>
        <p:spPr bwMode="auto">
          <a:xfrm rot="5400000">
            <a:off x="4274820" y="2712720"/>
            <a:ext cx="586740" cy="419100"/>
          </a:xfrm>
          <a:prstGeom prst="straightConnector1">
            <a:avLst/>
          </a:prstGeom>
          <a:noFill/>
          <a:ln w="1587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789965" y="2389665"/>
            <a:ext cx="2911374" cy="4478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dirty="0">
                <a:latin typeface="Century Gothic" panose="020B0502020202020204" pitchFamily="34" charset="0"/>
              </a:rPr>
              <a:t>Program Impact: </a:t>
            </a:r>
            <a:r>
              <a:rPr lang="el-GR" sz="2310" dirty="0"/>
              <a:t>α</a:t>
            </a:r>
            <a:r>
              <a:rPr lang="en-US" sz="2310" baseline="-25000" dirty="0"/>
              <a:t>5</a:t>
            </a:r>
            <a:r>
              <a:rPr lang="en-US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4870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838201" y="1623061"/>
            <a:ext cx="1758943" cy="70173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3960" dirty="0">
                <a:latin typeface="+mn-lt"/>
              </a:rPr>
              <a:t>Thanks</a:t>
            </a:r>
            <a:r>
              <a:rPr lang="en-US" sz="396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35100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7918" y="1371600"/>
            <a:ext cx="0" cy="5137673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198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223684"/>
            <a:ext cx="10058400" cy="5274213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198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1465" y="1904302"/>
            <a:ext cx="8135470" cy="38682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30" spc="-97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This presentation was produced with the support of the United States Agency for International Development (USAID) under the terms of MEASURE Evaluation cooperative agreement AID-OAA-L-14-00004. MEASURE Evaluation is implemented by the Carolina Population Center, University of North Carolina at Chapel Hill in partnership with ICF International; John Snow, Inc.; Management Sciences for Health; Palladium; and Tulane University. Views expressed are not necessarily those </a:t>
            </a:r>
            <a:br>
              <a:rPr lang="en-US" sz="2330" spc="-97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-US" sz="2330" spc="-97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of USAID or the United States government. </a:t>
            </a:r>
          </a:p>
          <a:p>
            <a:pPr marL="12327" marR="795100" defTabSz="1005840" eaLnBrk="0" fontAlgn="base" hangingPunct="0">
              <a:lnSpc>
                <a:spcPts val="5047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30" b="1" spc="-97" dirty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www.measureevaluation.org</a:t>
            </a:r>
          </a:p>
        </p:txBody>
      </p:sp>
      <p:sp>
        <p:nvSpPr>
          <p:cNvPr id="11" name="object 3"/>
          <p:cNvSpPr/>
          <p:nvPr/>
        </p:nvSpPr>
        <p:spPr>
          <a:xfrm>
            <a:off x="2" y="114300"/>
            <a:ext cx="10058399" cy="1155801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1980" dirty="0">
              <a:solidFill>
                <a:prstClr val="black"/>
              </a:solidFill>
              <a:latin typeface="Futura Lt BT" panose="020B0402020204020303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-739589" y="7182792"/>
            <a:ext cx="65" cy="2688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8875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altLang="en-US" sz="1747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448300" y="6676438"/>
            <a:ext cx="3988301" cy="885139"/>
            <a:chOff x="6432672" y="5949280"/>
            <a:chExt cx="3625728" cy="804672"/>
          </a:xfrm>
        </p:grpSpPr>
        <p:grpSp>
          <p:nvGrpSpPr>
            <p:cNvPr id="16" name="Group 15"/>
            <p:cNvGrpSpPr/>
            <p:nvPr/>
          </p:nvGrpSpPr>
          <p:grpSpPr>
            <a:xfrm>
              <a:off x="6432672" y="5949280"/>
              <a:ext cx="2099768" cy="804672"/>
              <a:chOff x="3635896" y="5942647"/>
              <a:chExt cx="2099768" cy="804672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34" t="-1363" r="32201" b="29281"/>
              <a:stretch/>
            </p:blipFill>
            <p:spPr>
              <a:xfrm>
                <a:off x="4885919" y="5942647"/>
                <a:ext cx="849745" cy="804672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41" t="16330" r="8210" b="16261"/>
              <a:stretch/>
            </p:blipFill>
            <p:spPr>
              <a:xfrm>
                <a:off x="3635896" y="5992219"/>
                <a:ext cx="1023322" cy="704088"/>
              </a:xfrm>
              <a:prstGeom prst="rect">
                <a:avLst/>
              </a:prstGeom>
            </p:spPr>
          </p:pic>
        </p:grpSp>
        <p:pic>
          <p:nvPicPr>
            <p:cNvPr id="17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3132" y="5971420"/>
              <a:ext cx="1215268" cy="73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8720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What do we observe?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Biological endowments</a:t>
            </a:r>
            <a:endParaRPr lang="en-US" sz="1870" dirty="0">
              <a:latin typeface="Century Gothic" panose="020B0502020202020204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719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>
              <a:lnSpc>
                <a:spcPct val="80000"/>
              </a:lnSpc>
              <a:spcAft>
                <a:spcPts val="660"/>
              </a:spcAft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24584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4585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2920" y="153924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NO</a:t>
            </a:r>
            <a:endParaRPr lang="en-US" sz="187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7074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What do we observe?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</a:t>
            </a:r>
            <a:r>
              <a:rPr 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- Biological endowments</a:t>
            </a:r>
            <a:endParaRPr lang="en-US" sz="1870" dirty="0">
              <a:latin typeface="Century Gothic" panose="020B0502020202020204" pitchFamily="34" charset="0"/>
            </a:endParaRP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26631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6632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2920" y="151919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NO</a:t>
            </a:r>
            <a:endParaRPr lang="en-US" sz="1870" dirty="0"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550920"/>
            <a:ext cx="1927860" cy="16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 YES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629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Sanitation</a:t>
            </a:r>
          </a:p>
        </p:txBody>
      </p:sp>
    </p:spTree>
    <p:extLst>
      <p:ext uri="{BB962C8B-B14F-4D97-AF65-F5344CB8AC3E}">
        <p14:creationId xmlns:p14="http://schemas.microsoft.com/office/powerpoint/2010/main" val="4677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What do we observe?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b="1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28679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28680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44830" y="153924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</a:t>
            </a:r>
            <a:r>
              <a:rPr lang="en-US" sz="176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NO</a:t>
            </a:r>
            <a:endParaRPr lang="en-US" sz="176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</a:t>
            </a:r>
            <a:r>
              <a:rPr lang="en-US" sz="176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44830" y="3550920"/>
            <a:ext cx="1927860" cy="16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</a:t>
            </a:r>
            <a:r>
              <a:rPr lang="en-US" sz="176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NO</a:t>
            </a:r>
            <a:endParaRPr lang="en-US" sz="176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</a:t>
            </a:r>
            <a:r>
              <a:rPr lang="en-US" sz="1760" dirty="0" smtClean="0">
                <a:latin typeface="Century Gothic" panose="020B0502020202020204" pitchFamily="34" charset="0"/>
              </a:rPr>
              <a:t> YES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</a:t>
            </a:r>
            <a:r>
              <a:rPr lang="en-US" sz="176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NO</a:t>
            </a:r>
            <a:endParaRPr lang="en-US" sz="176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629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</p:spTree>
    <p:extLst>
      <p:ext uri="{BB962C8B-B14F-4D97-AF65-F5344CB8AC3E}">
        <p14:creationId xmlns:p14="http://schemas.microsoft.com/office/powerpoint/2010/main" val="13875337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b="1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30727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0728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2920" y="153924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550920"/>
            <a:ext cx="1927860" cy="16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YES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629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065520"/>
            <a:ext cx="5561138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530" dirty="0">
                <a:latin typeface="Century Gothic" panose="020B0502020202020204" pitchFamily="34" charset="0"/>
              </a:rPr>
              <a:t>Use =</a:t>
            </a:r>
            <a:r>
              <a:rPr lang="en-US" sz="2530" b="1" dirty="0">
                <a:latin typeface="Century Gothic" panose="020B0502020202020204" pitchFamily="34" charset="0"/>
              </a:rPr>
              <a:t>f(</a:t>
            </a:r>
            <a:r>
              <a:rPr lang="en-US" sz="2530" dirty="0">
                <a:latin typeface="Century Gothic" panose="020B0502020202020204" pitchFamily="34" charset="0"/>
              </a:rPr>
              <a:t>Age 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dirty="0">
                <a:latin typeface="Century Gothic" panose="020B0502020202020204" pitchFamily="34" charset="0"/>
              </a:rPr>
              <a:t> , SES 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dirty="0">
                <a:latin typeface="Century Gothic" panose="020B0502020202020204" pitchFamily="34" charset="0"/>
              </a:rPr>
              <a:t> 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dirty="0">
                <a:latin typeface="Century Gothic" panose="020B0502020202020204" pitchFamily="34" charset="0"/>
              </a:rPr>
              <a:t> , </a:t>
            </a:r>
          </a:p>
        </p:txBody>
      </p:sp>
    </p:spTree>
    <p:extLst>
      <p:ext uri="{BB962C8B-B14F-4D97-AF65-F5344CB8AC3E}">
        <p14:creationId xmlns:p14="http://schemas.microsoft.com/office/powerpoint/2010/main" val="36184534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10133489" y="1455420"/>
            <a:ext cx="0" cy="62026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70560" y="114300"/>
            <a:ext cx="8549640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MX" altLang="en-US" sz="3520" b="1">
              <a:solidFill>
                <a:schemeClr val="tx2"/>
              </a:solidFill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754380" y="114300"/>
            <a:ext cx="854964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Simple Conceptual Framework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b="1" dirty="0">
                <a:solidFill>
                  <a:srgbClr val="A29CC0"/>
                </a:solidFill>
                <a:latin typeface="Century Gothic" panose="020B0502020202020204" pitchFamily="34" charset="0"/>
              </a:rPr>
              <a:t> Building an empirical model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514600" y="1539241"/>
            <a:ext cx="3436620" cy="1676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980" b="1" dirty="0">
                <a:latin typeface="Century Gothic" panose="020B0502020202020204" pitchFamily="34" charset="0"/>
              </a:rPr>
              <a:t>Individual / Household Characteristics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70" dirty="0">
                <a:latin typeface="Century Gothic" panose="020B0502020202020204" pitchFamily="34" charset="0"/>
              </a:rPr>
              <a:t>   </a:t>
            </a:r>
            <a:r>
              <a:rPr lang="en-US" altLang="en-US" sz="1760" dirty="0">
                <a:latin typeface="Century Gothic" panose="020B0502020202020204" pitchFamily="34" charset="0"/>
              </a:rPr>
              <a:t>- Age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Education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latin typeface="Century Gothic" panose="020B0502020202020204" pitchFamily="34" charset="0"/>
              </a:rPr>
              <a:t>   - Household wealth/SES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Risk aversion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- Biological endowments</a:t>
            </a:r>
            <a:endParaRPr lang="en-US" alt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7292340" y="2999105"/>
            <a:ext cx="1760220" cy="8248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00584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Century Gothic" panose="020B0502020202020204" pitchFamily="34" charset="0"/>
              </a:rPr>
              <a:t>Use of FP Methods</a:t>
            </a:r>
          </a:p>
        </p:txBody>
      </p:sp>
      <p:sp>
        <p:nvSpPr>
          <p:cNvPr id="32775" name="Line 9"/>
          <p:cNvSpPr>
            <a:spLocks noChangeShapeType="1"/>
          </p:cNvSpPr>
          <p:nvPr/>
        </p:nvSpPr>
        <p:spPr bwMode="auto">
          <a:xfrm>
            <a:off x="5979160" y="2508409"/>
            <a:ext cx="12573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32776" name="Line 10"/>
          <p:cNvSpPr>
            <a:spLocks noChangeShapeType="1"/>
          </p:cNvSpPr>
          <p:nvPr/>
        </p:nvSpPr>
        <p:spPr bwMode="auto">
          <a:xfrm flipV="1">
            <a:off x="6035040" y="3550920"/>
            <a:ext cx="1173480" cy="1147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98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02920" y="1539241"/>
            <a:ext cx="1676400" cy="167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NO</a:t>
            </a:r>
            <a:endParaRPr lang="en-US" sz="187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1460" y="3550920"/>
            <a:ext cx="1927860" cy="16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Observed?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98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</a:t>
            </a:r>
            <a:r>
              <a:rPr lang="en-US" sz="1760" dirty="0">
                <a:latin typeface="Century Gothic" panose="020B0502020202020204" pitchFamily="34" charset="0"/>
              </a:rPr>
              <a:t>YES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      YES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        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14600" y="3561397"/>
            <a:ext cx="3520440" cy="1629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467" rIns="30175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980" b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Community Characteristics / Health Service supply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7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  <a:r>
              <a:rPr lang="en-US" sz="1760" dirty="0">
                <a:latin typeface="Century Gothic" panose="020B0502020202020204" pitchFamily="34" charset="0"/>
              </a:rPr>
              <a:t>- </a:t>
            </a:r>
            <a:r>
              <a:rPr lang="en-US" sz="1760" dirty="0" err="1">
                <a:latin typeface="Century Gothic" panose="020B0502020202020204" pitchFamily="34" charset="0"/>
              </a:rPr>
              <a:t>Rurality</a:t>
            </a:r>
            <a:endParaRPr lang="en-US" sz="1760" dirty="0">
              <a:latin typeface="Century Gothic" panose="020B0502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Health facilities (HF)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760" dirty="0">
                <a:latin typeface="Century Gothic" panose="020B0502020202020204" pitchFamily="34" charset="0"/>
              </a:rPr>
              <a:t>  - Program</a:t>
            </a:r>
          </a:p>
          <a:p>
            <a:pPr eaLnBrk="1" hangingPunct="1">
              <a:lnSpc>
                <a:spcPct val="10000"/>
              </a:lnSpc>
              <a:defRPr/>
            </a:pPr>
            <a:r>
              <a:rPr lang="en-US" sz="176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1760" dirty="0">
                <a:solidFill>
                  <a:srgbClr val="00B050"/>
                </a:solidFill>
                <a:latin typeface="Century Gothic" panose="020B0502020202020204" pitchFamily="34" charset="0"/>
              </a:rPr>
              <a:t>  - Sanitation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065520"/>
            <a:ext cx="5455340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530" dirty="0" err="1">
                <a:latin typeface="Century Gothic" panose="020B0502020202020204" pitchFamily="34" charset="0"/>
              </a:rPr>
              <a:t>Use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=</a:t>
            </a:r>
            <a:r>
              <a:rPr lang="en-US" sz="2530" b="1" dirty="0">
                <a:latin typeface="Century Gothic" panose="020B0502020202020204" pitchFamily="34" charset="0"/>
              </a:rPr>
              <a:t>f(</a:t>
            </a:r>
            <a:r>
              <a:rPr lang="en-US" sz="2530" dirty="0" err="1">
                <a:latin typeface="Century Gothic" panose="020B0502020202020204" pitchFamily="34" charset="0"/>
              </a:rPr>
              <a:t>Age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Edu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SES</a:t>
            </a:r>
            <a:r>
              <a:rPr lang="en-US" sz="2530" baseline="-25000" dirty="0" err="1">
                <a:latin typeface="Century Gothic" panose="020B0502020202020204" pitchFamily="34" charset="0"/>
              </a:rPr>
              <a:t>ij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Rur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  <a:r>
              <a:rPr lang="en-US" sz="2530" dirty="0" err="1">
                <a:latin typeface="Century Gothic" panose="020B0502020202020204" pitchFamily="34" charset="0"/>
              </a:rPr>
              <a:t>Prog</a:t>
            </a:r>
            <a:r>
              <a:rPr lang="en-US" sz="2530" baseline="-25000" dirty="0" err="1">
                <a:latin typeface="Century Gothic" panose="020B0502020202020204" pitchFamily="34" charset="0"/>
              </a:rPr>
              <a:t>j</a:t>
            </a:r>
            <a:r>
              <a:rPr lang="en-US" sz="2530" dirty="0">
                <a:latin typeface="Century Gothic" panose="020B0502020202020204" pitchFamily="34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3444564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rteuse and blue_corrected" id="{24BB43F7-A238-40E1-A388-AA30B486D4FC}" vid="{C3D0504A-8D89-47AB-96BA-D5EE0E8259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4A79819CA3F3428B644840049B5527" ma:contentTypeVersion="3" ma:contentTypeDescription="Create a new document." ma:contentTypeScope="" ma:versionID="e802c12fce4af27327074414c3d1bce2">
  <xsd:schema xmlns:xsd="http://www.w3.org/2001/XMLSchema" xmlns:xs="http://www.w3.org/2001/XMLSchema" xmlns:p="http://schemas.microsoft.com/office/2006/metadata/properties" xmlns:ns1="http://schemas.microsoft.com/sharepoint/v3" xmlns:ns2="d8573787-17db-43b5-9af3-2a45e79ab039" targetNamespace="http://schemas.microsoft.com/office/2006/metadata/properties" ma:root="true" ma:fieldsID="de3be56df68e78b098a568f754a457d5" ns1:_="" ns2:_="">
    <xsd:import namespace="http://schemas.microsoft.com/sharepoint/v3"/>
    <xsd:import namespace="d8573787-17db-43b5-9af3-2a45e79ab039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573787-17db-43b5-9af3-2a45e79ab03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36FC224-0626-43ED-8AD4-4384B71126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7CB58E-9D7C-4D87-BFAB-3DA75F075A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8573787-17db-43b5-9af3-2a45e79ab0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048E68-115E-4EEB-AE32-34075EC8E98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d8573787-17db-43b5-9af3-2a45e79ab039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Charteuse and blue USAID (3)</Template>
  <TotalTime>114</TotalTime>
  <Words>3354</Words>
  <Application>Microsoft Office PowerPoint</Application>
  <PresentationFormat>Custom</PresentationFormat>
  <Paragraphs>851</Paragraphs>
  <Slides>44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Calibri</vt:lpstr>
      <vt:lpstr>Century Gothic</vt:lpstr>
      <vt:lpstr>Futura Lt BT</vt:lpstr>
      <vt:lpstr>Futura LT Pro Book</vt:lpstr>
      <vt:lpstr>Gill Sans MT</vt:lpstr>
      <vt:lpstr>Times New Roman</vt:lpstr>
      <vt:lpstr>Office Theme</vt:lpstr>
      <vt:lpstr>PowerPoint Presentation</vt:lpstr>
      <vt:lpstr>Importance of Conceptual Frameworks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daijahsd</dc:creator>
  <cp:lastModifiedBy>Hoover, Donald Wayne</cp:lastModifiedBy>
  <cp:revision>14</cp:revision>
  <dcterms:created xsi:type="dcterms:W3CDTF">2017-04-10T13:17:09Z</dcterms:created>
  <dcterms:modified xsi:type="dcterms:W3CDTF">2017-04-13T17:02:44Z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2015-03-02T00:00:00Z</vt:filetime>
  </property>
  <property fmtid="{D5CDD505-2E9C-101B-9397-08002B2CF9AE}" pid="3" name="LastSaved">
    <vt:filetime>2015-03-02T00:00:00Z</vt:filetime>
  </property>
  <property fmtid="{D5CDD505-2E9C-101B-9397-08002B2CF9AE}" pid="4" name="ContentTypeId">
    <vt:lpwstr>0x0101006E4A79819CA3F3428B644840049B5527</vt:lpwstr>
  </property>
</Properties>
</file>