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8"/>
  </p:notesMasterIdLst>
  <p:handoutMasterIdLst>
    <p:handoutMasterId r:id="rId59"/>
  </p:handoutMasterIdLst>
  <p:sldIdLst>
    <p:sldId id="274" r:id="rId5"/>
    <p:sldId id="275" r:id="rId6"/>
    <p:sldId id="276" r:id="rId7"/>
    <p:sldId id="277" r:id="rId8"/>
    <p:sldId id="278" r:id="rId9"/>
    <p:sldId id="279" r:id="rId10"/>
    <p:sldId id="280" r:id="rId11"/>
    <p:sldId id="281" r:id="rId12"/>
    <p:sldId id="282" r:id="rId13"/>
    <p:sldId id="283" r:id="rId14"/>
    <p:sldId id="284" r:id="rId15"/>
    <p:sldId id="285" r:id="rId16"/>
    <p:sldId id="286" r:id="rId17"/>
    <p:sldId id="287" r:id="rId18"/>
    <p:sldId id="288" r:id="rId19"/>
    <p:sldId id="289" r:id="rId20"/>
    <p:sldId id="290" r:id="rId21"/>
    <p:sldId id="291" r:id="rId22"/>
    <p:sldId id="292" r:id="rId23"/>
    <p:sldId id="293" r:id="rId24"/>
    <p:sldId id="294" r:id="rId25"/>
    <p:sldId id="295" r:id="rId26"/>
    <p:sldId id="296" r:id="rId27"/>
    <p:sldId id="297" r:id="rId28"/>
    <p:sldId id="298" r:id="rId29"/>
    <p:sldId id="299" r:id="rId30"/>
    <p:sldId id="300" r:id="rId31"/>
    <p:sldId id="301" r:id="rId32"/>
    <p:sldId id="302" r:id="rId33"/>
    <p:sldId id="303" r:id="rId34"/>
    <p:sldId id="304" r:id="rId35"/>
    <p:sldId id="305" r:id="rId36"/>
    <p:sldId id="306" r:id="rId37"/>
    <p:sldId id="307" r:id="rId38"/>
    <p:sldId id="308" r:id="rId39"/>
    <p:sldId id="309" r:id="rId40"/>
    <p:sldId id="310" r:id="rId41"/>
    <p:sldId id="311" r:id="rId42"/>
    <p:sldId id="312" r:id="rId43"/>
    <p:sldId id="313" r:id="rId44"/>
    <p:sldId id="314" r:id="rId45"/>
    <p:sldId id="315" r:id="rId46"/>
    <p:sldId id="316" r:id="rId47"/>
    <p:sldId id="317" r:id="rId48"/>
    <p:sldId id="318" r:id="rId49"/>
    <p:sldId id="319" r:id="rId50"/>
    <p:sldId id="320" r:id="rId51"/>
    <p:sldId id="321" r:id="rId52"/>
    <p:sldId id="322" r:id="rId53"/>
    <p:sldId id="323" r:id="rId54"/>
    <p:sldId id="324" r:id="rId55"/>
    <p:sldId id="325" r:id="rId56"/>
    <p:sldId id="326" r:id="rId57"/>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9CC0"/>
    <a:srgbClr val="1E1860"/>
    <a:srgbClr val="555276"/>
    <a:srgbClr val="A6C038"/>
    <a:srgbClr val="ECCE18"/>
    <a:srgbClr val="E6661F"/>
    <a:srgbClr val="C83537"/>
    <a:srgbClr val="1E185F"/>
    <a:srgbClr val="A7BF39"/>
    <a:srgbClr val="008C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980" autoAdjust="0"/>
  </p:normalViewPr>
  <p:slideViewPr>
    <p:cSldViewPr>
      <p:cViewPr varScale="1">
        <p:scale>
          <a:sx n="71" d="100"/>
          <a:sy n="71" d="100"/>
        </p:scale>
        <p:origin x="1536" y="48"/>
      </p:cViewPr>
      <p:guideLst>
        <p:guide orient="horz" pos="2448"/>
        <p:guide pos="31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3" d="100"/>
          <a:sy n="73" d="100"/>
        </p:scale>
        <p:origin x="2261" y="4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97538" y="0"/>
            <a:ext cx="4359275" cy="388938"/>
          </a:xfrm>
          <a:prstGeom prst="rect">
            <a:avLst/>
          </a:prstGeom>
        </p:spPr>
        <p:txBody>
          <a:bodyPr vert="horz" lIns="91440" tIns="45720" rIns="91440" bIns="45720" rtlCol="0"/>
          <a:lstStyle>
            <a:lvl1pPr algn="r">
              <a:defRPr sz="1200"/>
            </a:lvl1pPr>
          </a:lstStyle>
          <a:p>
            <a:fld id="{638342C8-1770-4004-A9F5-C37FDF397545}" type="datetimeFigureOut">
              <a:rPr lang="en-US" smtClean="0"/>
              <a:t>4/13/2017</a:t>
            </a:fld>
            <a:endParaRPr lang="en-US"/>
          </a:p>
        </p:txBody>
      </p:sp>
      <p:sp>
        <p:nvSpPr>
          <p:cNvPr id="4" name="Footer Placeholder 3"/>
          <p:cNvSpPr>
            <a:spLocks noGrp="1"/>
          </p:cNvSpPr>
          <p:nvPr>
            <p:ph type="ftr" sz="quarter" idx="2"/>
          </p:nvPr>
        </p:nvSpPr>
        <p:spPr>
          <a:xfrm>
            <a:off x="0" y="7383463"/>
            <a:ext cx="4359275" cy="3889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97538" y="7383463"/>
            <a:ext cx="4359275" cy="388937"/>
          </a:xfrm>
          <a:prstGeom prst="rect">
            <a:avLst/>
          </a:prstGeom>
        </p:spPr>
        <p:txBody>
          <a:bodyPr vert="horz" lIns="91440" tIns="45720" rIns="91440" bIns="45720" rtlCol="0" anchor="b"/>
          <a:lstStyle>
            <a:lvl1pPr algn="r">
              <a:defRPr sz="1200"/>
            </a:lvl1pPr>
          </a:lstStyle>
          <a:p>
            <a:fld id="{F768BC3E-3DFE-4E62-ABA8-A3563E71BD52}" type="slidenum">
              <a:rPr lang="en-US" smtClean="0"/>
              <a:t>‹#›</a:t>
            </a:fld>
            <a:endParaRPr lang="en-US"/>
          </a:p>
        </p:txBody>
      </p:sp>
    </p:spTree>
    <p:extLst>
      <p:ext uri="{BB962C8B-B14F-4D97-AF65-F5344CB8AC3E}">
        <p14:creationId xmlns:p14="http://schemas.microsoft.com/office/powerpoint/2010/main" val="13213208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685800" y="4343400"/>
            <a:ext cx="5486400" cy="4114800"/>
          </a:xfrm>
          <a:prstGeom prst="rect">
            <a:avLst/>
          </a:prstGeom>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dirty="0" smtClean="0"/>
          </a:p>
        </p:txBody>
      </p:sp>
    </p:spTree>
    <p:extLst>
      <p:ext uri="{BB962C8B-B14F-4D97-AF65-F5344CB8AC3E}">
        <p14:creationId xmlns:p14="http://schemas.microsoft.com/office/powerpoint/2010/main" val="14475161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1E718DF-E15D-494A-996F-3F4F96308532}"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10</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45059"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45060"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1343895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81E933F-6527-4E8E-BAE3-B14044A5AB48}"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11</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47107"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47108"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2536509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621AF39-E313-4F82-B374-DE193F24755C}"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12</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49155"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49156"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5322157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7EB2B39-87E3-40E9-844A-28A57AA07B5F}"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13</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51203"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51204"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5901548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EE9E7F8-BBB4-4B45-9C6B-A30776966F3A}"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14</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53251"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53252"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8739335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5619F1C-686B-4E6F-A945-32205F7A196D}"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15</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55299"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55300"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42712509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CE91A4A-8279-457B-B826-D309EF3319A6}"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16</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57347"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57348"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9145722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C4AF2A5-54D4-48A1-A605-4326FB26E17A}"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17</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59395"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59396"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700607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6F750AD-55F6-4FC9-8D13-ED93FB23A2F7}"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18</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61443"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61444"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8437578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733B41E-FA3D-4C38-AE85-E1DE6BFBE6A1}"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19</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63491"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63492"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4158755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989D8DB-EEAC-4FE0-9B94-36711063A0ED}"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2</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28675"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28676"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4772343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CD306CC-F440-4882-B3DA-407232C7A84D}"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20</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65539"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65540"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8310222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630B818-81AB-494F-8C95-B5CBA1FEB803}"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21</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67587"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67588"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3985134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D619C6B-4F94-4C53-B7EE-0CEC6C00E15A}"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22</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69635"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69636"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5162732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16875D2-C191-46D5-8896-719BD981BA69}"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23</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71683"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71684"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0584510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0BBE447-42B6-457D-B61E-DB795A225DD4}"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24</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73731"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73732"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4851658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9D712E0-2202-4B07-8AE1-11D108239AE6}"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25</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75779"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75780"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7635097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60A93C8-59F5-41F3-96A0-169D7EBCA17D}"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26</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77827"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77828"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5763996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0C72177-7E9F-441B-AC37-3A272B9FE246}"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27</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79875"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79876"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1064403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spcBef>
                <a:spcPct val="30000"/>
              </a:spcBef>
              <a:defRPr sz="1200">
                <a:solidFill>
                  <a:schemeClr val="tx1"/>
                </a:solidFill>
                <a:latin typeface="Calibri" panose="020F0502020204030204" pitchFamily="34" charset="0"/>
              </a:defRPr>
            </a:lvl1pPr>
            <a:lvl2pPr marL="750888" indent="-287338" defTabSz="920750">
              <a:spcBef>
                <a:spcPct val="30000"/>
              </a:spcBef>
              <a:defRPr sz="1200">
                <a:solidFill>
                  <a:schemeClr val="tx1"/>
                </a:solidFill>
                <a:latin typeface="Calibri" panose="020F0502020204030204" pitchFamily="34" charset="0"/>
              </a:defRPr>
            </a:lvl2pPr>
            <a:lvl3pPr marL="1154113" indent="-230188" defTabSz="920750">
              <a:spcBef>
                <a:spcPct val="30000"/>
              </a:spcBef>
              <a:defRPr sz="1200">
                <a:solidFill>
                  <a:schemeClr val="tx1"/>
                </a:solidFill>
                <a:latin typeface="Calibri" panose="020F0502020204030204" pitchFamily="34" charset="0"/>
              </a:defRPr>
            </a:lvl3pPr>
            <a:lvl4pPr marL="1617663" indent="-230188" defTabSz="920750">
              <a:spcBef>
                <a:spcPct val="30000"/>
              </a:spcBef>
              <a:defRPr sz="1200">
                <a:solidFill>
                  <a:schemeClr val="tx1"/>
                </a:solidFill>
                <a:latin typeface="Calibri" panose="020F0502020204030204" pitchFamily="34" charset="0"/>
              </a:defRPr>
            </a:lvl4pPr>
            <a:lvl5pPr marL="2079625" indent="-230188" defTabSz="920750">
              <a:spcBef>
                <a:spcPct val="30000"/>
              </a:spcBef>
              <a:defRPr sz="1200">
                <a:solidFill>
                  <a:schemeClr val="tx1"/>
                </a:solidFill>
                <a:latin typeface="Calibri" panose="020F0502020204030204" pitchFamily="34" charset="0"/>
              </a:defRPr>
            </a:lvl5pPr>
            <a:lvl6pPr marL="2536825" indent="-230188" defTabSz="920750" eaLnBrk="0" fontAlgn="base" hangingPunct="0">
              <a:spcBef>
                <a:spcPct val="30000"/>
              </a:spcBef>
              <a:spcAft>
                <a:spcPct val="0"/>
              </a:spcAft>
              <a:defRPr sz="1200">
                <a:solidFill>
                  <a:schemeClr val="tx1"/>
                </a:solidFill>
                <a:latin typeface="Calibri" panose="020F0502020204030204" pitchFamily="34" charset="0"/>
              </a:defRPr>
            </a:lvl6pPr>
            <a:lvl7pPr marL="2994025" indent="-230188" defTabSz="920750" eaLnBrk="0" fontAlgn="base" hangingPunct="0">
              <a:spcBef>
                <a:spcPct val="30000"/>
              </a:spcBef>
              <a:spcAft>
                <a:spcPct val="0"/>
              </a:spcAft>
              <a:defRPr sz="1200">
                <a:solidFill>
                  <a:schemeClr val="tx1"/>
                </a:solidFill>
                <a:latin typeface="Calibri" panose="020F0502020204030204" pitchFamily="34" charset="0"/>
              </a:defRPr>
            </a:lvl7pPr>
            <a:lvl8pPr marL="3451225" indent="-230188" defTabSz="920750" eaLnBrk="0" fontAlgn="base" hangingPunct="0">
              <a:spcBef>
                <a:spcPct val="30000"/>
              </a:spcBef>
              <a:spcAft>
                <a:spcPct val="0"/>
              </a:spcAft>
              <a:defRPr sz="1200">
                <a:solidFill>
                  <a:schemeClr val="tx1"/>
                </a:solidFill>
                <a:latin typeface="Calibri" panose="020F0502020204030204" pitchFamily="34" charset="0"/>
              </a:defRPr>
            </a:lvl8pPr>
            <a:lvl9pPr marL="3908425" indent="-230188" defTabSz="92075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169843E-7E1F-4157-BEFD-1D7347C3D963}"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28</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81923"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563" tIns="44978" rIns="91563" bIns="44978" numCol="1" anchor="t" anchorCtr="0" compatLnSpc="1">
            <a:prstTxWarp prst="textNoShape">
              <a:avLst/>
            </a:prstTxWarp>
          </a:bodyPr>
          <a:lstStyle/>
          <a:p>
            <a:endParaRPr lang="es-MX" altLang="en-US" smtClean="0"/>
          </a:p>
        </p:txBody>
      </p:sp>
      <p:sp>
        <p:nvSpPr>
          <p:cNvPr id="81924" name="Rectangle 3"/>
          <p:cNvSpPr>
            <a:spLocks noGrp="1" noRot="1" noChangeAspect="1" noChangeArrowheads="1" noTextEdit="1"/>
          </p:cNvSpPr>
          <p:nvPr>
            <p:ph type="sldImg"/>
          </p:nvPr>
        </p:nvSpPr>
        <p:spPr bwMode="auto">
          <a:xfrm>
            <a:off x="1160463" y="687388"/>
            <a:ext cx="4551362" cy="3516312"/>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42016274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2A848A-3824-4B3B-99BC-D1EBA3CC7F96}"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29</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83971"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83972"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321633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077F749-1053-42F3-81A3-494887F88B55}"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3</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30723"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30724"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4803185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860D63A-F117-4F88-8CAD-9AD1949C11EF}"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30</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86019"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86020"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3400416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B9777CC-B2A5-414D-8B4B-ECCBB76E3F94}"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31</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88067"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88068"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0815326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7D90455-BA70-426E-85C4-40F743779BFC}"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32</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90115"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90116"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2579375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A119713-E5DA-4B9E-A449-FCA1852331C0}"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33</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92163"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92164"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5696254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F97B975-83B2-4CAC-81DC-131E0E4BE4FD}"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34</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94211"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94212"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5756900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EC3E2CD-5B12-4563-8E27-4F62EE1440EB}"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35</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96259"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96260"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909100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0CD0339-638D-4597-8646-C26ECBF27CAA}"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36</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98307"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98308"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5398085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31E4F40-49BE-439B-89C5-07F1269BA14E}"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37</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00355"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00356"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7108465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ACF4E7C-1F5B-421B-8C7D-030AB5BBC735}"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38</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02403"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02404"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6483858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BBF9788-CDED-46EA-B360-475D6FA7A1C3}"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39</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04451"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04452"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623286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954D31A-0114-4A83-A543-4A043471800F}"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4</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32771"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32772"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6788288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F2D4684-1745-47F5-9001-BC7EA7E5493A}"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40</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06499"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06500"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9414249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02DDA18-6F4A-4501-96C0-D19D32DDB749}"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41</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08547"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08548"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40555752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0D47B81-3DC8-4116-967C-DD5432FA5514}"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42</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10595"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10596"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2093580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212175A-B849-4E9D-A5CE-98DAD76D9A7B}"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43</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12643"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12644"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1208046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C0F08D3-D835-4342-8970-7EAE8DDC46EB}"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44</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14691"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14692"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23241525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3EC494-1628-4F17-B771-459C1E028179}"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45</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16739"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16740"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417759043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51EDBF0-D86C-4298-81F1-AFF29AE855C8}"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46</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18787"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18788"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1136362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9B47F80-463E-490B-BDFB-232C827C443B}"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47</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20835"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20836"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1288996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F8B00F3-5B82-420A-9292-617E7834F00F}"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48</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22883"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22884"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39237941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400DBF-CBEF-4C17-A31F-7E32E86BEF3F}"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49</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24931"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24932"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129475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25A4DB3-840F-4B23-8001-4C847FC4AB5B}"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5</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34819"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34820"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98023812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C9B3F17-DE21-47E7-9CCA-7F86B67ADFF8}"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50</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26979"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26980"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2835360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AA9BFD7-6A6E-4858-91C0-53B53DA78C33}"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51</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29027"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29028"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7523422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5EB0C1B-C371-4E23-8F7B-73BA407F5D70}"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52</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131075"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131076"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29428493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685800" y="4343400"/>
            <a:ext cx="5486400" cy="4114800"/>
          </a:xfrm>
          <a:prstGeom prst="rect">
            <a:avLst/>
          </a:prstGeom>
        </p:spPr>
        <p:txBody>
          <a:bodyPr>
            <a:normAutofit/>
          </a:bodyPr>
          <a:lstStyle/>
          <a:p>
            <a:endParaRPr/>
          </a:p>
        </p:txBody>
      </p:sp>
    </p:spTree>
    <p:extLst>
      <p:ext uri="{BB962C8B-B14F-4D97-AF65-F5344CB8AC3E}">
        <p14:creationId xmlns:p14="http://schemas.microsoft.com/office/powerpoint/2010/main" val="529218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D3C80F-42CC-4843-BC86-BCEC7DC5A720}"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6</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36867"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36868"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846973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4305846-45A6-4C2F-834B-9CF44AFBF7D3}"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7</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38915"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38916"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04240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B21DF81-9005-446F-BA0C-93C1A85B135F}"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8</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40963"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40964"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4127532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defRPr>
            </a:lvl1pPr>
            <a:lvl2pPr marL="742950" indent="-285750" defTabSz="911225">
              <a:spcBef>
                <a:spcPct val="30000"/>
              </a:spcBef>
              <a:defRPr sz="1200">
                <a:solidFill>
                  <a:schemeClr val="tx1"/>
                </a:solidFill>
                <a:latin typeface="Calibri" panose="020F0502020204030204" pitchFamily="34" charset="0"/>
              </a:defRPr>
            </a:lvl2pPr>
            <a:lvl3pPr marL="1143000" indent="-228600" defTabSz="911225">
              <a:spcBef>
                <a:spcPct val="30000"/>
              </a:spcBef>
              <a:defRPr sz="1200">
                <a:solidFill>
                  <a:schemeClr val="tx1"/>
                </a:solidFill>
                <a:latin typeface="Calibri" panose="020F0502020204030204" pitchFamily="34" charset="0"/>
              </a:defRPr>
            </a:lvl3pPr>
            <a:lvl4pPr marL="1600200" indent="-228600" defTabSz="911225">
              <a:spcBef>
                <a:spcPct val="30000"/>
              </a:spcBef>
              <a:defRPr sz="1200">
                <a:solidFill>
                  <a:schemeClr val="tx1"/>
                </a:solidFill>
                <a:latin typeface="Calibri" panose="020F0502020204030204" pitchFamily="34" charset="0"/>
              </a:defRPr>
            </a:lvl4pPr>
            <a:lvl5pPr marL="2057400" indent="-228600" defTabSz="911225">
              <a:spcBef>
                <a:spcPct val="30000"/>
              </a:spcBef>
              <a:defRPr sz="1200">
                <a:solidFill>
                  <a:schemeClr val="tx1"/>
                </a:solidFill>
                <a:latin typeface="Calibri" panose="020F0502020204030204" pitchFamily="34" charset="0"/>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34504E2-DFE1-4D91-8E8C-9B04359A8CEA}" type="slidenum">
              <a:rPr lang="en-US" altLang="en-US" smtClean="0">
                <a:solidFill>
                  <a:srgbClr val="000000"/>
                </a:solidFill>
                <a:latin typeface="Times New Roman" panose="02020603050405020304" pitchFamily="18" charset="0"/>
                <a:cs typeface="Times New Roman" panose="02020603050405020304" pitchFamily="18" charset="0"/>
              </a:rPr>
              <a:pPr>
                <a:spcBef>
                  <a:spcPct val="0"/>
                </a:spcBef>
              </a:pPr>
              <a:t>9</a:t>
            </a:fld>
            <a:endParaRPr lang="en-US" altLang="en-US" smtClean="0">
              <a:solidFill>
                <a:srgbClr val="000000"/>
              </a:solidFill>
              <a:latin typeface="Times New Roman" panose="02020603050405020304" pitchFamily="18" charset="0"/>
              <a:cs typeface="Times New Roman" panose="02020603050405020304" pitchFamily="18" charset="0"/>
            </a:endParaRPr>
          </a:p>
        </p:txBody>
      </p:sp>
      <p:sp>
        <p:nvSpPr>
          <p:cNvPr id="43011" name="Rectangle 2"/>
          <p:cNvSpPr>
            <a:spLocks noGrp="1" noChangeArrowheads="1"/>
          </p:cNvSpPr>
          <p:nvPr>
            <p:ph type="body" idx="1"/>
          </p:nvPr>
        </p:nvSpPr>
        <p:spPr bwMode="auto">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567" tIns="44489" rIns="90567" bIns="44489" numCol="1" anchor="t" anchorCtr="0" compatLnSpc="1">
            <a:prstTxWarp prst="textNoShape">
              <a:avLst/>
            </a:prstTxWarp>
          </a:bodyPr>
          <a:lstStyle/>
          <a:p>
            <a:endParaRPr lang="es-MX" altLang="en-US" smtClean="0"/>
          </a:p>
        </p:txBody>
      </p:sp>
      <p:sp>
        <p:nvSpPr>
          <p:cNvPr id="43012" name="Rectangle 3"/>
          <p:cNvSpPr>
            <a:spLocks noGrp="1" noRot="1" noChangeAspect="1" noChangeArrowheads="1" noTextEdit="1"/>
          </p:cNvSpPr>
          <p:nvPr>
            <p:ph type="sldImg"/>
          </p:nvPr>
        </p:nvSpPr>
        <p:spPr bwMode="auto">
          <a:xfrm>
            <a:off x="1185863" y="676275"/>
            <a:ext cx="4476750" cy="3459163"/>
          </a:xfrm>
          <a:prstGeom prst="rect">
            <a:avLst/>
          </a:prstGeo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6296248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11" name="object 8"/>
          <p:cNvSpPr txBox="1"/>
          <p:nvPr userDrawn="1"/>
        </p:nvSpPr>
        <p:spPr>
          <a:xfrm>
            <a:off x="914400" y="379900"/>
            <a:ext cx="7483475" cy="4167808"/>
          </a:xfrm>
          <a:prstGeom prst="rect">
            <a:avLst/>
          </a:prstGeom>
        </p:spPr>
        <p:txBody>
          <a:bodyPr vert="horz" wrap="square" lIns="0" tIns="0" rIns="0" bIns="0" rtlCol="0">
            <a:spAutoFit/>
          </a:bodyPr>
          <a:lstStyle/>
          <a:p>
            <a:pPr marL="12700">
              <a:lnSpc>
                <a:spcPts val="6495"/>
              </a:lnSpc>
            </a:pPr>
            <a:r>
              <a:rPr lang="en-US" sz="5700" b="1" spc="-265" dirty="0" smtClean="0">
                <a:solidFill>
                  <a:srgbClr val="A29CC0"/>
                </a:solidFill>
                <a:latin typeface="Futura LT Pro Book" panose="020B0502020204020303" pitchFamily="34" charset="0"/>
                <a:cs typeface="Gill Sans MT"/>
              </a:rPr>
              <a:t>Headline goes here</a:t>
            </a:r>
          </a:p>
          <a:p>
            <a:pPr marL="12700">
              <a:lnSpc>
                <a:spcPts val="6495"/>
              </a:lnSpc>
            </a:pPr>
            <a:r>
              <a:rPr lang="en-US" sz="5700" b="1" spc="-265" dirty="0" smtClean="0">
                <a:solidFill>
                  <a:srgbClr val="1E1860"/>
                </a:solidFill>
                <a:latin typeface="Futura Lt BT" panose="020B0402020204020303" pitchFamily="34" charset="0"/>
                <a:cs typeface="Gill Sans MT"/>
              </a:rPr>
              <a:t>Headline goes here</a:t>
            </a:r>
          </a:p>
          <a:p>
            <a:pPr marL="12700" marR="0" indent="0" algn="l" defTabSz="914400" rtl="0" eaLnBrk="1" fontAlgn="auto" latinLnBrk="0" hangingPunct="1">
              <a:lnSpc>
                <a:spcPts val="6495"/>
              </a:lnSpc>
              <a:spcBef>
                <a:spcPts val="0"/>
              </a:spcBef>
              <a:spcAft>
                <a:spcPts val="0"/>
              </a:spcAft>
              <a:buClrTx/>
              <a:buSzTx/>
              <a:buFontTx/>
              <a:buNone/>
              <a:tabLst/>
              <a:defRPr/>
            </a:pPr>
            <a:r>
              <a:rPr lang="en-US" sz="5700" b="1" spc="-265" dirty="0" smtClean="0">
                <a:solidFill>
                  <a:schemeClr val="bg1"/>
                </a:solidFill>
                <a:latin typeface="Futura Lt BT" panose="020B0402020204020303" pitchFamily="34" charset="0"/>
                <a:cs typeface="Gill Sans MT"/>
              </a:rPr>
              <a:t>Headline goes here</a:t>
            </a:r>
            <a:endParaRPr lang="en-US" sz="5700" dirty="0" smtClean="0">
              <a:solidFill>
                <a:schemeClr val="bg1"/>
              </a:solidFill>
              <a:latin typeface="Futura Lt BT" panose="020B0402020204020303" pitchFamily="34" charset="0"/>
              <a:cs typeface="Gill Sans MT"/>
            </a:endParaRPr>
          </a:p>
          <a:p>
            <a:pPr marL="12700">
              <a:lnSpc>
                <a:spcPts val="6495"/>
              </a:lnSpc>
            </a:pPr>
            <a:endParaRPr lang="en-US" sz="5700" dirty="0">
              <a:solidFill>
                <a:schemeClr val="bg1"/>
              </a:solidFill>
              <a:latin typeface="Futura Lt BT" panose="020B0402020204020303" pitchFamily="34" charset="0"/>
              <a:cs typeface="Gill Sans MT"/>
            </a:endParaRPr>
          </a:p>
          <a:p>
            <a:pPr marL="12700">
              <a:lnSpc>
                <a:spcPts val="6495"/>
              </a:lnSpc>
            </a:pPr>
            <a:endParaRPr sz="5700" dirty="0">
              <a:solidFill>
                <a:srgbClr val="1E185F"/>
              </a:solidFill>
              <a:latin typeface="Futura Lt BT" panose="020B0402020204020303" pitchFamily="34" charset="0"/>
              <a:cs typeface="Gill Sans MT"/>
            </a:endParaRPr>
          </a:p>
        </p:txBody>
      </p:sp>
      <p:sp>
        <p:nvSpPr>
          <p:cNvPr id="12" name="object 9"/>
          <p:cNvSpPr txBox="1"/>
          <p:nvPr userDrawn="1"/>
        </p:nvSpPr>
        <p:spPr>
          <a:xfrm>
            <a:off x="4495800" y="4572000"/>
            <a:ext cx="4493260" cy="1646605"/>
          </a:xfrm>
          <a:prstGeom prst="rect">
            <a:avLst/>
          </a:prstGeom>
        </p:spPr>
        <p:txBody>
          <a:bodyPr vert="horz" wrap="square" lIns="0" tIns="0" rIns="0" bIns="0" rtlCol="0">
            <a:spAutoFit/>
          </a:bodyPr>
          <a:lstStyle/>
          <a:p>
            <a:pPr marL="12700">
              <a:lnSpc>
                <a:spcPts val="2250"/>
              </a:lnSpc>
            </a:pPr>
            <a:r>
              <a:rPr sz="1600" dirty="0">
                <a:solidFill>
                  <a:srgbClr val="1E1860"/>
                </a:solidFill>
                <a:latin typeface="Futura LT Pro Book"/>
                <a:cs typeface="Futura LT Pro Book"/>
              </a:rPr>
              <a:t>Author Name and Degree Here</a:t>
            </a:r>
          </a:p>
          <a:p>
            <a:pPr marL="12700">
              <a:lnSpc>
                <a:spcPts val="2250"/>
              </a:lnSpc>
            </a:pPr>
            <a:r>
              <a:rPr sz="1600" b="1" dirty="0">
                <a:solidFill>
                  <a:srgbClr val="1E1860"/>
                </a:solidFill>
                <a:latin typeface="Futura LT Pro Book"/>
                <a:cs typeface="Futura LT Pro Book"/>
              </a:rPr>
              <a:t>MEASURE Evaluation</a:t>
            </a:r>
            <a:endParaRPr sz="1600" dirty="0">
              <a:solidFill>
                <a:srgbClr val="1E1860"/>
              </a:solidFill>
              <a:latin typeface="Futura LT Pro Book"/>
              <a:cs typeface="Futura LT Pro Book"/>
            </a:endParaRPr>
          </a:p>
          <a:p>
            <a:pPr marL="12700">
              <a:lnSpc>
                <a:spcPct val="100000"/>
              </a:lnSpc>
            </a:pPr>
            <a:r>
              <a:rPr sz="1600" dirty="0">
                <a:solidFill>
                  <a:srgbClr val="1E1860"/>
                </a:solidFill>
                <a:latin typeface="Futura LT Pro Book"/>
                <a:cs typeface="Futura LT Pro Book"/>
              </a:rPr>
              <a:t>Your organization here</a:t>
            </a:r>
          </a:p>
          <a:p>
            <a:pPr>
              <a:lnSpc>
                <a:spcPct val="100000"/>
              </a:lnSpc>
              <a:spcBef>
                <a:spcPts val="45"/>
              </a:spcBef>
            </a:pPr>
            <a:endParaRPr sz="1600" dirty="0">
              <a:solidFill>
                <a:srgbClr val="1E1860"/>
              </a:solidFill>
              <a:latin typeface="Times New Roman"/>
              <a:cs typeface="Times New Roman"/>
            </a:endParaRPr>
          </a:p>
          <a:p>
            <a:pPr marL="12700">
              <a:lnSpc>
                <a:spcPts val="2200"/>
              </a:lnSpc>
            </a:pPr>
            <a:r>
              <a:rPr lang="en-US" sz="1600" dirty="0" smtClean="0">
                <a:solidFill>
                  <a:srgbClr val="1E1860"/>
                </a:solidFill>
                <a:latin typeface="Futura LT Pro Book"/>
                <a:cs typeface="Futura LT Pro Book"/>
              </a:rPr>
              <a:t>Date for presentation</a:t>
            </a:r>
            <a:r>
              <a:rPr lang="en-US" sz="1600" baseline="0" dirty="0" smtClean="0">
                <a:solidFill>
                  <a:srgbClr val="1E1860"/>
                </a:solidFill>
                <a:latin typeface="Futura LT Pro Book"/>
                <a:cs typeface="Futura LT Pro Book"/>
              </a:rPr>
              <a:t> if necessary</a:t>
            </a:r>
            <a:endParaRPr sz="1600" dirty="0">
              <a:solidFill>
                <a:srgbClr val="1E1860"/>
              </a:solidFill>
              <a:latin typeface="Futura LT Pro Book"/>
              <a:cs typeface="Futura LT Pro Book"/>
            </a:endParaRPr>
          </a:p>
          <a:p>
            <a:pPr marL="12700">
              <a:lnSpc>
                <a:spcPts val="2200"/>
              </a:lnSpc>
            </a:pPr>
            <a:r>
              <a:rPr lang="en-US" sz="1600" b="1" dirty="0" smtClean="0">
                <a:solidFill>
                  <a:srgbClr val="1E1860"/>
                </a:solidFill>
                <a:latin typeface="Futura LT Pro Book"/>
                <a:cs typeface="Futura LT Pro Book"/>
              </a:rPr>
              <a:t>Name of meeting</a:t>
            </a:r>
            <a:endParaRPr sz="1600" dirty="0">
              <a:solidFill>
                <a:srgbClr val="1E1860"/>
              </a:solidFill>
              <a:latin typeface="Futura LT Pro Book"/>
              <a:cs typeface="Futura LT Pro Book"/>
            </a:endParaRPr>
          </a:p>
        </p:txBody>
      </p:sp>
      <p:sp>
        <p:nvSpPr>
          <p:cNvPr id="8" name="Rectangle 1"/>
          <p:cNvSpPr>
            <a:spLocks noChangeArrowheads="1"/>
          </p:cNvSpPr>
          <p:nvPr userDrawn="1"/>
        </p:nvSpPr>
        <p:spPr bwMode="auto">
          <a:xfrm>
            <a:off x="-1087826" y="729054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5770174" y="6713450"/>
            <a:ext cx="2159599" cy="990600"/>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95800" y="6606476"/>
            <a:ext cx="1274374" cy="108959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Futura LT Pro Book" panose="020B0502020204020303" pitchFamily="34" charset="0"/>
              </a:defRPr>
            </a:lvl1pPr>
            <a:lvl2pPr>
              <a:defRPr sz="2400">
                <a:solidFill>
                  <a:schemeClr val="tx1"/>
                </a:solidFill>
                <a:latin typeface="Futura LT Pro Book" panose="020B0502020204020303" pitchFamily="34" charset="0"/>
              </a:defRPr>
            </a:lvl2pPr>
            <a:lvl3pPr>
              <a:defRPr sz="2000">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61845" y="1024237"/>
            <a:ext cx="6629400" cy="1066800"/>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smtClean="0"/>
              <a:t>Subtitle goes here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8586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98854" y="457200"/>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588344" y="1069181"/>
            <a:ext cx="6629400" cy="1147762"/>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smtClean="0"/>
              <a:t>Subtitle goes here</a:t>
            </a:r>
            <a:endParaRPr lang="en-US" dirty="0"/>
          </a:p>
        </p:txBody>
      </p:sp>
      <p:sp>
        <p:nvSpPr>
          <p:cNvPr id="5" name="Text Placeholder 4"/>
          <p:cNvSpPr>
            <a:spLocks noGrp="1"/>
          </p:cNvSpPr>
          <p:nvPr>
            <p:ph type="body" sz="quarter" idx="12" hasCustomPrompt="1"/>
          </p:nvPr>
        </p:nvSpPr>
        <p:spPr>
          <a:xfrm>
            <a:off x="598854" y="2819400"/>
            <a:ext cx="6781800" cy="2857500"/>
          </a:xfrm>
          <a:prstGeom prst="rect">
            <a:avLst/>
          </a:prstGeom>
        </p:spPr>
        <p:txBody>
          <a:bodyPr/>
          <a:lstStyle>
            <a:lvl1pPr>
              <a:defRPr sz="2800">
                <a:solidFill>
                  <a:schemeClr val="tx1"/>
                </a:solidFill>
                <a:latin typeface="Futura LT Pro Book" panose="020B0502020204020303" pitchFamily="34" charset="0"/>
              </a:defRPr>
            </a:lvl1pPr>
            <a:lvl2pPr marL="800100" indent="-342900">
              <a:buFont typeface="Arial" panose="020B0604020202020204" pitchFamily="34" charset="0"/>
              <a:buChar char="•"/>
              <a:defRPr sz="2400" baseline="0">
                <a:latin typeface="Futura LT Pro Book" panose="020B0502020204020303" pitchFamily="34" charset="0"/>
              </a:defRPr>
            </a:lvl2pPr>
            <a:lvl3pPr marL="1200150" indent="-285750">
              <a:buFont typeface="Arial" panose="020B0604020202020204" pitchFamily="34" charset="0"/>
              <a:buChar char="•"/>
              <a:defRPr>
                <a:latin typeface="Futura LT Pro Book" panose="020B0502020204020303" pitchFamily="34" charset="0"/>
              </a:defRPr>
            </a:lvl3pPr>
          </a:lstStyle>
          <a:p>
            <a:pPr lvl="0"/>
            <a:r>
              <a:rPr lang="en-US" dirty="0" smtClean="0"/>
              <a:t>Point number 1</a:t>
            </a:r>
          </a:p>
          <a:p>
            <a:pPr lvl="1"/>
            <a:r>
              <a:rPr lang="en-US" dirty="0" smtClean="0"/>
              <a:t>Information about point number 1</a:t>
            </a:r>
          </a:p>
          <a:p>
            <a:pPr lvl="2"/>
            <a:r>
              <a:rPr lang="en-US" dirty="0" smtClean="0"/>
              <a:t>Information about point number 1</a:t>
            </a:r>
            <a:br>
              <a:rPr lang="en-US" dirty="0" smtClean="0"/>
            </a:br>
            <a:endParaRPr lang="en-US" dirty="0" smtClean="0"/>
          </a:p>
          <a:p>
            <a:pPr lvl="0"/>
            <a:r>
              <a:rPr lang="en-US" dirty="0" smtClean="0"/>
              <a:t>Point number 2</a:t>
            </a:r>
          </a:p>
          <a:p>
            <a:pPr lvl="1"/>
            <a:r>
              <a:rPr lang="en-US" dirty="0" smtClean="0"/>
              <a:t>Information about point number 2</a:t>
            </a:r>
          </a:p>
          <a:p>
            <a:pPr lvl="2"/>
            <a:r>
              <a:rPr lang="en-US" dirty="0" smtClean="0"/>
              <a:t>Information about point number 2</a:t>
            </a:r>
          </a:p>
          <a:p>
            <a:pPr lvl="2"/>
            <a:endParaRPr lang="en-US" dirty="0" smtClean="0"/>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80427" y="342900"/>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680427" y="1062038"/>
            <a:ext cx="6629400" cy="1147762"/>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smtClean="0"/>
              <a:t>Subtitle goes here</a:t>
            </a:r>
            <a:endParaRPr lang="en-US" dirty="0"/>
          </a:p>
        </p:txBody>
      </p:sp>
      <p:sp>
        <p:nvSpPr>
          <p:cNvPr id="4" name="Picture Placeholder 3"/>
          <p:cNvSpPr>
            <a:spLocks noGrp="1"/>
          </p:cNvSpPr>
          <p:nvPr>
            <p:ph type="pic" sz="quarter" idx="12"/>
          </p:nvPr>
        </p:nvSpPr>
        <p:spPr>
          <a:xfrm>
            <a:off x="685800" y="3276600"/>
            <a:ext cx="4038600" cy="3962400"/>
          </a:xfrm>
          <a:prstGeom prst="rect">
            <a:avLst/>
          </a:prstGeom>
        </p:spPr>
        <p:txBody>
          <a:bodyPr/>
          <a:lstStyle/>
          <a:p>
            <a:r>
              <a:rPr lang="en-US" smtClean="0"/>
              <a:t>Click icon to add picture</a:t>
            </a:r>
            <a:endParaRPr lang="en-US"/>
          </a:p>
        </p:txBody>
      </p:sp>
      <p:sp>
        <p:nvSpPr>
          <p:cNvPr id="7" name="Picture Placeholder 6"/>
          <p:cNvSpPr>
            <a:spLocks noGrp="1"/>
          </p:cNvSpPr>
          <p:nvPr>
            <p:ph type="pic" sz="quarter" idx="13"/>
          </p:nvPr>
        </p:nvSpPr>
        <p:spPr>
          <a:xfrm>
            <a:off x="5017477" y="3276600"/>
            <a:ext cx="4191000" cy="3962400"/>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2192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97784" y="1216819"/>
            <a:ext cx="6629400" cy="1147762"/>
          </a:xfrm>
          <a:prstGeom prst="rect">
            <a:avLst/>
          </a:prstGeom>
        </p:spPr>
        <p:txBody>
          <a:bodyPr/>
          <a:lstStyle>
            <a:lvl1pPr>
              <a:defRPr sz="4400" baseline="0">
                <a:solidFill>
                  <a:srgbClr val="1E1860"/>
                </a:solidFill>
                <a:latin typeface="Futura LT Pro Book" panose="020B0502020204020303" pitchFamily="34" charset="0"/>
              </a:defRPr>
            </a:lvl1pPr>
          </a:lstStyle>
          <a:p>
            <a:pPr lvl="0"/>
            <a:r>
              <a:rPr lang="en-US" dirty="0" smtClean="0"/>
              <a:t>Title for art goes here</a:t>
            </a:r>
            <a:endParaRPr lang="en-US" dirty="0"/>
          </a:p>
        </p:txBody>
      </p:sp>
      <p:sp>
        <p:nvSpPr>
          <p:cNvPr id="7" name="Picture Placeholder 6"/>
          <p:cNvSpPr>
            <a:spLocks noGrp="1"/>
          </p:cNvSpPr>
          <p:nvPr>
            <p:ph type="pic" sz="quarter" idx="13"/>
          </p:nvPr>
        </p:nvSpPr>
        <p:spPr>
          <a:xfrm>
            <a:off x="5017477" y="2362200"/>
            <a:ext cx="4191000" cy="3962400"/>
          </a:xfrm>
          <a:prstGeom prst="rect">
            <a:avLst/>
          </a:prstGeom>
        </p:spPr>
        <p:txBody>
          <a:bodyPr/>
          <a:lstStyle/>
          <a:p>
            <a:r>
              <a:rPr lang="en-US" smtClean="0"/>
              <a:t>Click icon to add picture</a:t>
            </a:r>
            <a:endParaRPr lang="en-US"/>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Futura LT Pro Book" panose="020B0502020204020303" pitchFamily="34" charset="0"/>
              </a:defRPr>
            </a:lvl1pPr>
            <a:lvl2pPr marL="800100" indent="-342900">
              <a:buFont typeface="Arial" panose="020B0604020202020204" pitchFamily="34" charset="0"/>
              <a:buChar char="•"/>
              <a:defRPr sz="2000">
                <a:latin typeface="Futura LT Pro Book" panose="020B0502020204020303" pitchFamily="34" charset="0"/>
              </a:defRPr>
            </a:lvl2pPr>
            <a:lvl3pPr marL="1200150" indent="-285750">
              <a:buFont typeface="Arial" panose="020B0604020202020204" pitchFamily="34" charset="0"/>
              <a:buChar char="•"/>
              <a:defRPr>
                <a:latin typeface="Futura LT Pro Book" panose="020B0502020204020303" pitchFamily="34" charset="0"/>
              </a:defRPr>
            </a:lvl3pPr>
            <a:lvl4pPr marL="1657350" indent="-285750">
              <a:buFont typeface="Arial" panose="020B0604020202020204" pitchFamily="34" charset="0"/>
              <a:buChar char="•"/>
              <a:defRPr>
                <a:latin typeface="Futura LT Pro Book" panose="020B0502020204020303" pitchFamily="34" charset="0"/>
              </a:defRPr>
            </a:lvl4pPr>
            <a:lvl5pPr marL="2114550" indent="-285750">
              <a:buFont typeface="Arial" panose="020B0604020202020204" pitchFamily="34" charset="0"/>
              <a:buChar char="•"/>
              <a:defRPr>
                <a:latin typeface="Futura LT Pro Book" panose="020B0502020204020303" pitchFamily="34" charset="0"/>
              </a:defRPr>
            </a:lvl5pPr>
          </a:lstStyle>
          <a:p>
            <a:pPr lvl="0"/>
            <a:r>
              <a:rPr lang="en-US" dirty="0" smtClean="0"/>
              <a:t>Type text here</a:t>
            </a:r>
          </a:p>
          <a:p>
            <a:pPr lvl="1"/>
            <a:r>
              <a:rPr lang="en-US" dirty="0" smtClean="0"/>
              <a:t>Type text here</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533400" y="1143000"/>
            <a:ext cx="6629400" cy="1147762"/>
          </a:xfrm>
          <a:prstGeom prst="rect">
            <a:avLst/>
          </a:prstGeom>
        </p:spPr>
        <p:txBody>
          <a:bodyPr/>
          <a:lstStyle>
            <a:lvl1pPr>
              <a:defRPr sz="4400" baseline="0">
                <a:solidFill>
                  <a:srgbClr val="1E1860"/>
                </a:solidFill>
                <a:latin typeface="Futura LT Pro Book" panose="020B0502020204020303" pitchFamily="34" charset="0"/>
              </a:defRPr>
            </a:lvl1pPr>
          </a:lstStyle>
          <a:p>
            <a:pPr lvl="0"/>
            <a:r>
              <a:rPr lang="en-US" dirty="0" smtClean="0"/>
              <a:t>Title for (</a:t>
            </a:r>
            <a:r>
              <a:rPr lang="en-US" dirty="0" err="1" smtClean="0"/>
              <a:t>ch</a:t>
            </a:r>
            <a:r>
              <a:rPr lang="en-US" dirty="0" smtClean="0"/>
              <a:t>)art goes here</a:t>
            </a:r>
            <a:endParaRPr lang="en-US" dirty="0"/>
          </a:p>
        </p:txBody>
      </p:sp>
      <p:sp>
        <p:nvSpPr>
          <p:cNvPr id="5" name="Picture Placeholder 4"/>
          <p:cNvSpPr>
            <a:spLocks noGrp="1"/>
          </p:cNvSpPr>
          <p:nvPr>
            <p:ph type="pic" sz="quarter" idx="12"/>
          </p:nvPr>
        </p:nvSpPr>
        <p:spPr>
          <a:xfrm>
            <a:off x="543732" y="2057400"/>
            <a:ext cx="8991600" cy="5486400"/>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469900" lvl="1" algn="l">
              <a:lnSpc>
                <a:spcPts val="3400"/>
              </a:lnSpc>
            </a:pPr>
            <a:endParaRPr lang="en-US" sz="1800" dirty="0">
              <a:solidFill>
                <a:schemeClr val="bg1"/>
              </a:solidFill>
              <a:latin typeface="Futura LT Pro Book"/>
              <a:cs typeface="Futura LT Pro Book"/>
            </a:endParaRPr>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219200"/>
            <a:ext cx="10058400" cy="53310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1066800" y="2971800"/>
            <a:ext cx="8077200" cy="2698175"/>
          </a:xfrm>
          <a:prstGeom prst="rect">
            <a:avLst/>
          </a:prstGeom>
        </p:spPr>
        <p:txBody>
          <a:bodyPr wrap="square">
            <a:spAutoFit/>
          </a:bodyPr>
          <a:lstStyle/>
          <a:p>
            <a:r>
              <a:rPr lang="en-US" sz="1800" kern="1200" dirty="0" smtClean="0">
                <a:solidFill>
                  <a:schemeClr val="bg1"/>
                </a:solidFill>
                <a:effectLst/>
                <a:latin typeface="Futura LT Pro Book" panose="020B0502020204020303" pitchFamily="34" charset="0"/>
                <a:ea typeface="+mn-ea"/>
                <a:cs typeface="+mn-cs"/>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dirty="0" smtClean="0">
                <a:solidFill>
                  <a:srgbClr val="1E1860"/>
                </a:solidFill>
                <a:latin typeface="Futura LT Pro Book"/>
                <a:cs typeface="Futura LT Pro Book"/>
              </a:rPr>
              <a:t>www.measureevaluation.org</a:t>
            </a:r>
          </a:p>
        </p:txBody>
      </p:sp>
      <p:sp>
        <p:nvSpPr>
          <p:cNvPr id="7" name="Rectangle 1"/>
          <p:cNvSpPr>
            <a:spLocks noChangeArrowheads="1"/>
          </p:cNvSpPr>
          <p:nvPr userDrawn="1"/>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6096000" y="6705600"/>
            <a:ext cx="2159599" cy="990600"/>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21626" y="6598626"/>
            <a:ext cx="1274374" cy="108959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1_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sz="1980" dirty="0">
              <a:latin typeface="Futura Lt BT" panose="020B0402020204020303" pitchFamily="34" charset="0"/>
            </a:endParaRPr>
          </a:p>
        </p:txBody>
      </p:sp>
      <p:sp>
        <p:nvSpPr>
          <p:cNvPr id="16" name="bk object 16"/>
          <p:cNvSpPr/>
          <p:nvPr/>
        </p:nvSpPr>
        <p:spPr>
          <a:xfrm>
            <a:off x="10058400" y="1352551"/>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sz="1980"/>
          </a:p>
        </p:txBody>
      </p:sp>
      <p:sp>
        <p:nvSpPr>
          <p:cNvPr id="12" name="Title 11"/>
          <p:cNvSpPr>
            <a:spLocks noGrp="1"/>
          </p:cNvSpPr>
          <p:nvPr>
            <p:ph type="title" hasCustomPrompt="1"/>
          </p:nvPr>
        </p:nvSpPr>
        <p:spPr>
          <a:xfrm>
            <a:off x="611770" y="366813"/>
            <a:ext cx="8674100" cy="1143000"/>
          </a:xfrm>
          <a:prstGeom prst="rect">
            <a:avLst/>
          </a:prstGeom>
        </p:spPr>
        <p:txBody>
          <a:bodyPr/>
          <a:lstStyle>
            <a:lvl1pPr>
              <a:defRPr sz="4660"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85801" y="2702611"/>
            <a:ext cx="8305800" cy="2590800"/>
          </a:xfrm>
          <a:prstGeom prst="rect">
            <a:avLst/>
          </a:prstGeom>
        </p:spPr>
        <p:txBody>
          <a:bodyPr/>
          <a:lstStyle>
            <a:lvl1pPr>
              <a:defRPr sz="2718">
                <a:solidFill>
                  <a:schemeClr val="tx1"/>
                </a:solidFill>
                <a:latin typeface="Futura LT Pro Book" panose="020B0502020204020303" pitchFamily="34" charset="0"/>
              </a:defRPr>
            </a:lvl1pPr>
            <a:lvl2pPr>
              <a:defRPr sz="2330">
                <a:solidFill>
                  <a:schemeClr val="tx1"/>
                </a:solidFill>
                <a:latin typeface="Futura LT Pro Book" panose="020B0502020204020303" pitchFamily="34" charset="0"/>
              </a:defRPr>
            </a:lvl2pPr>
            <a:lvl3pPr>
              <a:defRPr sz="1941">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77610" y="1039411"/>
            <a:ext cx="6629400" cy="1066800"/>
          </a:xfrm>
          <a:prstGeom prst="rect">
            <a:avLst/>
          </a:prstGeom>
        </p:spPr>
        <p:txBody>
          <a:bodyPr/>
          <a:lstStyle>
            <a:lvl1pPr>
              <a:defRPr sz="4271">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1410272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 id="2147483671" r:id="rId8"/>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47918" y="1371600"/>
            <a:ext cx="0" cy="5137673"/>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defTabSz="887554">
              <a:defRPr/>
            </a:pPr>
            <a:endParaRPr sz="1747">
              <a:solidFill>
                <a:prstClr val="black"/>
              </a:solidFill>
              <a:latin typeface="Calibri"/>
              <a:cs typeface="Times New Roman" panose="02020603050405020304" pitchFamily="18" charset="0"/>
            </a:endParaRPr>
          </a:p>
        </p:txBody>
      </p:sp>
      <p:sp>
        <p:nvSpPr>
          <p:cNvPr id="3" name="object 3"/>
          <p:cNvSpPr/>
          <p:nvPr/>
        </p:nvSpPr>
        <p:spPr>
          <a:xfrm>
            <a:off x="1" y="114300"/>
            <a:ext cx="10058399" cy="11558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defTabSz="887554">
              <a:defRPr/>
            </a:pPr>
            <a:endParaRPr sz="1747" dirty="0">
              <a:solidFill>
                <a:prstClr val="black"/>
              </a:solidFill>
              <a:latin typeface="Futura Lt BT" panose="020B0402020204020303" pitchFamily="34" charset="0"/>
              <a:cs typeface="Times New Roman" panose="02020603050405020304" pitchFamily="18" charset="0"/>
            </a:endParaRPr>
          </a:p>
        </p:txBody>
      </p:sp>
      <p:sp>
        <p:nvSpPr>
          <p:cNvPr id="5" name="object 5"/>
          <p:cNvSpPr/>
          <p:nvPr/>
        </p:nvSpPr>
        <p:spPr>
          <a:xfrm>
            <a:off x="1" y="1270100"/>
            <a:ext cx="10058399" cy="5237570"/>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defTabSz="887554">
              <a:defRPr/>
            </a:pPr>
            <a:endParaRPr sz="1747">
              <a:solidFill>
                <a:prstClr val="black"/>
              </a:solidFill>
              <a:latin typeface="Calibri"/>
              <a:cs typeface="Times New Roman" panose="02020603050405020304" pitchFamily="18" charset="0"/>
            </a:endParaRPr>
          </a:p>
        </p:txBody>
      </p:sp>
      <p:sp>
        <p:nvSpPr>
          <p:cNvPr id="8" name="object 8"/>
          <p:cNvSpPr txBox="1"/>
          <p:nvPr/>
        </p:nvSpPr>
        <p:spPr>
          <a:xfrm>
            <a:off x="653013" y="595893"/>
            <a:ext cx="9230932" cy="2423740"/>
          </a:xfrm>
          <a:prstGeom prst="rect">
            <a:avLst/>
          </a:prstGeom>
        </p:spPr>
        <p:txBody>
          <a:bodyPr vert="horz" wrap="square" lIns="0" tIns="0" rIns="0" bIns="0" rtlCol="0">
            <a:spAutoFit/>
          </a:bodyPr>
          <a:lstStyle/>
          <a:p>
            <a:pPr marL="12327" defTabSz="887554">
              <a:lnSpc>
                <a:spcPts val="6304"/>
              </a:lnSpc>
            </a:pPr>
            <a:r>
              <a:rPr lang="en-US" sz="4840" b="1" spc="-176" dirty="0">
                <a:solidFill>
                  <a:srgbClr val="A29CC0"/>
                </a:solidFill>
                <a:latin typeface="Century Gothic" panose="020B0502020202020204" pitchFamily="34" charset="0"/>
                <a:cs typeface="Gill Sans MT"/>
              </a:rPr>
              <a:t>Evaluating Program Impact </a:t>
            </a:r>
            <a:br>
              <a:rPr lang="en-US" sz="4840" b="1" spc="-176" dirty="0">
                <a:solidFill>
                  <a:srgbClr val="A29CC0"/>
                </a:solidFill>
                <a:latin typeface="Century Gothic" panose="020B0502020202020204" pitchFamily="34" charset="0"/>
                <a:cs typeface="Gill Sans MT"/>
              </a:rPr>
            </a:br>
            <a:r>
              <a:rPr lang="en-US" sz="4840" b="1" spc="-176" dirty="0">
                <a:solidFill>
                  <a:srgbClr val="1E1860"/>
                </a:solidFill>
                <a:latin typeface="Century Gothic" panose="020B0502020202020204" pitchFamily="34" charset="0"/>
                <a:cs typeface="Gill Sans MT"/>
              </a:rPr>
              <a:t>and</a:t>
            </a:r>
            <a:r>
              <a:rPr lang="en-US" sz="4840" b="1" spc="-176" dirty="0">
                <a:solidFill>
                  <a:srgbClr val="A29CC0"/>
                </a:solidFill>
                <a:latin typeface="Century Gothic" panose="020B0502020202020204" pitchFamily="34" charset="0"/>
                <a:cs typeface="Gill Sans MT"/>
              </a:rPr>
              <a:t> </a:t>
            </a:r>
            <a:r>
              <a:rPr lang="en-US" sz="4840" b="1" spc="-176" dirty="0">
                <a:solidFill>
                  <a:srgbClr val="1E1860"/>
                </a:solidFill>
                <a:latin typeface="Century Gothic" panose="020B0502020202020204" pitchFamily="34" charset="0"/>
                <a:cs typeface="Gill Sans MT"/>
              </a:rPr>
              <a:t>the </a:t>
            </a:r>
            <a:r>
              <a:rPr lang="en-US" sz="4840" b="1" spc="-176" dirty="0" err="1">
                <a:solidFill>
                  <a:srgbClr val="1E1860"/>
                </a:solidFill>
                <a:latin typeface="Century Gothic" panose="020B0502020202020204" pitchFamily="34" charset="0"/>
                <a:cs typeface="Gill Sans MT"/>
              </a:rPr>
              <a:t>Endogeneity</a:t>
            </a:r>
            <a:r>
              <a:rPr lang="en-US" sz="4840" b="1" spc="-176" dirty="0">
                <a:solidFill>
                  <a:srgbClr val="1E1860"/>
                </a:solidFill>
                <a:latin typeface="Century Gothic" panose="020B0502020202020204" pitchFamily="34" charset="0"/>
                <a:cs typeface="Gill Sans MT"/>
              </a:rPr>
              <a:t> Problem: Instrumental Variables</a:t>
            </a:r>
            <a:endParaRPr lang="en-US" sz="5533" b="1" spc="-97" dirty="0">
              <a:solidFill>
                <a:srgbClr val="A29CC0"/>
              </a:solidFill>
              <a:latin typeface="Century Gothic" panose="020B0502020202020204" pitchFamily="34" charset="0"/>
              <a:cs typeface="Gill Sans MT"/>
            </a:endParaRPr>
          </a:p>
        </p:txBody>
      </p:sp>
      <p:sp>
        <p:nvSpPr>
          <p:cNvPr id="6" name="Rectangle 1"/>
          <p:cNvSpPr>
            <a:spLocks noChangeArrowheads="1"/>
          </p:cNvSpPr>
          <p:nvPr/>
        </p:nvSpPr>
        <p:spPr bwMode="auto">
          <a:xfrm>
            <a:off x="-739589" y="7182792"/>
            <a:ext cx="65" cy="2688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87554" eaLnBrk="0" fontAlgn="base" hangingPunct="0">
              <a:spcBef>
                <a:spcPct val="0"/>
              </a:spcBef>
              <a:spcAft>
                <a:spcPct val="0"/>
              </a:spcAft>
              <a:defRPr/>
            </a:pPr>
            <a:endParaRPr lang="fr-FR" altLang="en-US" sz="1747" dirty="0">
              <a:solidFill>
                <a:prstClr val="black"/>
              </a:solidFill>
              <a:latin typeface="Times New Roman" panose="02020603050405020304" pitchFamily="18" charset="0"/>
              <a:cs typeface="Times New Roman" panose="02020603050405020304" pitchFamily="18" charset="0"/>
            </a:endParaRPr>
          </a:p>
        </p:txBody>
      </p:sp>
      <p:sp>
        <p:nvSpPr>
          <p:cNvPr id="7" name="Rectangle 2"/>
          <p:cNvSpPr>
            <a:spLocks noChangeArrowheads="1"/>
          </p:cNvSpPr>
          <p:nvPr/>
        </p:nvSpPr>
        <p:spPr bwMode="auto">
          <a:xfrm>
            <a:off x="-3513875" y="6893915"/>
            <a:ext cx="65" cy="2688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87554" eaLnBrk="0" fontAlgn="base" hangingPunct="0">
              <a:spcBef>
                <a:spcPct val="0"/>
              </a:spcBef>
              <a:spcAft>
                <a:spcPct val="0"/>
              </a:spcAft>
              <a:defRPr/>
            </a:pPr>
            <a:endParaRPr lang="fr-FR" altLang="en-US" sz="1747" dirty="0">
              <a:solidFill>
                <a:prstClr val="black"/>
              </a:solidFill>
              <a:latin typeface="Times New Roman" panose="02020603050405020304" pitchFamily="18" charset="0"/>
              <a:cs typeface="Times New Roman" panose="02020603050405020304" pitchFamily="18" charset="0"/>
            </a:endParaRPr>
          </a:p>
        </p:txBody>
      </p:sp>
      <p:sp>
        <p:nvSpPr>
          <p:cNvPr id="16" name="Rectangle 15"/>
          <p:cNvSpPr>
            <a:spLocks noChangeArrowheads="1"/>
          </p:cNvSpPr>
          <p:nvPr/>
        </p:nvSpPr>
        <p:spPr bwMode="auto">
          <a:xfrm>
            <a:off x="653013" y="4017497"/>
            <a:ext cx="65" cy="2688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87554" eaLnBrk="0" fontAlgn="base" hangingPunct="0">
              <a:spcBef>
                <a:spcPct val="0"/>
              </a:spcBef>
              <a:spcAft>
                <a:spcPct val="0"/>
              </a:spcAft>
              <a:defRPr/>
            </a:pPr>
            <a:endParaRPr lang="fr-FR" altLang="en-US" sz="1747" dirty="0">
              <a:solidFill>
                <a:prstClr val="black"/>
              </a:solidFill>
              <a:latin typeface="Arial" panose="020B0604020202020204" pitchFamily="34" charset="0"/>
            </a:endParaRPr>
          </a:p>
        </p:txBody>
      </p:sp>
      <p:sp>
        <p:nvSpPr>
          <p:cNvPr id="15" name="object 9"/>
          <p:cNvSpPr txBox="1"/>
          <p:nvPr/>
        </p:nvSpPr>
        <p:spPr>
          <a:xfrm>
            <a:off x="3604260" y="3423950"/>
            <a:ext cx="5781424" cy="2908489"/>
          </a:xfrm>
          <a:prstGeom prst="rect">
            <a:avLst/>
          </a:prstGeom>
        </p:spPr>
        <p:txBody>
          <a:bodyPr wrap="square" lIns="0" tIns="0" rIns="0" bIns="0">
            <a:spAutoFit/>
          </a:bodyPr>
          <a:lstStyle/>
          <a:p>
            <a:pPr marL="12327" defTabSz="1005840">
              <a:spcBef>
                <a:spcPts val="660"/>
              </a:spcBef>
              <a:spcAft>
                <a:spcPts val="660"/>
              </a:spcAft>
              <a:defRPr/>
            </a:pPr>
            <a:r>
              <a:rPr lang="en-US" sz="2200" dirty="0">
                <a:solidFill>
                  <a:srgbClr val="1E185F"/>
                </a:solidFill>
                <a:latin typeface="Century Gothic" panose="020B0502020202020204" pitchFamily="34" charset="0"/>
                <a:cs typeface="Futura LT Pro Book"/>
              </a:rPr>
              <a:t>Gustavo Angeles</a:t>
            </a:r>
            <a:br>
              <a:rPr lang="en-US" sz="2200" dirty="0">
                <a:solidFill>
                  <a:srgbClr val="1E185F"/>
                </a:solidFill>
                <a:latin typeface="Century Gothic" panose="020B0502020202020204" pitchFamily="34" charset="0"/>
                <a:cs typeface="Futura LT Pro Book"/>
              </a:rPr>
            </a:br>
            <a:r>
              <a:rPr lang="en-US" sz="2200" dirty="0">
                <a:solidFill>
                  <a:srgbClr val="1E185F"/>
                </a:solidFill>
                <a:latin typeface="Century Gothic" panose="020B0502020202020204" pitchFamily="34" charset="0"/>
                <a:cs typeface="Futura LT Pro Book"/>
              </a:rPr>
              <a:t>MEASURE Evaluation</a:t>
            </a:r>
          </a:p>
          <a:p>
            <a:pPr marL="12327" defTabSz="1005840">
              <a:spcBef>
                <a:spcPts val="660"/>
              </a:spcBef>
              <a:spcAft>
                <a:spcPts val="660"/>
              </a:spcAft>
              <a:defRPr/>
            </a:pPr>
            <a:r>
              <a:rPr lang="en-US" sz="2200" dirty="0">
                <a:solidFill>
                  <a:srgbClr val="1E185F"/>
                </a:solidFill>
                <a:latin typeface="Century Gothic" panose="020B0502020202020204" pitchFamily="34" charset="0"/>
                <a:cs typeface="Futura LT Pro Book"/>
              </a:rPr>
              <a:t>University of North Carolina at Chapel Hill</a:t>
            </a:r>
            <a:endParaRPr sz="2200" dirty="0">
              <a:solidFill>
                <a:prstClr val="black"/>
              </a:solidFill>
              <a:latin typeface="Century Gothic" panose="020B0502020202020204" pitchFamily="34" charset="0"/>
              <a:cs typeface="Times New Roman"/>
            </a:endParaRPr>
          </a:p>
          <a:p>
            <a:pPr marL="13970" defTabSz="1005840" eaLnBrk="0" fontAlgn="base" hangingPunct="0">
              <a:spcBef>
                <a:spcPts val="660"/>
              </a:spcBef>
              <a:spcAft>
                <a:spcPts val="660"/>
              </a:spcAft>
              <a:defRPr/>
            </a:pPr>
            <a:r>
              <a:rPr lang="en-US" sz="2200" b="1" dirty="0">
                <a:solidFill>
                  <a:srgbClr val="1E185F"/>
                </a:solidFill>
                <a:latin typeface="Century Gothic" panose="020B0502020202020204" pitchFamily="34" charset="0"/>
                <a:cs typeface="Futura LT Pro Book"/>
              </a:rPr>
              <a:t>Workshop on Impact Evaluation of Population, Health and Nutrition Programs</a:t>
            </a:r>
          </a:p>
          <a:p>
            <a:pPr marL="13970" defTabSz="1005840" eaLnBrk="0" fontAlgn="base" hangingPunct="0">
              <a:spcBef>
                <a:spcPts val="660"/>
              </a:spcBef>
              <a:spcAft>
                <a:spcPts val="660"/>
              </a:spcAft>
              <a:defRPr/>
            </a:pPr>
            <a:r>
              <a:rPr lang="en-US" sz="2200" dirty="0">
                <a:solidFill>
                  <a:srgbClr val="1E185F"/>
                </a:solidFill>
                <a:latin typeface="Century Gothic" panose="020B0502020202020204" pitchFamily="34" charset="0"/>
                <a:cs typeface="Futura LT Pro Book"/>
              </a:rPr>
              <a:t>Accra, Ghana</a:t>
            </a:r>
            <a:br>
              <a:rPr lang="en-US" sz="2200" dirty="0">
                <a:solidFill>
                  <a:srgbClr val="1E185F"/>
                </a:solidFill>
                <a:latin typeface="Century Gothic" panose="020B0502020202020204" pitchFamily="34" charset="0"/>
                <a:cs typeface="Futura LT Pro Book"/>
              </a:rPr>
            </a:br>
            <a:r>
              <a:rPr lang="en-US" sz="2200" dirty="0">
                <a:solidFill>
                  <a:srgbClr val="1E185F"/>
                </a:solidFill>
                <a:latin typeface="Century Gothic" panose="020B0502020202020204" pitchFamily="34" charset="0"/>
                <a:cs typeface="Futura LT Pro Book"/>
              </a:rPr>
              <a:t>July 18-29, 2016</a:t>
            </a:r>
            <a:endParaRPr lang="en-US" sz="2200" dirty="0">
              <a:solidFill>
                <a:prstClr val="black"/>
              </a:solidFill>
              <a:latin typeface="Century Gothic" panose="020B0502020202020204" pitchFamily="34" charset="0"/>
              <a:cs typeface="Futura LT Pro Book"/>
            </a:endParaRPr>
          </a:p>
        </p:txBody>
      </p:sp>
      <p:grpSp>
        <p:nvGrpSpPr>
          <p:cNvPr id="18" name="Group 17"/>
          <p:cNvGrpSpPr/>
          <p:nvPr/>
        </p:nvGrpSpPr>
        <p:grpSpPr>
          <a:xfrm>
            <a:off x="5615940" y="6658508"/>
            <a:ext cx="3988301" cy="885139"/>
            <a:chOff x="6432672" y="5949280"/>
            <a:chExt cx="3625728" cy="804672"/>
          </a:xfrm>
        </p:grpSpPr>
        <p:grpSp>
          <p:nvGrpSpPr>
            <p:cNvPr id="19" name="Group 18"/>
            <p:cNvGrpSpPr/>
            <p:nvPr/>
          </p:nvGrpSpPr>
          <p:grpSpPr>
            <a:xfrm>
              <a:off x="6432672" y="5949280"/>
              <a:ext cx="2099768" cy="804672"/>
              <a:chOff x="3635896" y="5942647"/>
              <a:chExt cx="2099768" cy="804672"/>
            </a:xfrm>
          </p:grpSpPr>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l="40134" t="-1363" r="32201" b="29281"/>
              <a:stretch/>
            </p:blipFill>
            <p:spPr>
              <a:xfrm>
                <a:off x="4885919" y="5942647"/>
                <a:ext cx="849745" cy="804672"/>
              </a:xfrm>
              <a:prstGeom prst="rect">
                <a:avLst/>
              </a:prstGeom>
            </p:spPr>
          </p:pic>
          <p:pic>
            <p:nvPicPr>
              <p:cNvPr id="24" name="Picture 23"/>
              <p:cNvPicPr>
                <a:picLocks noChangeAspect="1"/>
              </p:cNvPicPr>
              <p:nvPr/>
            </p:nvPicPr>
            <p:blipFill rotWithShape="1">
              <a:blip r:embed="rId4" cstate="print">
                <a:extLst>
                  <a:ext uri="{28A0092B-C50C-407E-A947-70E740481C1C}">
                    <a14:useLocalDpi xmlns:a14="http://schemas.microsoft.com/office/drawing/2010/main" val="0"/>
                  </a:ext>
                </a:extLst>
              </a:blip>
              <a:srcRect l="8541" t="16330" r="8210" b="16261"/>
              <a:stretch/>
            </p:blipFill>
            <p:spPr>
              <a:xfrm>
                <a:off x="3635896" y="5992219"/>
                <a:ext cx="1023322" cy="704088"/>
              </a:xfrm>
              <a:prstGeom prst="rect">
                <a:avLst/>
              </a:prstGeom>
            </p:spPr>
          </p:pic>
        </p:grpSp>
        <p:pic>
          <p:nvPicPr>
            <p:cNvPr id="22" name="Picture 1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43132" y="5971420"/>
              <a:ext cx="1215268" cy="73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0020139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44035"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Remember the simple conceptual framework and its associated empirical model</a:t>
            </a:r>
          </a:p>
        </p:txBody>
      </p:sp>
      <p:grpSp>
        <p:nvGrpSpPr>
          <p:cNvPr id="44036" name="Group 12"/>
          <p:cNvGrpSpPr>
            <a:grpSpLocks/>
          </p:cNvGrpSpPr>
          <p:nvPr/>
        </p:nvGrpSpPr>
        <p:grpSpPr bwMode="auto">
          <a:xfrm>
            <a:off x="2179320" y="1287780"/>
            <a:ext cx="6537960" cy="3086860"/>
            <a:chOff x="2286000" y="1134879"/>
            <a:chExt cx="5943600" cy="3597411"/>
          </a:xfrm>
        </p:grpSpPr>
        <p:sp>
          <p:nvSpPr>
            <p:cNvPr id="44038" name="Text Box 5"/>
            <p:cNvSpPr txBox="1">
              <a:spLocks noChangeArrowheads="1"/>
            </p:cNvSpPr>
            <p:nvPr/>
          </p:nvSpPr>
          <p:spPr bwMode="auto">
            <a:xfrm>
              <a:off x="2438400" y="1134879"/>
              <a:ext cx="2971800" cy="16543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Biological endowments</a:t>
              </a:r>
            </a:p>
          </p:txBody>
        </p:sp>
        <p:sp>
          <p:nvSpPr>
            <p:cNvPr id="44039" name="Text Box 7"/>
            <p:cNvSpPr txBox="1">
              <a:spLocks noChangeArrowheads="1"/>
            </p:cNvSpPr>
            <p:nvPr/>
          </p:nvSpPr>
          <p:spPr bwMode="auto">
            <a:xfrm>
              <a:off x="6629400" y="2622551"/>
              <a:ext cx="1600200" cy="80344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760" dirty="0">
                  <a:solidFill>
                    <a:srgbClr val="000000"/>
                  </a:solidFill>
                  <a:latin typeface="Century Gothic" panose="020B0502020202020204" pitchFamily="34" charset="0"/>
                </a:rPr>
                <a:t>Use of FP Methods</a:t>
              </a:r>
            </a:p>
          </p:txBody>
        </p:sp>
        <p:sp>
          <p:nvSpPr>
            <p:cNvPr id="44040" name="Line 9"/>
            <p:cNvSpPr>
              <a:spLocks noChangeShapeType="1"/>
            </p:cNvSpPr>
            <p:nvPr/>
          </p:nvSpPr>
          <p:spPr bwMode="auto">
            <a:xfrm>
              <a:off x="5435600" y="2176463"/>
              <a:ext cx="1143000" cy="762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44041" name="Line 10"/>
            <p:cNvSpPr>
              <a:spLocks noChangeShapeType="1"/>
            </p:cNvSpPr>
            <p:nvPr/>
          </p:nvSpPr>
          <p:spPr bwMode="auto">
            <a:xfrm flipV="1">
              <a:off x="5486400" y="3124200"/>
              <a:ext cx="1066800" cy="104298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44042" name="Text Box 6"/>
            <p:cNvSpPr txBox="1">
              <a:spLocks noChangeArrowheads="1"/>
            </p:cNvSpPr>
            <p:nvPr/>
          </p:nvSpPr>
          <p:spPr bwMode="auto">
            <a:xfrm>
              <a:off x="2286000" y="3133319"/>
              <a:ext cx="3200400" cy="159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540" dirty="0">
                  <a:solidFill>
                    <a:srgbClr val="00264D"/>
                  </a:solidFill>
                  <a:latin typeface="Century Gothic" panose="020B0502020202020204" pitchFamily="34" charset="0"/>
                </a:rPr>
                <a:t>Community Characteristics / Health Service supply</a:t>
              </a:r>
            </a:p>
            <a:p>
              <a:pPr eaLnBrk="1" hangingPunct="1">
                <a:lnSpc>
                  <a:spcPct val="80000"/>
                </a:lnSpc>
                <a:spcBef>
                  <a:spcPct val="0"/>
                </a:spcBef>
                <a:buClrTx/>
                <a:buFontTx/>
                <a:buNone/>
              </a:pPr>
              <a:r>
                <a:rPr lang="en-US" altLang="en-US" sz="1540" dirty="0">
                  <a:solidFill>
                    <a:srgbClr val="FFFFFF"/>
                  </a:solidFill>
                  <a:latin typeface="Century Gothic" panose="020B0502020202020204" pitchFamily="34" charset="0"/>
                </a:rPr>
                <a:t>  </a:t>
              </a:r>
              <a:r>
                <a:rPr lang="en-US" altLang="en-US" sz="154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540" dirty="0">
                  <a:solidFill>
                    <a:srgbClr val="000000"/>
                  </a:solidFill>
                  <a:latin typeface="Century Gothic" panose="020B0502020202020204" pitchFamily="34" charset="0"/>
                </a:rPr>
                <a:t>  - Program</a:t>
              </a:r>
            </a:p>
            <a:p>
              <a:pPr eaLnBrk="1" hangingPunct="1">
                <a:lnSpc>
                  <a:spcPct val="10000"/>
                </a:lnSpc>
                <a:spcBef>
                  <a:spcPct val="0"/>
                </a:spcBef>
                <a:buClrTx/>
                <a:buFontTx/>
                <a:buNone/>
              </a:pPr>
              <a:r>
                <a:rPr lang="en-US" altLang="en-US" sz="1540" dirty="0">
                  <a:solidFill>
                    <a:srgbClr val="FFFFFF"/>
                  </a:solidFill>
                  <a:latin typeface="Century Gothic" panose="020B0502020202020204" pitchFamily="34" charset="0"/>
                </a:rPr>
                <a:t> </a:t>
              </a:r>
            </a:p>
            <a:p>
              <a:pPr eaLnBrk="1" hangingPunct="1">
                <a:spcBef>
                  <a:spcPct val="0"/>
                </a:spcBef>
                <a:buClrTx/>
                <a:buFontTx/>
                <a:buNone/>
              </a:pPr>
              <a:r>
                <a:rPr lang="en-US" altLang="en-US" sz="1540" dirty="0">
                  <a:solidFill>
                    <a:srgbClr val="00B050"/>
                  </a:solidFill>
                  <a:latin typeface="Century Gothic" panose="020B0502020202020204" pitchFamily="34" charset="0"/>
                </a:rPr>
                <a:t>  - Sanitation</a:t>
              </a:r>
            </a:p>
          </p:txBody>
        </p:sp>
      </p:grpSp>
      <p:sp>
        <p:nvSpPr>
          <p:cNvPr id="44037" name="Rectangle 15"/>
          <p:cNvSpPr>
            <a:spLocks noChangeArrowheads="1"/>
          </p:cNvSpPr>
          <p:nvPr/>
        </p:nvSpPr>
        <p:spPr bwMode="auto">
          <a:xfrm>
            <a:off x="0" y="4305301"/>
            <a:ext cx="10058400" cy="4188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dirty="0" smtClean="0">
              <a:solidFill>
                <a:srgbClr val="000000"/>
              </a:solidFill>
            </a:endParaRPr>
          </a:p>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baseline="-25000" dirty="0" smtClean="0">
                <a:solidFill>
                  <a:srgbClr val="000000"/>
                </a:solidFill>
              </a:rPr>
              <a:t> </a:t>
            </a:r>
            <a:r>
              <a:rPr lang="en-US" altLang="en-US" sz="2090" dirty="0">
                <a:solidFill>
                  <a:srgbClr val="000000"/>
                </a:solidFill>
              </a:rPr>
              <a:t>= </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endParaRPr lang="en-US" altLang="en-US" sz="770"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750" b="1" dirty="0" smtClean="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HF</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a:t>
            </a:r>
            <a:r>
              <a:rPr lang="en-US" altLang="en-US" sz="2090" dirty="0" err="1">
                <a:solidFill>
                  <a:srgbClr val="000000"/>
                </a:solidFill>
                <a:latin typeface="Century Gothic" panose="020B0502020202020204" pitchFamily="34" charset="0"/>
              </a:rPr>
              <a:t>Prog</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endParaRPr lang="en-US" altLang="en-US" sz="1100" dirty="0">
              <a:solidFill>
                <a:srgbClr val="000000"/>
              </a:solidFill>
            </a:endParaRPr>
          </a:p>
          <a:p>
            <a:pPr eaLnBrk="1" hangingPunct="1">
              <a:spcBef>
                <a:spcPct val="0"/>
              </a:spcBef>
              <a:buClrTx/>
              <a:buFontTx/>
              <a:buNone/>
            </a:pPr>
            <a:endParaRPr lang="en-US" altLang="en-US" sz="2090" dirty="0">
              <a:solidFill>
                <a:srgbClr val="000000"/>
              </a:solidFill>
            </a:endParaRPr>
          </a:p>
          <a:p>
            <a:pPr eaLnBrk="1" hangingPunct="1">
              <a:spcBef>
                <a:spcPct val="0"/>
              </a:spcBef>
              <a:buClrTx/>
              <a:buFontTx/>
              <a:buNone/>
            </a:pPr>
            <a:endParaRPr lang="en-US" altLang="en-US" sz="2090" dirty="0">
              <a:solidFill>
                <a:srgbClr val="000000"/>
              </a:solidFill>
            </a:endParaRPr>
          </a:p>
          <a:p>
            <a:pPr eaLnBrk="1" hangingPunct="1">
              <a:lnSpc>
                <a:spcPct val="150000"/>
              </a:lnSpc>
              <a:spcBef>
                <a:spcPct val="0"/>
              </a:spcBef>
              <a:buClrTx/>
              <a:buFontTx/>
              <a:buNone/>
            </a:pPr>
            <a:endParaRPr lang="en-US" altLang="en-US" sz="2090" dirty="0">
              <a:solidFill>
                <a:srgbClr val="000000"/>
              </a:solidFill>
            </a:endParaRPr>
          </a:p>
          <a:p>
            <a:pPr eaLnBrk="1" hangingPunct="1">
              <a:spcBef>
                <a:spcPct val="0"/>
              </a:spcBef>
              <a:buClrTx/>
              <a:buFontTx/>
              <a:buNone/>
            </a:pPr>
            <a:endParaRPr lang="en-US" altLang="en-US" sz="2530" dirty="0">
              <a:solidFill>
                <a:srgbClr val="000000"/>
              </a:solidFill>
            </a:endParaRPr>
          </a:p>
        </p:txBody>
      </p:sp>
    </p:spTree>
    <p:extLst>
      <p:ext uri="{BB962C8B-B14F-4D97-AF65-F5344CB8AC3E}">
        <p14:creationId xmlns:p14="http://schemas.microsoft.com/office/powerpoint/2010/main" val="1356680069"/>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46083"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Remember the simple conceptual framework and its associated empirical model</a:t>
            </a:r>
          </a:p>
        </p:txBody>
      </p:sp>
      <p:grpSp>
        <p:nvGrpSpPr>
          <p:cNvPr id="46084" name="Group 12"/>
          <p:cNvGrpSpPr>
            <a:grpSpLocks/>
          </p:cNvGrpSpPr>
          <p:nvPr/>
        </p:nvGrpSpPr>
        <p:grpSpPr bwMode="auto">
          <a:xfrm>
            <a:off x="2179320" y="1287780"/>
            <a:ext cx="6537960" cy="3086860"/>
            <a:chOff x="2286000" y="1134879"/>
            <a:chExt cx="5943600" cy="3597411"/>
          </a:xfrm>
        </p:grpSpPr>
        <p:sp>
          <p:nvSpPr>
            <p:cNvPr id="46086" name="Text Box 5"/>
            <p:cNvSpPr txBox="1">
              <a:spLocks noChangeArrowheads="1"/>
            </p:cNvSpPr>
            <p:nvPr/>
          </p:nvSpPr>
          <p:spPr bwMode="auto">
            <a:xfrm>
              <a:off x="2438400" y="1134879"/>
              <a:ext cx="2971800" cy="16543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Biological endowments</a:t>
              </a:r>
            </a:p>
          </p:txBody>
        </p:sp>
        <p:sp>
          <p:nvSpPr>
            <p:cNvPr id="46087" name="Text Box 7"/>
            <p:cNvSpPr txBox="1">
              <a:spLocks noChangeArrowheads="1"/>
            </p:cNvSpPr>
            <p:nvPr/>
          </p:nvSpPr>
          <p:spPr bwMode="auto">
            <a:xfrm>
              <a:off x="6629400" y="2622551"/>
              <a:ext cx="1600200" cy="80344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760" dirty="0">
                  <a:solidFill>
                    <a:srgbClr val="000000"/>
                  </a:solidFill>
                  <a:latin typeface="Century Gothic" panose="020B0502020202020204" pitchFamily="34" charset="0"/>
                </a:rPr>
                <a:t>Use of FP Methods</a:t>
              </a:r>
            </a:p>
          </p:txBody>
        </p:sp>
        <p:sp>
          <p:nvSpPr>
            <p:cNvPr id="46088" name="Line 9"/>
            <p:cNvSpPr>
              <a:spLocks noChangeShapeType="1"/>
            </p:cNvSpPr>
            <p:nvPr/>
          </p:nvSpPr>
          <p:spPr bwMode="auto">
            <a:xfrm>
              <a:off x="5435600" y="2176463"/>
              <a:ext cx="1143000" cy="762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46089" name="Line 10"/>
            <p:cNvSpPr>
              <a:spLocks noChangeShapeType="1"/>
            </p:cNvSpPr>
            <p:nvPr/>
          </p:nvSpPr>
          <p:spPr bwMode="auto">
            <a:xfrm flipV="1">
              <a:off x="5486400" y="3124200"/>
              <a:ext cx="1066800" cy="104298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46090" name="Text Box 6"/>
            <p:cNvSpPr txBox="1">
              <a:spLocks noChangeArrowheads="1"/>
            </p:cNvSpPr>
            <p:nvPr/>
          </p:nvSpPr>
          <p:spPr bwMode="auto">
            <a:xfrm>
              <a:off x="2286000" y="3133319"/>
              <a:ext cx="3200400" cy="159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540" dirty="0">
                  <a:solidFill>
                    <a:srgbClr val="00264D"/>
                  </a:solidFill>
                  <a:latin typeface="Century Gothic" panose="020B0502020202020204" pitchFamily="34" charset="0"/>
                </a:rPr>
                <a:t>Community Characteristics / Health Service supply</a:t>
              </a:r>
            </a:p>
            <a:p>
              <a:pPr eaLnBrk="1" hangingPunct="1">
                <a:lnSpc>
                  <a:spcPct val="80000"/>
                </a:lnSpc>
                <a:spcBef>
                  <a:spcPct val="0"/>
                </a:spcBef>
                <a:buClrTx/>
                <a:buFontTx/>
                <a:buNone/>
              </a:pPr>
              <a:r>
                <a:rPr lang="en-US" altLang="en-US" sz="1540" dirty="0">
                  <a:solidFill>
                    <a:srgbClr val="FFFFFF"/>
                  </a:solidFill>
                  <a:latin typeface="Century Gothic" panose="020B0502020202020204" pitchFamily="34" charset="0"/>
                </a:rPr>
                <a:t>  </a:t>
              </a:r>
              <a:r>
                <a:rPr lang="en-US" altLang="en-US" sz="154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540" dirty="0">
                  <a:solidFill>
                    <a:srgbClr val="000000"/>
                  </a:solidFill>
                  <a:latin typeface="Century Gothic" panose="020B0502020202020204" pitchFamily="34" charset="0"/>
                </a:rPr>
                <a:t>  - Program</a:t>
              </a:r>
            </a:p>
            <a:p>
              <a:pPr eaLnBrk="1" hangingPunct="1">
                <a:lnSpc>
                  <a:spcPct val="10000"/>
                </a:lnSpc>
                <a:spcBef>
                  <a:spcPct val="0"/>
                </a:spcBef>
                <a:buClrTx/>
                <a:buFontTx/>
                <a:buNone/>
              </a:pPr>
              <a:r>
                <a:rPr lang="en-US" altLang="en-US" sz="1540" dirty="0">
                  <a:solidFill>
                    <a:srgbClr val="FFFFFF"/>
                  </a:solidFill>
                  <a:latin typeface="Century Gothic" panose="020B0502020202020204" pitchFamily="34" charset="0"/>
                </a:rPr>
                <a:t> </a:t>
              </a:r>
            </a:p>
            <a:p>
              <a:pPr eaLnBrk="1" hangingPunct="1">
                <a:spcBef>
                  <a:spcPct val="0"/>
                </a:spcBef>
                <a:buClrTx/>
                <a:buFontTx/>
                <a:buNone/>
              </a:pPr>
              <a:r>
                <a:rPr lang="en-US" altLang="en-US" sz="1540" dirty="0">
                  <a:solidFill>
                    <a:srgbClr val="00B050"/>
                  </a:solidFill>
                  <a:latin typeface="Century Gothic" panose="020B0502020202020204" pitchFamily="34" charset="0"/>
                </a:rPr>
                <a:t>  - Sanitation</a:t>
              </a:r>
            </a:p>
          </p:txBody>
        </p:sp>
      </p:grpSp>
      <p:sp>
        <p:nvSpPr>
          <p:cNvPr id="46085" name="Rectangle 15"/>
          <p:cNvSpPr>
            <a:spLocks noChangeArrowheads="1"/>
          </p:cNvSpPr>
          <p:nvPr/>
        </p:nvSpPr>
        <p:spPr bwMode="auto">
          <a:xfrm>
            <a:off x="152400" y="4236935"/>
            <a:ext cx="10058400" cy="451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dirty="0" smtClean="0">
              <a:solidFill>
                <a:srgbClr val="000000"/>
              </a:solidFill>
            </a:endParaRPr>
          </a:p>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baseline="-25000" dirty="0" smtClean="0">
                <a:solidFill>
                  <a:srgbClr val="000000"/>
                </a:solidFill>
              </a:rPr>
              <a:t> </a:t>
            </a:r>
            <a:r>
              <a:rPr lang="en-US" altLang="en-US" sz="2090" dirty="0">
                <a:solidFill>
                  <a:srgbClr val="000000"/>
                </a:solidFill>
              </a:rPr>
              <a:t>= </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endParaRPr lang="en-US" altLang="en-US" sz="770"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750" b="1" dirty="0" smtClean="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HF</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a:t>
            </a:r>
            <a:r>
              <a:rPr lang="en-US" altLang="en-US" sz="2090" dirty="0" err="1">
                <a:solidFill>
                  <a:srgbClr val="000000"/>
                </a:solidFill>
                <a:latin typeface="Century Gothic" panose="020B0502020202020204" pitchFamily="34" charset="0"/>
              </a:rPr>
              <a:t>Prog</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endParaRPr lang="en-US" altLang="en-US" sz="1100" dirty="0">
              <a:solidFill>
                <a:srgbClr val="000000"/>
              </a:solidFill>
              <a:latin typeface="Century Gothic" panose="020B0502020202020204" pitchFamily="34" charset="0"/>
            </a:endParaRPr>
          </a:p>
          <a:p>
            <a:pPr eaLnBrk="1" hangingPunct="1">
              <a:spcBef>
                <a:spcPct val="0"/>
              </a:spcBef>
              <a:buClrTx/>
              <a:buFontTx/>
              <a:buNone/>
            </a:pPr>
            <a:r>
              <a:rPr lang="en-US" altLang="en-US" sz="2090" dirty="0" smtClean="0">
                <a:solidFill>
                  <a:srgbClr val="000000"/>
                </a:solidFill>
                <a:latin typeface="Century Gothic" panose="020B0502020202020204" pitchFamily="34" charset="0"/>
              </a:rPr>
              <a:t>Then</a:t>
            </a:r>
            <a:r>
              <a:rPr lang="en-US" altLang="en-US" sz="2090" dirty="0">
                <a:solidFill>
                  <a:srgbClr val="000000"/>
                </a:solidFill>
                <a:latin typeface="Century Gothic" panose="020B0502020202020204" pitchFamily="34" charset="0"/>
              </a:rPr>
              <a:t>, we have </a:t>
            </a:r>
            <a:r>
              <a:rPr lang="en-US" altLang="en-US" sz="2090" u="sng" dirty="0">
                <a:solidFill>
                  <a:srgbClr val="000000"/>
                </a:solidFill>
                <a:latin typeface="Century Gothic" panose="020B0502020202020204" pitchFamily="34" charset="0"/>
              </a:rPr>
              <a:t>Direct and Unique relationships</a:t>
            </a:r>
            <a:r>
              <a:rPr lang="en-US" altLang="en-US" sz="2090" dirty="0">
                <a:solidFill>
                  <a:srgbClr val="000000"/>
                </a:solidFill>
                <a:latin typeface="Century Gothic" panose="020B0502020202020204" pitchFamily="34" charset="0"/>
              </a:rPr>
              <a:t> between each determinant and “Use”. The, we can estimate the effect of the Program on Use. </a:t>
            </a:r>
          </a:p>
          <a:p>
            <a:pPr eaLnBrk="1" hangingPunct="1">
              <a:spcBef>
                <a:spcPct val="0"/>
              </a:spcBef>
              <a:buClrTx/>
              <a:buFontTx/>
              <a:buNone/>
            </a:pPr>
            <a:endParaRPr lang="en-US" altLang="en-US" sz="2090" dirty="0">
              <a:solidFill>
                <a:srgbClr val="000000"/>
              </a:solidFill>
            </a:endParaRPr>
          </a:p>
          <a:p>
            <a:pPr eaLnBrk="1" hangingPunct="1">
              <a:lnSpc>
                <a:spcPct val="150000"/>
              </a:lnSpc>
              <a:spcBef>
                <a:spcPct val="0"/>
              </a:spcBef>
              <a:buClrTx/>
              <a:buFontTx/>
              <a:buNone/>
            </a:pPr>
            <a:endParaRPr lang="en-US" altLang="en-US" sz="2090" dirty="0">
              <a:solidFill>
                <a:srgbClr val="000000"/>
              </a:solidFill>
            </a:endParaRPr>
          </a:p>
          <a:p>
            <a:pPr eaLnBrk="1" hangingPunct="1">
              <a:spcBef>
                <a:spcPct val="0"/>
              </a:spcBef>
              <a:buClrTx/>
              <a:buFontTx/>
              <a:buNone/>
            </a:pPr>
            <a:endParaRPr lang="en-US" altLang="en-US" sz="2530" dirty="0">
              <a:solidFill>
                <a:srgbClr val="000000"/>
              </a:solidFill>
            </a:endParaRPr>
          </a:p>
        </p:txBody>
      </p:sp>
    </p:spTree>
    <p:extLst>
      <p:ext uri="{BB962C8B-B14F-4D97-AF65-F5344CB8AC3E}">
        <p14:creationId xmlns:p14="http://schemas.microsoft.com/office/powerpoint/2010/main" val="1868827557"/>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ChangeArrowheads="1"/>
          </p:cNvSpPr>
          <p:nvPr/>
        </p:nvSpPr>
        <p:spPr bwMode="auto">
          <a:xfrm>
            <a:off x="83820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48131" name="Rectangle 4"/>
          <p:cNvSpPr>
            <a:spLocks noChangeArrowheads="1"/>
          </p:cNvSpPr>
          <p:nvPr/>
        </p:nvSpPr>
        <p:spPr bwMode="auto">
          <a:xfrm>
            <a:off x="461010" y="96014"/>
            <a:ext cx="930402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Now, remember a simple modification: Conceptual framework for targeted program placement</a:t>
            </a:r>
          </a:p>
        </p:txBody>
      </p:sp>
      <p:sp>
        <p:nvSpPr>
          <p:cNvPr id="48132" name="Text Box 5"/>
          <p:cNvSpPr txBox="1">
            <a:spLocks noChangeArrowheads="1"/>
          </p:cNvSpPr>
          <p:nvPr/>
        </p:nvSpPr>
        <p:spPr bwMode="auto">
          <a:xfrm>
            <a:off x="1844040" y="1396048"/>
            <a:ext cx="3268980" cy="167674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98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Biological endowments</a:t>
            </a:r>
            <a:endParaRPr lang="en-US" altLang="en-US" sz="1870" dirty="0">
              <a:solidFill>
                <a:srgbClr val="000000"/>
              </a:solidFill>
              <a:latin typeface="Century Gothic" panose="020B0502020202020204" pitchFamily="34" charset="0"/>
            </a:endParaRPr>
          </a:p>
        </p:txBody>
      </p:sp>
      <p:sp>
        <p:nvSpPr>
          <p:cNvPr id="48133" name="Text Box 7"/>
          <p:cNvSpPr txBox="1">
            <a:spLocks noChangeArrowheads="1"/>
          </p:cNvSpPr>
          <p:nvPr/>
        </p:nvSpPr>
        <p:spPr bwMode="auto">
          <a:xfrm>
            <a:off x="7879080" y="2545080"/>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Use of FP Methods</a:t>
            </a:r>
          </a:p>
        </p:txBody>
      </p:sp>
      <p:sp>
        <p:nvSpPr>
          <p:cNvPr id="48134" name="Line 9"/>
          <p:cNvSpPr>
            <a:spLocks noChangeShapeType="1"/>
          </p:cNvSpPr>
          <p:nvPr/>
        </p:nvSpPr>
        <p:spPr bwMode="auto">
          <a:xfrm>
            <a:off x="5113020" y="2293620"/>
            <a:ext cx="2766060" cy="58674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48135" name="Line 10"/>
          <p:cNvSpPr>
            <a:spLocks noChangeShapeType="1"/>
          </p:cNvSpPr>
          <p:nvPr/>
        </p:nvSpPr>
        <p:spPr bwMode="auto">
          <a:xfrm flipV="1">
            <a:off x="7376160" y="3182462"/>
            <a:ext cx="502920" cy="81200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48136" name="Text Box 6"/>
          <p:cNvSpPr txBox="1">
            <a:spLocks noChangeArrowheads="1"/>
          </p:cNvSpPr>
          <p:nvPr/>
        </p:nvSpPr>
        <p:spPr bwMode="auto">
          <a:xfrm>
            <a:off x="2011680" y="3383280"/>
            <a:ext cx="2598420" cy="137550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Community </a:t>
            </a:r>
            <a:r>
              <a:rPr lang="en-US" altLang="en-US" sz="1980" dirty="0" err="1">
                <a:solidFill>
                  <a:srgbClr val="00264D"/>
                </a:solidFill>
                <a:latin typeface="Century Gothic" panose="020B0502020202020204" pitchFamily="34" charset="0"/>
              </a:rPr>
              <a:t>Charact</a:t>
            </a:r>
            <a:r>
              <a:rPr lang="en-US" altLang="en-US" sz="198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0000"/>
                </a:solidFill>
                <a:latin typeface="Century Gothic" panose="020B0502020202020204" pitchFamily="34" charset="0"/>
              </a:rPr>
              <a:t>  - Sanitation</a:t>
            </a:r>
          </a:p>
        </p:txBody>
      </p:sp>
      <p:sp>
        <p:nvSpPr>
          <p:cNvPr id="48137" name="Text Box 7"/>
          <p:cNvSpPr txBox="1">
            <a:spLocks noChangeArrowheads="1"/>
          </p:cNvSpPr>
          <p:nvPr/>
        </p:nvSpPr>
        <p:spPr bwMode="auto">
          <a:xfrm>
            <a:off x="5615940" y="3982245"/>
            <a:ext cx="1760220" cy="48628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48138" name="Line 10"/>
          <p:cNvSpPr>
            <a:spLocks noChangeShapeType="1"/>
          </p:cNvSpPr>
          <p:nvPr/>
        </p:nvSpPr>
        <p:spPr bwMode="auto">
          <a:xfrm flipV="1">
            <a:off x="4610100" y="4305300"/>
            <a:ext cx="100584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48139" name="Line 10"/>
          <p:cNvSpPr>
            <a:spLocks noChangeShapeType="1"/>
          </p:cNvSpPr>
          <p:nvPr/>
        </p:nvSpPr>
        <p:spPr bwMode="auto">
          <a:xfrm flipV="1">
            <a:off x="4610100" y="2964180"/>
            <a:ext cx="3268980" cy="108966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Tree>
    <p:extLst>
      <p:ext uri="{BB962C8B-B14F-4D97-AF65-F5344CB8AC3E}">
        <p14:creationId xmlns:p14="http://schemas.microsoft.com/office/powerpoint/2010/main" val="3619370878"/>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50179"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do we observe?</a:t>
            </a:r>
          </a:p>
        </p:txBody>
      </p:sp>
      <p:sp>
        <p:nvSpPr>
          <p:cNvPr id="50180" name="Text Box 5"/>
          <p:cNvSpPr txBox="1">
            <a:spLocks noChangeArrowheads="1"/>
          </p:cNvSpPr>
          <p:nvPr/>
        </p:nvSpPr>
        <p:spPr bwMode="auto">
          <a:xfrm>
            <a:off x="1844040" y="1396048"/>
            <a:ext cx="3268980" cy="167674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98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50181" name="Text Box 7"/>
          <p:cNvSpPr txBox="1">
            <a:spLocks noChangeArrowheads="1"/>
          </p:cNvSpPr>
          <p:nvPr/>
        </p:nvSpPr>
        <p:spPr bwMode="auto">
          <a:xfrm>
            <a:off x="7879080" y="2545080"/>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Use of FP Methods</a:t>
            </a:r>
          </a:p>
        </p:txBody>
      </p:sp>
      <p:sp>
        <p:nvSpPr>
          <p:cNvPr id="50182" name="Line 9"/>
          <p:cNvSpPr>
            <a:spLocks noChangeShapeType="1"/>
          </p:cNvSpPr>
          <p:nvPr/>
        </p:nvSpPr>
        <p:spPr bwMode="auto">
          <a:xfrm>
            <a:off x="5113020" y="2293620"/>
            <a:ext cx="2766060" cy="58674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0183" name="Line 10"/>
          <p:cNvSpPr>
            <a:spLocks noChangeShapeType="1"/>
          </p:cNvSpPr>
          <p:nvPr/>
        </p:nvSpPr>
        <p:spPr bwMode="auto">
          <a:xfrm flipV="1">
            <a:off x="7376160" y="3182462"/>
            <a:ext cx="502920" cy="81200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0184" name="Text Box 5"/>
          <p:cNvSpPr txBox="1">
            <a:spLocks noChangeArrowheads="1"/>
          </p:cNvSpPr>
          <p:nvPr/>
        </p:nvSpPr>
        <p:spPr bwMode="auto">
          <a:xfrm>
            <a:off x="218330" y="1396047"/>
            <a:ext cx="1676400" cy="1676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980" dirty="0">
                <a:solidFill>
                  <a:srgbClr val="00264D"/>
                </a:solidFill>
                <a:latin typeface="Century Gothic" panose="020B0502020202020204" pitchFamily="34" charset="0"/>
              </a:rPr>
              <a:t>Observed?</a:t>
            </a:r>
          </a:p>
          <a:p>
            <a:pPr eaLnBrk="1" hangingPunct="1">
              <a:lnSpc>
                <a:spcPct val="80000"/>
              </a:lnSpc>
              <a:spcBef>
                <a:spcPct val="0"/>
              </a:spcBef>
              <a:buClrTx/>
              <a:buFontTx/>
              <a:buNone/>
            </a:pPr>
            <a:endParaRPr lang="en-US" altLang="en-US" sz="1980" b="1" dirty="0">
              <a:solidFill>
                <a:srgbClr val="00264D"/>
              </a:solidFill>
              <a:latin typeface="Century Gothic" panose="020B0502020202020204" pitchFamily="34" charset="0"/>
            </a:endParaRPr>
          </a:p>
          <a:p>
            <a:pPr eaLnBrk="1" hangingPunct="1">
              <a:lnSpc>
                <a:spcPct val="80000"/>
              </a:lnSpc>
              <a:spcBef>
                <a:spcPct val="0"/>
              </a:spcBef>
              <a:buClrTx/>
              <a:buFontTx/>
              <a:buNone/>
            </a:pP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YES</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YES</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YES</a:t>
            </a:r>
          </a:p>
          <a:p>
            <a:pPr eaLnBrk="1" hangingPunct="1">
              <a:lnSpc>
                <a:spcPct val="80000"/>
              </a:lnSpc>
              <a:spcBef>
                <a:spcPct val="0"/>
              </a:spcBef>
              <a:buClrTx/>
              <a:buFontTx/>
              <a:buNone/>
            </a:pPr>
            <a:r>
              <a:rPr lang="en-US" altLang="en-US" sz="1760" dirty="0">
                <a:latin typeface="Century Gothic" panose="020B0502020202020204" pitchFamily="34" charset="0"/>
              </a:rPr>
              <a:t>        </a:t>
            </a:r>
            <a:r>
              <a:rPr lang="en-US" altLang="en-US" sz="1760" b="1" dirty="0">
                <a:latin typeface="Century Gothic" panose="020B0502020202020204" pitchFamily="34" charset="0"/>
              </a:rPr>
              <a:t>NO</a:t>
            </a:r>
          </a:p>
          <a:p>
            <a:pPr eaLnBrk="1" hangingPunct="1">
              <a:lnSpc>
                <a:spcPct val="80000"/>
              </a:lnSpc>
              <a:spcBef>
                <a:spcPct val="0"/>
              </a:spcBef>
              <a:buClrTx/>
              <a:buFontTx/>
              <a:buNone/>
            </a:pPr>
            <a:r>
              <a:rPr lang="en-US" altLang="en-US" sz="1760" b="1" dirty="0">
                <a:latin typeface="Century Gothic" panose="020B0502020202020204" pitchFamily="34" charset="0"/>
              </a:rPr>
              <a:t>        NO</a:t>
            </a:r>
            <a:endParaRPr lang="en-US" altLang="en-US" sz="1870" b="1" dirty="0">
              <a:latin typeface="Century Gothic" panose="020B0502020202020204" pitchFamily="34" charset="0"/>
            </a:endParaRPr>
          </a:p>
        </p:txBody>
      </p:sp>
      <p:sp>
        <p:nvSpPr>
          <p:cNvPr id="50185" name="Text Box 6"/>
          <p:cNvSpPr txBox="1">
            <a:spLocks noChangeArrowheads="1"/>
          </p:cNvSpPr>
          <p:nvPr/>
        </p:nvSpPr>
        <p:spPr bwMode="auto">
          <a:xfrm>
            <a:off x="251460" y="3072788"/>
            <a:ext cx="1592580" cy="133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980" dirty="0">
                <a:solidFill>
                  <a:srgbClr val="00264D"/>
                </a:solidFill>
              </a:rPr>
              <a:t>  </a:t>
            </a:r>
            <a:r>
              <a:rPr lang="en-US" altLang="en-US" sz="1980" dirty="0">
                <a:solidFill>
                  <a:srgbClr val="00264D"/>
                </a:solidFill>
                <a:latin typeface="Century Gothic" panose="020B0502020202020204" pitchFamily="34" charset="0"/>
              </a:rPr>
              <a:t>Observed? </a:t>
            </a:r>
          </a:p>
          <a:p>
            <a:pPr eaLnBrk="1" hangingPunct="1">
              <a:lnSpc>
                <a:spcPct val="80000"/>
              </a:lnSpc>
              <a:spcBef>
                <a:spcPct val="0"/>
              </a:spcBef>
              <a:buClrTx/>
              <a:buFontTx/>
              <a:buNone/>
            </a:pP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YES</a:t>
            </a:r>
          </a:p>
          <a:p>
            <a:pPr eaLnBrk="1" hangingPunct="1">
              <a:lnSpc>
                <a:spcPct val="80000"/>
              </a:lnSpc>
              <a:spcBef>
                <a:spcPct val="0"/>
              </a:spcBef>
              <a:buClrTx/>
              <a:buFontTx/>
              <a:buNone/>
            </a:pPr>
            <a:r>
              <a:rPr lang="en-US" altLang="en-US" sz="1760" b="1" dirty="0">
                <a:solidFill>
                  <a:srgbClr val="00B050"/>
                </a:solidFill>
                <a:latin typeface="Century Gothic" panose="020B0502020202020204" pitchFamily="34" charset="0"/>
              </a:rPr>
              <a:t>          </a:t>
            </a:r>
            <a:r>
              <a:rPr lang="en-US" altLang="en-US" sz="1760" b="1" dirty="0">
                <a:latin typeface="Century Gothic" panose="020B0502020202020204" pitchFamily="34" charset="0"/>
              </a:rPr>
              <a:t>NO</a:t>
            </a:r>
          </a:p>
          <a:p>
            <a:pPr eaLnBrk="1" hangingPunct="1">
              <a:lnSpc>
                <a:spcPct val="90000"/>
              </a:lnSpc>
              <a:spcBef>
                <a:spcPct val="0"/>
              </a:spcBef>
              <a:buClrTx/>
              <a:buFontTx/>
              <a:buNone/>
            </a:pPr>
            <a:r>
              <a:rPr lang="en-US" altLang="en-US" sz="1760" b="1" dirty="0">
                <a:latin typeface="Century Gothic" panose="020B0502020202020204" pitchFamily="34" charset="0"/>
              </a:rPr>
              <a:t>          NO</a:t>
            </a:r>
          </a:p>
        </p:txBody>
      </p:sp>
      <p:sp>
        <p:nvSpPr>
          <p:cNvPr id="50186" name="Text Box 6"/>
          <p:cNvSpPr txBox="1">
            <a:spLocks noChangeArrowheads="1"/>
          </p:cNvSpPr>
          <p:nvPr/>
        </p:nvSpPr>
        <p:spPr bwMode="auto">
          <a:xfrm>
            <a:off x="2011680" y="3383280"/>
            <a:ext cx="2598420" cy="137550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Community </a:t>
            </a:r>
            <a:r>
              <a:rPr lang="en-US" altLang="en-US" sz="1980" dirty="0" err="1">
                <a:solidFill>
                  <a:srgbClr val="00264D"/>
                </a:solidFill>
                <a:latin typeface="Century Gothic" panose="020B0502020202020204" pitchFamily="34" charset="0"/>
              </a:rPr>
              <a:t>Charact</a:t>
            </a:r>
            <a:r>
              <a:rPr lang="en-US" altLang="en-US" sz="198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p:txBody>
      </p:sp>
      <p:sp>
        <p:nvSpPr>
          <p:cNvPr id="50187" name="Text Box 7"/>
          <p:cNvSpPr txBox="1">
            <a:spLocks noChangeArrowheads="1"/>
          </p:cNvSpPr>
          <p:nvPr/>
        </p:nvSpPr>
        <p:spPr bwMode="auto">
          <a:xfrm>
            <a:off x="5615940" y="3982245"/>
            <a:ext cx="1760220" cy="48628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50188" name="Line 10"/>
          <p:cNvSpPr>
            <a:spLocks noChangeShapeType="1"/>
          </p:cNvSpPr>
          <p:nvPr/>
        </p:nvSpPr>
        <p:spPr bwMode="auto">
          <a:xfrm flipV="1">
            <a:off x="4610100" y="4305300"/>
            <a:ext cx="100584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0189" name="Line 10"/>
          <p:cNvSpPr>
            <a:spLocks noChangeShapeType="1"/>
          </p:cNvSpPr>
          <p:nvPr/>
        </p:nvSpPr>
        <p:spPr bwMode="auto">
          <a:xfrm flipV="1">
            <a:off x="4610100" y="2964180"/>
            <a:ext cx="3268980" cy="108966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Tree>
    <p:extLst>
      <p:ext uri="{BB962C8B-B14F-4D97-AF65-F5344CB8AC3E}">
        <p14:creationId xmlns:p14="http://schemas.microsoft.com/office/powerpoint/2010/main" val="3688631764"/>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52227"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is the associated empirical model?</a:t>
            </a:r>
          </a:p>
        </p:txBody>
      </p:sp>
      <p:sp>
        <p:nvSpPr>
          <p:cNvPr id="52228" name="Text Box 5"/>
          <p:cNvSpPr txBox="1">
            <a:spLocks noChangeArrowheads="1"/>
          </p:cNvSpPr>
          <p:nvPr/>
        </p:nvSpPr>
        <p:spPr bwMode="auto">
          <a:xfrm>
            <a:off x="1844040" y="1396048"/>
            <a:ext cx="3268980" cy="167674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98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52229" name="Text Box 7"/>
          <p:cNvSpPr txBox="1">
            <a:spLocks noChangeArrowheads="1"/>
          </p:cNvSpPr>
          <p:nvPr/>
        </p:nvSpPr>
        <p:spPr bwMode="auto">
          <a:xfrm>
            <a:off x="7879080" y="2545080"/>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Use of FP Methods</a:t>
            </a:r>
          </a:p>
        </p:txBody>
      </p:sp>
      <p:sp>
        <p:nvSpPr>
          <p:cNvPr id="52230" name="Line 9"/>
          <p:cNvSpPr>
            <a:spLocks noChangeShapeType="1"/>
          </p:cNvSpPr>
          <p:nvPr/>
        </p:nvSpPr>
        <p:spPr bwMode="auto">
          <a:xfrm>
            <a:off x="5113020" y="2293620"/>
            <a:ext cx="2766060" cy="58674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2231" name="Line 10"/>
          <p:cNvSpPr>
            <a:spLocks noChangeShapeType="1"/>
          </p:cNvSpPr>
          <p:nvPr/>
        </p:nvSpPr>
        <p:spPr bwMode="auto">
          <a:xfrm flipV="1">
            <a:off x="7376160" y="3182462"/>
            <a:ext cx="502920" cy="81200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2232" name="Text Box 5"/>
          <p:cNvSpPr txBox="1">
            <a:spLocks noChangeArrowheads="1"/>
          </p:cNvSpPr>
          <p:nvPr/>
        </p:nvSpPr>
        <p:spPr bwMode="auto">
          <a:xfrm>
            <a:off x="251460" y="1387366"/>
            <a:ext cx="1676400" cy="1676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980" dirty="0">
                <a:solidFill>
                  <a:srgbClr val="00264D"/>
                </a:solidFill>
                <a:latin typeface="Century Gothic" panose="020B0502020202020204" pitchFamily="34" charset="0"/>
              </a:rPr>
              <a:t>Observed?</a:t>
            </a:r>
          </a:p>
          <a:p>
            <a:pPr eaLnBrk="1" hangingPunct="1">
              <a:lnSpc>
                <a:spcPct val="80000"/>
              </a:lnSpc>
              <a:spcBef>
                <a:spcPct val="0"/>
              </a:spcBef>
              <a:buClrTx/>
              <a:buFontTx/>
              <a:buNone/>
            </a:pPr>
            <a:endParaRPr lang="en-US" altLang="en-US" sz="1980" b="1" dirty="0">
              <a:solidFill>
                <a:srgbClr val="00264D"/>
              </a:solidFill>
              <a:latin typeface="Century Gothic" panose="020B0502020202020204" pitchFamily="34" charset="0"/>
            </a:endParaRPr>
          </a:p>
          <a:p>
            <a:pPr eaLnBrk="1" hangingPunct="1">
              <a:lnSpc>
                <a:spcPct val="80000"/>
              </a:lnSpc>
              <a:spcBef>
                <a:spcPct val="0"/>
              </a:spcBef>
              <a:buClrTx/>
              <a:buFontTx/>
              <a:buNone/>
            </a:pP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YES</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YES</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YES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NO</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NO</a:t>
            </a:r>
            <a:endParaRPr lang="en-US" altLang="en-US" sz="1870" dirty="0">
              <a:solidFill>
                <a:srgbClr val="00B050"/>
              </a:solidFill>
              <a:latin typeface="Century Gothic" panose="020B0502020202020204" pitchFamily="34" charset="0"/>
            </a:endParaRPr>
          </a:p>
        </p:txBody>
      </p:sp>
      <p:sp>
        <p:nvSpPr>
          <p:cNvPr id="52233" name="Text Box 6"/>
          <p:cNvSpPr txBox="1">
            <a:spLocks noChangeArrowheads="1"/>
          </p:cNvSpPr>
          <p:nvPr/>
        </p:nvSpPr>
        <p:spPr bwMode="auto">
          <a:xfrm>
            <a:off x="209550" y="3140946"/>
            <a:ext cx="1592580" cy="133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Observed? </a:t>
            </a:r>
          </a:p>
          <a:p>
            <a:pPr eaLnBrk="1" hangingPunct="1">
              <a:lnSpc>
                <a:spcPct val="80000"/>
              </a:lnSpc>
              <a:spcBef>
                <a:spcPct val="0"/>
              </a:spcBef>
              <a:buClrTx/>
              <a:buFontTx/>
              <a:buNone/>
            </a:pP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YES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NO</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NO</a:t>
            </a:r>
          </a:p>
        </p:txBody>
      </p:sp>
      <p:sp>
        <p:nvSpPr>
          <p:cNvPr id="52234" name="Text Box 6"/>
          <p:cNvSpPr txBox="1">
            <a:spLocks noChangeArrowheads="1"/>
          </p:cNvSpPr>
          <p:nvPr/>
        </p:nvSpPr>
        <p:spPr bwMode="auto">
          <a:xfrm>
            <a:off x="2011680" y="3383280"/>
            <a:ext cx="2598420" cy="137550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Community </a:t>
            </a:r>
            <a:r>
              <a:rPr lang="en-US" altLang="en-US" sz="1980" dirty="0" err="1">
                <a:solidFill>
                  <a:srgbClr val="00264D"/>
                </a:solidFill>
                <a:latin typeface="Century Gothic" panose="020B0502020202020204" pitchFamily="34" charset="0"/>
              </a:rPr>
              <a:t>Charact</a:t>
            </a:r>
            <a:r>
              <a:rPr lang="en-US" altLang="en-US" sz="198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p:txBody>
      </p:sp>
      <p:sp>
        <p:nvSpPr>
          <p:cNvPr id="52235" name="Text Box 7"/>
          <p:cNvSpPr txBox="1">
            <a:spLocks noChangeArrowheads="1"/>
          </p:cNvSpPr>
          <p:nvPr/>
        </p:nvSpPr>
        <p:spPr bwMode="auto">
          <a:xfrm>
            <a:off x="5615940" y="3982245"/>
            <a:ext cx="1760220" cy="48628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52236" name="Line 10"/>
          <p:cNvSpPr>
            <a:spLocks noChangeShapeType="1"/>
          </p:cNvSpPr>
          <p:nvPr/>
        </p:nvSpPr>
        <p:spPr bwMode="auto">
          <a:xfrm flipV="1">
            <a:off x="4610100" y="4305300"/>
            <a:ext cx="100584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2237" name="Line 10"/>
          <p:cNvSpPr>
            <a:spLocks noChangeShapeType="1"/>
          </p:cNvSpPr>
          <p:nvPr/>
        </p:nvSpPr>
        <p:spPr bwMode="auto">
          <a:xfrm flipV="1">
            <a:off x="4610100" y="2964180"/>
            <a:ext cx="3268980" cy="108966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2238" name="Rectangle 16"/>
          <p:cNvSpPr>
            <a:spLocks noChangeArrowheads="1"/>
          </p:cNvSpPr>
          <p:nvPr/>
        </p:nvSpPr>
        <p:spPr bwMode="auto">
          <a:xfrm>
            <a:off x="-17463" y="5042218"/>
            <a:ext cx="10142220" cy="574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r>
              <a:rPr lang="en-US" altLang="en-US" sz="2090">
                <a:solidFill>
                  <a:srgbClr val="000000"/>
                </a:solidFill>
              </a:rPr>
              <a:t>Use</a:t>
            </a:r>
            <a:r>
              <a:rPr lang="en-US" altLang="en-US" sz="2090" baseline="-25000">
                <a:solidFill>
                  <a:srgbClr val="000000"/>
                </a:solidFill>
              </a:rPr>
              <a:t>ij</a:t>
            </a:r>
            <a:r>
              <a:rPr lang="en-US" altLang="en-US" sz="2090">
                <a:solidFill>
                  <a:srgbClr val="000000"/>
                </a:solidFill>
              </a:rPr>
              <a:t>=</a:t>
            </a:r>
            <a:r>
              <a:rPr lang="el-GR" altLang="en-US" sz="2090">
                <a:solidFill>
                  <a:srgbClr val="000000"/>
                </a:solidFill>
              </a:rPr>
              <a:t>α</a:t>
            </a:r>
            <a:r>
              <a:rPr lang="en-US" altLang="en-US" sz="2090" baseline="-25000">
                <a:solidFill>
                  <a:srgbClr val="000000"/>
                </a:solidFill>
              </a:rPr>
              <a:t>0</a:t>
            </a:r>
            <a:r>
              <a:rPr lang="en-US" altLang="en-US" sz="2090">
                <a:solidFill>
                  <a:srgbClr val="000000"/>
                </a:solidFill>
              </a:rPr>
              <a:t>+</a:t>
            </a:r>
            <a:r>
              <a:rPr lang="el-GR" altLang="en-US" sz="2090">
                <a:solidFill>
                  <a:srgbClr val="000000"/>
                </a:solidFill>
              </a:rPr>
              <a:t>α</a:t>
            </a:r>
            <a:r>
              <a:rPr lang="en-US" altLang="en-US" sz="2090" baseline="-25000">
                <a:solidFill>
                  <a:srgbClr val="000000"/>
                </a:solidFill>
              </a:rPr>
              <a:t>1</a:t>
            </a:r>
            <a:r>
              <a:rPr lang="en-US" altLang="en-US" sz="2090">
                <a:solidFill>
                  <a:srgbClr val="000000"/>
                </a:solidFill>
              </a:rPr>
              <a:t>Age</a:t>
            </a:r>
            <a:r>
              <a:rPr lang="en-US" altLang="en-US" sz="2090" baseline="-25000">
                <a:solidFill>
                  <a:srgbClr val="000000"/>
                </a:solidFill>
              </a:rPr>
              <a:t>ij</a:t>
            </a:r>
            <a:r>
              <a:rPr lang="en-US" altLang="en-US" sz="2090">
                <a:solidFill>
                  <a:srgbClr val="000000"/>
                </a:solidFill>
              </a:rPr>
              <a:t>+</a:t>
            </a:r>
            <a:r>
              <a:rPr lang="el-GR" altLang="en-US" sz="2090">
                <a:solidFill>
                  <a:srgbClr val="000000"/>
                </a:solidFill>
              </a:rPr>
              <a:t>α</a:t>
            </a:r>
            <a:r>
              <a:rPr lang="en-US" altLang="en-US" sz="2090" baseline="-25000">
                <a:solidFill>
                  <a:srgbClr val="000000"/>
                </a:solidFill>
              </a:rPr>
              <a:t>2</a:t>
            </a:r>
            <a:r>
              <a:rPr lang="en-US" altLang="en-US" sz="2090">
                <a:solidFill>
                  <a:srgbClr val="000000"/>
                </a:solidFill>
              </a:rPr>
              <a:t>Edu</a:t>
            </a:r>
            <a:r>
              <a:rPr lang="en-US" altLang="en-US" sz="2090" baseline="-25000">
                <a:solidFill>
                  <a:srgbClr val="000000"/>
                </a:solidFill>
              </a:rPr>
              <a:t>ij</a:t>
            </a:r>
            <a:r>
              <a:rPr lang="en-US" altLang="en-US" sz="2090">
                <a:solidFill>
                  <a:srgbClr val="000000"/>
                </a:solidFill>
              </a:rPr>
              <a:t>+</a:t>
            </a:r>
            <a:r>
              <a:rPr lang="el-GR" altLang="en-US" sz="2090">
                <a:solidFill>
                  <a:srgbClr val="000000"/>
                </a:solidFill>
              </a:rPr>
              <a:t>α</a:t>
            </a:r>
            <a:r>
              <a:rPr lang="en-US" altLang="en-US" sz="2090" baseline="-25000">
                <a:solidFill>
                  <a:srgbClr val="000000"/>
                </a:solidFill>
              </a:rPr>
              <a:t>3</a:t>
            </a:r>
            <a:r>
              <a:rPr lang="en-US" altLang="en-US" sz="2090">
                <a:solidFill>
                  <a:srgbClr val="000000"/>
                </a:solidFill>
              </a:rPr>
              <a:t>SES</a:t>
            </a:r>
            <a:r>
              <a:rPr lang="en-US" altLang="en-US" sz="2090" baseline="-25000">
                <a:solidFill>
                  <a:srgbClr val="000000"/>
                </a:solidFill>
              </a:rPr>
              <a:t>ij</a:t>
            </a:r>
            <a:r>
              <a:rPr lang="en-US" altLang="en-US" sz="2090">
                <a:solidFill>
                  <a:srgbClr val="000000"/>
                </a:solidFill>
              </a:rPr>
              <a:t>+</a:t>
            </a:r>
            <a:r>
              <a:rPr lang="el-GR" altLang="en-US" sz="2090">
                <a:solidFill>
                  <a:srgbClr val="000000"/>
                </a:solidFill>
              </a:rPr>
              <a:t>α</a:t>
            </a:r>
            <a:r>
              <a:rPr lang="en-US" altLang="en-US" sz="2090" baseline="-25000">
                <a:solidFill>
                  <a:srgbClr val="000000"/>
                </a:solidFill>
              </a:rPr>
              <a:t>4</a:t>
            </a:r>
            <a:r>
              <a:rPr lang="en-US" altLang="en-US" sz="2090">
                <a:solidFill>
                  <a:srgbClr val="000000"/>
                </a:solidFill>
              </a:rPr>
              <a:t>Rur</a:t>
            </a:r>
            <a:r>
              <a:rPr lang="en-US" altLang="en-US" sz="2090" baseline="-25000">
                <a:solidFill>
                  <a:srgbClr val="000000"/>
                </a:solidFill>
              </a:rPr>
              <a:t>j</a:t>
            </a:r>
            <a:r>
              <a:rPr lang="en-US" altLang="en-US" sz="2090">
                <a:solidFill>
                  <a:srgbClr val="000000"/>
                </a:solidFill>
              </a:rPr>
              <a:t>+</a:t>
            </a:r>
            <a:r>
              <a:rPr lang="el-GR" altLang="en-US" sz="2090">
                <a:solidFill>
                  <a:srgbClr val="000000"/>
                </a:solidFill>
              </a:rPr>
              <a:t>α</a:t>
            </a:r>
            <a:r>
              <a:rPr lang="en-US" altLang="en-US" sz="2090" baseline="-25000">
                <a:solidFill>
                  <a:srgbClr val="000000"/>
                </a:solidFill>
              </a:rPr>
              <a:t>5</a:t>
            </a:r>
            <a:r>
              <a:rPr lang="en-US" altLang="en-US" sz="2090">
                <a:solidFill>
                  <a:srgbClr val="000000"/>
                </a:solidFill>
              </a:rPr>
              <a:t>Prog</a:t>
            </a:r>
            <a:r>
              <a:rPr lang="en-US" altLang="en-US" sz="2090" baseline="-25000">
                <a:solidFill>
                  <a:srgbClr val="000000"/>
                </a:solidFill>
              </a:rPr>
              <a:t>j</a:t>
            </a:r>
            <a:r>
              <a:rPr lang="en-US" altLang="en-US" sz="2090">
                <a:solidFill>
                  <a:srgbClr val="000000"/>
                </a:solidFill>
              </a:rPr>
              <a:t>+</a:t>
            </a:r>
            <a:r>
              <a:rPr lang="el-GR" altLang="en-US" sz="2090">
                <a:solidFill>
                  <a:srgbClr val="00B050"/>
                </a:solidFill>
              </a:rPr>
              <a:t>α</a:t>
            </a:r>
            <a:r>
              <a:rPr lang="en-US" altLang="en-US" sz="2090" baseline="-25000">
                <a:solidFill>
                  <a:srgbClr val="00B050"/>
                </a:solidFill>
              </a:rPr>
              <a:t>6</a:t>
            </a:r>
            <a:r>
              <a:rPr lang="en-US" altLang="en-US" sz="2090">
                <a:solidFill>
                  <a:srgbClr val="00B050"/>
                </a:solidFill>
              </a:rPr>
              <a:t>Risk</a:t>
            </a:r>
            <a:r>
              <a:rPr lang="en-US" altLang="en-US" sz="2090" baseline="-25000">
                <a:solidFill>
                  <a:srgbClr val="00B050"/>
                </a:solidFill>
              </a:rPr>
              <a:t>ij</a:t>
            </a:r>
            <a:r>
              <a:rPr lang="en-US" altLang="en-US" sz="2090">
                <a:solidFill>
                  <a:srgbClr val="00B050"/>
                </a:solidFill>
              </a:rPr>
              <a:t>+</a:t>
            </a:r>
            <a:r>
              <a:rPr lang="el-GR" altLang="en-US" sz="2090">
                <a:solidFill>
                  <a:srgbClr val="00B050"/>
                </a:solidFill>
              </a:rPr>
              <a:t>α</a:t>
            </a:r>
            <a:r>
              <a:rPr lang="en-US" altLang="en-US" sz="2090" baseline="-25000">
                <a:solidFill>
                  <a:srgbClr val="00B050"/>
                </a:solidFill>
              </a:rPr>
              <a:t>7</a:t>
            </a:r>
            <a:r>
              <a:rPr lang="en-US" altLang="en-US" sz="2090">
                <a:solidFill>
                  <a:srgbClr val="00B050"/>
                </a:solidFill>
              </a:rPr>
              <a:t>Gen</a:t>
            </a:r>
            <a:r>
              <a:rPr lang="en-US" altLang="en-US" sz="2090" baseline="-25000">
                <a:solidFill>
                  <a:srgbClr val="00B050"/>
                </a:solidFill>
              </a:rPr>
              <a:t>ij</a:t>
            </a:r>
            <a:r>
              <a:rPr lang="en-US" altLang="en-US" sz="2090">
                <a:solidFill>
                  <a:srgbClr val="00B050"/>
                </a:solidFill>
              </a:rPr>
              <a:t>+</a:t>
            </a:r>
            <a:r>
              <a:rPr lang="el-GR" altLang="en-US" sz="2090">
                <a:solidFill>
                  <a:srgbClr val="00B050"/>
                </a:solidFill>
              </a:rPr>
              <a:t>α</a:t>
            </a:r>
            <a:r>
              <a:rPr lang="en-US" altLang="en-US" sz="2090" baseline="-25000">
                <a:solidFill>
                  <a:srgbClr val="00B050"/>
                </a:solidFill>
              </a:rPr>
              <a:t>8</a:t>
            </a:r>
            <a:r>
              <a:rPr lang="en-US" altLang="en-US" sz="2090">
                <a:solidFill>
                  <a:srgbClr val="00B050"/>
                </a:solidFill>
              </a:rPr>
              <a:t>HF</a:t>
            </a:r>
            <a:r>
              <a:rPr lang="en-US" altLang="en-US" sz="2090" baseline="-25000">
                <a:solidFill>
                  <a:srgbClr val="00B050"/>
                </a:solidFill>
              </a:rPr>
              <a:t>j</a:t>
            </a:r>
            <a:r>
              <a:rPr lang="en-US" altLang="en-US" sz="2090">
                <a:solidFill>
                  <a:srgbClr val="00B050"/>
                </a:solidFill>
              </a:rPr>
              <a:t>+</a:t>
            </a:r>
            <a:r>
              <a:rPr lang="el-GR" altLang="en-US" sz="2090">
                <a:solidFill>
                  <a:srgbClr val="00B050"/>
                </a:solidFill>
              </a:rPr>
              <a:t>α</a:t>
            </a:r>
            <a:r>
              <a:rPr lang="en-US" altLang="en-US" sz="2090" baseline="-25000">
                <a:solidFill>
                  <a:srgbClr val="00B050"/>
                </a:solidFill>
              </a:rPr>
              <a:t>9</a:t>
            </a:r>
            <a:r>
              <a:rPr lang="en-US" altLang="en-US" sz="2090">
                <a:solidFill>
                  <a:srgbClr val="00B050"/>
                </a:solidFill>
              </a:rPr>
              <a:t>San</a:t>
            </a:r>
            <a:r>
              <a:rPr lang="en-US" altLang="en-US" sz="2090" baseline="-25000">
                <a:solidFill>
                  <a:srgbClr val="00B050"/>
                </a:solidFill>
              </a:rPr>
              <a:t>j</a:t>
            </a:r>
            <a:endParaRPr lang="en-US" altLang="en-US" sz="2090">
              <a:solidFill>
                <a:srgbClr val="000000"/>
              </a:solidFill>
            </a:endParaRPr>
          </a:p>
        </p:txBody>
      </p:sp>
    </p:spTree>
    <p:extLst>
      <p:ext uri="{BB962C8B-B14F-4D97-AF65-F5344CB8AC3E}">
        <p14:creationId xmlns:p14="http://schemas.microsoft.com/office/powerpoint/2010/main" val="4263322414"/>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54275"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is the empirical model?</a:t>
            </a:r>
          </a:p>
        </p:txBody>
      </p:sp>
      <p:sp>
        <p:nvSpPr>
          <p:cNvPr id="54276" name="Text Box 5"/>
          <p:cNvSpPr txBox="1">
            <a:spLocks noChangeArrowheads="1"/>
          </p:cNvSpPr>
          <p:nvPr/>
        </p:nvSpPr>
        <p:spPr bwMode="auto">
          <a:xfrm>
            <a:off x="1844040" y="1396048"/>
            <a:ext cx="3268980" cy="167674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98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54277" name="Text Box 7"/>
          <p:cNvSpPr txBox="1">
            <a:spLocks noChangeArrowheads="1"/>
          </p:cNvSpPr>
          <p:nvPr/>
        </p:nvSpPr>
        <p:spPr bwMode="auto">
          <a:xfrm>
            <a:off x="7879080" y="2545080"/>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Use of FP Methods</a:t>
            </a:r>
          </a:p>
        </p:txBody>
      </p:sp>
      <p:sp>
        <p:nvSpPr>
          <p:cNvPr id="54278" name="Line 9"/>
          <p:cNvSpPr>
            <a:spLocks noChangeShapeType="1"/>
          </p:cNvSpPr>
          <p:nvPr/>
        </p:nvSpPr>
        <p:spPr bwMode="auto">
          <a:xfrm>
            <a:off x="5113020" y="2293620"/>
            <a:ext cx="2766060" cy="58674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4279" name="Line 10"/>
          <p:cNvSpPr>
            <a:spLocks noChangeShapeType="1"/>
          </p:cNvSpPr>
          <p:nvPr/>
        </p:nvSpPr>
        <p:spPr bwMode="auto">
          <a:xfrm flipV="1">
            <a:off x="7376160" y="3182462"/>
            <a:ext cx="502920" cy="81200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4280" name="Text Box 5"/>
          <p:cNvSpPr txBox="1">
            <a:spLocks noChangeArrowheads="1"/>
          </p:cNvSpPr>
          <p:nvPr/>
        </p:nvSpPr>
        <p:spPr bwMode="auto">
          <a:xfrm>
            <a:off x="209550" y="1346981"/>
            <a:ext cx="1676400" cy="1676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980" dirty="0">
                <a:solidFill>
                  <a:srgbClr val="00264D"/>
                </a:solidFill>
                <a:latin typeface="Century Gothic" panose="020B0502020202020204" pitchFamily="34" charset="0"/>
              </a:rPr>
              <a:t>Observed?</a:t>
            </a:r>
          </a:p>
          <a:p>
            <a:pPr eaLnBrk="1" hangingPunct="1">
              <a:lnSpc>
                <a:spcPct val="80000"/>
              </a:lnSpc>
              <a:spcBef>
                <a:spcPct val="0"/>
              </a:spcBef>
              <a:buClrTx/>
              <a:buFontTx/>
              <a:buNone/>
            </a:pPr>
            <a:endParaRPr lang="en-US" altLang="en-US" sz="1980" b="1" dirty="0">
              <a:solidFill>
                <a:srgbClr val="00264D"/>
              </a:solidFill>
              <a:latin typeface="Century Gothic" panose="020B0502020202020204" pitchFamily="34" charset="0"/>
            </a:endParaRPr>
          </a:p>
          <a:p>
            <a:pPr eaLnBrk="1" hangingPunct="1">
              <a:lnSpc>
                <a:spcPct val="80000"/>
              </a:lnSpc>
              <a:spcBef>
                <a:spcPct val="0"/>
              </a:spcBef>
              <a:buClrTx/>
              <a:buFontTx/>
              <a:buNone/>
            </a:pP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YES</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YES</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YES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a:t>
            </a:r>
            <a:r>
              <a:rPr lang="en-US" altLang="en-US" sz="1760" b="1" dirty="0">
                <a:latin typeface="Century Gothic" panose="020B0502020202020204" pitchFamily="34" charset="0"/>
              </a:rPr>
              <a:t>NO</a:t>
            </a:r>
          </a:p>
          <a:p>
            <a:pPr eaLnBrk="1" hangingPunct="1">
              <a:lnSpc>
                <a:spcPct val="80000"/>
              </a:lnSpc>
              <a:spcBef>
                <a:spcPct val="0"/>
              </a:spcBef>
              <a:buClrTx/>
              <a:buFontTx/>
              <a:buNone/>
            </a:pPr>
            <a:r>
              <a:rPr lang="en-US" altLang="en-US" sz="1760" b="1" dirty="0">
                <a:latin typeface="Century Gothic" panose="020B0502020202020204" pitchFamily="34" charset="0"/>
              </a:rPr>
              <a:t>        NO</a:t>
            </a:r>
            <a:endParaRPr lang="en-US" altLang="en-US" sz="1870" b="1" dirty="0">
              <a:latin typeface="Century Gothic" panose="020B0502020202020204" pitchFamily="34" charset="0"/>
            </a:endParaRPr>
          </a:p>
        </p:txBody>
      </p:sp>
      <p:sp>
        <p:nvSpPr>
          <p:cNvPr id="54281" name="Text Box 6"/>
          <p:cNvSpPr txBox="1">
            <a:spLocks noChangeArrowheads="1"/>
          </p:cNvSpPr>
          <p:nvPr/>
        </p:nvSpPr>
        <p:spPr bwMode="auto">
          <a:xfrm>
            <a:off x="209550" y="3111007"/>
            <a:ext cx="1592580" cy="133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980" dirty="0">
                <a:solidFill>
                  <a:srgbClr val="00264D"/>
                </a:solidFill>
              </a:rPr>
              <a:t>  </a:t>
            </a:r>
            <a:r>
              <a:rPr lang="en-US" altLang="en-US" sz="1980" dirty="0">
                <a:solidFill>
                  <a:srgbClr val="00264D"/>
                </a:solidFill>
                <a:latin typeface="Century Gothic" panose="020B0502020202020204" pitchFamily="34" charset="0"/>
              </a:rPr>
              <a:t>Observed? </a:t>
            </a:r>
          </a:p>
          <a:p>
            <a:pPr eaLnBrk="1" hangingPunct="1">
              <a:lnSpc>
                <a:spcPct val="80000"/>
              </a:lnSpc>
              <a:spcBef>
                <a:spcPct val="0"/>
              </a:spcBef>
              <a:buClrTx/>
              <a:buFontTx/>
              <a:buNone/>
            </a:pP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YES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a:t>
            </a:r>
            <a:r>
              <a:rPr lang="en-US" altLang="en-US" sz="1760" b="1" dirty="0">
                <a:latin typeface="Century Gothic" panose="020B0502020202020204" pitchFamily="34" charset="0"/>
              </a:rPr>
              <a:t>NO</a:t>
            </a:r>
          </a:p>
          <a:p>
            <a:pPr eaLnBrk="1" hangingPunct="1">
              <a:lnSpc>
                <a:spcPct val="90000"/>
              </a:lnSpc>
              <a:spcBef>
                <a:spcPct val="0"/>
              </a:spcBef>
              <a:buClrTx/>
              <a:buFontTx/>
              <a:buNone/>
            </a:pPr>
            <a:r>
              <a:rPr lang="en-US" altLang="en-US" sz="1760" b="1" dirty="0">
                <a:latin typeface="Century Gothic" panose="020B0502020202020204" pitchFamily="34" charset="0"/>
              </a:rPr>
              <a:t>          NO</a:t>
            </a:r>
          </a:p>
        </p:txBody>
      </p:sp>
      <p:sp>
        <p:nvSpPr>
          <p:cNvPr id="54282" name="Text Box 6"/>
          <p:cNvSpPr txBox="1">
            <a:spLocks noChangeArrowheads="1"/>
          </p:cNvSpPr>
          <p:nvPr/>
        </p:nvSpPr>
        <p:spPr bwMode="auto">
          <a:xfrm>
            <a:off x="2011680" y="3383280"/>
            <a:ext cx="2598420" cy="137550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Community </a:t>
            </a:r>
            <a:r>
              <a:rPr lang="en-US" altLang="en-US" sz="1980" dirty="0" err="1">
                <a:solidFill>
                  <a:srgbClr val="00264D"/>
                </a:solidFill>
                <a:latin typeface="Century Gothic" panose="020B0502020202020204" pitchFamily="34" charset="0"/>
              </a:rPr>
              <a:t>Charact</a:t>
            </a:r>
            <a:r>
              <a:rPr lang="en-US" altLang="en-US" sz="198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p:txBody>
      </p:sp>
      <p:sp>
        <p:nvSpPr>
          <p:cNvPr id="54283" name="Text Box 7"/>
          <p:cNvSpPr txBox="1">
            <a:spLocks noChangeArrowheads="1"/>
          </p:cNvSpPr>
          <p:nvPr/>
        </p:nvSpPr>
        <p:spPr bwMode="auto">
          <a:xfrm>
            <a:off x="5615940" y="3982245"/>
            <a:ext cx="1760220" cy="48628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54284" name="Line 10"/>
          <p:cNvSpPr>
            <a:spLocks noChangeShapeType="1"/>
          </p:cNvSpPr>
          <p:nvPr/>
        </p:nvSpPr>
        <p:spPr bwMode="auto">
          <a:xfrm flipV="1">
            <a:off x="4610100" y="4305300"/>
            <a:ext cx="100584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4285" name="Line 10"/>
          <p:cNvSpPr>
            <a:spLocks noChangeShapeType="1"/>
          </p:cNvSpPr>
          <p:nvPr/>
        </p:nvSpPr>
        <p:spPr bwMode="auto">
          <a:xfrm flipV="1">
            <a:off x="4610100" y="2964180"/>
            <a:ext cx="3268980" cy="108966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4286" name="Rectangle 16"/>
          <p:cNvSpPr>
            <a:spLocks noChangeArrowheads="1"/>
          </p:cNvSpPr>
          <p:nvPr/>
        </p:nvSpPr>
        <p:spPr bwMode="auto">
          <a:xfrm>
            <a:off x="33179" y="4975860"/>
            <a:ext cx="10142220" cy="202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20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20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spcBef>
                <a:spcPct val="0"/>
              </a:spcBef>
              <a:buClrTx/>
              <a:buFontTx/>
              <a:buNone/>
            </a:pPr>
            <a:endParaRPr lang="en-US" altLang="en-US" sz="2090" dirty="0">
              <a:solidFill>
                <a:srgbClr val="000000"/>
              </a:solidFill>
            </a:endParaRPr>
          </a:p>
          <a:p>
            <a:pPr eaLnBrk="1" hangingPunct="1">
              <a:spcBef>
                <a:spcPct val="0"/>
              </a:spcBef>
              <a:buClrTx/>
              <a:buFontTx/>
              <a:buNone/>
            </a:pPr>
            <a:endParaRPr lang="en-US" altLang="en-US" sz="2090" dirty="0">
              <a:solidFill>
                <a:srgbClr val="000000"/>
              </a:solidFill>
            </a:endParaRPr>
          </a:p>
        </p:txBody>
      </p:sp>
    </p:spTree>
    <p:extLst>
      <p:ext uri="{BB962C8B-B14F-4D97-AF65-F5344CB8AC3E}">
        <p14:creationId xmlns:p14="http://schemas.microsoft.com/office/powerpoint/2010/main" val="3485642006"/>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56323"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is the empirical model?</a:t>
            </a:r>
          </a:p>
        </p:txBody>
      </p:sp>
      <p:sp>
        <p:nvSpPr>
          <p:cNvPr id="56324" name="Text Box 5"/>
          <p:cNvSpPr txBox="1">
            <a:spLocks noChangeArrowheads="1"/>
          </p:cNvSpPr>
          <p:nvPr/>
        </p:nvSpPr>
        <p:spPr bwMode="auto">
          <a:xfrm>
            <a:off x="1844040" y="1396048"/>
            <a:ext cx="3268980" cy="167674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98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56325" name="Text Box 7"/>
          <p:cNvSpPr txBox="1">
            <a:spLocks noChangeArrowheads="1"/>
          </p:cNvSpPr>
          <p:nvPr/>
        </p:nvSpPr>
        <p:spPr bwMode="auto">
          <a:xfrm>
            <a:off x="7879080" y="2545080"/>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Use of FP Methods</a:t>
            </a:r>
          </a:p>
        </p:txBody>
      </p:sp>
      <p:sp>
        <p:nvSpPr>
          <p:cNvPr id="56326" name="Line 9"/>
          <p:cNvSpPr>
            <a:spLocks noChangeShapeType="1"/>
          </p:cNvSpPr>
          <p:nvPr/>
        </p:nvSpPr>
        <p:spPr bwMode="auto">
          <a:xfrm>
            <a:off x="5113020" y="2293620"/>
            <a:ext cx="2766060" cy="58674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6327" name="Line 10"/>
          <p:cNvSpPr>
            <a:spLocks noChangeShapeType="1"/>
          </p:cNvSpPr>
          <p:nvPr/>
        </p:nvSpPr>
        <p:spPr bwMode="auto">
          <a:xfrm flipV="1">
            <a:off x="7376160" y="3182462"/>
            <a:ext cx="502920" cy="81200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6328" name="Text Box 5"/>
          <p:cNvSpPr txBox="1">
            <a:spLocks noChangeArrowheads="1"/>
          </p:cNvSpPr>
          <p:nvPr/>
        </p:nvSpPr>
        <p:spPr bwMode="auto">
          <a:xfrm>
            <a:off x="251460" y="1400618"/>
            <a:ext cx="1676400" cy="1676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980" dirty="0">
                <a:solidFill>
                  <a:srgbClr val="00264D"/>
                </a:solidFill>
                <a:latin typeface="Century Gothic" panose="020B0502020202020204" pitchFamily="34" charset="0"/>
              </a:rPr>
              <a:t>Observed?</a:t>
            </a:r>
          </a:p>
          <a:p>
            <a:pPr eaLnBrk="1" hangingPunct="1">
              <a:lnSpc>
                <a:spcPct val="80000"/>
              </a:lnSpc>
              <a:spcBef>
                <a:spcPct val="0"/>
              </a:spcBef>
              <a:buClrTx/>
              <a:buFontTx/>
              <a:buNone/>
            </a:pPr>
            <a:endParaRPr lang="en-US" altLang="en-US" sz="1980" b="1" dirty="0">
              <a:solidFill>
                <a:srgbClr val="00264D"/>
              </a:solidFill>
              <a:latin typeface="Century Gothic" panose="020B0502020202020204" pitchFamily="34" charset="0"/>
            </a:endParaRPr>
          </a:p>
          <a:p>
            <a:pPr eaLnBrk="1" hangingPunct="1">
              <a:lnSpc>
                <a:spcPct val="80000"/>
              </a:lnSpc>
              <a:spcBef>
                <a:spcPct val="0"/>
              </a:spcBef>
              <a:buClrTx/>
              <a:buFontTx/>
              <a:buNone/>
            </a:pP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YES</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YES</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YES</a:t>
            </a:r>
          </a:p>
          <a:p>
            <a:pPr eaLnBrk="1" hangingPunct="1">
              <a:lnSpc>
                <a:spcPct val="80000"/>
              </a:lnSpc>
              <a:spcBef>
                <a:spcPct val="0"/>
              </a:spcBef>
              <a:buClrTx/>
              <a:buFontTx/>
              <a:buNone/>
            </a:pPr>
            <a:r>
              <a:rPr lang="en-US" altLang="en-US" sz="1760" b="1" dirty="0">
                <a:latin typeface="Century Gothic" panose="020B0502020202020204" pitchFamily="34" charset="0"/>
              </a:rPr>
              <a:t>        NO</a:t>
            </a:r>
          </a:p>
          <a:p>
            <a:pPr eaLnBrk="1" hangingPunct="1">
              <a:lnSpc>
                <a:spcPct val="80000"/>
              </a:lnSpc>
              <a:spcBef>
                <a:spcPct val="0"/>
              </a:spcBef>
              <a:buClrTx/>
              <a:buFontTx/>
              <a:buNone/>
            </a:pPr>
            <a:r>
              <a:rPr lang="en-US" altLang="en-US" sz="1760" b="1" dirty="0">
                <a:latin typeface="Century Gothic" panose="020B0502020202020204" pitchFamily="34" charset="0"/>
              </a:rPr>
              <a:t>        NO</a:t>
            </a:r>
            <a:endParaRPr lang="en-US" altLang="en-US" sz="1870" b="1" dirty="0">
              <a:latin typeface="Century Gothic" panose="020B0502020202020204" pitchFamily="34" charset="0"/>
            </a:endParaRPr>
          </a:p>
        </p:txBody>
      </p:sp>
      <p:sp>
        <p:nvSpPr>
          <p:cNvPr id="56329" name="Text Box 6"/>
          <p:cNvSpPr txBox="1">
            <a:spLocks noChangeArrowheads="1"/>
          </p:cNvSpPr>
          <p:nvPr/>
        </p:nvSpPr>
        <p:spPr bwMode="auto">
          <a:xfrm>
            <a:off x="250466" y="3102462"/>
            <a:ext cx="1592580" cy="133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980" dirty="0">
                <a:solidFill>
                  <a:srgbClr val="00264D"/>
                </a:solidFill>
              </a:rPr>
              <a:t>  </a:t>
            </a:r>
            <a:r>
              <a:rPr lang="en-US" altLang="en-US" sz="1980" dirty="0">
                <a:solidFill>
                  <a:srgbClr val="00264D"/>
                </a:solidFill>
                <a:latin typeface="Century Gothic" panose="020B0502020202020204" pitchFamily="34" charset="0"/>
              </a:rPr>
              <a:t>Observed? </a:t>
            </a:r>
          </a:p>
          <a:p>
            <a:pPr eaLnBrk="1" hangingPunct="1">
              <a:lnSpc>
                <a:spcPct val="80000"/>
              </a:lnSpc>
              <a:spcBef>
                <a:spcPct val="0"/>
              </a:spcBef>
              <a:buClrTx/>
              <a:buFontTx/>
              <a:buNone/>
            </a:pP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YES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a:t>
            </a:r>
            <a:r>
              <a:rPr lang="en-US" altLang="en-US" sz="1760" b="1" dirty="0">
                <a:latin typeface="Century Gothic" panose="020B0502020202020204" pitchFamily="34" charset="0"/>
              </a:rPr>
              <a:t>NO</a:t>
            </a:r>
          </a:p>
          <a:p>
            <a:pPr eaLnBrk="1" hangingPunct="1">
              <a:lnSpc>
                <a:spcPct val="90000"/>
              </a:lnSpc>
              <a:spcBef>
                <a:spcPct val="0"/>
              </a:spcBef>
              <a:buClrTx/>
              <a:buFontTx/>
              <a:buNone/>
            </a:pPr>
            <a:r>
              <a:rPr lang="en-US" altLang="en-US" sz="1760" b="1" dirty="0">
                <a:latin typeface="Century Gothic" panose="020B0502020202020204" pitchFamily="34" charset="0"/>
              </a:rPr>
              <a:t>          NO</a:t>
            </a:r>
          </a:p>
        </p:txBody>
      </p:sp>
      <p:sp>
        <p:nvSpPr>
          <p:cNvPr id="56330" name="Text Box 6"/>
          <p:cNvSpPr txBox="1">
            <a:spLocks noChangeArrowheads="1"/>
          </p:cNvSpPr>
          <p:nvPr/>
        </p:nvSpPr>
        <p:spPr bwMode="auto">
          <a:xfrm>
            <a:off x="2011680" y="3383280"/>
            <a:ext cx="2598420" cy="137550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Community </a:t>
            </a:r>
            <a:r>
              <a:rPr lang="en-US" altLang="en-US" sz="1980" dirty="0" err="1">
                <a:solidFill>
                  <a:srgbClr val="00264D"/>
                </a:solidFill>
                <a:latin typeface="Century Gothic" panose="020B0502020202020204" pitchFamily="34" charset="0"/>
              </a:rPr>
              <a:t>Charact</a:t>
            </a:r>
            <a:r>
              <a:rPr lang="en-US" altLang="en-US" sz="198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p:txBody>
      </p:sp>
      <p:sp>
        <p:nvSpPr>
          <p:cNvPr id="56331" name="Text Box 7"/>
          <p:cNvSpPr txBox="1">
            <a:spLocks noChangeArrowheads="1"/>
          </p:cNvSpPr>
          <p:nvPr/>
        </p:nvSpPr>
        <p:spPr bwMode="auto">
          <a:xfrm>
            <a:off x="5615940" y="3982245"/>
            <a:ext cx="1760220" cy="48628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56332" name="Line 10"/>
          <p:cNvSpPr>
            <a:spLocks noChangeShapeType="1"/>
          </p:cNvSpPr>
          <p:nvPr/>
        </p:nvSpPr>
        <p:spPr bwMode="auto">
          <a:xfrm flipV="1">
            <a:off x="4610100" y="4305300"/>
            <a:ext cx="100584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6333" name="Line 10"/>
          <p:cNvSpPr>
            <a:spLocks noChangeShapeType="1"/>
          </p:cNvSpPr>
          <p:nvPr/>
        </p:nvSpPr>
        <p:spPr bwMode="auto">
          <a:xfrm flipV="1">
            <a:off x="4610100" y="2964180"/>
            <a:ext cx="3268980" cy="108966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6334" name="Rectangle 16"/>
          <p:cNvSpPr>
            <a:spLocks noChangeArrowheads="1"/>
          </p:cNvSpPr>
          <p:nvPr/>
        </p:nvSpPr>
        <p:spPr bwMode="auto">
          <a:xfrm>
            <a:off x="152400" y="4853623"/>
            <a:ext cx="10142220" cy="2512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20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20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spcBef>
                <a:spcPct val="0"/>
              </a:spcBef>
              <a:buClrTx/>
              <a:buFontTx/>
              <a:buNone/>
            </a:pPr>
            <a:endParaRPr lang="en-US" altLang="en-US" sz="1100" dirty="0">
              <a:solidFill>
                <a:srgbClr val="000000"/>
              </a:solidFill>
            </a:endParaRPr>
          </a:p>
          <a:p>
            <a:pPr eaLnBrk="1" hangingPunct="1">
              <a:spcBef>
                <a:spcPct val="0"/>
              </a:spcBef>
              <a:buClrTx/>
              <a:buFontTx/>
              <a:buNone/>
            </a:pPr>
            <a:r>
              <a:rPr lang="en-US" altLang="en-US" sz="2090" dirty="0">
                <a:solidFill>
                  <a:srgbClr val="000000"/>
                </a:solidFill>
                <a:latin typeface="Century Gothic" panose="020B0502020202020204" pitchFamily="34" charset="0"/>
              </a:rPr>
              <a:t>Now the empirical model has two equations. </a:t>
            </a:r>
          </a:p>
          <a:p>
            <a:pPr eaLnBrk="1" hangingPunct="1">
              <a:spcBef>
                <a:spcPct val="0"/>
              </a:spcBef>
              <a:buClrTx/>
              <a:buFontTx/>
              <a:buNone/>
            </a:pP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Equation (1) is </a:t>
            </a:r>
            <a:r>
              <a:rPr lang="en-US" altLang="en-US" sz="2090" u="sng" dirty="0">
                <a:solidFill>
                  <a:srgbClr val="000000"/>
                </a:solidFill>
                <a:latin typeface="Century Gothic" panose="020B0502020202020204" pitchFamily="34" charset="0"/>
              </a:rPr>
              <a:t>exactly</a:t>
            </a:r>
            <a:r>
              <a:rPr lang="en-US" altLang="en-US" sz="2090" dirty="0">
                <a:solidFill>
                  <a:srgbClr val="000000"/>
                </a:solidFill>
                <a:latin typeface="Century Gothic" panose="020B0502020202020204" pitchFamily="34" charset="0"/>
              </a:rPr>
              <a:t> as in previous slides for the first conceptual framework.</a:t>
            </a:r>
          </a:p>
        </p:txBody>
      </p:sp>
    </p:spTree>
    <p:extLst>
      <p:ext uri="{BB962C8B-B14F-4D97-AF65-F5344CB8AC3E}">
        <p14:creationId xmlns:p14="http://schemas.microsoft.com/office/powerpoint/2010/main" val="3537391583"/>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58371"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can we say about the relationships in the model?</a:t>
            </a:r>
          </a:p>
        </p:txBody>
      </p:sp>
      <p:grpSp>
        <p:nvGrpSpPr>
          <p:cNvPr id="58372" name="Group 17"/>
          <p:cNvGrpSpPr>
            <a:grpSpLocks/>
          </p:cNvGrpSpPr>
          <p:nvPr/>
        </p:nvGrpSpPr>
        <p:grpSpPr bwMode="auto">
          <a:xfrm>
            <a:off x="1752600" y="1371600"/>
            <a:ext cx="7299960" cy="3008622"/>
            <a:chOff x="1586506" y="1139322"/>
            <a:chExt cx="7176494" cy="3187810"/>
          </a:xfrm>
        </p:grpSpPr>
        <p:sp>
          <p:nvSpPr>
            <p:cNvPr id="58374" name="Text Box 5"/>
            <p:cNvSpPr txBox="1">
              <a:spLocks noChangeArrowheads="1"/>
            </p:cNvSpPr>
            <p:nvPr/>
          </p:nvSpPr>
          <p:spPr bwMode="auto">
            <a:xfrm>
              <a:off x="1586506" y="1139322"/>
              <a:ext cx="3061694" cy="171912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58375" name="Text Box 7"/>
            <p:cNvSpPr txBox="1">
              <a:spLocks noChangeArrowheads="1"/>
            </p:cNvSpPr>
            <p:nvPr/>
          </p:nvSpPr>
          <p:spPr bwMode="auto">
            <a:xfrm>
              <a:off x="7162800" y="2209800"/>
              <a:ext cx="1600200" cy="838096"/>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090" dirty="0">
                  <a:solidFill>
                    <a:srgbClr val="000000"/>
                  </a:solidFill>
                  <a:latin typeface="Century Gothic" panose="020B0502020202020204" pitchFamily="34" charset="0"/>
                </a:rPr>
                <a:t>Use of FP Methods</a:t>
              </a:r>
            </a:p>
          </p:txBody>
        </p:sp>
        <p:sp>
          <p:nvSpPr>
            <p:cNvPr id="58376" name="Line 9"/>
            <p:cNvSpPr>
              <a:spLocks noChangeShapeType="1"/>
            </p:cNvSpPr>
            <p:nvPr/>
          </p:nvSpPr>
          <p:spPr bwMode="auto">
            <a:xfrm>
              <a:off x="4648200" y="1981200"/>
              <a:ext cx="2514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8377" name="Line 10"/>
            <p:cNvSpPr>
              <a:spLocks noChangeShapeType="1"/>
            </p:cNvSpPr>
            <p:nvPr/>
          </p:nvSpPr>
          <p:spPr bwMode="auto">
            <a:xfrm flipV="1">
              <a:off x="6705600" y="2788920"/>
              <a:ext cx="457200" cy="7381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8378" name="Text Box 6"/>
            <p:cNvSpPr txBox="1">
              <a:spLocks noChangeArrowheads="1"/>
            </p:cNvSpPr>
            <p:nvPr/>
          </p:nvSpPr>
          <p:spPr bwMode="auto">
            <a:xfrm>
              <a:off x="1661417" y="3176449"/>
              <a:ext cx="2529971" cy="115068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760" dirty="0">
                  <a:solidFill>
                    <a:srgbClr val="00264D"/>
                  </a:solidFill>
                  <a:latin typeface="Century Gothic" panose="020B0502020202020204" pitchFamily="34" charset="0"/>
                </a:rPr>
                <a:t>Community </a:t>
              </a:r>
              <a:r>
                <a:rPr lang="en-US" altLang="en-US" sz="1760" dirty="0" err="1">
                  <a:solidFill>
                    <a:srgbClr val="00264D"/>
                  </a:solidFill>
                  <a:latin typeface="Century Gothic" panose="020B0502020202020204" pitchFamily="34" charset="0"/>
                </a:rPr>
                <a:t>Charact</a:t>
              </a:r>
              <a:r>
                <a:rPr lang="en-US" altLang="en-US" sz="187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p:txBody>
        </p:sp>
        <p:sp>
          <p:nvSpPr>
            <p:cNvPr id="58379" name="Text Box 7"/>
            <p:cNvSpPr txBox="1">
              <a:spLocks noChangeArrowheads="1"/>
            </p:cNvSpPr>
            <p:nvPr/>
          </p:nvSpPr>
          <p:spPr bwMode="auto">
            <a:xfrm>
              <a:off x="5105400" y="3516124"/>
              <a:ext cx="1600200" cy="51524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58380" name="Line 10"/>
            <p:cNvSpPr>
              <a:spLocks noChangeShapeType="1"/>
            </p:cNvSpPr>
            <p:nvPr/>
          </p:nvSpPr>
          <p:spPr bwMode="auto">
            <a:xfrm flipV="1">
              <a:off x="4191000" y="3810000"/>
              <a:ext cx="914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58381" name="Line 10"/>
            <p:cNvSpPr>
              <a:spLocks noChangeShapeType="1"/>
            </p:cNvSpPr>
            <p:nvPr/>
          </p:nvSpPr>
          <p:spPr bwMode="auto">
            <a:xfrm flipV="1">
              <a:off x="4191000" y="2590800"/>
              <a:ext cx="29718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58373" name="Rectangle 16"/>
          <p:cNvSpPr>
            <a:spLocks noChangeArrowheads="1"/>
          </p:cNvSpPr>
          <p:nvPr/>
        </p:nvSpPr>
        <p:spPr bwMode="auto">
          <a:xfrm>
            <a:off x="33180" y="4322763"/>
            <a:ext cx="10025221" cy="275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dirty="0" smtClean="0">
              <a:solidFill>
                <a:srgbClr val="000000"/>
              </a:solidFill>
            </a:endParaRPr>
          </a:p>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dirty="0" smtClean="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lnSpc>
                <a:spcPct val="150000"/>
              </a:lnSpc>
              <a:spcBef>
                <a:spcPct val="0"/>
              </a:spcBef>
              <a:buClrTx/>
              <a:buFontTx/>
              <a:buNone/>
            </a:pPr>
            <a:endParaRPr lang="en-US" altLang="en-US" sz="1100" u="sng" dirty="0">
              <a:solidFill>
                <a:srgbClr val="000000"/>
              </a:solidFill>
            </a:endParaRPr>
          </a:p>
          <a:p>
            <a:pPr eaLnBrk="1" hangingPunct="1">
              <a:spcBef>
                <a:spcPct val="0"/>
              </a:spcBef>
              <a:buClrTx/>
              <a:buFontTx/>
              <a:buNone/>
            </a:pPr>
            <a:r>
              <a:rPr lang="en-US" altLang="en-US" sz="2090" u="sng" dirty="0">
                <a:solidFill>
                  <a:srgbClr val="000000"/>
                </a:solidFill>
              </a:rPr>
              <a:t>What if?</a:t>
            </a:r>
            <a:r>
              <a:rPr lang="en-US" altLang="en-US" sz="2090" dirty="0">
                <a:solidFill>
                  <a:srgbClr val="000000"/>
                </a:solidFill>
              </a:rPr>
              <a:t>	</a:t>
            </a:r>
            <a:r>
              <a:rPr lang="en-US" altLang="en-US" sz="2090" b="1" dirty="0" smtClean="0">
                <a:solidFill>
                  <a:srgbClr val="000000"/>
                </a:solidFill>
              </a:rPr>
              <a:t>↑</a:t>
            </a:r>
            <a:r>
              <a:rPr lang="en-US" altLang="en-US" sz="2090" dirty="0">
                <a:solidFill>
                  <a:srgbClr val="000000"/>
                </a:solidFill>
              </a:rPr>
              <a:t>Edu</a:t>
            </a:r>
          </a:p>
          <a:p>
            <a:pPr eaLnBrk="1" hangingPunct="1">
              <a:spcBef>
                <a:spcPct val="0"/>
              </a:spcBef>
              <a:buClrTx/>
              <a:buFontTx/>
              <a:buNone/>
            </a:pPr>
            <a:r>
              <a:rPr lang="en-US" altLang="en-US" sz="2090" dirty="0">
                <a:solidFill>
                  <a:srgbClr val="000000"/>
                </a:solidFill>
              </a:rPr>
              <a:t>		</a:t>
            </a:r>
          </a:p>
          <a:p>
            <a:pPr eaLnBrk="1" hangingPunct="1">
              <a:spcBef>
                <a:spcPct val="0"/>
              </a:spcBef>
              <a:buClrTx/>
              <a:buFontTx/>
              <a:buNone/>
            </a:pPr>
            <a:r>
              <a:rPr lang="en-US" altLang="en-US" sz="2090" dirty="0">
                <a:solidFill>
                  <a:srgbClr val="000000"/>
                </a:solidFill>
              </a:rPr>
              <a:t>		</a:t>
            </a:r>
          </a:p>
        </p:txBody>
      </p:sp>
    </p:spTree>
    <p:extLst>
      <p:ext uri="{BB962C8B-B14F-4D97-AF65-F5344CB8AC3E}">
        <p14:creationId xmlns:p14="http://schemas.microsoft.com/office/powerpoint/2010/main" val="2204134078"/>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60419" name="Rectangle 4"/>
          <p:cNvSpPr>
            <a:spLocks noChangeArrowheads="1"/>
          </p:cNvSpPr>
          <p:nvPr/>
        </p:nvSpPr>
        <p:spPr bwMode="auto">
          <a:xfrm>
            <a:off x="0" y="114300"/>
            <a:ext cx="1005840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can we say about the relationships in the model?</a:t>
            </a:r>
          </a:p>
        </p:txBody>
      </p:sp>
      <p:grpSp>
        <p:nvGrpSpPr>
          <p:cNvPr id="60420" name="Group 17"/>
          <p:cNvGrpSpPr>
            <a:grpSpLocks/>
          </p:cNvGrpSpPr>
          <p:nvPr/>
        </p:nvGrpSpPr>
        <p:grpSpPr bwMode="auto">
          <a:xfrm>
            <a:off x="1752600" y="1371600"/>
            <a:ext cx="7299960" cy="3008622"/>
            <a:chOff x="1586506" y="1139322"/>
            <a:chExt cx="7176494" cy="3187810"/>
          </a:xfrm>
        </p:grpSpPr>
        <p:sp>
          <p:nvSpPr>
            <p:cNvPr id="60422" name="Text Box 5"/>
            <p:cNvSpPr txBox="1">
              <a:spLocks noChangeArrowheads="1"/>
            </p:cNvSpPr>
            <p:nvPr/>
          </p:nvSpPr>
          <p:spPr bwMode="auto">
            <a:xfrm>
              <a:off x="1586506" y="1139322"/>
              <a:ext cx="3061694" cy="171912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60423" name="Text Box 7"/>
            <p:cNvSpPr txBox="1">
              <a:spLocks noChangeArrowheads="1"/>
            </p:cNvSpPr>
            <p:nvPr/>
          </p:nvSpPr>
          <p:spPr bwMode="auto">
            <a:xfrm>
              <a:off x="7162800" y="2209800"/>
              <a:ext cx="1600200" cy="838096"/>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090" dirty="0">
                  <a:solidFill>
                    <a:srgbClr val="000000"/>
                  </a:solidFill>
                  <a:latin typeface="Century Gothic" panose="020B0502020202020204" pitchFamily="34" charset="0"/>
                </a:rPr>
                <a:t>Use of FP Methods</a:t>
              </a:r>
            </a:p>
          </p:txBody>
        </p:sp>
        <p:sp>
          <p:nvSpPr>
            <p:cNvPr id="60424" name="Line 9"/>
            <p:cNvSpPr>
              <a:spLocks noChangeShapeType="1"/>
            </p:cNvSpPr>
            <p:nvPr/>
          </p:nvSpPr>
          <p:spPr bwMode="auto">
            <a:xfrm>
              <a:off x="4648200" y="1981200"/>
              <a:ext cx="2514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0425" name="Line 10"/>
            <p:cNvSpPr>
              <a:spLocks noChangeShapeType="1"/>
            </p:cNvSpPr>
            <p:nvPr/>
          </p:nvSpPr>
          <p:spPr bwMode="auto">
            <a:xfrm flipV="1">
              <a:off x="6705600" y="2788920"/>
              <a:ext cx="457200" cy="7381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0426" name="Text Box 6"/>
            <p:cNvSpPr txBox="1">
              <a:spLocks noChangeArrowheads="1"/>
            </p:cNvSpPr>
            <p:nvPr/>
          </p:nvSpPr>
          <p:spPr bwMode="auto">
            <a:xfrm>
              <a:off x="1586506" y="3176449"/>
              <a:ext cx="2604882" cy="115068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760" dirty="0">
                  <a:solidFill>
                    <a:srgbClr val="00264D"/>
                  </a:solidFill>
                  <a:latin typeface="Century Gothic" panose="020B0502020202020204" pitchFamily="34" charset="0"/>
                </a:rPr>
                <a:t>Community </a:t>
              </a:r>
              <a:r>
                <a:rPr lang="en-US" altLang="en-US" sz="1760" dirty="0" err="1">
                  <a:solidFill>
                    <a:srgbClr val="00264D"/>
                  </a:solidFill>
                  <a:latin typeface="Century Gothic" panose="020B0502020202020204" pitchFamily="34" charset="0"/>
                </a:rPr>
                <a:t>Charact</a:t>
              </a:r>
              <a:r>
                <a:rPr lang="en-US" altLang="en-US" sz="187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p:txBody>
        </p:sp>
        <p:sp>
          <p:nvSpPr>
            <p:cNvPr id="60427" name="Text Box 7"/>
            <p:cNvSpPr txBox="1">
              <a:spLocks noChangeArrowheads="1"/>
            </p:cNvSpPr>
            <p:nvPr/>
          </p:nvSpPr>
          <p:spPr bwMode="auto">
            <a:xfrm>
              <a:off x="5105400" y="3516124"/>
              <a:ext cx="1600200" cy="51524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60428" name="Line 10"/>
            <p:cNvSpPr>
              <a:spLocks noChangeShapeType="1"/>
            </p:cNvSpPr>
            <p:nvPr/>
          </p:nvSpPr>
          <p:spPr bwMode="auto">
            <a:xfrm flipV="1">
              <a:off x="4191000" y="3810000"/>
              <a:ext cx="914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0429" name="Line 10"/>
            <p:cNvSpPr>
              <a:spLocks noChangeShapeType="1"/>
            </p:cNvSpPr>
            <p:nvPr/>
          </p:nvSpPr>
          <p:spPr bwMode="auto">
            <a:xfrm flipV="1">
              <a:off x="4191000" y="2590800"/>
              <a:ext cx="29718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60421" name="Rectangle 16"/>
          <p:cNvSpPr>
            <a:spLocks noChangeArrowheads="1"/>
          </p:cNvSpPr>
          <p:nvPr/>
        </p:nvSpPr>
        <p:spPr bwMode="auto">
          <a:xfrm>
            <a:off x="33180" y="4322763"/>
            <a:ext cx="10025221" cy="275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dirty="0" smtClean="0">
              <a:solidFill>
                <a:srgbClr val="000000"/>
              </a:solidFill>
            </a:endParaRPr>
          </a:p>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dirty="0" smtClean="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lnSpc>
                <a:spcPct val="150000"/>
              </a:lnSpc>
              <a:spcBef>
                <a:spcPct val="0"/>
              </a:spcBef>
              <a:buClrTx/>
              <a:buFontTx/>
              <a:buNone/>
            </a:pPr>
            <a:endParaRPr lang="en-US" altLang="en-US" sz="1100" u="sng"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090" b="1" dirty="0" smtClean="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rPr>
              <a:t>		</a:t>
            </a:r>
          </a:p>
          <a:p>
            <a:pPr eaLnBrk="1" hangingPunct="1">
              <a:spcBef>
                <a:spcPct val="0"/>
              </a:spcBef>
              <a:buClrTx/>
              <a:buFontTx/>
              <a:buNone/>
            </a:pPr>
            <a:r>
              <a:rPr lang="en-US" altLang="en-US" sz="2090" dirty="0">
                <a:solidFill>
                  <a:srgbClr val="000000"/>
                </a:solidFill>
              </a:rPr>
              <a:t>		</a:t>
            </a:r>
          </a:p>
        </p:txBody>
      </p:sp>
    </p:spTree>
    <p:extLst>
      <p:ext uri="{BB962C8B-B14F-4D97-AF65-F5344CB8AC3E}">
        <p14:creationId xmlns:p14="http://schemas.microsoft.com/office/powerpoint/2010/main" val="2262791384"/>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62467" name="Rectangle 4"/>
          <p:cNvSpPr>
            <a:spLocks noChangeArrowheads="1"/>
          </p:cNvSpPr>
          <p:nvPr/>
        </p:nvSpPr>
        <p:spPr bwMode="auto">
          <a:xfrm>
            <a:off x="97475" y="114300"/>
            <a:ext cx="987282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can we say about the relationships in the model?</a:t>
            </a:r>
          </a:p>
        </p:txBody>
      </p:sp>
      <p:grpSp>
        <p:nvGrpSpPr>
          <p:cNvPr id="62468" name="Group 17"/>
          <p:cNvGrpSpPr>
            <a:grpSpLocks/>
          </p:cNvGrpSpPr>
          <p:nvPr/>
        </p:nvGrpSpPr>
        <p:grpSpPr bwMode="auto">
          <a:xfrm>
            <a:off x="1828799" y="1371600"/>
            <a:ext cx="7223760" cy="3008622"/>
            <a:chOff x="1661417" y="1139322"/>
            <a:chExt cx="7101583" cy="3187810"/>
          </a:xfrm>
        </p:grpSpPr>
        <p:sp>
          <p:nvSpPr>
            <p:cNvPr id="62470" name="Text Box 5"/>
            <p:cNvSpPr txBox="1">
              <a:spLocks noChangeArrowheads="1"/>
            </p:cNvSpPr>
            <p:nvPr/>
          </p:nvSpPr>
          <p:spPr bwMode="auto">
            <a:xfrm>
              <a:off x="1661417" y="1139322"/>
              <a:ext cx="2986783" cy="171912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62471" name="Text Box 7"/>
            <p:cNvSpPr txBox="1">
              <a:spLocks noChangeArrowheads="1"/>
            </p:cNvSpPr>
            <p:nvPr/>
          </p:nvSpPr>
          <p:spPr bwMode="auto">
            <a:xfrm>
              <a:off x="7162800" y="2209800"/>
              <a:ext cx="1600200" cy="838096"/>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090" dirty="0">
                  <a:solidFill>
                    <a:srgbClr val="000000"/>
                  </a:solidFill>
                  <a:latin typeface="Century Gothic" panose="020B0502020202020204" pitchFamily="34" charset="0"/>
                </a:rPr>
                <a:t>Use of FP Methods</a:t>
              </a:r>
            </a:p>
          </p:txBody>
        </p:sp>
        <p:sp>
          <p:nvSpPr>
            <p:cNvPr id="62472" name="Line 9"/>
            <p:cNvSpPr>
              <a:spLocks noChangeShapeType="1"/>
            </p:cNvSpPr>
            <p:nvPr/>
          </p:nvSpPr>
          <p:spPr bwMode="auto">
            <a:xfrm>
              <a:off x="4648200" y="1981200"/>
              <a:ext cx="2514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2473" name="Line 10"/>
            <p:cNvSpPr>
              <a:spLocks noChangeShapeType="1"/>
            </p:cNvSpPr>
            <p:nvPr/>
          </p:nvSpPr>
          <p:spPr bwMode="auto">
            <a:xfrm flipV="1">
              <a:off x="6705600" y="2788920"/>
              <a:ext cx="457200" cy="7381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2474" name="Text Box 6"/>
            <p:cNvSpPr txBox="1">
              <a:spLocks noChangeArrowheads="1"/>
            </p:cNvSpPr>
            <p:nvPr/>
          </p:nvSpPr>
          <p:spPr bwMode="auto">
            <a:xfrm>
              <a:off x="1661417" y="3176449"/>
              <a:ext cx="2529971" cy="115068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760" dirty="0">
                  <a:solidFill>
                    <a:srgbClr val="00264D"/>
                  </a:solidFill>
                  <a:latin typeface="Century Gothic" panose="020B0502020202020204" pitchFamily="34" charset="0"/>
                </a:rPr>
                <a:t>Community </a:t>
              </a:r>
              <a:r>
                <a:rPr lang="en-US" altLang="en-US" sz="1760" dirty="0" err="1">
                  <a:solidFill>
                    <a:srgbClr val="00264D"/>
                  </a:solidFill>
                  <a:latin typeface="Century Gothic" panose="020B0502020202020204" pitchFamily="34" charset="0"/>
                </a:rPr>
                <a:t>Charact</a:t>
              </a:r>
              <a:r>
                <a:rPr lang="en-US" altLang="en-US" sz="187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p:txBody>
        </p:sp>
        <p:sp>
          <p:nvSpPr>
            <p:cNvPr id="62475" name="Text Box 7"/>
            <p:cNvSpPr txBox="1">
              <a:spLocks noChangeArrowheads="1"/>
            </p:cNvSpPr>
            <p:nvPr/>
          </p:nvSpPr>
          <p:spPr bwMode="auto">
            <a:xfrm>
              <a:off x="5105400" y="3516124"/>
              <a:ext cx="1600200" cy="51524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62476" name="Line 10"/>
            <p:cNvSpPr>
              <a:spLocks noChangeShapeType="1"/>
            </p:cNvSpPr>
            <p:nvPr/>
          </p:nvSpPr>
          <p:spPr bwMode="auto">
            <a:xfrm flipV="1">
              <a:off x="4191000" y="3810000"/>
              <a:ext cx="914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2477" name="Line 10"/>
            <p:cNvSpPr>
              <a:spLocks noChangeShapeType="1"/>
            </p:cNvSpPr>
            <p:nvPr/>
          </p:nvSpPr>
          <p:spPr bwMode="auto">
            <a:xfrm flipV="1">
              <a:off x="4191000" y="2590800"/>
              <a:ext cx="29718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62469" name="Rectangle 16"/>
          <p:cNvSpPr>
            <a:spLocks noChangeArrowheads="1"/>
          </p:cNvSpPr>
          <p:nvPr/>
        </p:nvSpPr>
        <p:spPr bwMode="auto">
          <a:xfrm>
            <a:off x="33180" y="4322763"/>
            <a:ext cx="10025221" cy="275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dirty="0" smtClean="0">
              <a:solidFill>
                <a:srgbClr val="000000"/>
              </a:solidFill>
            </a:endParaRPr>
          </a:p>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dirty="0" smtClean="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lnSpc>
                <a:spcPct val="150000"/>
              </a:lnSpc>
              <a:spcBef>
                <a:spcPct val="0"/>
              </a:spcBef>
              <a:buClrTx/>
              <a:buFontTx/>
              <a:buNone/>
            </a:pPr>
            <a:endParaRPr lang="en-US" altLang="en-US" sz="1100" u="sng"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090" b="1" dirty="0" smtClean="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Risk</a:t>
            </a:r>
            <a:endParaRPr lang="en-US" altLang="en-US" sz="2090" dirty="0">
              <a:solidFill>
                <a:srgbClr val="000000"/>
              </a:solidFill>
              <a:latin typeface="Century Gothic" panose="020B0502020202020204" pitchFamily="34" charset="0"/>
            </a:endParaRPr>
          </a:p>
          <a:p>
            <a:pPr eaLnBrk="1" hangingPunct="1">
              <a:spcBef>
                <a:spcPct val="0"/>
              </a:spcBef>
              <a:buClrTx/>
              <a:buFontTx/>
              <a:buNone/>
            </a:pPr>
            <a:r>
              <a:rPr lang="en-US" altLang="en-US" sz="2090" dirty="0">
                <a:solidFill>
                  <a:srgbClr val="000000"/>
                </a:solidFill>
              </a:rPr>
              <a:t>		</a:t>
            </a:r>
          </a:p>
        </p:txBody>
      </p:sp>
    </p:spTree>
    <p:extLst>
      <p:ext uri="{BB962C8B-B14F-4D97-AF65-F5344CB8AC3E}">
        <p14:creationId xmlns:p14="http://schemas.microsoft.com/office/powerpoint/2010/main" val="2257808562"/>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27651"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Remember the simple conceptual framework and its associated empirical model</a:t>
            </a:r>
          </a:p>
        </p:txBody>
      </p:sp>
      <p:grpSp>
        <p:nvGrpSpPr>
          <p:cNvPr id="27652" name="Group 12"/>
          <p:cNvGrpSpPr>
            <a:grpSpLocks/>
          </p:cNvGrpSpPr>
          <p:nvPr/>
        </p:nvGrpSpPr>
        <p:grpSpPr bwMode="auto">
          <a:xfrm>
            <a:off x="2179320" y="1879759"/>
            <a:ext cx="6537960" cy="3086858"/>
            <a:chOff x="2286000" y="1134879"/>
            <a:chExt cx="5943600" cy="3597410"/>
          </a:xfrm>
        </p:grpSpPr>
        <p:sp>
          <p:nvSpPr>
            <p:cNvPr id="27654" name="Text Box 5"/>
            <p:cNvSpPr txBox="1">
              <a:spLocks noChangeArrowheads="1"/>
            </p:cNvSpPr>
            <p:nvPr/>
          </p:nvSpPr>
          <p:spPr bwMode="auto">
            <a:xfrm>
              <a:off x="2438400" y="1134879"/>
              <a:ext cx="2971800" cy="165434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Risk aversion</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Biological endowments</a:t>
              </a:r>
            </a:p>
          </p:txBody>
        </p:sp>
        <p:sp>
          <p:nvSpPr>
            <p:cNvPr id="27655" name="Text Box 7"/>
            <p:cNvSpPr txBox="1">
              <a:spLocks noChangeArrowheads="1"/>
            </p:cNvSpPr>
            <p:nvPr/>
          </p:nvSpPr>
          <p:spPr bwMode="auto">
            <a:xfrm>
              <a:off x="6629400" y="2622550"/>
              <a:ext cx="1600200" cy="80344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760" dirty="0">
                  <a:solidFill>
                    <a:srgbClr val="000000"/>
                  </a:solidFill>
                  <a:latin typeface="Century Gothic" panose="020B0502020202020204" pitchFamily="34" charset="0"/>
                </a:rPr>
                <a:t>Use of FP Methods</a:t>
              </a:r>
            </a:p>
          </p:txBody>
        </p:sp>
        <p:sp>
          <p:nvSpPr>
            <p:cNvPr id="27656" name="Line 9"/>
            <p:cNvSpPr>
              <a:spLocks noChangeShapeType="1"/>
            </p:cNvSpPr>
            <p:nvPr/>
          </p:nvSpPr>
          <p:spPr bwMode="auto">
            <a:xfrm>
              <a:off x="5435600" y="2176463"/>
              <a:ext cx="1143000" cy="762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27657" name="Line 10"/>
            <p:cNvSpPr>
              <a:spLocks noChangeShapeType="1"/>
            </p:cNvSpPr>
            <p:nvPr/>
          </p:nvSpPr>
          <p:spPr bwMode="auto">
            <a:xfrm flipV="1">
              <a:off x="5486400" y="3124200"/>
              <a:ext cx="1066800" cy="104298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27658" name="Text Box 6"/>
            <p:cNvSpPr txBox="1">
              <a:spLocks noChangeArrowheads="1"/>
            </p:cNvSpPr>
            <p:nvPr/>
          </p:nvSpPr>
          <p:spPr bwMode="auto">
            <a:xfrm>
              <a:off x="2286000" y="3133318"/>
              <a:ext cx="3200400" cy="159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540" dirty="0">
                  <a:solidFill>
                    <a:srgbClr val="00264D"/>
                  </a:solidFill>
                  <a:latin typeface="Century Gothic" panose="020B0502020202020204" pitchFamily="34" charset="0"/>
                </a:rPr>
                <a:t>Community Characteristics / Health Service supply</a:t>
              </a:r>
            </a:p>
            <a:p>
              <a:pPr eaLnBrk="1" hangingPunct="1">
                <a:lnSpc>
                  <a:spcPct val="80000"/>
                </a:lnSpc>
                <a:spcBef>
                  <a:spcPct val="0"/>
                </a:spcBef>
                <a:buClrTx/>
                <a:buFontTx/>
                <a:buNone/>
              </a:pPr>
              <a:r>
                <a:rPr lang="en-US" altLang="en-US" sz="1540" dirty="0">
                  <a:solidFill>
                    <a:srgbClr val="FFFFFF"/>
                  </a:solidFill>
                  <a:latin typeface="Century Gothic" panose="020B0502020202020204" pitchFamily="34" charset="0"/>
                </a:rPr>
                <a:t>  </a:t>
              </a:r>
              <a:r>
                <a:rPr lang="en-US" altLang="en-US" sz="154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a:t>
              </a:r>
              <a:r>
                <a:rPr lang="en-US" altLang="en-US" sz="1540" dirty="0">
                  <a:solidFill>
                    <a:srgbClr val="000000"/>
                  </a:solidFill>
                  <a:latin typeface="Century Gothic" panose="020B0502020202020204" pitchFamily="34" charset="0"/>
                </a:rPr>
                <a:t>- Health facilities (HF)</a:t>
              </a:r>
            </a:p>
            <a:p>
              <a:pPr eaLnBrk="1" hangingPunct="1">
                <a:lnSpc>
                  <a:spcPct val="90000"/>
                </a:lnSpc>
                <a:spcBef>
                  <a:spcPct val="0"/>
                </a:spcBef>
                <a:buClrTx/>
                <a:buFontTx/>
                <a:buNone/>
              </a:pPr>
              <a:r>
                <a:rPr lang="en-US" altLang="en-US" sz="1540" dirty="0">
                  <a:solidFill>
                    <a:srgbClr val="000000"/>
                  </a:solidFill>
                  <a:latin typeface="Century Gothic" panose="020B0502020202020204" pitchFamily="34" charset="0"/>
                </a:rPr>
                <a:t>  - Program</a:t>
              </a:r>
            </a:p>
            <a:p>
              <a:pPr eaLnBrk="1" hangingPunct="1">
                <a:lnSpc>
                  <a:spcPct val="10000"/>
                </a:lnSpc>
                <a:spcBef>
                  <a:spcPct val="0"/>
                </a:spcBef>
                <a:buClrTx/>
                <a:buFontTx/>
                <a:buNone/>
              </a:pPr>
              <a:r>
                <a:rPr lang="en-US" altLang="en-US" sz="1540" dirty="0">
                  <a:solidFill>
                    <a:srgbClr val="000000"/>
                  </a:solidFill>
                  <a:latin typeface="Century Gothic" panose="020B0502020202020204" pitchFamily="34" charset="0"/>
                </a:rPr>
                <a:t> </a:t>
              </a:r>
            </a:p>
            <a:p>
              <a:pPr eaLnBrk="1" hangingPunct="1">
                <a:spcBef>
                  <a:spcPct val="0"/>
                </a:spcBef>
                <a:buClrTx/>
                <a:buFontTx/>
                <a:buNone/>
              </a:pPr>
              <a:r>
                <a:rPr lang="en-US" altLang="en-US" sz="1540" dirty="0">
                  <a:solidFill>
                    <a:srgbClr val="000000"/>
                  </a:solidFill>
                  <a:latin typeface="Century Gothic" panose="020B0502020202020204" pitchFamily="34" charset="0"/>
                </a:rPr>
                <a:t>  - Sanitation</a:t>
              </a:r>
            </a:p>
          </p:txBody>
        </p:sp>
      </p:grpSp>
      <p:sp>
        <p:nvSpPr>
          <p:cNvPr id="27653" name="Rectangle 15"/>
          <p:cNvSpPr>
            <a:spLocks noChangeArrowheads="1"/>
          </p:cNvSpPr>
          <p:nvPr/>
        </p:nvSpPr>
        <p:spPr bwMode="auto">
          <a:xfrm>
            <a:off x="0" y="4305300"/>
            <a:ext cx="10058400" cy="12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090">
              <a:solidFill>
                <a:srgbClr val="000000"/>
              </a:solidFill>
            </a:endParaRPr>
          </a:p>
          <a:p>
            <a:pPr eaLnBrk="1" hangingPunct="1">
              <a:lnSpc>
                <a:spcPct val="150000"/>
              </a:lnSpc>
              <a:spcBef>
                <a:spcPct val="0"/>
              </a:spcBef>
              <a:buClrTx/>
              <a:buFontTx/>
              <a:buNone/>
            </a:pPr>
            <a:endParaRPr lang="en-US" altLang="en-US" sz="2090">
              <a:solidFill>
                <a:srgbClr val="000000"/>
              </a:solidFill>
            </a:endParaRPr>
          </a:p>
          <a:p>
            <a:pPr eaLnBrk="1" hangingPunct="1">
              <a:spcBef>
                <a:spcPct val="0"/>
              </a:spcBef>
              <a:buClrTx/>
              <a:buFontTx/>
              <a:buNone/>
            </a:pPr>
            <a:endParaRPr lang="en-US" altLang="en-US" sz="2530">
              <a:solidFill>
                <a:srgbClr val="000000"/>
              </a:solidFill>
            </a:endParaRPr>
          </a:p>
        </p:txBody>
      </p:sp>
    </p:spTree>
    <p:extLst>
      <p:ext uri="{BB962C8B-B14F-4D97-AF65-F5344CB8AC3E}">
        <p14:creationId xmlns:p14="http://schemas.microsoft.com/office/powerpoint/2010/main" val="3219629324"/>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64515" name="Rectangle 4"/>
          <p:cNvSpPr>
            <a:spLocks noChangeArrowheads="1"/>
          </p:cNvSpPr>
          <p:nvPr/>
        </p:nvSpPr>
        <p:spPr bwMode="auto">
          <a:xfrm>
            <a:off x="152400" y="114300"/>
            <a:ext cx="967740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can we say about the relationships in the model?</a:t>
            </a:r>
          </a:p>
        </p:txBody>
      </p:sp>
      <p:grpSp>
        <p:nvGrpSpPr>
          <p:cNvPr id="64516" name="Group 17"/>
          <p:cNvGrpSpPr>
            <a:grpSpLocks/>
          </p:cNvGrpSpPr>
          <p:nvPr/>
        </p:nvGrpSpPr>
        <p:grpSpPr bwMode="auto">
          <a:xfrm>
            <a:off x="1676400" y="1371600"/>
            <a:ext cx="7376160" cy="3008622"/>
            <a:chOff x="1511595" y="1139322"/>
            <a:chExt cx="7251405" cy="3187810"/>
          </a:xfrm>
        </p:grpSpPr>
        <p:sp>
          <p:nvSpPr>
            <p:cNvPr id="64518" name="Text Box 5"/>
            <p:cNvSpPr txBox="1">
              <a:spLocks noChangeArrowheads="1"/>
            </p:cNvSpPr>
            <p:nvPr/>
          </p:nvSpPr>
          <p:spPr bwMode="auto">
            <a:xfrm>
              <a:off x="1511595" y="1139322"/>
              <a:ext cx="3136605" cy="171912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64519" name="Text Box 7"/>
            <p:cNvSpPr txBox="1">
              <a:spLocks noChangeArrowheads="1"/>
            </p:cNvSpPr>
            <p:nvPr/>
          </p:nvSpPr>
          <p:spPr bwMode="auto">
            <a:xfrm>
              <a:off x="7162800" y="2209800"/>
              <a:ext cx="1600200" cy="838096"/>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090" dirty="0">
                  <a:solidFill>
                    <a:srgbClr val="000000"/>
                  </a:solidFill>
                  <a:latin typeface="Century Gothic" panose="020B0502020202020204" pitchFamily="34" charset="0"/>
                </a:rPr>
                <a:t>Use of FP Methods</a:t>
              </a:r>
            </a:p>
          </p:txBody>
        </p:sp>
        <p:sp>
          <p:nvSpPr>
            <p:cNvPr id="64520" name="Line 9"/>
            <p:cNvSpPr>
              <a:spLocks noChangeShapeType="1"/>
            </p:cNvSpPr>
            <p:nvPr/>
          </p:nvSpPr>
          <p:spPr bwMode="auto">
            <a:xfrm>
              <a:off x="4648200" y="1981200"/>
              <a:ext cx="2514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4521" name="Line 10"/>
            <p:cNvSpPr>
              <a:spLocks noChangeShapeType="1"/>
            </p:cNvSpPr>
            <p:nvPr/>
          </p:nvSpPr>
          <p:spPr bwMode="auto">
            <a:xfrm flipV="1">
              <a:off x="6705600" y="2788920"/>
              <a:ext cx="457200" cy="7381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4522" name="Text Box 6"/>
            <p:cNvSpPr txBox="1">
              <a:spLocks noChangeArrowheads="1"/>
            </p:cNvSpPr>
            <p:nvPr/>
          </p:nvSpPr>
          <p:spPr bwMode="auto">
            <a:xfrm>
              <a:off x="1736329" y="3176449"/>
              <a:ext cx="2455060" cy="115068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760" dirty="0">
                  <a:solidFill>
                    <a:srgbClr val="00264D"/>
                  </a:solidFill>
                  <a:latin typeface="Century Gothic" panose="020B0502020202020204" pitchFamily="34" charset="0"/>
                </a:rPr>
                <a:t>Community </a:t>
              </a:r>
              <a:r>
                <a:rPr lang="en-US" altLang="en-US" sz="1760" dirty="0" err="1">
                  <a:solidFill>
                    <a:srgbClr val="00264D"/>
                  </a:solidFill>
                  <a:latin typeface="Century Gothic" panose="020B0502020202020204" pitchFamily="34" charset="0"/>
                </a:rPr>
                <a:t>Charact</a:t>
              </a:r>
              <a:r>
                <a:rPr lang="en-US" altLang="en-US" sz="187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p:txBody>
        </p:sp>
        <p:sp>
          <p:nvSpPr>
            <p:cNvPr id="64523" name="Text Box 7"/>
            <p:cNvSpPr txBox="1">
              <a:spLocks noChangeArrowheads="1"/>
            </p:cNvSpPr>
            <p:nvPr/>
          </p:nvSpPr>
          <p:spPr bwMode="auto">
            <a:xfrm>
              <a:off x="5105400" y="3516124"/>
              <a:ext cx="1600200" cy="51524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64524" name="Line 10"/>
            <p:cNvSpPr>
              <a:spLocks noChangeShapeType="1"/>
            </p:cNvSpPr>
            <p:nvPr/>
          </p:nvSpPr>
          <p:spPr bwMode="auto">
            <a:xfrm flipV="1">
              <a:off x="4191000" y="3810000"/>
              <a:ext cx="914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4525" name="Line 10"/>
            <p:cNvSpPr>
              <a:spLocks noChangeShapeType="1"/>
            </p:cNvSpPr>
            <p:nvPr/>
          </p:nvSpPr>
          <p:spPr bwMode="auto">
            <a:xfrm flipV="1">
              <a:off x="4191000" y="2590800"/>
              <a:ext cx="29718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64517" name="Rectangle 16"/>
          <p:cNvSpPr>
            <a:spLocks noChangeArrowheads="1"/>
          </p:cNvSpPr>
          <p:nvPr/>
        </p:nvSpPr>
        <p:spPr bwMode="auto">
          <a:xfrm>
            <a:off x="33180" y="4322763"/>
            <a:ext cx="10025221" cy="275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dirty="0" smtClean="0">
              <a:solidFill>
                <a:srgbClr val="000000"/>
              </a:solidFill>
            </a:endParaRPr>
          </a:p>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dirty="0" smtClean="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lnSpc>
                <a:spcPct val="150000"/>
              </a:lnSpc>
              <a:spcBef>
                <a:spcPct val="0"/>
              </a:spcBef>
              <a:buClrTx/>
              <a:buFontTx/>
              <a:buNone/>
            </a:pPr>
            <a:endParaRPr lang="en-US" altLang="en-US" sz="1100" u="sng"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090" b="1" dirty="0" smtClean="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Risk</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rPr>
              <a:t>		</a:t>
            </a:r>
          </a:p>
        </p:txBody>
      </p:sp>
    </p:spTree>
    <p:extLst>
      <p:ext uri="{BB962C8B-B14F-4D97-AF65-F5344CB8AC3E}">
        <p14:creationId xmlns:p14="http://schemas.microsoft.com/office/powerpoint/2010/main" val="1521655461"/>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66563" name="Rectangle 4"/>
          <p:cNvSpPr>
            <a:spLocks noChangeArrowheads="1"/>
          </p:cNvSpPr>
          <p:nvPr/>
        </p:nvSpPr>
        <p:spPr bwMode="auto">
          <a:xfrm>
            <a:off x="168990" y="82826"/>
            <a:ext cx="975360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can we say about the relationships in the model?</a:t>
            </a:r>
          </a:p>
        </p:txBody>
      </p:sp>
      <p:grpSp>
        <p:nvGrpSpPr>
          <p:cNvPr id="66564" name="Group 17"/>
          <p:cNvGrpSpPr>
            <a:grpSpLocks/>
          </p:cNvGrpSpPr>
          <p:nvPr/>
        </p:nvGrpSpPr>
        <p:grpSpPr bwMode="auto">
          <a:xfrm>
            <a:off x="1828799" y="1371600"/>
            <a:ext cx="7223760" cy="3008622"/>
            <a:chOff x="1661417" y="1139322"/>
            <a:chExt cx="7101583" cy="3187810"/>
          </a:xfrm>
        </p:grpSpPr>
        <p:sp>
          <p:nvSpPr>
            <p:cNvPr id="66566" name="Text Box 5"/>
            <p:cNvSpPr txBox="1">
              <a:spLocks noChangeArrowheads="1"/>
            </p:cNvSpPr>
            <p:nvPr/>
          </p:nvSpPr>
          <p:spPr bwMode="auto">
            <a:xfrm>
              <a:off x="1661417" y="1139322"/>
              <a:ext cx="2986783" cy="171912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66567" name="Text Box 7"/>
            <p:cNvSpPr txBox="1">
              <a:spLocks noChangeArrowheads="1"/>
            </p:cNvSpPr>
            <p:nvPr/>
          </p:nvSpPr>
          <p:spPr bwMode="auto">
            <a:xfrm>
              <a:off x="7162800" y="2209800"/>
              <a:ext cx="1600200" cy="838096"/>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090" dirty="0">
                  <a:solidFill>
                    <a:srgbClr val="000000"/>
                  </a:solidFill>
                  <a:latin typeface="Century Gothic" panose="020B0502020202020204" pitchFamily="34" charset="0"/>
                </a:rPr>
                <a:t>Use of FP Methods</a:t>
              </a:r>
            </a:p>
          </p:txBody>
        </p:sp>
        <p:sp>
          <p:nvSpPr>
            <p:cNvPr id="66568" name="Line 9"/>
            <p:cNvSpPr>
              <a:spLocks noChangeShapeType="1"/>
            </p:cNvSpPr>
            <p:nvPr/>
          </p:nvSpPr>
          <p:spPr bwMode="auto">
            <a:xfrm>
              <a:off x="4648200" y="1981200"/>
              <a:ext cx="2514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6569" name="Line 10"/>
            <p:cNvSpPr>
              <a:spLocks noChangeShapeType="1"/>
            </p:cNvSpPr>
            <p:nvPr/>
          </p:nvSpPr>
          <p:spPr bwMode="auto">
            <a:xfrm flipV="1">
              <a:off x="6705600" y="2788920"/>
              <a:ext cx="457200" cy="7381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6570" name="Text Box 6"/>
            <p:cNvSpPr txBox="1">
              <a:spLocks noChangeArrowheads="1"/>
            </p:cNvSpPr>
            <p:nvPr/>
          </p:nvSpPr>
          <p:spPr bwMode="auto">
            <a:xfrm>
              <a:off x="1661417" y="3176449"/>
              <a:ext cx="2529971" cy="115068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760" dirty="0">
                  <a:solidFill>
                    <a:srgbClr val="00264D"/>
                  </a:solidFill>
                  <a:latin typeface="Century Gothic" panose="020B0502020202020204" pitchFamily="34" charset="0"/>
                </a:rPr>
                <a:t>Community </a:t>
              </a:r>
              <a:r>
                <a:rPr lang="en-US" altLang="en-US" sz="1760" dirty="0" err="1">
                  <a:solidFill>
                    <a:srgbClr val="00264D"/>
                  </a:solidFill>
                  <a:latin typeface="Century Gothic" panose="020B0502020202020204" pitchFamily="34" charset="0"/>
                </a:rPr>
                <a:t>Charact</a:t>
              </a:r>
              <a:r>
                <a:rPr lang="en-US" altLang="en-US" sz="187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p:txBody>
        </p:sp>
        <p:sp>
          <p:nvSpPr>
            <p:cNvPr id="66571" name="Text Box 7"/>
            <p:cNvSpPr txBox="1">
              <a:spLocks noChangeArrowheads="1"/>
            </p:cNvSpPr>
            <p:nvPr/>
          </p:nvSpPr>
          <p:spPr bwMode="auto">
            <a:xfrm>
              <a:off x="5105400" y="3516124"/>
              <a:ext cx="1600200" cy="51524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66572" name="Line 10"/>
            <p:cNvSpPr>
              <a:spLocks noChangeShapeType="1"/>
            </p:cNvSpPr>
            <p:nvPr/>
          </p:nvSpPr>
          <p:spPr bwMode="auto">
            <a:xfrm flipV="1">
              <a:off x="4191000" y="3810000"/>
              <a:ext cx="914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6573" name="Line 10"/>
            <p:cNvSpPr>
              <a:spLocks noChangeShapeType="1"/>
            </p:cNvSpPr>
            <p:nvPr/>
          </p:nvSpPr>
          <p:spPr bwMode="auto">
            <a:xfrm flipV="1">
              <a:off x="4191000" y="2590800"/>
              <a:ext cx="29718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66565" name="Rectangle 16"/>
          <p:cNvSpPr>
            <a:spLocks noChangeArrowheads="1"/>
          </p:cNvSpPr>
          <p:nvPr/>
        </p:nvSpPr>
        <p:spPr bwMode="auto">
          <a:xfrm>
            <a:off x="33180" y="4322763"/>
            <a:ext cx="10025221" cy="34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dirty="0" smtClean="0">
              <a:solidFill>
                <a:srgbClr val="000000"/>
              </a:solidFill>
            </a:endParaRPr>
          </a:p>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dirty="0" smtClean="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lnSpc>
                <a:spcPct val="150000"/>
              </a:lnSpc>
              <a:spcBef>
                <a:spcPct val="0"/>
              </a:spcBef>
              <a:buClrTx/>
              <a:buFontTx/>
              <a:buNone/>
            </a:pPr>
            <a:endParaRPr lang="en-US" altLang="en-US" sz="1100" u="sng"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090" b="1" dirty="0" smtClean="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Risk</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HF</a:t>
            </a:r>
            <a:endParaRPr lang="en-US" altLang="en-US" sz="2090" dirty="0">
              <a:solidFill>
                <a:srgbClr val="00B050"/>
              </a:solidFill>
              <a:latin typeface="Century Gothic" panose="020B0502020202020204" pitchFamily="34" charset="0"/>
            </a:endParaRPr>
          </a:p>
          <a:p>
            <a:pPr eaLnBrk="1" hangingPunct="1">
              <a:spcBef>
                <a:spcPct val="0"/>
              </a:spcBef>
              <a:buClrTx/>
              <a:buFontTx/>
              <a:buNone/>
            </a:pPr>
            <a:endParaRPr lang="en-US" altLang="en-US" sz="2090" dirty="0">
              <a:solidFill>
                <a:srgbClr val="00B050"/>
              </a:solidFill>
            </a:endParaRPr>
          </a:p>
          <a:p>
            <a:pPr eaLnBrk="1" hangingPunct="1">
              <a:spcBef>
                <a:spcPct val="0"/>
              </a:spcBef>
              <a:buClrTx/>
              <a:buFontTx/>
              <a:buNone/>
            </a:pPr>
            <a:r>
              <a:rPr lang="en-US" altLang="en-US" sz="2090" dirty="0">
                <a:solidFill>
                  <a:srgbClr val="000000"/>
                </a:solidFill>
              </a:rPr>
              <a:t>   </a:t>
            </a:r>
          </a:p>
        </p:txBody>
      </p:sp>
    </p:spTree>
    <p:extLst>
      <p:ext uri="{BB962C8B-B14F-4D97-AF65-F5344CB8AC3E}">
        <p14:creationId xmlns:p14="http://schemas.microsoft.com/office/powerpoint/2010/main" val="4293769389"/>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68611" name="Rectangle 4"/>
          <p:cNvSpPr>
            <a:spLocks noChangeArrowheads="1"/>
          </p:cNvSpPr>
          <p:nvPr/>
        </p:nvSpPr>
        <p:spPr bwMode="auto">
          <a:xfrm>
            <a:off x="147480" y="86070"/>
            <a:ext cx="979662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can we say about the relationships in the model?</a:t>
            </a:r>
          </a:p>
        </p:txBody>
      </p:sp>
      <p:grpSp>
        <p:nvGrpSpPr>
          <p:cNvPr id="68612" name="Group 17"/>
          <p:cNvGrpSpPr>
            <a:grpSpLocks/>
          </p:cNvGrpSpPr>
          <p:nvPr/>
        </p:nvGrpSpPr>
        <p:grpSpPr bwMode="auto">
          <a:xfrm>
            <a:off x="1752600" y="1371600"/>
            <a:ext cx="7299960" cy="3008622"/>
            <a:chOff x="1586506" y="1139322"/>
            <a:chExt cx="7176494" cy="3187810"/>
          </a:xfrm>
        </p:grpSpPr>
        <p:sp>
          <p:nvSpPr>
            <p:cNvPr id="68619" name="Text Box 5"/>
            <p:cNvSpPr txBox="1">
              <a:spLocks noChangeArrowheads="1"/>
            </p:cNvSpPr>
            <p:nvPr/>
          </p:nvSpPr>
          <p:spPr bwMode="auto">
            <a:xfrm>
              <a:off x="1586506" y="1139322"/>
              <a:ext cx="3061694" cy="171912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68620" name="Text Box 7"/>
            <p:cNvSpPr txBox="1">
              <a:spLocks noChangeArrowheads="1"/>
            </p:cNvSpPr>
            <p:nvPr/>
          </p:nvSpPr>
          <p:spPr bwMode="auto">
            <a:xfrm>
              <a:off x="7162800" y="2209800"/>
              <a:ext cx="1600200" cy="838096"/>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090" dirty="0">
                  <a:solidFill>
                    <a:srgbClr val="000000"/>
                  </a:solidFill>
                  <a:latin typeface="Century Gothic" panose="020B0502020202020204" pitchFamily="34" charset="0"/>
                </a:rPr>
                <a:t>Use of FP Methods</a:t>
              </a:r>
            </a:p>
          </p:txBody>
        </p:sp>
        <p:sp>
          <p:nvSpPr>
            <p:cNvPr id="68621" name="Line 9"/>
            <p:cNvSpPr>
              <a:spLocks noChangeShapeType="1"/>
            </p:cNvSpPr>
            <p:nvPr/>
          </p:nvSpPr>
          <p:spPr bwMode="auto">
            <a:xfrm>
              <a:off x="4648200" y="1981200"/>
              <a:ext cx="2514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8622" name="Line 10"/>
            <p:cNvSpPr>
              <a:spLocks noChangeShapeType="1"/>
            </p:cNvSpPr>
            <p:nvPr/>
          </p:nvSpPr>
          <p:spPr bwMode="auto">
            <a:xfrm flipV="1">
              <a:off x="6705600" y="2788920"/>
              <a:ext cx="457200" cy="7381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8623" name="Text Box 6"/>
            <p:cNvSpPr txBox="1">
              <a:spLocks noChangeArrowheads="1"/>
            </p:cNvSpPr>
            <p:nvPr/>
          </p:nvSpPr>
          <p:spPr bwMode="auto">
            <a:xfrm>
              <a:off x="1736328" y="3176449"/>
              <a:ext cx="2455060" cy="115068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760" dirty="0">
                  <a:solidFill>
                    <a:srgbClr val="00264D"/>
                  </a:solidFill>
                  <a:latin typeface="Century Gothic" panose="020B0502020202020204" pitchFamily="34" charset="0"/>
                </a:rPr>
                <a:t>Community </a:t>
              </a:r>
              <a:r>
                <a:rPr lang="en-US" altLang="en-US" sz="1760" dirty="0" err="1">
                  <a:solidFill>
                    <a:srgbClr val="00264D"/>
                  </a:solidFill>
                  <a:latin typeface="Century Gothic" panose="020B0502020202020204" pitchFamily="34" charset="0"/>
                </a:rPr>
                <a:t>Charact</a:t>
              </a:r>
              <a:r>
                <a:rPr lang="en-US" altLang="en-US" sz="187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p:txBody>
        </p:sp>
        <p:sp>
          <p:nvSpPr>
            <p:cNvPr id="68624" name="Text Box 7"/>
            <p:cNvSpPr txBox="1">
              <a:spLocks noChangeArrowheads="1"/>
            </p:cNvSpPr>
            <p:nvPr/>
          </p:nvSpPr>
          <p:spPr bwMode="auto">
            <a:xfrm>
              <a:off x="5105400" y="3516124"/>
              <a:ext cx="1600200" cy="51524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68625" name="Line 10"/>
            <p:cNvSpPr>
              <a:spLocks noChangeShapeType="1"/>
            </p:cNvSpPr>
            <p:nvPr/>
          </p:nvSpPr>
          <p:spPr bwMode="auto">
            <a:xfrm flipV="1">
              <a:off x="4191000" y="3810000"/>
              <a:ext cx="914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8626" name="Line 10"/>
            <p:cNvSpPr>
              <a:spLocks noChangeShapeType="1"/>
            </p:cNvSpPr>
            <p:nvPr/>
          </p:nvSpPr>
          <p:spPr bwMode="auto">
            <a:xfrm flipV="1">
              <a:off x="4191000" y="2590800"/>
              <a:ext cx="29718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68613" name="Rectangle 16"/>
          <p:cNvSpPr>
            <a:spLocks noChangeArrowheads="1"/>
          </p:cNvSpPr>
          <p:nvPr/>
        </p:nvSpPr>
        <p:spPr bwMode="auto">
          <a:xfrm>
            <a:off x="33180" y="4322763"/>
            <a:ext cx="10025221" cy="3723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dirty="0" smtClean="0">
              <a:solidFill>
                <a:srgbClr val="000000"/>
              </a:solidFill>
            </a:endParaRPr>
          </a:p>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dirty="0" smtClean="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lnSpc>
                <a:spcPct val="150000"/>
              </a:lnSpc>
              <a:spcBef>
                <a:spcPct val="0"/>
              </a:spcBef>
              <a:buClrTx/>
              <a:buFontTx/>
              <a:buNone/>
            </a:pPr>
            <a:endParaRPr lang="en-US" altLang="en-US" sz="1100" u="sng"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090" b="1" dirty="0" smtClean="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Risk</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HF   </a:t>
            </a:r>
            <a:r>
              <a:rPr lang="en-US" altLang="en-US" sz="2090" b="1" dirty="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dirty="0" err="1">
                <a:solidFill>
                  <a:srgbClr val="000000"/>
                </a:solidFill>
                <a:latin typeface="Century Gothic" panose="020B0502020202020204" pitchFamily="34" charset="0"/>
              </a:rPr>
              <a:t>Prog</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 </a:t>
            </a:r>
            <a:r>
              <a:rPr lang="en-US" altLang="en-US" sz="2090" b="1" dirty="0">
                <a:solidFill>
                  <a:srgbClr val="00B050"/>
                </a:solidFill>
                <a:latin typeface="Century Gothic" panose="020B0502020202020204" pitchFamily="34" charset="0"/>
              </a:rPr>
              <a:t>∆</a:t>
            </a:r>
            <a:r>
              <a:rPr lang="en-US" altLang="en-US" sz="2090" dirty="0">
                <a:solidFill>
                  <a:srgbClr val="00B05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smtClean="0">
                <a:solidFill>
                  <a:srgbClr val="00B050"/>
                </a:solidFill>
                <a:latin typeface="Century Gothic" panose="020B0502020202020204" pitchFamily="34" charset="0"/>
              </a:rPr>
              <a:t>∆</a:t>
            </a:r>
            <a:r>
              <a:rPr lang="en-US" altLang="en-US" sz="2090" dirty="0" smtClean="0">
                <a:solidFill>
                  <a:srgbClr val="00B050"/>
                </a:solidFill>
                <a:latin typeface="Century Gothic" panose="020B0502020202020204" pitchFamily="34" charset="0"/>
              </a:rPr>
              <a:t> </a:t>
            </a:r>
            <a:r>
              <a:rPr lang="en-US" altLang="en-US" sz="2090" dirty="0">
                <a:solidFill>
                  <a:srgbClr val="00B050"/>
                </a:solidFill>
                <a:latin typeface="Century Gothic" panose="020B0502020202020204" pitchFamily="34" charset="0"/>
              </a:rPr>
              <a:t>Use</a:t>
            </a:r>
          </a:p>
          <a:p>
            <a:pPr eaLnBrk="1" hangingPunct="1">
              <a:spcBef>
                <a:spcPct val="0"/>
              </a:spcBef>
              <a:buClrTx/>
              <a:buFontTx/>
              <a:buNone/>
            </a:pPr>
            <a:endParaRPr lang="en-US" altLang="en-US" sz="2090" dirty="0">
              <a:solidFill>
                <a:srgbClr val="00B050"/>
              </a:solidFill>
            </a:endParaRPr>
          </a:p>
          <a:p>
            <a:pPr eaLnBrk="1" hangingPunct="1">
              <a:spcBef>
                <a:spcPct val="0"/>
              </a:spcBef>
              <a:buClrTx/>
              <a:buFontTx/>
              <a:buNone/>
            </a:pPr>
            <a:endParaRPr lang="en-US" altLang="en-US" sz="2090" dirty="0">
              <a:solidFill>
                <a:srgbClr val="000000"/>
              </a:solidFill>
            </a:endParaRPr>
          </a:p>
        </p:txBody>
      </p:sp>
      <p:cxnSp>
        <p:nvCxnSpPr>
          <p:cNvPr id="68614" name="Straight Connector 25"/>
          <p:cNvCxnSpPr>
            <a:cxnSpLocks noChangeShapeType="1"/>
          </p:cNvCxnSpPr>
          <p:nvPr/>
        </p:nvCxnSpPr>
        <p:spPr bwMode="auto">
          <a:xfrm flipV="1">
            <a:off x="4097035" y="7131734"/>
            <a:ext cx="58435" cy="17259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615" name="Straight Connector 26"/>
          <p:cNvCxnSpPr>
            <a:cxnSpLocks noChangeShapeType="1"/>
          </p:cNvCxnSpPr>
          <p:nvPr/>
        </p:nvCxnSpPr>
        <p:spPr bwMode="auto">
          <a:xfrm>
            <a:off x="4038600" y="7055771"/>
            <a:ext cx="116870" cy="7187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68616" name="Freeform 29"/>
          <p:cNvSpPr>
            <a:spLocks/>
          </p:cNvSpPr>
          <p:nvPr/>
        </p:nvSpPr>
        <p:spPr bwMode="auto">
          <a:xfrm>
            <a:off x="2686124" y="6979810"/>
            <a:ext cx="1456373" cy="151923"/>
          </a:xfrm>
          <a:custGeom>
            <a:avLst/>
            <a:gdLst>
              <a:gd name="T0" fmla="*/ 0 w 1323975"/>
              <a:gd name="T1" fmla="*/ 0 h 138112"/>
              <a:gd name="T2" fmla="*/ 166688 w 1323975"/>
              <a:gd name="T3" fmla="*/ 80962 h 138112"/>
              <a:gd name="T4" fmla="*/ 676275 w 1323975"/>
              <a:gd name="T5" fmla="*/ 123825 h 138112"/>
              <a:gd name="T6" fmla="*/ 1323975 w 1323975"/>
              <a:gd name="T7" fmla="*/ 138112 h 138112"/>
              <a:gd name="T8" fmla="*/ 0 60000 65536"/>
              <a:gd name="T9" fmla="*/ 0 60000 65536"/>
              <a:gd name="T10" fmla="*/ 0 60000 65536"/>
              <a:gd name="T11" fmla="*/ 0 60000 65536"/>
              <a:gd name="T12" fmla="*/ 0 w 1323975"/>
              <a:gd name="T13" fmla="*/ 0 h 138112"/>
              <a:gd name="T14" fmla="*/ 1323975 w 1323975"/>
              <a:gd name="T15" fmla="*/ 138112 h 138112"/>
            </a:gdLst>
            <a:ahLst/>
            <a:cxnLst>
              <a:cxn ang="T8">
                <a:pos x="T0" y="T1"/>
              </a:cxn>
              <a:cxn ang="T9">
                <a:pos x="T2" y="T3"/>
              </a:cxn>
              <a:cxn ang="T10">
                <a:pos x="T4" y="T5"/>
              </a:cxn>
              <a:cxn ang="T11">
                <a:pos x="T6" y="T7"/>
              </a:cxn>
            </a:cxnLst>
            <a:rect l="T12" t="T13" r="T14" b="T15"/>
            <a:pathLst>
              <a:path w="1323975" h="138112">
                <a:moveTo>
                  <a:pt x="0" y="0"/>
                </a:moveTo>
                <a:cubicBezTo>
                  <a:pt x="26988" y="30162"/>
                  <a:pt x="53976" y="60325"/>
                  <a:pt x="166688" y="80962"/>
                </a:cubicBezTo>
                <a:cubicBezTo>
                  <a:pt x="279400" y="101599"/>
                  <a:pt x="483394" y="114300"/>
                  <a:pt x="676275" y="123825"/>
                </a:cubicBezTo>
                <a:cubicBezTo>
                  <a:pt x="869156" y="133350"/>
                  <a:pt x="1216819" y="137318"/>
                  <a:pt x="1323975" y="138112"/>
                </a:cubicBezTo>
              </a:path>
            </a:pathLst>
          </a:custGeom>
          <a:noFill/>
          <a:ln w="158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sz="1980"/>
          </a:p>
        </p:txBody>
      </p:sp>
      <p:sp>
        <p:nvSpPr>
          <p:cNvPr id="68617" name="Right Brace 30"/>
          <p:cNvSpPr>
            <a:spLocks/>
          </p:cNvSpPr>
          <p:nvPr/>
        </p:nvSpPr>
        <p:spPr bwMode="auto">
          <a:xfrm>
            <a:off x="5080574" y="6717592"/>
            <a:ext cx="251460" cy="586740"/>
          </a:xfrm>
          <a:prstGeom prst="rightBrace">
            <a:avLst>
              <a:gd name="adj1" fmla="val 8329"/>
              <a:gd name="adj2" fmla="val 50000"/>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68618" name="TextBox 32"/>
          <p:cNvSpPr txBox="1">
            <a:spLocks noChangeArrowheads="1"/>
          </p:cNvSpPr>
          <p:nvPr/>
        </p:nvSpPr>
        <p:spPr bwMode="auto">
          <a:xfrm>
            <a:off x="5332034" y="6764367"/>
            <a:ext cx="93807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2200" b="1" dirty="0">
                <a:solidFill>
                  <a:srgbClr val="000000"/>
                </a:solidFill>
                <a:latin typeface="Century Gothic" panose="020B0502020202020204" pitchFamily="34" charset="0"/>
              </a:rPr>
              <a:t>∆</a:t>
            </a:r>
            <a:r>
              <a:rPr lang="en-US" altLang="en-US" sz="2200" dirty="0">
                <a:solidFill>
                  <a:srgbClr val="000000"/>
                </a:solidFill>
                <a:latin typeface="Century Gothic" panose="020B0502020202020204" pitchFamily="34" charset="0"/>
              </a:rPr>
              <a:t> Use</a:t>
            </a:r>
          </a:p>
        </p:txBody>
      </p:sp>
    </p:spTree>
    <p:extLst>
      <p:ext uri="{BB962C8B-B14F-4D97-AF65-F5344CB8AC3E}">
        <p14:creationId xmlns:p14="http://schemas.microsoft.com/office/powerpoint/2010/main" val="2421467203"/>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70659" name="Rectangle 4"/>
          <p:cNvSpPr>
            <a:spLocks noChangeArrowheads="1"/>
          </p:cNvSpPr>
          <p:nvPr/>
        </p:nvSpPr>
        <p:spPr bwMode="auto">
          <a:xfrm>
            <a:off x="152400" y="114300"/>
            <a:ext cx="967740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can we say about the relationships in the model?</a:t>
            </a:r>
          </a:p>
        </p:txBody>
      </p:sp>
      <p:grpSp>
        <p:nvGrpSpPr>
          <p:cNvPr id="70660" name="Group 17"/>
          <p:cNvGrpSpPr>
            <a:grpSpLocks/>
          </p:cNvGrpSpPr>
          <p:nvPr/>
        </p:nvGrpSpPr>
        <p:grpSpPr bwMode="auto">
          <a:xfrm>
            <a:off x="1752600" y="1371600"/>
            <a:ext cx="7299960" cy="3008622"/>
            <a:chOff x="1586506" y="1139322"/>
            <a:chExt cx="7176494" cy="3187810"/>
          </a:xfrm>
        </p:grpSpPr>
        <p:sp>
          <p:nvSpPr>
            <p:cNvPr id="70667" name="Text Box 5"/>
            <p:cNvSpPr txBox="1">
              <a:spLocks noChangeArrowheads="1"/>
            </p:cNvSpPr>
            <p:nvPr/>
          </p:nvSpPr>
          <p:spPr bwMode="auto">
            <a:xfrm>
              <a:off x="1586506" y="1139322"/>
              <a:ext cx="3061694" cy="171912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70668" name="Text Box 7"/>
            <p:cNvSpPr txBox="1">
              <a:spLocks noChangeArrowheads="1"/>
            </p:cNvSpPr>
            <p:nvPr/>
          </p:nvSpPr>
          <p:spPr bwMode="auto">
            <a:xfrm>
              <a:off x="7162800" y="2209800"/>
              <a:ext cx="1600200" cy="838096"/>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090" dirty="0">
                  <a:solidFill>
                    <a:srgbClr val="000000"/>
                  </a:solidFill>
                  <a:latin typeface="Century Gothic" panose="020B0502020202020204" pitchFamily="34" charset="0"/>
                </a:rPr>
                <a:t>Use of FP Methods</a:t>
              </a:r>
            </a:p>
          </p:txBody>
        </p:sp>
        <p:sp>
          <p:nvSpPr>
            <p:cNvPr id="70669" name="Line 9"/>
            <p:cNvSpPr>
              <a:spLocks noChangeShapeType="1"/>
            </p:cNvSpPr>
            <p:nvPr/>
          </p:nvSpPr>
          <p:spPr bwMode="auto">
            <a:xfrm>
              <a:off x="4648200" y="1981200"/>
              <a:ext cx="2514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0670" name="Line 10"/>
            <p:cNvSpPr>
              <a:spLocks noChangeShapeType="1"/>
            </p:cNvSpPr>
            <p:nvPr/>
          </p:nvSpPr>
          <p:spPr bwMode="auto">
            <a:xfrm flipV="1">
              <a:off x="6705600" y="2788920"/>
              <a:ext cx="457200" cy="7381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0671" name="Text Box 6"/>
            <p:cNvSpPr txBox="1">
              <a:spLocks noChangeArrowheads="1"/>
            </p:cNvSpPr>
            <p:nvPr/>
          </p:nvSpPr>
          <p:spPr bwMode="auto">
            <a:xfrm>
              <a:off x="1586506" y="3176449"/>
              <a:ext cx="2604882" cy="115068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760" dirty="0">
                  <a:solidFill>
                    <a:srgbClr val="00264D"/>
                  </a:solidFill>
                  <a:latin typeface="Century Gothic" panose="020B0502020202020204" pitchFamily="34" charset="0"/>
                </a:rPr>
                <a:t>Community </a:t>
              </a:r>
              <a:r>
                <a:rPr lang="en-US" altLang="en-US" sz="1760" dirty="0" err="1">
                  <a:solidFill>
                    <a:srgbClr val="00264D"/>
                  </a:solidFill>
                  <a:latin typeface="Century Gothic" panose="020B0502020202020204" pitchFamily="34" charset="0"/>
                </a:rPr>
                <a:t>Charact</a:t>
              </a:r>
              <a:r>
                <a:rPr lang="en-US" altLang="en-US" sz="187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p:txBody>
        </p:sp>
        <p:sp>
          <p:nvSpPr>
            <p:cNvPr id="70672" name="Text Box 7"/>
            <p:cNvSpPr txBox="1">
              <a:spLocks noChangeArrowheads="1"/>
            </p:cNvSpPr>
            <p:nvPr/>
          </p:nvSpPr>
          <p:spPr bwMode="auto">
            <a:xfrm>
              <a:off x="5105400" y="3516124"/>
              <a:ext cx="1600200" cy="51524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70673" name="Line 10"/>
            <p:cNvSpPr>
              <a:spLocks noChangeShapeType="1"/>
            </p:cNvSpPr>
            <p:nvPr/>
          </p:nvSpPr>
          <p:spPr bwMode="auto">
            <a:xfrm flipV="1">
              <a:off x="4191000" y="3810000"/>
              <a:ext cx="914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0674" name="Line 10"/>
            <p:cNvSpPr>
              <a:spLocks noChangeShapeType="1"/>
            </p:cNvSpPr>
            <p:nvPr/>
          </p:nvSpPr>
          <p:spPr bwMode="auto">
            <a:xfrm flipV="1">
              <a:off x="4191000" y="2590800"/>
              <a:ext cx="29718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70661" name="Rectangle 16"/>
          <p:cNvSpPr>
            <a:spLocks noChangeArrowheads="1"/>
          </p:cNvSpPr>
          <p:nvPr/>
        </p:nvSpPr>
        <p:spPr bwMode="auto">
          <a:xfrm>
            <a:off x="33180" y="4322763"/>
            <a:ext cx="10025221" cy="324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dirty="0" smtClean="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lnSpc>
                <a:spcPct val="150000"/>
              </a:lnSpc>
              <a:spcBef>
                <a:spcPct val="0"/>
              </a:spcBef>
              <a:buClrTx/>
              <a:buFontTx/>
              <a:buNone/>
            </a:pPr>
            <a:endParaRPr lang="en-US" altLang="en-US" sz="1100" u="sng"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090" b="1" dirty="0" smtClean="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Risk</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HF   </a:t>
            </a:r>
            <a:r>
              <a:rPr lang="en-US" altLang="en-US" sz="2090" b="1" dirty="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dirty="0" err="1">
                <a:solidFill>
                  <a:srgbClr val="000000"/>
                </a:solidFill>
                <a:latin typeface="Century Gothic" panose="020B0502020202020204" pitchFamily="34" charset="0"/>
              </a:rPr>
              <a:t>Prog</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 </a:t>
            </a:r>
            <a:r>
              <a:rPr lang="en-US" altLang="en-US" sz="2090" b="1" dirty="0">
                <a:solidFill>
                  <a:srgbClr val="00B050"/>
                </a:solidFill>
                <a:latin typeface="Century Gothic" panose="020B0502020202020204" pitchFamily="34" charset="0"/>
              </a:rPr>
              <a:t>∆</a:t>
            </a:r>
            <a:r>
              <a:rPr lang="en-US" altLang="en-US" sz="2090" dirty="0">
                <a:solidFill>
                  <a:srgbClr val="00B05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b="1" dirty="0" smtClean="0">
                <a:solidFill>
                  <a:srgbClr val="00B050"/>
                </a:solidFill>
                <a:latin typeface="Century Gothic" panose="020B0502020202020204" pitchFamily="34" charset="0"/>
              </a:rPr>
              <a:t>∆</a:t>
            </a:r>
            <a:r>
              <a:rPr lang="en-US" altLang="en-US" sz="2090" dirty="0" smtClean="0">
                <a:solidFill>
                  <a:srgbClr val="00B050"/>
                </a:solidFill>
                <a:latin typeface="Century Gothic" panose="020B0502020202020204" pitchFamily="34" charset="0"/>
              </a:rPr>
              <a:t> </a:t>
            </a:r>
            <a:r>
              <a:rPr lang="en-US" altLang="en-US" sz="2090" dirty="0">
                <a:solidFill>
                  <a:srgbClr val="00B050"/>
                </a:solidFill>
                <a:latin typeface="Century Gothic" panose="020B0502020202020204" pitchFamily="34" charset="0"/>
              </a:rPr>
              <a:t>Use</a:t>
            </a:r>
          </a:p>
          <a:p>
            <a:pPr eaLnBrk="1" hangingPunct="1">
              <a:spcBef>
                <a:spcPct val="0"/>
              </a:spcBef>
              <a:buClrTx/>
              <a:buFontTx/>
              <a:buNone/>
            </a:pPr>
            <a:endParaRPr lang="en-US" altLang="en-US" sz="2090" dirty="0">
              <a:solidFill>
                <a:srgbClr val="00B050"/>
              </a:solidFill>
              <a:latin typeface="Century Gothic" panose="020B0502020202020204" pitchFamily="34" charset="0"/>
            </a:endParaRPr>
          </a:p>
          <a:p>
            <a:pPr eaLnBrk="1" hangingPunct="1">
              <a:spcBef>
                <a:spcPct val="0"/>
              </a:spcBef>
              <a:buClrTx/>
              <a:buFontTx/>
              <a:buNone/>
            </a:pPr>
            <a:r>
              <a:rPr lang="en-US" altLang="en-US" sz="2090" dirty="0">
                <a:solidFill>
                  <a:srgbClr val="000000"/>
                </a:solidFill>
                <a:latin typeface="Century Gothic" panose="020B0502020202020204" pitchFamily="34" charset="0"/>
              </a:rPr>
              <a:t>     Now we </a:t>
            </a:r>
            <a:r>
              <a:rPr lang="en-US" altLang="en-US" sz="2090" u="sng" dirty="0">
                <a:solidFill>
                  <a:srgbClr val="000000"/>
                </a:solidFill>
                <a:latin typeface="Century Gothic" panose="020B0502020202020204" pitchFamily="34" charset="0"/>
              </a:rPr>
              <a:t>don’t have a unique relationship </a:t>
            </a:r>
            <a:r>
              <a:rPr lang="en-US" altLang="en-US" sz="2090" dirty="0">
                <a:solidFill>
                  <a:srgbClr val="000000"/>
                </a:solidFill>
                <a:latin typeface="Century Gothic" panose="020B0502020202020204" pitchFamily="34" charset="0"/>
              </a:rPr>
              <a:t>between the “HF” and “Use”!!</a:t>
            </a:r>
          </a:p>
        </p:txBody>
      </p:sp>
      <p:cxnSp>
        <p:nvCxnSpPr>
          <p:cNvPr id="70662" name="Straight Connector 25"/>
          <p:cNvCxnSpPr>
            <a:cxnSpLocks noChangeShapeType="1"/>
          </p:cNvCxnSpPr>
          <p:nvPr/>
        </p:nvCxnSpPr>
        <p:spPr bwMode="auto">
          <a:xfrm rot="5400000" flipH="1" flipV="1">
            <a:off x="4253865" y="6589395"/>
            <a:ext cx="83820" cy="838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0663" name="Straight Connector 26"/>
          <p:cNvCxnSpPr>
            <a:cxnSpLocks noChangeShapeType="1"/>
          </p:cNvCxnSpPr>
          <p:nvPr/>
        </p:nvCxnSpPr>
        <p:spPr bwMode="auto">
          <a:xfrm rot="16200000" flipH="1">
            <a:off x="4256485" y="6508194"/>
            <a:ext cx="99537" cy="73343"/>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70664" name="Freeform 29"/>
          <p:cNvSpPr>
            <a:spLocks/>
          </p:cNvSpPr>
          <p:nvPr/>
        </p:nvSpPr>
        <p:spPr bwMode="auto">
          <a:xfrm>
            <a:off x="2870835" y="6437472"/>
            <a:ext cx="1456373" cy="151923"/>
          </a:xfrm>
          <a:custGeom>
            <a:avLst/>
            <a:gdLst>
              <a:gd name="T0" fmla="*/ 0 w 1323975"/>
              <a:gd name="T1" fmla="*/ 0 h 138112"/>
              <a:gd name="T2" fmla="*/ 166688 w 1323975"/>
              <a:gd name="T3" fmla="*/ 80962 h 138112"/>
              <a:gd name="T4" fmla="*/ 676275 w 1323975"/>
              <a:gd name="T5" fmla="*/ 123825 h 138112"/>
              <a:gd name="T6" fmla="*/ 1323975 w 1323975"/>
              <a:gd name="T7" fmla="*/ 138112 h 138112"/>
              <a:gd name="T8" fmla="*/ 0 60000 65536"/>
              <a:gd name="T9" fmla="*/ 0 60000 65536"/>
              <a:gd name="T10" fmla="*/ 0 60000 65536"/>
              <a:gd name="T11" fmla="*/ 0 60000 65536"/>
              <a:gd name="T12" fmla="*/ 0 w 1323975"/>
              <a:gd name="T13" fmla="*/ 0 h 138112"/>
              <a:gd name="T14" fmla="*/ 1323975 w 1323975"/>
              <a:gd name="T15" fmla="*/ 138112 h 138112"/>
            </a:gdLst>
            <a:ahLst/>
            <a:cxnLst>
              <a:cxn ang="T8">
                <a:pos x="T0" y="T1"/>
              </a:cxn>
              <a:cxn ang="T9">
                <a:pos x="T2" y="T3"/>
              </a:cxn>
              <a:cxn ang="T10">
                <a:pos x="T4" y="T5"/>
              </a:cxn>
              <a:cxn ang="T11">
                <a:pos x="T6" y="T7"/>
              </a:cxn>
            </a:cxnLst>
            <a:rect l="T12" t="T13" r="T14" b="T15"/>
            <a:pathLst>
              <a:path w="1323975" h="138112">
                <a:moveTo>
                  <a:pt x="0" y="0"/>
                </a:moveTo>
                <a:cubicBezTo>
                  <a:pt x="26988" y="30162"/>
                  <a:pt x="53976" y="60325"/>
                  <a:pt x="166688" y="80962"/>
                </a:cubicBezTo>
                <a:cubicBezTo>
                  <a:pt x="279400" y="101599"/>
                  <a:pt x="483394" y="114300"/>
                  <a:pt x="676275" y="123825"/>
                </a:cubicBezTo>
                <a:cubicBezTo>
                  <a:pt x="869156" y="133350"/>
                  <a:pt x="1216819" y="137318"/>
                  <a:pt x="1323975" y="138112"/>
                </a:cubicBezTo>
              </a:path>
            </a:pathLst>
          </a:custGeom>
          <a:noFill/>
          <a:ln w="158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sz="1980"/>
          </a:p>
        </p:txBody>
      </p:sp>
      <p:sp>
        <p:nvSpPr>
          <p:cNvPr id="70665" name="Right Brace 30"/>
          <p:cNvSpPr>
            <a:spLocks/>
          </p:cNvSpPr>
          <p:nvPr/>
        </p:nvSpPr>
        <p:spPr bwMode="auto">
          <a:xfrm>
            <a:off x="5313839" y="6149340"/>
            <a:ext cx="251460" cy="586740"/>
          </a:xfrm>
          <a:prstGeom prst="rightBrace">
            <a:avLst>
              <a:gd name="adj1" fmla="val 8329"/>
              <a:gd name="adj2" fmla="val 50000"/>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70666" name="TextBox 32"/>
          <p:cNvSpPr txBox="1">
            <a:spLocks noChangeArrowheads="1"/>
          </p:cNvSpPr>
          <p:nvPr/>
        </p:nvSpPr>
        <p:spPr bwMode="auto">
          <a:xfrm>
            <a:off x="5682298" y="6212205"/>
            <a:ext cx="93807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2200" b="1" dirty="0">
                <a:solidFill>
                  <a:srgbClr val="000000"/>
                </a:solidFill>
                <a:latin typeface="Century Gothic" panose="020B0502020202020204" pitchFamily="34" charset="0"/>
              </a:rPr>
              <a:t>∆</a:t>
            </a:r>
            <a:r>
              <a:rPr lang="en-US" altLang="en-US" sz="2200" dirty="0">
                <a:solidFill>
                  <a:srgbClr val="000000"/>
                </a:solidFill>
                <a:latin typeface="Century Gothic" panose="020B0502020202020204" pitchFamily="34" charset="0"/>
              </a:rPr>
              <a:t> Use</a:t>
            </a:r>
          </a:p>
        </p:txBody>
      </p:sp>
    </p:spTree>
    <p:extLst>
      <p:ext uri="{BB962C8B-B14F-4D97-AF65-F5344CB8AC3E}">
        <p14:creationId xmlns:p14="http://schemas.microsoft.com/office/powerpoint/2010/main" val="4055973741"/>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72707" name="Rectangle 4"/>
          <p:cNvSpPr>
            <a:spLocks noChangeArrowheads="1"/>
          </p:cNvSpPr>
          <p:nvPr/>
        </p:nvSpPr>
        <p:spPr bwMode="auto">
          <a:xfrm>
            <a:off x="168990" y="112555"/>
            <a:ext cx="975360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can we say about the relationships in the model?</a:t>
            </a:r>
          </a:p>
        </p:txBody>
      </p:sp>
      <p:sp>
        <p:nvSpPr>
          <p:cNvPr id="72708" name="Rectangle 16"/>
          <p:cNvSpPr>
            <a:spLocks noChangeArrowheads="1"/>
          </p:cNvSpPr>
          <p:nvPr/>
        </p:nvSpPr>
        <p:spPr bwMode="auto">
          <a:xfrm>
            <a:off x="33180" y="1320959"/>
            <a:ext cx="10025221" cy="6237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spcBef>
                <a:spcPct val="0"/>
              </a:spcBef>
              <a:buClrTx/>
              <a:buFontTx/>
              <a:buNone/>
            </a:pPr>
            <a:endParaRPr lang="en-US" altLang="en-US" sz="1760" u="sng"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090" b="1" dirty="0" smtClean="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Risk</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HF   </a:t>
            </a:r>
            <a:r>
              <a:rPr lang="en-US" altLang="en-US" sz="2090" b="1" dirty="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dirty="0" err="1">
                <a:solidFill>
                  <a:srgbClr val="000000"/>
                </a:solidFill>
                <a:latin typeface="Century Gothic" panose="020B0502020202020204" pitchFamily="34" charset="0"/>
              </a:rPr>
              <a:t>Prog</a:t>
            </a:r>
            <a:r>
              <a:rPr lang="en-US" altLang="en-US" sz="2090" dirty="0">
                <a:solidFill>
                  <a:srgbClr val="000000"/>
                </a:solidFill>
                <a:latin typeface="Century Gothic" panose="020B0502020202020204" pitchFamily="34" charset="0"/>
              </a:rPr>
              <a:t> </a:t>
            </a:r>
            <a:r>
              <a:rPr lang="en-US" altLang="en-US" sz="2640" b="1" dirty="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 </a:t>
            </a:r>
            <a:r>
              <a:rPr lang="en-US" altLang="en-US" sz="2090" b="1" dirty="0">
                <a:solidFill>
                  <a:srgbClr val="00B050"/>
                </a:solidFill>
                <a:latin typeface="Century Gothic" panose="020B0502020202020204" pitchFamily="34" charset="0"/>
              </a:rPr>
              <a:t>∆</a:t>
            </a:r>
            <a:r>
              <a:rPr lang="en-US" altLang="en-US" sz="2090" dirty="0">
                <a:solidFill>
                  <a:srgbClr val="00B05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09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090" b="1" dirty="0">
                <a:solidFill>
                  <a:srgbClr val="00B050"/>
                </a:solidFill>
                <a:latin typeface="Century Gothic" panose="020B0502020202020204" pitchFamily="34" charset="0"/>
              </a:rPr>
              <a:t>∆</a:t>
            </a:r>
            <a:r>
              <a:rPr lang="en-US" altLang="en-US" sz="2090" dirty="0">
                <a:solidFill>
                  <a:srgbClr val="00B05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p>
          <a:p>
            <a:pPr eaLnBrk="1" hangingPunct="1">
              <a:spcBef>
                <a:spcPct val="0"/>
              </a:spcBef>
              <a:buClrTx/>
              <a:buFontTx/>
              <a:buNone/>
            </a:pPr>
            <a:r>
              <a:rPr lang="en-US" altLang="en-US" sz="2090" dirty="0">
                <a:solidFill>
                  <a:srgbClr val="000000"/>
                </a:solidFill>
                <a:latin typeface="Century Gothic" panose="020B0502020202020204" pitchFamily="34" charset="0"/>
              </a:rPr>
              <a:t>A change in “</a:t>
            </a:r>
            <a:r>
              <a:rPr lang="en-US" altLang="en-US" sz="2090" b="1" dirty="0">
                <a:solidFill>
                  <a:srgbClr val="00B050"/>
                </a:solidFill>
                <a:latin typeface="Century Gothic" panose="020B0502020202020204" pitchFamily="34" charset="0"/>
              </a:rPr>
              <a:t>HF”</a:t>
            </a:r>
            <a:r>
              <a:rPr lang="en-US" altLang="en-US" sz="2090" dirty="0">
                <a:solidFill>
                  <a:srgbClr val="00B050"/>
                </a:solidFill>
                <a:latin typeface="Century Gothic" panose="020B0502020202020204" pitchFamily="34" charset="0"/>
              </a:rPr>
              <a:t> </a:t>
            </a:r>
            <a:r>
              <a:rPr lang="en-US" altLang="en-US" sz="2090" dirty="0">
                <a:solidFill>
                  <a:srgbClr val="000000"/>
                </a:solidFill>
                <a:latin typeface="Century Gothic" panose="020B0502020202020204" pitchFamily="34" charset="0"/>
              </a:rPr>
              <a:t>generates two effects:</a:t>
            </a:r>
            <a:r>
              <a:rPr lang="en-US" altLang="en-US" sz="2090" dirty="0">
                <a:solidFill>
                  <a:srgbClr val="00B050"/>
                </a:solidFill>
                <a:latin typeface="Century Gothic" panose="020B0502020202020204" pitchFamily="34" charset="0"/>
              </a:rPr>
              <a:t> </a:t>
            </a:r>
          </a:p>
          <a:p>
            <a:pPr eaLnBrk="1" hangingPunct="1">
              <a:spcBef>
                <a:spcPct val="0"/>
              </a:spcBef>
              <a:buClrTx/>
              <a:buFontTx/>
              <a:buNone/>
            </a:pPr>
            <a:r>
              <a:rPr lang="en-US" altLang="en-US" sz="2090" dirty="0">
                <a:solidFill>
                  <a:srgbClr val="00B050"/>
                </a:solidFill>
                <a:latin typeface="Century Gothic" panose="020B0502020202020204" pitchFamily="34" charset="0"/>
              </a:rPr>
              <a:t> </a:t>
            </a:r>
            <a:r>
              <a:rPr lang="en-US" altLang="en-US" sz="2090" dirty="0">
                <a:solidFill>
                  <a:srgbClr val="000000"/>
                </a:solidFill>
                <a:latin typeface="Century Gothic" panose="020B0502020202020204" pitchFamily="34" charset="0"/>
              </a:rPr>
              <a:t>1. Change “</a:t>
            </a:r>
            <a:r>
              <a:rPr lang="en-US" altLang="en-US" sz="2090" dirty="0" err="1">
                <a:solidFill>
                  <a:srgbClr val="000000"/>
                </a:solidFill>
                <a:latin typeface="Century Gothic" panose="020B0502020202020204" pitchFamily="34" charset="0"/>
              </a:rPr>
              <a:t>Prog</a:t>
            </a:r>
            <a:r>
              <a:rPr lang="en-US" altLang="en-US" sz="2090" dirty="0">
                <a:solidFill>
                  <a:srgbClr val="000000"/>
                </a:solidFill>
                <a:latin typeface="Century Gothic" panose="020B0502020202020204" pitchFamily="34" charset="0"/>
              </a:rPr>
              <a:t>” which changes “Use”. </a:t>
            </a:r>
          </a:p>
          <a:p>
            <a:pPr eaLnBrk="1" hangingPunct="1">
              <a:spcBef>
                <a:spcPct val="0"/>
              </a:spcBef>
              <a:buClrTx/>
              <a:buFontTx/>
              <a:buNone/>
            </a:pPr>
            <a:r>
              <a:rPr lang="en-US" altLang="en-US" sz="2090" dirty="0">
                <a:solidFill>
                  <a:srgbClr val="000000"/>
                </a:solidFill>
                <a:latin typeface="Century Gothic" panose="020B0502020202020204" pitchFamily="34" charset="0"/>
              </a:rPr>
              <a:t> 2.  Change “Use”.  </a:t>
            </a:r>
            <a:r>
              <a:rPr lang="en-US" altLang="en-US" sz="2090" u="sng" dirty="0">
                <a:solidFill>
                  <a:srgbClr val="000000"/>
                </a:solidFill>
                <a:latin typeface="Century Gothic" panose="020B0502020202020204" pitchFamily="34" charset="0"/>
              </a:rPr>
              <a:t>Direct Effect of “</a:t>
            </a:r>
            <a:r>
              <a:rPr lang="en-US" altLang="en-US" sz="2090" b="1" u="sng" dirty="0">
                <a:solidFill>
                  <a:srgbClr val="00B050"/>
                </a:solidFill>
                <a:latin typeface="Century Gothic" panose="020B0502020202020204" pitchFamily="34" charset="0"/>
              </a:rPr>
              <a:t>HF”</a:t>
            </a:r>
          </a:p>
          <a:p>
            <a:pPr eaLnBrk="1" hangingPunct="1">
              <a:spcBef>
                <a:spcPct val="0"/>
              </a:spcBef>
              <a:buClrTx/>
              <a:buFontTx/>
              <a:buNone/>
            </a:pPr>
            <a:endParaRPr lang="en-US" altLang="en-US" sz="2090" dirty="0">
              <a:solidFill>
                <a:srgbClr val="00B050"/>
              </a:solidFill>
              <a:latin typeface="Century Gothic" panose="020B0502020202020204" pitchFamily="34" charset="0"/>
            </a:endParaRPr>
          </a:p>
          <a:p>
            <a:pPr eaLnBrk="1" hangingPunct="1">
              <a:spcBef>
                <a:spcPct val="0"/>
              </a:spcBef>
              <a:buClrTx/>
              <a:buFontTx/>
              <a:buNone/>
            </a:pPr>
            <a:r>
              <a:rPr lang="en-US" altLang="en-US" sz="2090" dirty="0">
                <a:solidFill>
                  <a:srgbClr val="000000"/>
                </a:solidFill>
                <a:latin typeface="Century Gothic" panose="020B0502020202020204" pitchFamily="34" charset="0"/>
              </a:rPr>
              <a:t>W</a:t>
            </a:r>
            <a:r>
              <a:rPr lang="en-US" altLang="en-US" sz="2090" u="sng" dirty="0">
                <a:solidFill>
                  <a:srgbClr val="000000"/>
                </a:solidFill>
                <a:latin typeface="Century Gothic" panose="020B0502020202020204" pitchFamily="34" charset="0"/>
              </a:rPr>
              <a:t>e only observe the net effect in Use</a:t>
            </a:r>
            <a:r>
              <a:rPr lang="en-US" altLang="en-US" sz="2090" dirty="0">
                <a:solidFill>
                  <a:srgbClr val="000000"/>
                </a:solidFill>
                <a:latin typeface="Century Gothic" panose="020B0502020202020204" pitchFamily="34" charset="0"/>
              </a:rPr>
              <a:t>. We don’t observe the separate Direct and Indirect effects on Use. </a:t>
            </a:r>
          </a:p>
          <a:p>
            <a:pPr eaLnBrk="1" hangingPunct="1">
              <a:spcBef>
                <a:spcPct val="0"/>
              </a:spcBef>
              <a:buClrTx/>
              <a:buFontTx/>
              <a:buNone/>
            </a:pPr>
            <a:endParaRPr lang="en-US" altLang="en-US" sz="2090" dirty="0">
              <a:solidFill>
                <a:srgbClr val="000000"/>
              </a:solidFill>
              <a:latin typeface="Century Gothic" panose="020B0502020202020204" pitchFamily="34" charset="0"/>
            </a:endParaRPr>
          </a:p>
          <a:p>
            <a:pPr eaLnBrk="1" hangingPunct="1">
              <a:spcBef>
                <a:spcPct val="0"/>
              </a:spcBef>
              <a:buClrTx/>
              <a:buFontTx/>
              <a:buNone/>
            </a:pPr>
            <a:r>
              <a:rPr lang="en-US" altLang="en-US" sz="2090" dirty="0">
                <a:solidFill>
                  <a:srgbClr val="000000"/>
                </a:solidFill>
                <a:latin typeface="Century Gothic" panose="020B0502020202020204" pitchFamily="34" charset="0"/>
              </a:rPr>
              <a:t>A simple analysis relates change in “</a:t>
            </a:r>
            <a:r>
              <a:rPr lang="en-US" altLang="en-US" sz="2090" dirty="0" err="1">
                <a:solidFill>
                  <a:srgbClr val="000000"/>
                </a:solidFill>
                <a:latin typeface="Century Gothic" panose="020B0502020202020204" pitchFamily="34" charset="0"/>
              </a:rPr>
              <a:t>Prog</a:t>
            </a:r>
            <a:r>
              <a:rPr lang="en-US" altLang="en-US" sz="2090" dirty="0">
                <a:solidFill>
                  <a:srgbClr val="000000"/>
                </a:solidFill>
                <a:latin typeface="Century Gothic" panose="020B0502020202020204" pitchFamily="34" charset="0"/>
              </a:rPr>
              <a:t>” to the observed change on “Use”, </a:t>
            </a:r>
            <a:r>
              <a:rPr lang="en-US" altLang="en-US" sz="2090" dirty="0" smtClean="0">
                <a:solidFill>
                  <a:srgbClr val="000000"/>
                </a:solidFill>
                <a:latin typeface="Century Gothic" panose="020B0502020202020204" pitchFamily="34" charset="0"/>
              </a:rPr>
              <a:t>then </a:t>
            </a:r>
            <a:r>
              <a:rPr lang="en-US" altLang="en-US" sz="2090" u="sng" dirty="0" smtClean="0">
                <a:solidFill>
                  <a:srgbClr val="000000"/>
                </a:solidFill>
                <a:latin typeface="Century Gothic" panose="020B0502020202020204" pitchFamily="34" charset="0"/>
              </a:rPr>
              <a:t>it </a:t>
            </a:r>
            <a:r>
              <a:rPr lang="en-US" altLang="en-US" sz="2090" b="1" u="sng" dirty="0">
                <a:solidFill>
                  <a:srgbClr val="000000"/>
                </a:solidFill>
                <a:latin typeface="Century Gothic" panose="020B0502020202020204" pitchFamily="34" charset="0"/>
              </a:rPr>
              <a:t>incorrectly</a:t>
            </a:r>
            <a:r>
              <a:rPr lang="en-US" altLang="en-US" sz="2090" u="sng" dirty="0">
                <a:solidFill>
                  <a:srgbClr val="000000"/>
                </a:solidFill>
                <a:latin typeface="Century Gothic" panose="020B0502020202020204" pitchFamily="34" charset="0"/>
              </a:rPr>
              <a:t> estimates the impact of “</a:t>
            </a:r>
            <a:r>
              <a:rPr lang="en-US" altLang="en-US" sz="2090" u="sng" dirty="0" err="1">
                <a:solidFill>
                  <a:srgbClr val="000000"/>
                </a:solidFill>
                <a:latin typeface="Century Gothic" panose="020B0502020202020204" pitchFamily="34" charset="0"/>
              </a:rPr>
              <a:t>Prog</a:t>
            </a:r>
            <a:r>
              <a:rPr lang="en-US" altLang="en-US" sz="2090" u="sng" dirty="0">
                <a:solidFill>
                  <a:srgbClr val="000000"/>
                </a:solidFill>
                <a:latin typeface="Century Gothic" panose="020B0502020202020204" pitchFamily="34" charset="0"/>
              </a:rPr>
              <a:t>” on “Use”!</a:t>
            </a:r>
          </a:p>
          <a:p>
            <a:pPr eaLnBrk="1" hangingPunct="1">
              <a:spcBef>
                <a:spcPct val="0"/>
              </a:spcBef>
              <a:buClrTx/>
              <a:buFontTx/>
              <a:buNone/>
            </a:pPr>
            <a:endParaRPr lang="en-US" altLang="en-US" sz="2090" dirty="0">
              <a:solidFill>
                <a:srgbClr val="000000"/>
              </a:solidFill>
            </a:endParaRPr>
          </a:p>
        </p:txBody>
      </p:sp>
      <p:cxnSp>
        <p:nvCxnSpPr>
          <p:cNvPr id="72709" name="Straight Connector 25"/>
          <p:cNvCxnSpPr>
            <a:cxnSpLocks noChangeShapeType="1"/>
          </p:cNvCxnSpPr>
          <p:nvPr/>
        </p:nvCxnSpPr>
        <p:spPr bwMode="auto">
          <a:xfrm rot="5400000" flipH="1" flipV="1">
            <a:off x="4248627" y="3765709"/>
            <a:ext cx="83820" cy="838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2710" name="Straight Connector 26"/>
          <p:cNvCxnSpPr>
            <a:cxnSpLocks noChangeShapeType="1"/>
          </p:cNvCxnSpPr>
          <p:nvPr/>
        </p:nvCxnSpPr>
        <p:spPr bwMode="auto">
          <a:xfrm rot="16200000" flipH="1">
            <a:off x="4240769" y="3677524"/>
            <a:ext cx="99536" cy="73343"/>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72711" name="Freeform 29"/>
          <p:cNvSpPr>
            <a:spLocks/>
          </p:cNvSpPr>
          <p:nvPr/>
        </p:nvSpPr>
        <p:spPr bwMode="auto">
          <a:xfrm>
            <a:off x="2870835" y="3615532"/>
            <a:ext cx="1456373" cy="151923"/>
          </a:xfrm>
          <a:custGeom>
            <a:avLst/>
            <a:gdLst>
              <a:gd name="T0" fmla="*/ 0 w 1323975"/>
              <a:gd name="T1" fmla="*/ 0 h 138112"/>
              <a:gd name="T2" fmla="*/ 166688 w 1323975"/>
              <a:gd name="T3" fmla="*/ 80962 h 138112"/>
              <a:gd name="T4" fmla="*/ 676275 w 1323975"/>
              <a:gd name="T5" fmla="*/ 123825 h 138112"/>
              <a:gd name="T6" fmla="*/ 1323975 w 1323975"/>
              <a:gd name="T7" fmla="*/ 138112 h 138112"/>
              <a:gd name="T8" fmla="*/ 0 60000 65536"/>
              <a:gd name="T9" fmla="*/ 0 60000 65536"/>
              <a:gd name="T10" fmla="*/ 0 60000 65536"/>
              <a:gd name="T11" fmla="*/ 0 60000 65536"/>
              <a:gd name="T12" fmla="*/ 0 w 1323975"/>
              <a:gd name="T13" fmla="*/ 0 h 138112"/>
              <a:gd name="T14" fmla="*/ 1323975 w 1323975"/>
              <a:gd name="T15" fmla="*/ 138112 h 138112"/>
            </a:gdLst>
            <a:ahLst/>
            <a:cxnLst>
              <a:cxn ang="T8">
                <a:pos x="T0" y="T1"/>
              </a:cxn>
              <a:cxn ang="T9">
                <a:pos x="T2" y="T3"/>
              </a:cxn>
              <a:cxn ang="T10">
                <a:pos x="T4" y="T5"/>
              </a:cxn>
              <a:cxn ang="T11">
                <a:pos x="T6" y="T7"/>
              </a:cxn>
            </a:cxnLst>
            <a:rect l="T12" t="T13" r="T14" b="T15"/>
            <a:pathLst>
              <a:path w="1323975" h="138112">
                <a:moveTo>
                  <a:pt x="0" y="0"/>
                </a:moveTo>
                <a:cubicBezTo>
                  <a:pt x="26988" y="30162"/>
                  <a:pt x="53976" y="60325"/>
                  <a:pt x="166688" y="80962"/>
                </a:cubicBezTo>
                <a:cubicBezTo>
                  <a:pt x="279400" y="101599"/>
                  <a:pt x="483394" y="114300"/>
                  <a:pt x="676275" y="123825"/>
                </a:cubicBezTo>
                <a:cubicBezTo>
                  <a:pt x="869156" y="133350"/>
                  <a:pt x="1216819" y="137318"/>
                  <a:pt x="1323975" y="138112"/>
                </a:cubicBezTo>
              </a:path>
            </a:pathLst>
          </a:custGeom>
          <a:noFill/>
          <a:ln w="158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sz="1980"/>
          </a:p>
        </p:txBody>
      </p:sp>
      <p:sp>
        <p:nvSpPr>
          <p:cNvPr id="72712" name="Right Brace 30"/>
          <p:cNvSpPr>
            <a:spLocks/>
          </p:cNvSpPr>
          <p:nvPr/>
        </p:nvSpPr>
        <p:spPr bwMode="auto">
          <a:xfrm>
            <a:off x="5448300" y="3215640"/>
            <a:ext cx="251460" cy="586740"/>
          </a:xfrm>
          <a:prstGeom prst="rightBrace">
            <a:avLst>
              <a:gd name="adj1" fmla="val 8329"/>
              <a:gd name="adj2" fmla="val 50000"/>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72713" name="TextBox 32"/>
          <p:cNvSpPr txBox="1">
            <a:spLocks noChangeArrowheads="1"/>
          </p:cNvSpPr>
          <p:nvPr/>
        </p:nvSpPr>
        <p:spPr bwMode="auto">
          <a:xfrm>
            <a:off x="5682298" y="3278505"/>
            <a:ext cx="95410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2200" b="1" dirty="0">
                <a:solidFill>
                  <a:srgbClr val="000000"/>
                </a:solidFill>
                <a:latin typeface="Century Gothic" panose="020B0502020202020204" pitchFamily="34" charset="0"/>
              </a:rPr>
              <a:t>∆</a:t>
            </a:r>
            <a:r>
              <a:rPr lang="en-US" altLang="en-US" sz="2200" dirty="0">
                <a:solidFill>
                  <a:srgbClr val="000000"/>
                </a:solidFill>
                <a:latin typeface="Century Gothic" panose="020B0502020202020204" pitchFamily="34" charset="0"/>
              </a:rPr>
              <a:t> </a:t>
            </a:r>
            <a:r>
              <a:rPr lang="en-US" altLang="en-US" sz="2200" b="1" dirty="0">
                <a:solidFill>
                  <a:srgbClr val="000000"/>
                </a:solidFill>
                <a:latin typeface="Century Gothic" panose="020B0502020202020204" pitchFamily="34" charset="0"/>
              </a:rPr>
              <a:t>Use</a:t>
            </a:r>
          </a:p>
        </p:txBody>
      </p:sp>
    </p:spTree>
    <p:extLst>
      <p:ext uri="{BB962C8B-B14F-4D97-AF65-F5344CB8AC3E}">
        <p14:creationId xmlns:p14="http://schemas.microsoft.com/office/powerpoint/2010/main" val="4003354141"/>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74755" name="Rectangle 4"/>
          <p:cNvSpPr>
            <a:spLocks noChangeArrowheads="1"/>
          </p:cNvSpPr>
          <p:nvPr/>
        </p:nvSpPr>
        <p:spPr bwMode="auto">
          <a:xfrm>
            <a:off x="33180" y="114300"/>
            <a:ext cx="987282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can we say about the relationships in the model? </a:t>
            </a:r>
            <a:r>
              <a:rPr lang="en-US" altLang="en-US" sz="2800" b="1" dirty="0" err="1">
                <a:solidFill>
                  <a:srgbClr val="A29CC0"/>
                </a:solidFill>
                <a:latin typeface="Century Gothic" panose="020B0502020202020204" pitchFamily="34" charset="0"/>
              </a:rPr>
              <a:t>Endogenetity</a:t>
            </a:r>
            <a:endParaRPr lang="en-US" altLang="en-US" sz="2800" b="1" dirty="0">
              <a:solidFill>
                <a:srgbClr val="A29CC0"/>
              </a:solidFill>
              <a:latin typeface="Century Gothic" panose="020B0502020202020204" pitchFamily="34" charset="0"/>
            </a:endParaRPr>
          </a:p>
        </p:txBody>
      </p:sp>
      <p:sp>
        <p:nvSpPr>
          <p:cNvPr id="17" name="Rectangle 16"/>
          <p:cNvSpPr/>
          <p:nvPr/>
        </p:nvSpPr>
        <p:spPr>
          <a:xfrm>
            <a:off x="33180" y="1320959"/>
            <a:ext cx="10025221" cy="3989938"/>
          </a:xfrm>
          <a:prstGeom prst="rect">
            <a:avLst/>
          </a:prstGeom>
        </p:spPr>
        <p:txBody>
          <a:bodyPr>
            <a:spAutoFit/>
          </a:bodyPr>
          <a:lstStyle/>
          <a:p>
            <a:pPr eaLnBrk="1" hangingPunct="1">
              <a:lnSpc>
                <a:spcPct val="150000"/>
              </a:lnSpc>
              <a:defRPr/>
            </a:pPr>
            <a:r>
              <a:rPr lang="en-US" sz="1925" dirty="0" err="1">
                <a:solidFill>
                  <a:srgbClr val="000000"/>
                </a:solidFill>
                <a:latin typeface="Arial"/>
                <a:cs typeface="Times New Roman" pitchFamily="18" charset="0"/>
              </a:rPr>
              <a:t>Use</a:t>
            </a:r>
            <a:r>
              <a:rPr lang="en-US" sz="1925" baseline="-25000" dirty="0" err="1">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0</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1</a:t>
            </a:r>
            <a:r>
              <a:rPr lang="en-US" sz="1925" dirty="0">
                <a:solidFill>
                  <a:srgbClr val="000000"/>
                </a:solidFill>
                <a:latin typeface="Arial"/>
                <a:cs typeface="Times New Roman" pitchFamily="18" charset="0"/>
              </a:rPr>
              <a:t>Age</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2</a:t>
            </a:r>
            <a:r>
              <a:rPr lang="en-US" sz="1925" dirty="0">
                <a:solidFill>
                  <a:srgbClr val="000000"/>
                </a:solidFill>
                <a:latin typeface="Arial"/>
                <a:cs typeface="Times New Roman" pitchFamily="18" charset="0"/>
              </a:rPr>
              <a:t>Edu</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3</a:t>
            </a:r>
            <a:r>
              <a:rPr lang="en-US" sz="1925" dirty="0">
                <a:solidFill>
                  <a:srgbClr val="000000"/>
                </a:solidFill>
                <a:latin typeface="Arial"/>
                <a:cs typeface="Times New Roman" pitchFamily="18" charset="0"/>
              </a:rPr>
              <a:t>SES</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4</a:t>
            </a:r>
            <a:r>
              <a:rPr lang="en-US" sz="1925" dirty="0">
                <a:solidFill>
                  <a:srgbClr val="000000"/>
                </a:solidFill>
                <a:latin typeface="Arial"/>
                <a:cs typeface="Times New Roman" pitchFamily="18" charset="0"/>
              </a:rPr>
              <a:t>Rur</a:t>
            </a:r>
            <a:r>
              <a:rPr lang="en-US" sz="1925" baseline="-25000" dirty="0">
                <a:solidFill>
                  <a:srgbClr val="000000"/>
                </a:solidFill>
                <a:latin typeface="Arial"/>
                <a:cs typeface="Times New Roman" pitchFamily="18" charset="0"/>
              </a:rPr>
              <a:t>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5</a:t>
            </a:r>
            <a:r>
              <a:rPr lang="en-US" sz="1925" dirty="0">
                <a:solidFill>
                  <a:srgbClr val="000000"/>
                </a:solidFill>
                <a:latin typeface="Arial"/>
                <a:cs typeface="Times New Roman" pitchFamily="18" charset="0"/>
              </a:rPr>
              <a:t>Prog</a:t>
            </a:r>
            <a:r>
              <a:rPr lang="en-US" sz="1925" baseline="-25000" dirty="0">
                <a:solidFill>
                  <a:srgbClr val="000000"/>
                </a:solidFill>
                <a:latin typeface="Arial"/>
                <a:cs typeface="Times New Roman" pitchFamily="18" charset="0"/>
              </a:rPr>
              <a:t>j</a:t>
            </a:r>
            <a:r>
              <a:rPr lang="en-US" sz="1925" dirty="0">
                <a:solidFill>
                  <a:srgbClr val="00000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6</a:t>
            </a:r>
            <a:r>
              <a:rPr lang="en-US" sz="1925" dirty="0">
                <a:solidFill>
                  <a:srgbClr val="00B050"/>
                </a:solidFill>
                <a:latin typeface="Arial"/>
                <a:cs typeface="Times New Roman" pitchFamily="18" charset="0"/>
              </a:rPr>
              <a:t>Risk</a:t>
            </a:r>
            <a:r>
              <a:rPr lang="en-US" sz="1925" baseline="-25000" dirty="0">
                <a:solidFill>
                  <a:srgbClr val="00B050"/>
                </a:solidFill>
                <a:latin typeface="Arial"/>
                <a:cs typeface="Times New Roman" pitchFamily="18" charset="0"/>
              </a:rPr>
              <a:t>ij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7</a:t>
            </a:r>
            <a:r>
              <a:rPr lang="en-US" sz="1925" dirty="0">
                <a:solidFill>
                  <a:srgbClr val="00B050"/>
                </a:solidFill>
                <a:latin typeface="Arial"/>
                <a:cs typeface="Times New Roman" pitchFamily="18" charset="0"/>
              </a:rPr>
              <a:t>Gen</a:t>
            </a:r>
            <a:r>
              <a:rPr lang="en-US" sz="1925" baseline="-25000" dirty="0">
                <a:solidFill>
                  <a:srgbClr val="00B050"/>
                </a:solidFill>
                <a:latin typeface="Arial"/>
                <a:cs typeface="Times New Roman" pitchFamily="18" charset="0"/>
              </a:rPr>
              <a:t>ij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8</a:t>
            </a:r>
            <a:r>
              <a:rPr lang="en-US" sz="1925" dirty="0">
                <a:solidFill>
                  <a:srgbClr val="00B050"/>
                </a:solidFill>
                <a:latin typeface="Arial"/>
                <a:cs typeface="Times New Roman" pitchFamily="18" charset="0"/>
              </a:rPr>
              <a:t>HF</a:t>
            </a:r>
            <a:r>
              <a:rPr lang="en-US" sz="1925" baseline="-25000" dirty="0">
                <a:solidFill>
                  <a:srgbClr val="00B050"/>
                </a:solidFill>
                <a:latin typeface="Arial"/>
                <a:cs typeface="Times New Roman" pitchFamily="18" charset="0"/>
              </a:rPr>
              <a:t>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9</a:t>
            </a:r>
            <a:r>
              <a:rPr lang="en-US" sz="1925" dirty="0">
                <a:solidFill>
                  <a:srgbClr val="00B050"/>
                </a:solidFill>
                <a:latin typeface="Arial"/>
                <a:cs typeface="Times New Roman" pitchFamily="18" charset="0"/>
              </a:rPr>
              <a:t>San</a:t>
            </a:r>
            <a:r>
              <a:rPr lang="en-US" sz="1925" baseline="-25000" dirty="0">
                <a:solidFill>
                  <a:srgbClr val="00B050"/>
                </a:solidFill>
                <a:latin typeface="Arial"/>
                <a:cs typeface="Times New Roman" pitchFamily="18" charset="0"/>
              </a:rPr>
              <a:t>j</a:t>
            </a:r>
            <a:endParaRPr lang="en-US" sz="1925" dirty="0">
              <a:solidFill>
                <a:srgbClr val="000000"/>
              </a:solidFill>
              <a:latin typeface="Arial"/>
              <a:cs typeface="Times New Roman" pitchFamily="18" charset="0"/>
            </a:endParaRPr>
          </a:p>
          <a:p>
            <a:pPr eaLnBrk="1" hangingPunct="1">
              <a:lnSpc>
                <a:spcPct val="150000"/>
              </a:lnSpc>
              <a:defRPr/>
            </a:pPr>
            <a:r>
              <a:rPr lang="en-US" sz="1980" dirty="0" err="1">
                <a:solidFill>
                  <a:srgbClr val="000000"/>
                </a:solidFill>
                <a:latin typeface="Arial"/>
                <a:cs typeface="Times New Roman" pitchFamily="18" charset="0"/>
              </a:rPr>
              <a:t>Prog</a:t>
            </a:r>
            <a:r>
              <a:rPr lang="en-US" sz="1980" baseline="-25000" dirty="0" err="1">
                <a:solidFill>
                  <a:srgbClr val="000000"/>
                </a:solidFill>
                <a:latin typeface="Arial"/>
                <a:cs typeface="Times New Roman" pitchFamily="18" charset="0"/>
              </a:rPr>
              <a:t>j</a:t>
            </a:r>
            <a:r>
              <a:rPr lang="en-US" sz="1980" dirty="0">
                <a:solidFill>
                  <a:srgbClr val="000000"/>
                </a:solidFill>
                <a:latin typeface="Arial"/>
                <a:cs typeface="Times New Roman" pitchFamily="18" charset="0"/>
              </a:rPr>
              <a:t> = </a:t>
            </a:r>
            <a:r>
              <a:rPr lang="el-GR" sz="1980" dirty="0">
                <a:solidFill>
                  <a:srgbClr val="000000"/>
                </a:solidFill>
                <a:latin typeface="Arial"/>
                <a:cs typeface="Times New Roman" pitchFamily="18" charset="0"/>
              </a:rPr>
              <a:t>β</a:t>
            </a:r>
            <a:r>
              <a:rPr lang="en-US" sz="1980" baseline="-25000" dirty="0">
                <a:solidFill>
                  <a:srgbClr val="000000"/>
                </a:solidFill>
                <a:latin typeface="Arial"/>
                <a:cs typeface="Times New Roman" pitchFamily="18" charset="0"/>
              </a:rPr>
              <a:t>0 </a:t>
            </a:r>
            <a:r>
              <a:rPr lang="en-US" sz="1980" dirty="0">
                <a:solidFill>
                  <a:srgbClr val="000000"/>
                </a:solidFill>
                <a:latin typeface="Arial"/>
                <a:cs typeface="Times New Roman" pitchFamily="18" charset="0"/>
              </a:rPr>
              <a:t>+ </a:t>
            </a:r>
            <a:r>
              <a:rPr lang="el-GR" sz="1980" dirty="0">
                <a:solidFill>
                  <a:srgbClr val="000000"/>
                </a:solidFill>
                <a:latin typeface="Arial"/>
                <a:cs typeface="Times New Roman" pitchFamily="18" charset="0"/>
              </a:rPr>
              <a:t>β</a:t>
            </a:r>
            <a:r>
              <a:rPr lang="en-US" sz="1980" baseline="-25000" dirty="0">
                <a:solidFill>
                  <a:srgbClr val="000000"/>
                </a:solidFill>
                <a:latin typeface="Arial"/>
                <a:cs typeface="Times New Roman" pitchFamily="18" charset="0"/>
              </a:rPr>
              <a:t>1</a:t>
            </a:r>
            <a:r>
              <a:rPr lang="en-US" sz="1980" dirty="0">
                <a:solidFill>
                  <a:srgbClr val="000000"/>
                </a:solidFill>
                <a:latin typeface="Arial"/>
                <a:cs typeface="Times New Roman" pitchFamily="18" charset="0"/>
              </a:rPr>
              <a:t>Rur</a:t>
            </a:r>
            <a:r>
              <a:rPr lang="en-US" sz="1980" baseline="-25000" dirty="0">
                <a:solidFill>
                  <a:srgbClr val="000000"/>
                </a:solidFill>
                <a:latin typeface="Arial"/>
                <a:cs typeface="Times New Roman" pitchFamily="18" charset="0"/>
              </a:rPr>
              <a:t>j </a:t>
            </a:r>
            <a:r>
              <a:rPr lang="en-US" sz="1980" dirty="0">
                <a:solidFill>
                  <a:srgbClr val="000000"/>
                </a:solidFill>
                <a:latin typeface="Arial"/>
                <a:cs typeface="Times New Roman" pitchFamily="18" charset="0"/>
              </a:rPr>
              <a:t>+ </a:t>
            </a:r>
            <a:r>
              <a:rPr lang="el-GR" sz="1980" dirty="0">
                <a:solidFill>
                  <a:srgbClr val="00B050"/>
                </a:solidFill>
                <a:latin typeface="Arial"/>
                <a:cs typeface="Times New Roman" pitchFamily="18" charset="0"/>
              </a:rPr>
              <a:t>β</a:t>
            </a:r>
            <a:r>
              <a:rPr lang="en-US" sz="1980" baseline="-25000" dirty="0">
                <a:solidFill>
                  <a:srgbClr val="00B050"/>
                </a:solidFill>
                <a:latin typeface="Arial"/>
                <a:cs typeface="Times New Roman" pitchFamily="18" charset="0"/>
              </a:rPr>
              <a:t>2</a:t>
            </a:r>
            <a:r>
              <a:rPr lang="en-US" sz="1980" dirty="0">
                <a:solidFill>
                  <a:srgbClr val="00B050"/>
                </a:solidFill>
                <a:latin typeface="Arial"/>
                <a:cs typeface="Times New Roman" pitchFamily="18" charset="0"/>
              </a:rPr>
              <a:t>HF</a:t>
            </a:r>
            <a:r>
              <a:rPr lang="en-US" sz="1980" baseline="-25000" dirty="0">
                <a:solidFill>
                  <a:srgbClr val="00B050"/>
                </a:solidFill>
                <a:latin typeface="Arial"/>
                <a:cs typeface="Times New Roman" pitchFamily="18" charset="0"/>
              </a:rPr>
              <a:t>j </a:t>
            </a:r>
            <a:r>
              <a:rPr lang="en-US" sz="1980" dirty="0">
                <a:solidFill>
                  <a:srgbClr val="00B050"/>
                </a:solidFill>
                <a:latin typeface="Arial"/>
                <a:cs typeface="Times New Roman" pitchFamily="18" charset="0"/>
              </a:rPr>
              <a:t>+ </a:t>
            </a:r>
            <a:r>
              <a:rPr lang="el-GR" sz="1980" dirty="0">
                <a:solidFill>
                  <a:srgbClr val="00B050"/>
                </a:solidFill>
                <a:latin typeface="Arial"/>
                <a:cs typeface="Times New Roman" pitchFamily="18" charset="0"/>
              </a:rPr>
              <a:t>β</a:t>
            </a:r>
            <a:r>
              <a:rPr lang="en-US" sz="1980" baseline="-25000" dirty="0">
                <a:solidFill>
                  <a:srgbClr val="00B050"/>
                </a:solidFill>
                <a:latin typeface="Arial"/>
                <a:cs typeface="Times New Roman" pitchFamily="18" charset="0"/>
              </a:rPr>
              <a:t>3</a:t>
            </a:r>
            <a:r>
              <a:rPr lang="en-US" sz="1980" dirty="0">
                <a:solidFill>
                  <a:srgbClr val="00B050"/>
                </a:solidFill>
                <a:latin typeface="Arial"/>
                <a:cs typeface="Times New Roman" pitchFamily="18" charset="0"/>
              </a:rPr>
              <a:t>San</a:t>
            </a:r>
            <a:r>
              <a:rPr lang="en-US" sz="1980" baseline="-25000" dirty="0">
                <a:solidFill>
                  <a:srgbClr val="00B050"/>
                </a:solidFill>
                <a:latin typeface="Arial"/>
                <a:cs typeface="Times New Roman" pitchFamily="18" charset="0"/>
              </a:rPr>
              <a:t>j</a:t>
            </a:r>
          </a:p>
          <a:p>
            <a:pPr eaLnBrk="1" hangingPunct="1">
              <a:defRPr/>
            </a:pPr>
            <a:endParaRPr lang="en-US" sz="1100" u="sng" dirty="0">
              <a:solidFill>
                <a:srgbClr val="000000"/>
              </a:solidFill>
              <a:latin typeface="Arial"/>
              <a:cs typeface="Times New Roman" pitchFamily="18" charset="0"/>
            </a:endParaRPr>
          </a:p>
          <a:p>
            <a:pPr eaLnBrk="1" hangingPunct="1">
              <a:defRPr/>
            </a:pPr>
            <a:endParaRPr lang="en-US" sz="1100" u="sng" dirty="0">
              <a:solidFill>
                <a:srgbClr val="000000"/>
              </a:solidFill>
              <a:latin typeface="Arial"/>
              <a:cs typeface="Times New Roman" pitchFamily="18" charset="0"/>
            </a:endParaRPr>
          </a:p>
          <a:p>
            <a:pPr eaLnBrk="1" hangingPunct="1">
              <a:defRPr/>
            </a:pPr>
            <a:r>
              <a:rPr lang="en-US" sz="2090" u="sng" dirty="0">
                <a:solidFill>
                  <a:srgbClr val="000000"/>
                </a:solidFill>
                <a:latin typeface="Century Gothic" panose="020B0502020202020204" pitchFamily="34" charset="0"/>
                <a:cs typeface="Times New Roman" pitchFamily="18" charset="0"/>
              </a:rPr>
              <a:t>What if?</a:t>
            </a:r>
            <a:r>
              <a:rPr lang="en-US" sz="2090" dirty="0">
                <a:solidFill>
                  <a:srgbClr val="000000"/>
                </a:solidFill>
                <a:latin typeface="Century Gothic" panose="020B0502020202020204" pitchFamily="34" charset="0"/>
                <a:cs typeface="Times New Roman" pitchFamily="18" charset="0"/>
              </a:rPr>
              <a:t>	</a:t>
            </a:r>
            <a:r>
              <a:rPr lang="en-US" sz="2090" b="1" dirty="0" smtClean="0">
                <a:solidFill>
                  <a:srgbClr val="000000"/>
                </a:solidFill>
                <a:latin typeface="Century Gothic" panose="020B0502020202020204" pitchFamily="34" charset="0"/>
                <a:cs typeface="Times New Roman" pitchFamily="18" charset="0"/>
              </a:rPr>
              <a:t>↑</a:t>
            </a:r>
            <a:r>
              <a:rPr lang="en-US" sz="2090" dirty="0">
                <a:solidFill>
                  <a:srgbClr val="000000"/>
                </a:solidFill>
                <a:latin typeface="Century Gothic" panose="020B0502020202020204" pitchFamily="34" charset="0"/>
                <a:cs typeface="Times New Roman" pitchFamily="18" charset="0"/>
              </a:rPr>
              <a:t>Edu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a:t>
            </a:r>
            <a:r>
              <a:rPr lang="en-US" sz="2090" b="1" dirty="0">
                <a:solidFill>
                  <a:srgbClr val="00B050"/>
                </a:solidFill>
                <a:latin typeface="Century Gothic" panose="020B0502020202020204" pitchFamily="34" charset="0"/>
                <a:cs typeface="Times New Roman" pitchFamily="18" charset="0"/>
              </a:rPr>
              <a:t>Risk</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a:t>
            </a:r>
            <a:r>
              <a:rPr lang="en-US" sz="2090" b="1" dirty="0">
                <a:solidFill>
                  <a:srgbClr val="00B050"/>
                </a:solidFill>
                <a:latin typeface="Century Gothic" panose="020B0502020202020204" pitchFamily="34" charset="0"/>
                <a:cs typeface="Times New Roman" pitchFamily="18" charset="0"/>
              </a:rPr>
              <a:t>HF   </a:t>
            </a:r>
            <a:r>
              <a:rPr lang="en-US" sz="2090" b="1" dirty="0">
                <a:solidFill>
                  <a:srgbClr val="000000"/>
                </a:solidFill>
                <a:latin typeface="Century Gothic" panose="020B0502020202020204" pitchFamily="34" charset="0"/>
                <a:cs typeface="Times New Roman" pitchFamily="18" charset="0"/>
              </a:rPr>
              <a:t>→</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dirty="0" err="1">
                <a:solidFill>
                  <a:srgbClr val="000000"/>
                </a:solidFill>
                <a:latin typeface="Century Gothic" panose="020B0502020202020204" pitchFamily="34" charset="0"/>
                <a:cs typeface="Times New Roman" pitchFamily="18" charset="0"/>
              </a:rPr>
              <a:t>Prog</a:t>
            </a:r>
            <a:r>
              <a:rPr lang="en-US" sz="2090" dirty="0">
                <a:solidFill>
                  <a:srgbClr val="000000"/>
                </a:solidFill>
                <a:latin typeface="Century Gothic" panose="020B0502020202020204" pitchFamily="34" charset="0"/>
                <a:cs typeface="Times New Roman" pitchFamily="18" charset="0"/>
              </a:rPr>
              <a:t> </a:t>
            </a:r>
            <a:r>
              <a:rPr lang="en-US" sz="2640" b="1" dirty="0">
                <a:solidFill>
                  <a:srgbClr val="000000"/>
                </a:solidFill>
                <a:latin typeface="Century Gothic" panose="020B0502020202020204" pitchFamily="34" charset="0"/>
                <a:cs typeface="Times New Roman" pitchFamily="18" charset="0"/>
              </a:rPr>
              <a:t>→</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B050"/>
                </a:solidFill>
                <a:latin typeface="Century Gothic" panose="020B0502020202020204" pitchFamily="34" charset="0"/>
                <a:cs typeface="Times New Roman" pitchFamily="18" charset="0"/>
              </a:rPr>
              <a:t>∆</a:t>
            </a:r>
            <a:r>
              <a:rPr lang="en-US" sz="2090" dirty="0">
                <a:solidFill>
                  <a:srgbClr val="00B05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B050"/>
                </a:solidFill>
                <a:latin typeface="Century Gothic" panose="020B0502020202020204" pitchFamily="34" charset="0"/>
                <a:cs typeface="Times New Roman" pitchFamily="18" charset="0"/>
              </a:rPr>
              <a:t>∆</a:t>
            </a:r>
            <a:r>
              <a:rPr lang="en-US" sz="2090" dirty="0">
                <a:solidFill>
                  <a:srgbClr val="00B05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p>
          <a:p>
            <a:pPr eaLnBrk="1" hangingPunct="1">
              <a:defRPr/>
            </a:pPr>
            <a:r>
              <a:rPr lang="en-US" sz="2090" dirty="0">
                <a:solidFill>
                  <a:srgbClr val="000000"/>
                </a:solidFill>
                <a:latin typeface="Century Gothic" panose="020B0502020202020204" pitchFamily="34" charset="0"/>
                <a:cs typeface="Times New Roman" pitchFamily="18" charset="0"/>
              </a:rPr>
              <a:t>This problem is caused by </a:t>
            </a:r>
            <a:r>
              <a:rPr lang="en-US" sz="2090" u="sng" dirty="0">
                <a:solidFill>
                  <a:srgbClr val="000000"/>
                </a:solidFill>
                <a:latin typeface="Century Gothic" panose="020B0502020202020204" pitchFamily="34" charset="0"/>
                <a:cs typeface="Times New Roman" pitchFamily="18" charset="0"/>
              </a:rPr>
              <a:t>unobserved factors that influence both</a:t>
            </a:r>
            <a:r>
              <a:rPr lang="en-US" sz="2090" dirty="0">
                <a:solidFill>
                  <a:srgbClr val="000000"/>
                </a:solidFill>
                <a:latin typeface="Century Gothic" panose="020B0502020202020204" pitchFamily="34" charset="0"/>
                <a:cs typeface="Times New Roman" pitchFamily="18" charset="0"/>
              </a:rPr>
              <a:t> the outcome and program.</a:t>
            </a:r>
          </a:p>
          <a:p>
            <a:pPr eaLnBrk="1" hangingPunct="1">
              <a:defRPr/>
            </a:pPr>
            <a:endParaRPr lang="en-US" sz="2090" dirty="0">
              <a:solidFill>
                <a:srgbClr val="000000"/>
              </a:solidFill>
              <a:latin typeface="Arial"/>
              <a:cs typeface="Times New Roman" pitchFamily="18" charset="0"/>
            </a:endParaRPr>
          </a:p>
        </p:txBody>
      </p:sp>
      <p:cxnSp>
        <p:nvCxnSpPr>
          <p:cNvPr id="74757" name="Straight Connector 25"/>
          <p:cNvCxnSpPr>
            <a:cxnSpLocks noChangeShapeType="1"/>
          </p:cNvCxnSpPr>
          <p:nvPr/>
        </p:nvCxnSpPr>
        <p:spPr bwMode="auto">
          <a:xfrm rot="5400000" flipH="1" flipV="1">
            <a:off x="4248627" y="3802380"/>
            <a:ext cx="83820" cy="838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4758" name="Straight Connector 26"/>
          <p:cNvCxnSpPr>
            <a:cxnSpLocks noChangeShapeType="1"/>
          </p:cNvCxnSpPr>
          <p:nvPr/>
        </p:nvCxnSpPr>
        <p:spPr bwMode="auto">
          <a:xfrm rot="16200000" flipH="1">
            <a:off x="4240768" y="3714194"/>
            <a:ext cx="99537" cy="73343"/>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74759" name="Freeform 29"/>
          <p:cNvSpPr>
            <a:spLocks/>
          </p:cNvSpPr>
          <p:nvPr/>
        </p:nvSpPr>
        <p:spPr bwMode="auto">
          <a:xfrm>
            <a:off x="2870835" y="3648711"/>
            <a:ext cx="1456373" cy="151924"/>
          </a:xfrm>
          <a:custGeom>
            <a:avLst/>
            <a:gdLst>
              <a:gd name="T0" fmla="*/ 0 w 1323975"/>
              <a:gd name="T1" fmla="*/ 0 h 138112"/>
              <a:gd name="T2" fmla="*/ 166688 w 1323975"/>
              <a:gd name="T3" fmla="*/ 80981 h 138112"/>
              <a:gd name="T4" fmla="*/ 676275 w 1323975"/>
              <a:gd name="T5" fmla="*/ 123844 h 138112"/>
              <a:gd name="T6" fmla="*/ 1323975 w 1323975"/>
              <a:gd name="T7" fmla="*/ 138131 h 138112"/>
              <a:gd name="T8" fmla="*/ 0 60000 65536"/>
              <a:gd name="T9" fmla="*/ 0 60000 65536"/>
              <a:gd name="T10" fmla="*/ 0 60000 65536"/>
              <a:gd name="T11" fmla="*/ 0 60000 65536"/>
              <a:gd name="T12" fmla="*/ 0 w 1323975"/>
              <a:gd name="T13" fmla="*/ 0 h 138112"/>
              <a:gd name="T14" fmla="*/ 1323975 w 1323975"/>
              <a:gd name="T15" fmla="*/ 138112 h 138112"/>
            </a:gdLst>
            <a:ahLst/>
            <a:cxnLst>
              <a:cxn ang="T8">
                <a:pos x="T0" y="T1"/>
              </a:cxn>
              <a:cxn ang="T9">
                <a:pos x="T2" y="T3"/>
              </a:cxn>
              <a:cxn ang="T10">
                <a:pos x="T4" y="T5"/>
              </a:cxn>
              <a:cxn ang="T11">
                <a:pos x="T6" y="T7"/>
              </a:cxn>
            </a:cxnLst>
            <a:rect l="T12" t="T13" r="T14" b="T15"/>
            <a:pathLst>
              <a:path w="1323975" h="138112">
                <a:moveTo>
                  <a:pt x="0" y="0"/>
                </a:moveTo>
                <a:cubicBezTo>
                  <a:pt x="26988" y="30162"/>
                  <a:pt x="53976" y="60325"/>
                  <a:pt x="166688" y="80962"/>
                </a:cubicBezTo>
                <a:cubicBezTo>
                  <a:pt x="279400" y="101599"/>
                  <a:pt x="483394" y="114300"/>
                  <a:pt x="676275" y="123825"/>
                </a:cubicBezTo>
                <a:cubicBezTo>
                  <a:pt x="869156" y="133350"/>
                  <a:pt x="1216819" y="137318"/>
                  <a:pt x="1323975" y="138112"/>
                </a:cubicBezTo>
              </a:path>
            </a:pathLst>
          </a:custGeom>
          <a:noFill/>
          <a:ln w="158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sz="1980"/>
          </a:p>
        </p:txBody>
      </p:sp>
      <p:sp>
        <p:nvSpPr>
          <p:cNvPr id="74760" name="Right Brace 30"/>
          <p:cNvSpPr>
            <a:spLocks/>
          </p:cNvSpPr>
          <p:nvPr/>
        </p:nvSpPr>
        <p:spPr bwMode="auto">
          <a:xfrm>
            <a:off x="5448300" y="3215640"/>
            <a:ext cx="251460" cy="586740"/>
          </a:xfrm>
          <a:prstGeom prst="rightBrace">
            <a:avLst>
              <a:gd name="adj1" fmla="val 8329"/>
              <a:gd name="adj2" fmla="val 50000"/>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74761" name="TextBox 32"/>
          <p:cNvSpPr txBox="1">
            <a:spLocks noChangeArrowheads="1"/>
          </p:cNvSpPr>
          <p:nvPr/>
        </p:nvSpPr>
        <p:spPr bwMode="auto">
          <a:xfrm>
            <a:off x="5682298" y="3278505"/>
            <a:ext cx="93807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2200" b="1">
                <a:solidFill>
                  <a:srgbClr val="000000"/>
                </a:solidFill>
              </a:rPr>
              <a:t>∆</a:t>
            </a:r>
            <a:r>
              <a:rPr lang="en-US" altLang="en-US" sz="2200">
                <a:solidFill>
                  <a:srgbClr val="000000"/>
                </a:solidFill>
              </a:rPr>
              <a:t> Use</a:t>
            </a:r>
          </a:p>
        </p:txBody>
      </p:sp>
    </p:spTree>
    <p:extLst>
      <p:ext uri="{BB962C8B-B14F-4D97-AF65-F5344CB8AC3E}">
        <p14:creationId xmlns:p14="http://schemas.microsoft.com/office/powerpoint/2010/main" val="1562172418"/>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76803" name="Rectangle 4"/>
          <p:cNvSpPr>
            <a:spLocks noChangeArrowheads="1"/>
          </p:cNvSpPr>
          <p:nvPr/>
        </p:nvSpPr>
        <p:spPr bwMode="auto">
          <a:xfrm>
            <a:off x="251510" y="114300"/>
            <a:ext cx="977376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can we say about the relationships in the model? </a:t>
            </a:r>
            <a:r>
              <a:rPr lang="en-US" altLang="en-US" sz="2800" b="1" dirty="0" err="1">
                <a:solidFill>
                  <a:srgbClr val="A29CC0"/>
                </a:solidFill>
                <a:latin typeface="Century Gothic" panose="020B0502020202020204" pitchFamily="34" charset="0"/>
              </a:rPr>
              <a:t>Endogenetity</a:t>
            </a:r>
            <a:endParaRPr lang="en-US" altLang="en-US" sz="2800" b="1" dirty="0">
              <a:solidFill>
                <a:srgbClr val="A29CC0"/>
              </a:solidFill>
              <a:latin typeface="Century Gothic" panose="020B0502020202020204" pitchFamily="34" charset="0"/>
            </a:endParaRPr>
          </a:p>
        </p:txBody>
      </p:sp>
      <p:sp>
        <p:nvSpPr>
          <p:cNvPr id="17" name="Rectangle 16"/>
          <p:cNvSpPr/>
          <p:nvPr/>
        </p:nvSpPr>
        <p:spPr>
          <a:xfrm>
            <a:off x="33180" y="1320960"/>
            <a:ext cx="10025221" cy="4633191"/>
          </a:xfrm>
          <a:prstGeom prst="rect">
            <a:avLst/>
          </a:prstGeom>
        </p:spPr>
        <p:txBody>
          <a:bodyPr>
            <a:spAutoFit/>
          </a:bodyPr>
          <a:lstStyle/>
          <a:p>
            <a:pPr eaLnBrk="1" hangingPunct="1">
              <a:lnSpc>
                <a:spcPct val="150000"/>
              </a:lnSpc>
              <a:defRPr/>
            </a:pPr>
            <a:r>
              <a:rPr lang="en-US" sz="1925" dirty="0" err="1">
                <a:solidFill>
                  <a:srgbClr val="000000"/>
                </a:solidFill>
                <a:latin typeface="Arial"/>
                <a:cs typeface="Times New Roman" pitchFamily="18" charset="0"/>
              </a:rPr>
              <a:t>Use</a:t>
            </a:r>
            <a:r>
              <a:rPr lang="en-US" sz="1925" baseline="-25000" dirty="0" err="1">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0</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1</a:t>
            </a:r>
            <a:r>
              <a:rPr lang="en-US" sz="1925" dirty="0">
                <a:solidFill>
                  <a:srgbClr val="000000"/>
                </a:solidFill>
                <a:latin typeface="Arial"/>
                <a:cs typeface="Times New Roman" pitchFamily="18" charset="0"/>
              </a:rPr>
              <a:t>Age</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2</a:t>
            </a:r>
            <a:r>
              <a:rPr lang="en-US" sz="1925" dirty="0">
                <a:solidFill>
                  <a:srgbClr val="000000"/>
                </a:solidFill>
                <a:latin typeface="Arial"/>
                <a:cs typeface="Times New Roman" pitchFamily="18" charset="0"/>
              </a:rPr>
              <a:t>Edu</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3</a:t>
            </a:r>
            <a:r>
              <a:rPr lang="en-US" sz="1925" dirty="0">
                <a:solidFill>
                  <a:srgbClr val="000000"/>
                </a:solidFill>
                <a:latin typeface="Arial"/>
                <a:cs typeface="Times New Roman" pitchFamily="18" charset="0"/>
              </a:rPr>
              <a:t>SES</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4</a:t>
            </a:r>
            <a:r>
              <a:rPr lang="en-US" sz="1925" dirty="0">
                <a:solidFill>
                  <a:srgbClr val="000000"/>
                </a:solidFill>
                <a:latin typeface="Arial"/>
                <a:cs typeface="Times New Roman" pitchFamily="18" charset="0"/>
              </a:rPr>
              <a:t>Rur</a:t>
            </a:r>
            <a:r>
              <a:rPr lang="en-US" sz="1925" baseline="-25000" dirty="0">
                <a:solidFill>
                  <a:srgbClr val="000000"/>
                </a:solidFill>
                <a:latin typeface="Arial"/>
                <a:cs typeface="Times New Roman" pitchFamily="18" charset="0"/>
              </a:rPr>
              <a:t>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5</a:t>
            </a:r>
            <a:r>
              <a:rPr lang="en-US" sz="1925" dirty="0">
                <a:solidFill>
                  <a:srgbClr val="000000"/>
                </a:solidFill>
                <a:latin typeface="Arial"/>
                <a:cs typeface="Times New Roman" pitchFamily="18" charset="0"/>
              </a:rPr>
              <a:t>Prog</a:t>
            </a:r>
            <a:r>
              <a:rPr lang="en-US" sz="1925" baseline="-25000" dirty="0">
                <a:solidFill>
                  <a:srgbClr val="000000"/>
                </a:solidFill>
                <a:latin typeface="Arial"/>
                <a:cs typeface="Times New Roman" pitchFamily="18" charset="0"/>
              </a:rPr>
              <a:t>j</a:t>
            </a:r>
            <a:r>
              <a:rPr lang="en-US" sz="1925" dirty="0">
                <a:solidFill>
                  <a:srgbClr val="00000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6</a:t>
            </a:r>
            <a:r>
              <a:rPr lang="en-US" sz="1925" dirty="0">
                <a:solidFill>
                  <a:srgbClr val="00B050"/>
                </a:solidFill>
                <a:latin typeface="Arial"/>
                <a:cs typeface="Times New Roman" pitchFamily="18" charset="0"/>
              </a:rPr>
              <a:t>Risk</a:t>
            </a:r>
            <a:r>
              <a:rPr lang="en-US" sz="1925" baseline="-25000" dirty="0">
                <a:solidFill>
                  <a:srgbClr val="00B050"/>
                </a:solidFill>
                <a:latin typeface="Arial"/>
                <a:cs typeface="Times New Roman" pitchFamily="18" charset="0"/>
              </a:rPr>
              <a:t>ij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7</a:t>
            </a:r>
            <a:r>
              <a:rPr lang="en-US" sz="1925" dirty="0">
                <a:solidFill>
                  <a:srgbClr val="00B050"/>
                </a:solidFill>
                <a:latin typeface="Arial"/>
                <a:cs typeface="Times New Roman" pitchFamily="18" charset="0"/>
              </a:rPr>
              <a:t>Gen</a:t>
            </a:r>
            <a:r>
              <a:rPr lang="en-US" sz="1925" baseline="-25000" dirty="0">
                <a:solidFill>
                  <a:srgbClr val="00B050"/>
                </a:solidFill>
                <a:latin typeface="Arial"/>
                <a:cs typeface="Times New Roman" pitchFamily="18" charset="0"/>
              </a:rPr>
              <a:t>ij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8</a:t>
            </a:r>
            <a:r>
              <a:rPr lang="en-US" sz="1925" dirty="0">
                <a:solidFill>
                  <a:srgbClr val="00B050"/>
                </a:solidFill>
                <a:latin typeface="Arial"/>
                <a:cs typeface="Times New Roman" pitchFamily="18" charset="0"/>
              </a:rPr>
              <a:t>HF</a:t>
            </a:r>
            <a:r>
              <a:rPr lang="en-US" sz="1925" baseline="-25000" dirty="0">
                <a:solidFill>
                  <a:srgbClr val="00B050"/>
                </a:solidFill>
                <a:latin typeface="Arial"/>
                <a:cs typeface="Times New Roman" pitchFamily="18" charset="0"/>
              </a:rPr>
              <a:t>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9</a:t>
            </a:r>
            <a:r>
              <a:rPr lang="en-US" sz="1925" dirty="0">
                <a:solidFill>
                  <a:srgbClr val="00B050"/>
                </a:solidFill>
                <a:latin typeface="Arial"/>
                <a:cs typeface="Times New Roman" pitchFamily="18" charset="0"/>
              </a:rPr>
              <a:t>San</a:t>
            </a:r>
            <a:r>
              <a:rPr lang="en-US" sz="1925" baseline="-25000" dirty="0">
                <a:solidFill>
                  <a:srgbClr val="00B050"/>
                </a:solidFill>
                <a:latin typeface="Arial"/>
                <a:cs typeface="Times New Roman" pitchFamily="18" charset="0"/>
              </a:rPr>
              <a:t>j</a:t>
            </a:r>
            <a:endParaRPr lang="en-US" sz="1925" dirty="0">
              <a:solidFill>
                <a:srgbClr val="000000"/>
              </a:solidFill>
              <a:latin typeface="Arial"/>
              <a:cs typeface="Times New Roman" pitchFamily="18" charset="0"/>
            </a:endParaRPr>
          </a:p>
          <a:p>
            <a:pPr eaLnBrk="1" hangingPunct="1">
              <a:lnSpc>
                <a:spcPct val="150000"/>
              </a:lnSpc>
              <a:defRPr/>
            </a:pPr>
            <a:r>
              <a:rPr lang="en-US" sz="1980" dirty="0" err="1">
                <a:solidFill>
                  <a:srgbClr val="000000"/>
                </a:solidFill>
                <a:latin typeface="Arial"/>
                <a:cs typeface="Times New Roman" pitchFamily="18" charset="0"/>
              </a:rPr>
              <a:t>Prog</a:t>
            </a:r>
            <a:r>
              <a:rPr lang="en-US" sz="1980" baseline="-25000" dirty="0" err="1">
                <a:solidFill>
                  <a:srgbClr val="000000"/>
                </a:solidFill>
                <a:latin typeface="Arial"/>
                <a:cs typeface="Times New Roman" pitchFamily="18" charset="0"/>
              </a:rPr>
              <a:t>j</a:t>
            </a:r>
            <a:r>
              <a:rPr lang="en-US" sz="1980" dirty="0">
                <a:solidFill>
                  <a:srgbClr val="000000"/>
                </a:solidFill>
                <a:latin typeface="Arial"/>
                <a:cs typeface="Times New Roman" pitchFamily="18" charset="0"/>
              </a:rPr>
              <a:t> = </a:t>
            </a:r>
            <a:r>
              <a:rPr lang="el-GR" sz="1980" dirty="0">
                <a:solidFill>
                  <a:srgbClr val="000000"/>
                </a:solidFill>
                <a:latin typeface="Arial"/>
                <a:cs typeface="Times New Roman" pitchFamily="18" charset="0"/>
              </a:rPr>
              <a:t>β</a:t>
            </a:r>
            <a:r>
              <a:rPr lang="en-US" sz="1980" baseline="-25000" dirty="0">
                <a:solidFill>
                  <a:srgbClr val="000000"/>
                </a:solidFill>
                <a:latin typeface="Arial"/>
                <a:cs typeface="Times New Roman" pitchFamily="18" charset="0"/>
              </a:rPr>
              <a:t>0 </a:t>
            </a:r>
            <a:r>
              <a:rPr lang="en-US" sz="1980" dirty="0">
                <a:solidFill>
                  <a:srgbClr val="000000"/>
                </a:solidFill>
                <a:latin typeface="Arial"/>
                <a:cs typeface="Times New Roman" pitchFamily="18" charset="0"/>
              </a:rPr>
              <a:t>+ </a:t>
            </a:r>
            <a:r>
              <a:rPr lang="el-GR" sz="1980" dirty="0">
                <a:solidFill>
                  <a:srgbClr val="000000"/>
                </a:solidFill>
                <a:latin typeface="Arial"/>
                <a:cs typeface="Times New Roman" pitchFamily="18" charset="0"/>
              </a:rPr>
              <a:t>β</a:t>
            </a:r>
            <a:r>
              <a:rPr lang="en-US" sz="1980" baseline="-25000" dirty="0">
                <a:solidFill>
                  <a:srgbClr val="000000"/>
                </a:solidFill>
                <a:latin typeface="Arial"/>
                <a:cs typeface="Times New Roman" pitchFamily="18" charset="0"/>
              </a:rPr>
              <a:t>1</a:t>
            </a:r>
            <a:r>
              <a:rPr lang="en-US" sz="1980" dirty="0">
                <a:solidFill>
                  <a:srgbClr val="000000"/>
                </a:solidFill>
                <a:latin typeface="Arial"/>
                <a:cs typeface="Times New Roman" pitchFamily="18" charset="0"/>
              </a:rPr>
              <a:t>Rur</a:t>
            </a:r>
            <a:r>
              <a:rPr lang="en-US" sz="1980" baseline="-25000" dirty="0">
                <a:solidFill>
                  <a:srgbClr val="000000"/>
                </a:solidFill>
                <a:latin typeface="Arial"/>
                <a:cs typeface="Times New Roman" pitchFamily="18" charset="0"/>
              </a:rPr>
              <a:t>j </a:t>
            </a:r>
            <a:r>
              <a:rPr lang="en-US" sz="1980" dirty="0">
                <a:solidFill>
                  <a:srgbClr val="000000"/>
                </a:solidFill>
                <a:latin typeface="Arial"/>
                <a:cs typeface="Times New Roman" pitchFamily="18" charset="0"/>
              </a:rPr>
              <a:t>+ </a:t>
            </a:r>
            <a:r>
              <a:rPr lang="el-GR" sz="1980" dirty="0">
                <a:solidFill>
                  <a:srgbClr val="00B050"/>
                </a:solidFill>
                <a:latin typeface="Arial"/>
                <a:cs typeface="Times New Roman" pitchFamily="18" charset="0"/>
              </a:rPr>
              <a:t>β</a:t>
            </a:r>
            <a:r>
              <a:rPr lang="en-US" sz="1980" baseline="-25000" dirty="0">
                <a:solidFill>
                  <a:srgbClr val="00B050"/>
                </a:solidFill>
                <a:latin typeface="Arial"/>
                <a:cs typeface="Times New Roman" pitchFamily="18" charset="0"/>
              </a:rPr>
              <a:t>2</a:t>
            </a:r>
            <a:r>
              <a:rPr lang="en-US" sz="1980" dirty="0">
                <a:solidFill>
                  <a:srgbClr val="00B050"/>
                </a:solidFill>
                <a:latin typeface="Arial"/>
                <a:cs typeface="Times New Roman" pitchFamily="18" charset="0"/>
              </a:rPr>
              <a:t>HF</a:t>
            </a:r>
            <a:r>
              <a:rPr lang="en-US" sz="1980" baseline="-25000" dirty="0">
                <a:solidFill>
                  <a:srgbClr val="00B050"/>
                </a:solidFill>
                <a:latin typeface="Arial"/>
                <a:cs typeface="Times New Roman" pitchFamily="18" charset="0"/>
              </a:rPr>
              <a:t>j </a:t>
            </a:r>
            <a:r>
              <a:rPr lang="en-US" sz="1980" dirty="0">
                <a:solidFill>
                  <a:srgbClr val="00B050"/>
                </a:solidFill>
                <a:latin typeface="Arial"/>
                <a:cs typeface="Times New Roman" pitchFamily="18" charset="0"/>
              </a:rPr>
              <a:t>+ </a:t>
            </a:r>
            <a:r>
              <a:rPr lang="el-GR" sz="1980" dirty="0">
                <a:solidFill>
                  <a:srgbClr val="00B050"/>
                </a:solidFill>
                <a:latin typeface="Arial"/>
                <a:cs typeface="Times New Roman" pitchFamily="18" charset="0"/>
              </a:rPr>
              <a:t>β</a:t>
            </a:r>
            <a:r>
              <a:rPr lang="en-US" sz="1980" baseline="-25000" dirty="0">
                <a:solidFill>
                  <a:srgbClr val="00B050"/>
                </a:solidFill>
                <a:latin typeface="Arial"/>
                <a:cs typeface="Times New Roman" pitchFamily="18" charset="0"/>
              </a:rPr>
              <a:t>3</a:t>
            </a:r>
            <a:r>
              <a:rPr lang="en-US" sz="1980" dirty="0">
                <a:solidFill>
                  <a:srgbClr val="00B050"/>
                </a:solidFill>
                <a:latin typeface="Arial"/>
                <a:cs typeface="Times New Roman" pitchFamily="18" charset="0"/>
              </a:rPr>
              <a:t>San</a:t>
            </a:r>
            <a:r>
              <a:rPr lang="en-US" sz="1980" baseline="-25000" dirty="0">
                <a:solidFill>
                  <a:srgbClr val="00B050"/>
                </a:solidFill>
                <a:latin typeface="Arial"/>
                <a:cs typeface="Times New Roman" pitchFamily="18" charset="0"/>
              </a:rPr>
              <a:t>j</a:t>
            </a:r>
          </a:p>
          <a:p>
            <a:pPr eaLnBrk="1" hangingPunct="1">
              <a:defRPr/>
            </a:pPr>
            <a:endParaRPr lang="en-US" sz="1100" u="sng" dirty="0">
              <a:solidFill>
                <a:srgbClr val="000000"/>
              </a:solidFill>
              <a:latin typeface="Arial"/>
              <a:cs typeface="Times New Roman" pitchFamily="18" charset="0"/>
            </a:endParaRPr>
          </a:p>
          <a:p>
            <a:pPr eaLnBrk="1" hangingPunct="1">
              <a:defRPr/>
            </a:pPr>
            <a:endParaRPr lang="en-US" sz="1100" u="sng" dirty="0">
              <a:solidFill>
                <a:srgbClr val="000000"/>
              </a:solidFill>
              <a:latin typeface="Arial"/>
              <a:cs typeface="Times New Roman" pitchFamily="18" charset="0"/>
            </a:endParaRPr>
          </a:p>
          <a:p>
            <a:pPr eaLnBrk="1" hangingPunct="1">
              <a:defRPr/>
            </a:pPr>
            <a:r>
              <a:rPr lang="en-US" sz="2090" u="sng" dirty="0">
                <a:solidFill>
                  <a:srgbClr val="000000"/>
                </a:solidFill>
                <a:latin typeface="Century Gothic" panose="020B0502020202020204" pitchFamily="34" charset="0"/>
                <a:cs typeface="Times New Roman" pitchFamily="18" charset="0"/>
              </a:rPr>
              <a:t>What if?</a:t>
            </a:r>
            <a:r>
              <a:rPr lang="en-US" sz="2090" dirty="0">
                <a:solidFill>
                  <a:srgbClr val="000000"/>
                </a:solidFill>
                <a:latin typeface="Century Gothic" panose="020B0502020202020204" pitchFamily="34" charset="0"/>
                <a:cs typeface="Times New Roman" pitchFamily="18" charset="0"/>
              </a:rPr>
              <a:t>	</a:t>
            </a:r>
            <a:r>
              <a:rPr lang="en-US" sz="2090" b="1" dirty="0" smtClean="0">
                <a:solidFill>
                  <a:srgbClr val="000000"/>
                </a:solidFill>
                <a:latin typeface="Century Gothic" panose="020B0502020202020204" pitchFamily="34" charset="0"/>
                <a:cs typeface="Times New Roman" pitchFamily="18" charset="0"/>
              </a:rPr>
              <a:t>↑</a:t>
            </a:r>
            <a:r>
              <a:rPr lang="en-US" sz="2090" dirty="0">
                <a:solidFill>
                  <a:srgbClr val="000000"/>
                </a:solidFill>
                <a:latin typeface="Century Gothic" panose="020B0502020202020204" pitchFamily="34" charset="0"/>
                <a:cs typeface="Times New Roman" pitchFamily="18" charset="0"/>
              </a:rPr>
              <a:t>Edu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a:t>
            </a:r>
            <a:r>
              <a:rPr lang="en-US" sz="2090" b="1" dirty="0">
                <a:solidFill>
                  <a:srgbClr val="00B050"/>
                </a:solidFill>
                <a:latin typeface="Century Gothic" panose="020B0502020202020204" pitchFamily="34" charset="0"/>
                <a:cs typeface="Times New Roman" pitchFamily="18" charset="0"/>
              </a:rPr>
              <a:t>Risk</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a:t>
            </a:r>
            <a:r>
              <a:rPr lang="en-US" sz="2090" b="1" dirty="0">
                <a:solidFill>
                  <a:srgbClr val="00B050"/>
                </a:solidFill>
                <a:latin typeface="Century Gothic" panose="020B0502020202020204" pitchFamily="34" charset="0"/>
                <a:cs typeface="Times New Roman" pitchFamily="18" charset="0"/>
              </a:rPr>
              <a:t>HF   </a:t>
            </a:r>
            <a:r>
              <a:rPr lang="en-US" sz="2090" b="1" dirty="0">
                <a:solidFill>
                  <a:srgbClr val="000000"/>
                </a:solidFill>
                <a:latin typeface="Century Gothic" panose="020B0502020202020204" pitchFamily="34" charset="0"/>
                <a:cs typeface="Times New Roman" pitchFamily="18" charset="0"/>
              </a:rPr>
              <a:t>→</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dirty="0" err="1">
                <a:solidFill>
                  <a:srgbClr val="000000"/>
                </a:solidFill>
                <a:latin typeface="Century Gothic" panose="020B0502020202020204" pitchFamily="34" charset="0"/>
                <a:cs typeface="Times New Roman" pitchFamily="18" charset="0"/>
              </a:rPr>
              <a:t>Prog</a:t>
            </a:r>
            <a:r>
              <a:rPr lang="en-US" sz="2090" dirty="0">
                <a:solidFill>
                  <a:srgbClr val="000000"/>
                </a:solidFill>
                <a:latin typeface="Century Gothic" panose="020B0502020202020204" pitchFamily="34" charset="0"/>
                <a:cs typeface="Times New Roman" pitchFamily="18" charset="0"/>
              </a:rPr>
              <a:t> </a:t>
            </a:r>
            <a:r>
              <a:rPr lang="en-US" sz="2640" b="1" dirty="0">
                <a:solidFill>
                  <a:srgbClr val="000000"/>
                </a:solidFill>
                <a:latin typeface="Century Gothic" panose="020B0502020202020204" pitchFamily="34" charset="0"/>
                <a:cs typeface="Times New Roman" pitchFamily="18" charset="0"/>
              </a:rPr>
              <a:t>→</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B050"/>
                </a:solidFill>
                <a:latin typeface="Century Gothic" panose="020B0502020202020204" pitchFamily="34" charset="0"/>
                <a:cs typeface="Times New Roman" pitchFamily="18" charset="0"/>
              </a:rPr>
              <a:t>∆</a:t>
            </a:r>
            <a:r>
              <a:rPr lang="en-US" sz="2090" dirty="0">
                <a:solidFill>
                  <a:srgbClr val="00B05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B050"/>
                </a:solidFill>
                <a:latin typeface="Century Gothic" panose="020B0502020202020204" pitchFamily="34" charset="0"/>
                <a:cs typeface="Times New Roman" pitchFamily="18" charset="0"/>
              </a:rPr>
              <a:t>∆</a:t>
            </a:r>
            <a:r>
              <a:rPr lang="en-US" sz="2090" dirty="0">
                <a:solidFill>
                  <a:srgbClr val="00B05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p>
          <a:p>
            <a:pPr eaLnBrk="1" hangingPunct="1">
              <a:defRPr/>
            </a:pPr>
            <a:r>
              <a:rPr lang="en-US" sz="2090" dirty="0">
                <a:solidFill>
                  <a:srgbClr val="000000"/>
                </a:solidFill>
                <a:latin typeface="Century Gothic" panose="020B0502020202020204" pitchFamily="34" charset="0"/>
                <a:cs typeface="Times New Roman" pitchFamily="18" charset="0"/>
              </a:rPr>
              <a:t>This problem is </a:t>
            </a:r>
            <a:r>
              <a:rPr lang="en-US" sz="2090" u="sng" dirty="0">
                <a:solidFill>
                  <a:srgbClr val="000000"/>
                </a:solidFill>
                <a:latin typeface="Century Gothic" panose="020B0502020202020204" pitchFamily="34" charset="0"/>
                <a:cs typeface="Times New Roman" pitchFamily="18" charset="0"/>
              </a:rPr>
              <a:t>caused by unobserved factors that influence </a:t>
            </a:r>
            <a:r>
              <a:rPr lang="en-US" sz="2090" b="1" u="sng" dirty="0">
                <a:solidFill>
                  <a:srgbClr val="000000"/>
                </a:solidFill>
                <a:latin typeface="Century Gothic" panose="020B0502020202020204" pitchFamily="34" charset="0"/>
                <a:cs typeface="Times New Roman" pitchFamily="18" charset="0"/>
              </a:rPr>
              <a:t>both</a:t>
            </a:r>
            <a:r>
              <a:rPr lang="en-US" sz="2090" dirty="0">
                <a:solidFill>
                  <a:srgbClr val="000000"/>
                </a:solidFill>
                <a:latin typeface="Century Gothic" panose="020B0502020202020204" pitchFamily="34" charset="0"/>
                <a:cs typeface="Times New Roman" pitchFamily="18" charset="0"/>
              </a:rPr>
              <a:t> the outcome and program. They are:  </a:t>
            </a:r>
            <a:r>
              <a:rPr lang="en-US" sz="2090" b="1" dirty="0">
                <a:solidFill>
                  <a:srgbClr val="00B050"/>
                </a:solidFill>
                <a:latin typeface="Century Gothic" panose="020B0502020202020204" pitchFamily="34" charset="0"/>
                <a:cs typeface="Times New Roman" pitchFamily="18" charset="0"/>
              </a:rPr>
              <a:t>HF</a:t>
            </a:r>
            <a:r>
              <a:rPr lang="en-US" sz="2090" dirty="0">
                <a:solidFill>
                  <a:srgbClr val="000000"/>
                </a:solidFill>
                <a:latin typeface="Century Gothic" panose="020B0502020202020204" pitchFamily="34" charset="0"/>
                <a:cs typeface="Times New Roman" pitchFamily="18" charset="0"/>
              </a:rPr>
              <a:t> and </a:t>
            </a:r>
            <a:r>
              <a:rPr lang="en-US" sz="2090" b="1" dirty="0">
                <a:solidFill>
                  <a:srgbClr val="00B050"/>
                </a:solidFill>
                <a:latin typeface="Century Gothic" panose="020B0502020202020204" pitchFamily="34" charset="0"/>
                <a:cs typeface="Times New Roman" pitchFamily="18" charset="0"/>
              </a:rPr>
              <a:t>San</a:t>
            </a:r>
            <a:r>
              <a:rPr lang="en-US" sz="2090" b="1" dirty="0">
                <a:solidFill>
                  <a:srgbClr val="000000"/>
                </a:solidFill>
                <a:latin typeface="Century Gothic" panose="020B0502020202020204" pitchFamily="34" charset="0"/>
                <a:cs typeface="Times New Roman" pitchFamily="18" charset="0"/>
              </a:rPr>
              <a:t>.</a:t>
            </a:r>
          </a:p>
          <a:p>
            <a:pPr eaLnBrk="1" hangingPunct="1">
              <a:defRPr/>
            </a:pPr>
            <a:endParaRPr lang="en-US" sz="2090" b="1" dirty="0">
              <a:solidFill>
                <a:srgbClr val="000000"/>
              </a:solidFill>
              <a:latin typeface="Century Gothic" panose="020B0502020202020204" pitchFamily="34" charset="0"/>
              <a:cs typeface="Times New Roman" pitchFamily="18" charset="0"/>
            </a:endParaRPr>
          </a:p>
          <a:p>
            <a:pPr eaLnBrk="1" hangingPunct="1">
              <a:defRPr/>
            </a:pPr>
            <a:r>
              <a:rPr lang="en-US" sz="2090" dirty="0">
                <a:solidFill>
                  <a:srgbClr val="000000"/>
                </a:solidFill>
                <a:latin typeface="Century Gothic" panose="020B0502020202020204" pitchFamily="34" charset="0"/>
                <a:cs typeface="Times New Roman" pitchFamily="18" charset="0"/>
              </a:rPr>
              <a:t>Sometimes they are called </a:t>
            </a:r>
            <a:r>
              <a:rPr lang="en-US" sz="2090" b="1" dirty="0">
                <a:solidFill>
                  <a:srgbClr val="000000"/>
                </a:solidFill>
                <a:latin typeface="Century Gothic" panose="020B0502020202020204" pitchFamily="34" charset="0"/>
                <a:cs typeface="Times New Roman" pitchFamily="18" charset="0"/>
              </a:rPr>
              <a:t>The Common </a:t>
            </a:r>
            <a:r>
              <a:rPr lang="en-US" sz="2090" b="1" dirty="0" err="1">
                <a:solidFill>
                  <a:srgbClr val="000000"/>
                </a:solidFill>
                <a:latin typeface="Century Gothic" panose="020B0502020202020204" pitchFamily="34" charset="0"/>
                <a:cs typeface="Times New Roman" pitchFamily="18" charset="0"/>
              </a:rPr>
              <a:t>Unobservables</a:t>
            </a:r>
            <a:endParaRPr lang="en-US" sz="2090" b="1" dirty="0">
              <a:solidFill>
                <a:srgbClr val="000000"/>
              </a:solidFill>
              <a:latin typeface="Century Gothic" panose="020B0502020202020204" pitchFamily="34" charset="0"/>
              <a:cs typeface="Times New Roman" pitchFamily="18" charset="0"/>
            </a:endParaRPr>
          </a:p>
          <a:p>
            <a:pPr eaLnBrk="1" hangingPunct="1">
              <a:defRPr/>
            </a:pPr>
            <a:endParaRPr lang="en-US" sz="2090" dirty="0">
              <a:solidFill>
                <a:srgbClr val="000000"/>
              </a:solidFill>
              <a:latin typeface="Arial"/>
              <a:cs typeface="Times New Roman" pitchFamily="18" charset="0"/>
            </a:endParaRPr>
          </a:p>
        </p:txBody>
      </p:sp>
      <p:cxnSp>
        <p:nvCxnSpPr>
          <p:cNvPr id="76805" name="Straight Connector 25"/>
          <p:cNvCxnSpPr>
            <a:cxnSpLocks noChangeShapeType="1"/>
          </p:cNvCxnSpPr>
          <p:nvPr/>
        </p:nvCxnSpPr>
        <p:spPr bwMode="auto">
          <a:xfrm rot="5400000" flipH="1" flipV="1">
            <a:off x="4248627" y="3802380"/>
            <a:ext cx="83820" cy="838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6806" name="Straight Connector 26"/>
          <p:cNvCxnSpPr>
            <a:cxnSpLocks noChangeShapeType="1"/>
          </p:cNvCxnSpPr>
          <p:nvPr/>
        </p:nvCxnSpPr>
        <p:spPr bwMode="auto">
          <a:xfrm rot="16200000" flipH="1">
            <a:off x="4240768" y="3714194"/>
            <a:ext cx="99537" cy="73343"/>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76807" name="Freeform 29"/>
          <p:cNvSpPr>
            <a:spLocks/>
          </p:cNvSpPr>
          <p:nvPr/>
        </p:nvSpPr>
        <p:spPr bwMode="auto">
          <a:xfrm>
            <a:off x="2870835" y="3650457"/>
            <a:ext cx="1456373" cy="151923"/>
          </a:xfrm>
          <a:custGeom>
            <a:avLst/>
            <a:gdLst>
              <a:gd name="T0" fmla="*/ 0 w 1323975"/>
              <a:gd name="T1" fmla="*/ 0 h 138112"/>
              <a:gd name="T2" fmla="*/ 166688 w 1323975"/>
              <a:gd name="T3" fmla="*/ 80962 h 138112"/>
              <a:gd name="T4" fmla="*/ 676275 w 1323975"/>
              <a:gd name="T5" fmla="*/ 123825 h 138112"/>
              <a:gd name="T6" fmla="*/ 1323975 w 1323975"/>
              <a:gd name="T7" fmla="*/ 138112 h 138112"/>
              <a:gd name="T8" fmla="*/ 0 60000 65536"/>
              <a:gd name="T9" fmla="*/ 0 60000 65536"/>
              <a:gd name="T10" fmla="*/ 0 60000 65536"/>
              <a:gd name="T11" fmla="*/ 0 60000 65536"/>
              <a:gd name="T12" fmla="*/ 0 w 1323975"/>
              <a:gd name="T13" fmla="*/ 0 h 138112"/>
              <a:gd name="T14" fmla="*/ 1323975 w 1323975"/>
              <a:gd name="T15" fmla="*/ 138112 h 138112"/>
            </a:gdLst>
            <a:ahLst/>
            <a:cxnLst>
              <a:cxn ang="T8">
                <a:pos x="T0" y="T1"/>
              </a:cxn>
              <a:cxn ang="T9">
                <a:pos x="T2" y="T3"/>
              </a:cxn>
              <a:cxn ang="T10">
                <a:pos x="T4" y="T5"/>
              </a:cxn>
              <a:cxn ang="T11">
                <a:pos x="T6" y="T7"/>
              </a:cxn>
            </a:cxnLst>
            <a:rect l="T12" t="T13" r="T14" b="T15"/>
            <a:pathLst>
              <a:path w="1323975" h="138112">
                <a:moveTo>
                  <a:pt x="0" y="0"/>
                </a:moveTo>
                <a:cubicBezTo>
                  <a:pt x="26988" y="30162"/>
                  <a:pt x="53976" y="60325"/>
                  <a:pt x="166688" y="80962"/>
                </a:cubicBezTo>
                <a:cubicBezTo>
                  <a:pt x="279400" y="101599"/>
                  <a:pt x="483394" y="114300"/>
                  <a:pt x="676275" y="123825"/>
                </a:cubicBezTo>
                <a:cubicBezTo>
                  <a:pt x="869156" y="133350"/>
                  <a:pt x="1216819" y="137318"/>
                  <a:pt x="1323975" y="138112"/>
                </a:cubicBezTo>
              </a:path>
            </a:pathLst>
          </a:custGeom>
          <a:noFill/>
          <a:ln w="158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sz="1980"/>
          </a:p>
        </p:txBody>
      </p:sp>
      <p:sp>
        <p:nvSpPr>
          <p:cNvPr id="76808" name="Right Brace 30"/>
          <p:cNvSpPr>
            <a:spLocks/>
          </p:cNvSpPr>
          <p:nvPr/>
        </p:nvSpPr>
        <p:spPr bwMode="auto">
          <a:xfrm>
            <a:off x="5448300" y="3215640"/>
            <a:ext cx="251460" cy="586740"/>
          </a:xfrm>
          <a:prstGeom prst="rightBrace">
            <a:avLst>
              <a:gd name="adj1" fmla="val 8329"/>
              <a:gd name="adj2" fmla="val 50000"/>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76809" name="TextBox 32"/>
          <p:cNvSpPr txBox="1">
            <a:spLocks noChangeArrowheads="1"/>
          </p:cNvSpPr>
          <p:nvPr/>
        </p:nvSpPr>
        <p:spPr bwMode="auto">
          <a:xfrm>
            <a:off x="5682298" y="3278505"/>
            <a:ext cx="93807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2200" b="1">
                <a:solidFill>
                  <a:srgbClr val="000000"/>
                </a:solidFill>
              </a:rPr>
              <a:t>∆</a:t>
            </a:r>
            <a:r>
              <a:rPr lang="en-US" altLang="en-US" sz="2200">
                <a:solidFill>
                  <a:srgbClr val="000000"/>
                </a:solidFill>
              </a:rPr>
              <a:t> Use</a:t>
            </a:r>
          </a:p>
        </p:txBody>
      </p:sp>
      <p:sp>
        <p:nvSpPr>
          <p:cNvPr id="76810" name="Oval 1"/>
          <p:cNvSpPr>
            <a:spLocks noChangeArrowheads="1"/>
          </p:cNvSpPr>
          <p:nvPr/>
        </p:nvSpPr>
        <p:spPr bwMode="auto">
          <a:xfrm>
            <a:off x="2346960" y="1790700"/>
            <a:ext cx="1896428" cy="58674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76811" name="Oval 13"/>
          <p:cNvSpPr>
            <a:spLocks noChangeArrowheads="1"/>
          </p:cNvSpPr>
          <p:nvPr/>
        </p:nvSpPr>
        <p:spPr bwMode="auto">
          <a:xfrm>
            <a:off x="7208520" y="1371600"/>
            <a:ext cx="1896428" cy="58674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cxnSp>
        <p:nvCxnSpPr>
          <p:cNvPr id="76812" name="Straight Arrow Connector 3"/>
          <p:cNvCxnSpPr>
            <a:cxnSpLocks noChangeShapeType="1"/>
          </p:cNvCxnSpPr>
          <p:nvPr/>
        </p:nvCxnSpPr>
        <p:spPr bwMode="auto">
          <a:xfrm flipV="1">
            <a:off x="4311492" y="1832610"/>
            <a:ext cx="2849880" cy="293370"/>
          </a:xfrm>
          <a:prstGeom prst="straightConnector1">
            <a:avLst/>
          </a:prstGeom>
          <a:noFill/>
          <a:ln w="25400" algn="ctr">
            <a:solidFill>
              <a:srgbClr val="FF0000"/>
            </a:solidFill>
            <a:round/>
            <a:headEnd type="arrow" w="med" len="me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551669306"/>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78851" name="Rectangle 4"/>
          <p:cNvSpPr>
            <a:spLocks noChangeArrowheads="1"/>
          </p:cNvSpPr>
          <p:nvPr/>
        </p:nvSpPr>
        <p:spPr bwMode="auto">
          <a:xfrm>
            <a:off x="228600" y="114300"/>
            <a:ext cx="975360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A Simple modification: Conceptual Framework 2</a:t>
            </a:r>
          </a:p>
          <a:p>
            <a:pPr algn="ctr" eaLnBrk="1" hangingPunct="1">
              <a:spcBef>
                <a:spcPct val="0"/>
              </a:spcBef>
              <a:buClrTx/>
              <a:buFontTx/>
              <a:buNone/>
            </a:pPr>
            <a:r>
              <a:rPr lang="en-US" altLang="en-US" sz="2800" b="1" dirty="0">
                <a:solidFill>
                  <a:srgbClr val="A29CC0"/>
                </a:solidFill>
                <a:latin typeface="Century Gothic" panose="020B0502020202020204" pitchFamily="34" charset="0"/>
              </a:rPr>
              <a:t>What can we say about the relationships in the model? </a:t>
            </a:r>
            <a:r>
              <a:rPr lang="en-US" altLang="en-US" sz="2800" b="1" dirty="0" err="1">
                <a:solidFill>
                  <a:srgbClr val="A29CC0"/>
                </a:solidFill>
                <a:latin typeface="Century Gothic" panose="020B0502020202020204" pitchFamily="34" charset="0"/>
              </a:rPr>
              <a:t>Endogenetity</a:t>
            </a:r>
            <a:endParaRPr lang="en-US" altLang="en-US" sz="2800" b="1" dirty="0">
              <a:solidFill>
                <a:srgbClr val="A29CC0"/>
              </a:solidFill>
              <a:latin typeface="Century Gothic" panose="020B0502020202020204" pitchFamily="34" charset="0"/>
            </a:endParaRPr>
          </a:p>
        </p:txBody>
      </p:sp>
      <p:sp>
        <p:nvSpPr>
          <p:cNvPr id="17" name="Rectangle 16"/>
          <p:cNvSpPr/>
          <p:nvPr/>
        </p:nvSpPr>
        <p:spPr>
          <a:xfrm>
            <a:off x="33180" y="1320960"/>
            <a:ext cx="10025221" cy="5598071"/>
          </a:xfrm>
          <a:prstGeom prst="rect">
            <a:avLst/>
          </a:prstGeom>
        </p:spPr>
        <p:txBody>
          <a:bodyPr>
            <a:spAutoFit/>
          </a:bodyPr>
          <a:lstStyle/>
          <a:p>
            <a:pPr eaLnBrk="1" hangingPunct="1">
              <a:lnSpc>
                <a:spcPct val="150000"/>
              </a:lnSpc>
              <a:defRPr/>
            </a:pPr>
            <a:r>
              <a:rPr lang="en-US" sz="1925" dirty="0" err="1">
                <a:solidFill>
                  <a:srgbClr val="000000"/>
                </a:solidFill>
                <a:latin typeface="Arial"/>
                <a:cs typeface="Times New Roman" pitchFamily="18" charset="0"/>
              </a:rPr>
              <a:t>Use</a:t>
            </a:r>
            <a:r>
              <a:rPr lang="en-US" sz="1925" baseline="-25000" dirty="0" err="1">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0</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1</a:t>
            </a:r>
            <a:r>
              <a:rPr lang="en-US" sz="1925" dirty="0">
                <a:solidFill>
                  <a:srgbClr val="000000"/>
                </a:solidFill>
                <a:latin typeface="Arial"/>
                <a:cs typeface="Times New Roman" pitchFamily="18" charset="0"/>
              </a:rPr>
              <a:t>Age</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2</a:t>
            </a:r>
            <a:r>
              <a:rPr lang="en-US" sz="1925" dirty="0">
                <a:solidFill>
                  <a:srgbClr val="000000"/>
                </a:solidFill>
                <a:latin typeface="Arial"/>
                <a:cs typeface="Times New Roman" pitchFamily="18" charset="0"/>
              </a:rPr>
              <a:t>Edu</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3</a:t>
            </a:r>
            <a:r>
              <a:rPr lang="en-US" sz="1925" dirty="0">
                <a:solidFill>
                  <a:srgbClr val="000000"/>
                </a:solidFill>
                <a:latin typeface="Arial"/>
                <a:cs typeface="Times New Roman" pitchFamily="18" charset="0"/>
              </a:rPr>
              <a:t>SES</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4</a:t>
            </a:r>
            <a:r>
              <a:rPr lang="en-US" sz="1925" dirty="0">
                <a:solidFill>
                  <a:srgbClr val="000000"/>
                </a:solidFill>
                <a:latin typeface="Arial"/>
                <a:cs typeface="Times New Roman" pitchFamily="18" charset="0"/>
              </a:rPr>
              <a:t>Rur</a:t>
            </a:r>
            <a:r>
              <a:rPr lang="en-US" sz="1925" baseline="-25000" dirty="0">
                <a:solidFill>
                  <a:srgbClr val="000000"/>
                </a:solidFill>
                <a:latin typeface="Arial"/>
                <a:cs typeface="Times New Roman" pitchFamily="18" charset="0"/>
              </a:rPr>
              <a:t>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5</a:t>
            </a:r>
            <a:r>
              <a:rPr lang="en-US" sz="1925" dirty="0">
                <a:solidFill>
                  <a:srgbClr val="000000"/>
                </a:solidFill>
                <a:latin typeface="Arial"/>
                <a:cs typeface="Times New Roman" pitchFamily="18" charset="0"/>
              </a:rPr>
              <a:t>Prog</a:t>
            </a:r>
            <a:r>
              <a:rPr lang="en-US" sz="1925" baseline="-25000" dirty="0">
                <a:solidFill>
                  <a:srgbClr val="000000"/>
                </a:solidFill>
                <a:latin typeface="Arial"/>
                <a:cs typeface="Times New Roman" pitchFamily="18" charset="0"/>
              </a:rPr>
              <a:t>j</a:t>
            </a:r>
            <a:r>
              <a:rPr lang="en-US" sz="1925" dirty="0">
                <a:solidFill>
                  <a:srgbClr val="00000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6</a:t>
            </a:r>
            <a:r>
              <a:rPr lang="en-US" sz="1925" dirty="0">
                <a:solidFill>
                  <a:srgbClr val="00B050"/>
                </a:solidFill>
                <a:latin typeface="Arial"/>
                <a:cs typeface="Times New Roman" pitchFamily="18" charset="0"/>
              </a:rPr>
              <a:t>Risk</a:t>
            </a:r>
            <a:r>
              <a:rPr lang="en-US" sz="1925" baseline="-25000" dirty="0">
                <a:solidFill>
                  <a:srgbClr val="00B050"/>
                </a:solidFill>
                <a:latin typeface="Arial"/>
                <a:cs typeface="Times New Roman" pitchFamily="18" charset="0"/>
              </a:rPr>
              <a:t>ij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7</a:t>
            </a:r>
            <a:r>
              <a:rPr lang="en-US" sz="1925" dirty="0">
                <a:solidFill>
                  <a:srgbClr val="00B050"/>
                </a:solidFill>
                <a:latin typeface="Arial"/>
                <a:cs typeface="Times New Roman" pitchFamily="18" charset="0"/>
              </a:rPr>
              <a:t>Gen</a:t>
            </a:r>
            <a:r>
              <a:rPr lang="en-US" sz="1925" baseline="-25000" dirty="0">
                <a:solidFill>
                  <a:srgbClr val="00B050"/>
                </a:solidFill>
                <a:latin typeface="Arial"/>
                <a:cs typeface="Times New Roman" pitchFamily="18" charset="0"/>
              </a:rPr>
              <a:t>ij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8</a:t>
            </a:r>
            <a:r>
              <a:rPr lang="en-US" sz="1925" dirty="0">
                <a:solidFill>
                  <a:srgbClr val="00B050"/>
                </a:solidFill>
                <a:latin typeface="Arial"/>
                <a:cs typeface="Times New Roman" pitchFamily="18" charset="0"/>
              </a:rPr>
              <a:t>HF</a:t>
            </a:r>
            <a:r>
              <a:rPr lang="en-US" sz="1925" baseline="-25000" dirty="0">
                <a:solidFill>
                  <a:srgbClr val="00B050"/>
                </a:solidFill>
                <a:latin typeface="Arial"/>
                <a:cs typeface="Times New Roman" pitchFamily="18" charset="0"/>
              </a:rPr>
              <a:t>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9</a:t>
            </a:r>
            <a:r>
              <a:rPr lang="en-US" sz="1925" dirty="0">
                <a:solidFill>
                  <a:srgbClr val="00B050"/>
                </a:solidFill>
                <a:latin typeface="Arial"/>
                <a:cs typeface="Times New Roman" pitchFamily="18" charset="0"/>
              </a:rPr>
              <a:t>San</a:t>
            </a:r>
            <a:r>
              <a:rPr lang="en-US" sz="1925" baseline="-25000" dirty="0">
                <a:solidFill>
                  <a:srgbClr val="00B050"/>
                </a:solidFill>
                <a:latin typeface="Arial"/>
                <a:cs typeface="Times New Roman" pitchFamily="18" charset="0"/>
              </a:rPr>
              <a:t>j</a:t>
            </a:r>
            <a:endParaRPr lang="en-US" sz="1925" dirty="0">
              <a:solidFill>
                <a:srgbClr val="000000"/>
              </a:solidFill>
              <a:latin typeface="Arial"/>
              <a:cs typeface="Times New Roman" pitchFamily="18" charset="0"/>
            </a:endParaRPr>
          </a:p>
          <a:p>
            <a:pPr eaLnBrk="1" hangingPunct="1">
              <a:lnSpc>
                <a:spcPct val="150000"/>
              </a:lnSpc>
              <a:defRPr/>
            </a:pPr>
            <a:r>
              <a:rPr lang="en-US" sz="1980" dirty="0" err="1">
                <a:solidFill>
                  <a:srgbClr val="000000"/>
                </a:solidFill>
                <a:latin typeface="Arial"/>
                <a:cs typeface="Times New Roman" pitchFamily="18" charset="0"/>
              </a:rPr>
              <a:t>Prog</a:t>
            </a:r>
            <a:r>
              <a:rPr lang="en-US" sz="1980" baseline="-25000" dirty="0" err="1">
                <a:solidFill>
                  <a:srgbClr val="000000"/>
                </a:solidFill>
                <a:latin typeface="Arial"/>
                <a:cs typeface="Times New Roman" pitchFamily="18" charset="0"/>
              </a:rPr>
              <a:t>j</a:t>
            </a:r>
            <a:r>
              <a:rPr lang="en-US" sz="1980" dirty="0">
                <a:solidFill>
                  <a:srgbClr val="000000"/>
                </a:solidFill>
                <a:latin typeface="Arial"/>
                <a:cs typeface="Times New Roman" pitchFamily="18" charset="0"/>
              </a:rPr>
              <a:t> = </a:t>
            </a:r>
            <a:r>
              <a:rPr lang="el-GR" sz="1980" dirty="0">
                <a:solidFill>
                  <a:srgbClr val="000000"/>
                </a:solidFill>
                <a:latin typeface="Arial"/>
                <a:cs typeface="Times New Roman" pitchFamily="18" charset="0"/>
              </a:rPr>
              <a:t>β</a:t>
            </a:r>
            <a:r>
              <a:rPr lang="en-US" sz="1980" baseline="-25000" dirty="0">
                <a:solidFill>
                  <a:srgbClr val="000000"/>
                </a:solidFill>
                <a:latin typeface="Arial"/>
                <a:cs typeface="Times New Roman" pitchFamily="18" charset="0"/>
              </a:rPr>
              <a:t>0 </a:t>
            </a:r>
            <a:r>
              <a:rPr lang="en-US" sz="1980" dirty="0">
                <a:solidFill>
                  <a:srgbClr val="000000"/>
                </a:solidFill>
                <a:latin typeface="Arial"/>
                <a:cs typeface="Times New Roman" pitchFamily="18" charset="0"/>
              </a:rPr>
              <a:t>+ </a:t>
            </a:r>
            <a:r>
              <a:rPr lang="el-GR" sz="1980" dirty="0">
                <a:solidFill>
                  <a:srgbClr val="000000"/>
                </a:solidFill>
                <a:latin typeface="Arial"/>
                <a:cs typeface="Times New Roman" pitchFamily="18" charset="0"/>
              </a:rPr>
              <a:t>β</a:t>
            </a:r>
            <a:r>
              <a:rPr lang="en-US" sz="1980" baseline="-25000" dirty="0">
                <a:solidFill>
                  <a:srgbClr val="000000"/>
                </a:solidFill>
                <a:latin typeface="Arial"/>
                <a:cs typeface="Times New Roman" pitchFamily="18" charset="0"/>
              </a:rPr>
              <a:t>1</a:t>
            </a:r>
            <a:r>
              <a:rPr lang="en-US" sz="1980" dirty="0">
                <a:solidFill>
                  <a:srgbClr val="000000"/>
                </a:solidFill>
                <a:latin typeface="Arial"/>
                <a:cs typeface="Times New Roman" pitchFamily="18" charset="0"/>
              </a:rPr>
              <a:t>Rur</a:t>
            </a:r>
            <a:r>
              <a:rPr lang="en-US" sz="1980" baseline="-25000" dirty="0">
                <a:solidFill>
                  <a:srgbClr val="000000"/>
                </a:solidFill>
                <a:latin typeface="Arial"/>
                <a:cs typeface="Times New Roman" pitchFamily="18" charset="0"/>
              </a:rPr>
              <a:t>j </a:t>
            </a:r>
            <a:r>
              <a:rPr lang="en-US" sz="1980" dirty="0">
                <a:solidFill>
                  <a:srgbClr val="000000"/>
                </a:solidFill>
                <a:latin typeface="Arial"/>
                <a:cs typeface="Times New Roman" pitchFamily="18" charset="0"/>
              </a:rPr>
              <a:t>+ </a:t>
            </a:r>
            <a:r>
              <a:rPr lang="el-GR" sz="1980" dirty="0">
                <a:solidFill>
                  <a:srgbClr val="00B050"/>
                </a:solidFill>
                <a:latin typeface="Arial"/>
                <a:cs typeface="Times New Roman" pitchFamily="18" charset="0"/>
              </a:rPr>
              <a:t>β</a:t>
            </a:r>
            <a:r>
              <a:rPr lang="en-US" sz="1980" baseline="-25000" dirty="0">
                <a:solidFill>
                  <a:srgbClr val="00B050"/>
                </a:solidFill>
                <a:latin typeface="Arial"/>
                <a:cs typeface="Times New Roman" pitchFamily="18" charset="0"/>
              </a:rPr>
              <a:t>2</a:t>
            </a:r>
            <a:r>
              <a:rPr lang="en-US" sz="1980" dirty="0">
                <a:solidFill>
                  <a:srgbClr val="00B050"/>
                </a:solidFill>
                <a:latin typeface="Arial"/>
                <a:cs typeface="Times New Roman" pitchFamily="18" charset="0"/>
              </a:rPr>
              <a:t>HF</a:t>
            </a:r>
            <a:r>
              <a:rPr lang="en-US" sz="1980" baseline="-25000" dirty="0">
                <a:solidFill>
                  <a:srgbClr val="00B050"/>
                </a:solidFill>
                <a:latin typeface="Arial"/>
                <a:cs typeface="Times New Roman" pitchFamily="18" charset="0"/>
              </a:rPr>
              <a:t>j </a:t>
            </a:r>
            <a:r>
              <a:rPr lang="en-US" sz="1980" dirty="0">
                <a:solidFill>
                  <a:srgbClr val="00B050"/>
                </a:solidFill>
                <a:latin typeface="Arial"/>
                <a:cs typeface="Times New Roman" pitchFamily="18" charset="0"/>
              </a:rPr>
              <a:t>+ </a:t>
            </a:r>
            <a:r>
              <a:rPr lang="el-GR" sz="1980" dirty="0">
                <a:solidFill>
                  <a:srgbClr val="00B050"/>
                </a:solidFill>
                <a:latin typeface="Arial"/>
                <a:cs typeface="Times New Roman" pitchFamily="18" charset="0"/>
              </a:rPr>
              <a:t>β</a:t>
            </a:r>
            <a:r>
              <a:rPr lang="en-US" sz="1980" baseline="-25000" dirty="0">
                <a:solidFill>
                  <a:srgbClr val="00B050"/>
                </a:solidFill>
                <a:latin typeface="Arial"/>
                <a:cs typeface="Times New Roman" pitchFamily="18" charset="0"/>
              </a:rPr>
              <a:t>3</a:t>
            </a:r>
            <a:r>
              <a:rPr lang="en-US" sz="1980" dirty="0">
                <a:solidFill>
                  <a:srgbClr val="00B050"/>
                </a:solidFill>
                <a:latin typeface="Arial"/>
                <a:cs typeface="Times New Roman" pitchFamily="18" charset="0"/>
              </a:rPr>
              <a:t>San</a:t>
            </a:r>
            <a:r>
              <a:rPr lang="en-US" sz="1980" baseline="-25000" dirty="0">
                <a:solidFill>
                  <a:srgbClr val="00B050"/>
                </a:solidFill>
                <a:latin typeface="Arial"/>
                <a:cs typeface="Times New Roman" pitchFamily="18" charset="0"/>
              </a:rPr>
              <a:t>j</a:t>
            </a:r>
          </a:p>
          <a:p>
            <a:pPr eaLnBrk="1" hangingPunct="1">
              <a:defRPr/>
            </a:pPr>
            <a:endParaRPr lang="en-US" sz="1100" u="sng" dirty="0">
              <a:solidFill>
                <a:srgbClr val="000000"/>
              </a:solidFill>
              <a:latin typeface="Arial"/>
              <a:cs typeface="Times New Roman" pitchFamily="18" charset="0"/>
            </a:endParaRPr>
          </a:p>
          <a:p>
            <a:pPr eaLnBrk="1" hangingPunct="1">
              <a:defRPr/>
            </a:pPr>
            <a:endParaRPr lang="en-US" sz="1100" u="sng" dirty="0">
              <a:solidFill>
                <a:srgbClr val="000000"/>
              </a:solidFill>
              <a:latin typeface="Arial"/>
              <a:cs typeface="Times New Roman" pitchFamily="18" charset="0"/>
            </a:endParaRPr>
          </a:p>
          <a:p>
            <a:pPr eaLnBrk="1" hangingPunct="1">
              <a:defRPr/>
            </a:pPr>
            <a:r>
              <a:rPr lang="en-US" sz="2090" u="sng" dirty="0">
                <a:solidFill>
                  <a:srgbClr val="000000"/>
                </a:solidFill>
                <a:latin typeface="Century Gothic" panose="020B0502020202020204" pitchFamily="34" charset="0"/>
                <a:cs typeface="Times New Roman" pitchFamily="18" charset="0"/>
              </a:rPr>
              <a:t>What if?</a:t>
            </a:r>
            <a:r>
              <a:rPr lang="en-US" sz="2090" dirty="0">
                <a:solidFill>
                  <a:srgbClr val="000000"/>
                </a:solidFill>
                <a:latin typeface="Century Gothic" panose="020B0502020202020204" pitchFamily="34" charset="0"/>
                <a:cs typeface="Times New Roman" pitchFamily="18" charset="0"/>
              </a:rPr>
              <a:t>	</a:t>
            </a:r>
            <a:r>
              <a:rPr lang="en-US" sz="2090" b="1" dirty="0" smtClean="0">
                <a:solidFill>
                  <a:srgbClr val="000000"/>
                </a:solidFill>
                <a:latin typeface="Century Gothic" panose="020B0502020202020204" pitchFamily="34" charset="0"/>
                <a:cs typeface="Times New Roman" pitchFamily="18" charset="0"/>
              </a:rPr>
              <a:t>↑</a:t>
            </a:r>
            <a:r>
              <a:rPr lang="en-US" sz="2090" dirty="0">
                <a:solidFill>
                  <a:srgbClr val="000000"/>
                </a:solidFill>
                <a:latin typeface="Century Gothic" panose="020B0502020202020204" pitchFamily="34" charset="0"/>
                <a:cs typeface="Times New Roman" pitchFamily="18" charset="0"/>
              </a:rPr>
              <a:t>Edu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a:t>
            </a:r>
            <a:r>
              <a:rPr lang="en-US" sz="2090" b="1" dirty="0">
                <a:solidFill>
                  <a:srgbClr val="00B050"/>
                </a:solidFill>
                <a:latin typeface="Century Gothic" panose="020B0502020202020204" pitchFamily="34" charset="0"/>
                <a:cs typeface="Times New Roman" pitchFamily="18" charset="0"/>
              </a:rPr>
              <a:t>Risk</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a:t>
            </a:r>
            <a:r>
              <a:rPr lang="en-US" sz="2090" b="1" dirty="0">
                <a:solidFill>
                  <a:srgbClr val="00B050"/>
                </a:solidFill>
                <a:latin typeface="Century Gothic" panose="020B0502020202020204" pitchFamily="34" charset="0"/>
                <a:cs typeface="Times New Roman" pitchFamily="18" charset="0"/>
              </a:rPr>
              <a:t>HF   </a:t>
            </a:r>
            <a:r>
              <a:rPr lang="en-US" sz="2090" b="1" dirty="0">
                <a:solidFill>
                  <a:srgbClr val="000000"/>
                </a:solidFill>
                <a:latin typeface="Century Gothic" panose="020B0502020202020204" pitchFamily="34" charset="0"/>
                <a:cs typeface="Times New Roman" pitchFamily="18" charset="0"/>
              </a:rPr>
              <a:t>→</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dirty="0" err="1">
                <a:solidFill>
                  <a:srgbClr val="000000"/>
                </a:solidFill>
                <a:latin typeface="Century Gothic" panose="020B0502020202020204" pitchFamily="34" charset="0"/>
                <a:cs typeface="Times New Roman" pitchFamily="18" charset="0"/>
              </a:rPr>
              <a:t>Prog</a:t>
            </a:r>
            <a:r>
              <a:rPr lang="en-US" sz="2090" dirty="0">
                <a:solidFill>
                  <a:srgbClr val="000000"/>
                </a:solidFill>
                <a:latin typeface="Century Gothic" panose="020B0502020202020204" pitchFamily="34" charset="0"/>
                <a:cs typeface="Times New Roman" pitchFamily="18" charset="0"/>
              </a:rPr>
              <a:t> </a:t>
            </a:r>
            <a:r>
              <a:rPr lang="en-US" sz="2640" b="1" dirty="0">
                <a:solidFill>
                  <a:srgbClr val="000000"/>
                </a:solidFill>
                <a:latin typeface="Century Gothic" panose="020B0502020202020204" pitchFamily="34" charset="0"/>
                <a:cs typeface="Times New Roman" pitchFamily="18" charset="0"/>
              </a:rPr>
              <a:t>→</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B050"/>
                </a:solidFill>
                <a:latin typeface="Century Gothic" panose="020B0502020202020204" pitchFamily="34" charset="0"/>
                <a:cs typeface="Times New Roman" pitchFamily="18" charset="0"/>
              </a:rPr>
              <a:t>∆</a:t>
            </a:r>
            <a:r>
              <a:rPr lang="en-US" sz="2090" dirty="0">
                <a:solidFill>
                  <a:srgbClr val="00B05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B050"/>
                </a:solidFill>
                <a:latin typeface="Century Gothic" panose="020B0502020202020204" pitchFamily="34" charset="0"/>
                <a:cs typeface="Times New Roman" pitchFamily="18" charset="0"/>
              </a:rPr>
              <a:t>∆</a:t>
            </a:r>
            <a:r>
              <a:rPr lang="en-US" sz="2090" dirty="0">
                <a:solidFill>
                  <a:srgbClr val="00B05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p>
          <a:p>
            <a:pPr eaLnBrk="1" hangingPunct="1">
              <a:defRPr/>
            </a:pPr>
            <a:r>
              <a:rPr lang="en-US" sz="2090" dirty="0">
                <a:solidFill>
                  <a:srgbClr val="000000"/>
                </a:solidFill>
                <a:latin typeface="Century Gothic" panose="020B0502020202020204" pitchFamily="34" charset="0"/>
                <a:cs typeface="Times New Roman" pitchFamily="18" charset="0"/>
              </a:rPr>
              <a:t>This problem is </a:t>
            </a:r>
            <a:r>
              <a:rPr lang="en-US" sz="2090" u="sng" dirty="0">
                <a:solidFill>
                  <a:srgbClr val="000000"/>
                </a:solidFill>
                <a:latin typeface="Century Gothic" panose="020B0502020202020204" pitchFamily="34" charset="0"/>
                <a:cs typeface="Times New Roman" pitchFamily="18" charset="0"/>
              </a:rPr>
              <a:t>caused by unobserved factors that influence </a:t>
            </a:r>
            <a:r>
              <a:rPr lang="en-US" sz="2090" b="1" u="sng" dirty="0">
                <a:solidFill>
                  <a:srgbClr val="000000"/>
                </a:solidFill>
                <a:latin typeface="Century Gothic" panose="020B0502020202020204" pitchFamily="34" charset="0"/>
                <a:cs typeface="Times New Roman" pitchFamily="18" charset="0"/>
              </a:rPr>
              <a:t>both</a:t>
            </a:r>
            <a:r>
              <a:rPr lang="en-US" sz="2090" dirty="0">
                <a:solidFill>
                  <a:srgbClr val="000000"/>
                </a:solidFill>
                <a:latin typeface="Century Gothic" panose="020B0502020202020204" pitchFamily="34" charset="0"/>
                <a:cs typeface="Times New Roman" pitchFamily="18" charset="0"/>
              </a:rPr>
              <a:t> the outcome and program. They are:  </a:t>
            </a:r>
            <a:r>
              <a:rPr lang="en-US" sz="2090" b="1" dirty="0">
                <a:solidFill>
                  <a:srgbClr val="00B050"/>
                </a:solidFill>
                <a:latin typeface="Century Gothic" panose="020B0502020202020204" pitchFamily="34" charset="0"/>
                <a:cs typeface="Times New Roman" pitchFamily="18" charset="0"/>
              </a:rPr>
              <a:t>HF</a:t>
            </a:r>
            <a:r>
              <a:rPr lang="en-US" sz="2090" dirty="0">
                <a:solidFill>
                  <a:srgbClr val="000000"/>
                </a:solidFill>
                <a:latin typeface="Century Gothic" panose="020B0502020202020204" pitchFamily="34" charset="0"/>
                <a:cs typeface="Times New Roman" pitchFamily="18" charset="0"/>
              </a:rPr>
              <a:t> and </a:t>
            </a:r>
            <a:r>
              <a:rPr lang="en-US" sz="2090" b="1" dirty="0">
                <a:solidFill>
                  <a:srgbClr val="00B050"/>
                </a:solidFill>
                <a:latin typeface="Century Gothic" panose="020B0502020202020204" pitchFamily="34" charset="0"/>
                <a:cs typeface="Times New Roman" pitchFamily="18" charset="0"/>
              </a:rPr>
              <a:t>San</a:t>
            </a:r>
            <a:r>
              <a:rPr lang="en-US" sz="2090" b="1" dirty="0">
                <a:solidFill>
                  <a:srgbClr val="000000"/>
                </a:solidFill>
                <a:latin typeface="Century Gothic" panose="020B0502020202020204" pitchFamily="34" charset="0"/>
                <a:cs typeface="Times New Roman" pitchFamily="18" charset="0"/>
              </a:rPr>
              <a:t>.</a:t>
            </a:r>
          </a:p>
          <a:p>
            <a:pPr eaLnBrk="1" hangingPunct="1">
              <a:defRPr/>
            </a:pPr>
            <a:endParaRPr lang="en-US" sz="2090" b="1" dirty="0">
              <a:solidFill>
                <a:srgbClr val="000000"/>
              </a:solidFill>
              <a:latin typeface="Century Gothic" panose="020B0502020202020204" pitchFamily="34" charset="0"/>
              <a:cs typeface="Times New Roman" pitchFamily="18" charset="0"/>
            </a:endParaRPr>
          </a:p>
          <a:p>
            <a:pPr eaLnBrk="1" hangingPunct="1">
              <a:defRPr/>
            </a:pPr>
            <a:r>
              <a:rPr lang="en-US" sz="2090" dirty="0">
                <a:solidFill>
                  <a:srgbClr val="000000"/>
                </a:solidFill>
                <a:latin typeface="Century Gothic" panose="020B0502020202020204" pitchFamily="34" charset="0"/>
                <a:cs typeface="Times New Roman" pitchFamily="18" charset="0"/>
              </a:rPr>
              <a:t>Sometimes they are called </a:t>
            </a:r>
            <a:r>
              <a:rPr lang="en-US" sz="2090" b="1" dirty="0">
                <a:solidFill>
                  <a:srgbClr val="000000"/>
                </a:solidFill>
                <a:latin typeface="Century Gothic" panose="020B0502020202020204" pitchFamily="34" charset="0"/>
                <a:cs typeface="Times New Roman" pitchFamily="18" charset="0"/>
              </a:rPr>
              <a:t>The Common </a:t>
            </a:r>
            <a:r>
              <a:rPr lang="en-US" sz="2090" b="1" dirty="0" err="1">
                <a:solidFill>
                  <a:srgbClr val="000000"/>
                </a:solidFill>
                <a:latin typeface="Century Gothic" panose="020B0502020202020204" pitchFamily="34" charset="0"/>
                <a:cs typeface="Times New Roman" pitchFamily="18" charset="0"/>
              </a:rPr>
              <a:t>Unobservables</a:t>
            </a:r>
            <a:endParaRPr lang="en-US" sz="2090" b="1" dirty="0">
              <a:solidFill>
                <a:srgbClr val="000000"/>
              </a:solidFill>
              <a:latin typeface="Century Gothic" panose="020B0502020202020204" pitchFamily="34" charset="0"/>
              <a:cs typeface="Times New Roman" pitchFamily="18" charset="0"/>
            </a:endParaRPr>
          </a:p>
          <a:p>
            <a:pPr eaLnBrk="1" hangingPunct="1">
              <a:defRPr/>
            </a:pPr>
            <a:endParaRPr lang="en-US" sz="2090" dirty="0">
              <a:solidFill>
                <a:srgbClr val="000000"/>
              </a:solidFill>
              <a:latin typeface="Century Gothic" panose="020B0502020202020204" pitchFamily="34" charset="0"/>
              <a:cs typeface="Times New Roman" pitchFamily="18" charset="0"/>
            </a:endParaRPr>
          </a:p>
          <a:p>
            <a:pPr eaLnBrk="1" hangingPunct="1">
              <a:defRPr/>
            </a:pPr>
            <a:r>
              <a:rPr lang="en-US" sz="2090" dirty="0">
                <a:solidFill>
                  <a:srgbClr val="000000"/>
                </a:solidFill>
                <a:latin typeface="Century Gothic" panose="020B0502020202020204" pitchFamily="34" charset="0"/>
                <a:cs typeface="Times New Roman" pitchFamily="18" charset="0"/>
              </a:rPr>
              <a:t>Notice that there are other </a:t>
            </a:r>
            <a:r>
              <a:rPr lang="en-US" sz="2090" dirty="0" err="1">
                <a:solidFill>
                  <a:srgbClr val="000000"/>
                </a:solidFill>
                <a:latin typeface="Century Gothic" panose="020B0502020202020204" pitchFamily="34" charset="0"/>
                <a:cs typeface="Times New Roman" pitchFamily="18" charset="0"/>
              </a:rPr>
              <a:t>unobservables</a:t>
            </a:r>
            <a:r>
              <a:rPr lang="en-US" sz="2090" dirty="0">
                <a:solidFill>
                  <a:srgbClr val="000000"/>
                </a:solidFill>
                <a:latin typeface="Century Gothic" panose="020B0502020202020204" pitchFamily="34" charset="0"/>
                <a:cs typeface="Times New Roman" pitchFamily="18" charset="0"/>
              </a:rPr>
              <a:t> that do not generate </a:t>
            </a:r>
            <a:r>
              <a:rPr lang="en-US" sz="2090" dirty="0" err="1">
                <a:solidFill>
                  <a:srgbClr val="000000"/>
                </a:solidFill>
                <a:latin typeface="Century Gothic" panose="020B0502020202020204" pitchFamily="34" charset="0"/>
                <a:cs typeface="Times New Roman" pitchFamily="18" charset="0"/>
              </a:rPr>
              <a:t>endogeneity</a:t>
            </a:r>
            <a:r>
              <a:rPr lang="en-US" sz="2090" dirty="0">
                <a:solidFill>
                  <a:srgbClr val="000000"/>
                </a:solidFill>
                <a:latin typeface="Century Gothic" panose="020B0502020202020204" pitchFamily="34" charset="0"/>
                <a:cs typeface="Times New Roman" pitchFamily="18" charset="0"/>
              </a:rPr>
              <a:t>:</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B050"/>
                </a:solidFill>
                <a:latin typeface="Century Gothic" panose="020B0502020202020204" pitchFamily="34" charset="0"/>
                <a:cs typeface="Times New Roman" pitchFamily="18" charset="0"/>
              </a:rPr>
              <a:t>Risk</a:t>
            </a:r>
            <a:r>
              <a:rPr lang="en-US" sz="2090" dirty="0">
                <a:solidFill>
                  <a:srgbClr val="000000"/>
                </a:solidFill>
                <a:latin typeface="Century Gothic" panose="020B0502020202020204" pitchFamily="34" charset="0"/>
                <a:cs typeface="Times New Roman" pitchFamily="18" charset="0"/>
              </a:rPr>
              <a:t> and </a:t>
            </a:r>
            <a:r>
              <a:rPr lang="en-US" sz="2090" b="1" dirty="0">
                <a:solidFill>
                  <a:srgbClr val="00B050"/>
                </a:solidFill>
                <a:latin typeface="Century Gothic" panose="020B0502020202020204" pitchFamily="34" charset="0"/>
                <a:cs typeface="Times New Roman" pitchFamily="18" charset="0"/>
              </a:rPr>
              <a:t>Gen</a:t>
            </a:r>
            <a:r>
              <a:rPr lang="en-US" sz="2090" dirty="0">
                <a:solidFill>
                  <a:srgbClr val="000000"/>
                </a:solidFill>
                <a:latin typeface="Century Gothic" panose="020B0502020202020204" pitchFamily="34" charset="0"/>
                <a:cs typeface="Times New Roman" pitchFamily="18" charset="0"/>
              </a:rPr>
              <a:t>. </a:t>
            </a:r>
          </a:p>
        </p:txBody>
      </p:sp>
      <p:cxnSp>
        <p:nvCxnSpPr>
          <p:cNvPr id="78853" name="Straight Connector 25"/>
          <p:cNvCxnSpPr>
            <a:cxnSpLocks noChangeShapeType="1"/>
          </p:cNvCxnSpPr>
          <p:nvPr/>
        </p:nvCxnSpPr>
        <p:spPr bwMode="auto">
          <a:xfrm rot="5400000" flipH="1" flipV="1">
            <a:off x="4248627" y="3802380"/>
            <a:ext cx="83820" cy="838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8854" name="Straight Connector 26"/>
          <p:cNvCxnSpPr>
            <a:cxnSpLocks noChangeShapeType="1"/>
          </p:cNvCxnSpPr>
          <p:nvPr/>
        </p:nvCxnSpPr>
        <p:spPr bwMode="auto">
          <a:xfrm rot="16200000" flipH="1">
            <a:off x="4240768" y="3714194"/>
            <a:ext cx="99537" cy="73343"/>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78855" name="Freeform 29"/>
          <p:cNvSpPr>
            <a:spLocks/>
          </p:cNvSpPr>
          <p:nvPr/>
        </p:nvSpPr>
        <p:spPr bwMode="auto">
          <a:xfrm>
            <a:off x="2870835" y="3650457"/>
            <a:ext cx="1456373" cy="151923"/>
          </a:xfrm>
          <a:custGeom>
            <a:avLst/>
            <a:gdLst>
              <a:gd name="T0" fmla="*/ 0 w 1323975"/>
              <a:gd name="T1" fmla="*/ 0 h 138112"/>
              <a:gd name="T2" fmla="*/ 166688 w 1323975"/>
              <a:gd name="T3" fmla="*/ 80962 h 138112"/>
              <a:gd name="T4" fmla="*/ 676275 w 1323975"/>
              <a:gd name="T5" fmla="*/ 123825 h 138112"/>
              <a:gd name="T6" fmla="*/ 1323975 w 1323975"/>
              <a:gd name="T7" fmla="*/ 138112 h 138112"/>
              <a:gd name="T8" fmla="*/ 0 60000 65536"/>
              <a:gd name="T9" fmla="*/ 0 60000 65536"/>
              <a:gd name="T10" fmla="*/ 0 60000 65536"/>
              <a:gd name="T11" fmla="*/ 0 60000 65536"/>
              <a:gd name="T12" fmla="*/ 0 w 1323975"/>
              <a:gd name="T13" fmla="*/ 0 h 138112"/>
              <a:gd name="T14" fmla="*/ 1323975 w 1323975"/>
              <a:gd name="T15" fmla="*/ 138112 h 138112"/>
            </a:gdLst>
            <a:ahLst/>
            <a:cxnLst>
              <a:cxn ang="T8">
                <a:pos x="T0" y="T1"/>
              </a:cxn>
              <a:cxn ang="T9">
                <a:pos x="T2" y="T3"/>
              </a:cxn>
              <a:cxn ang="T10">
                <a:pos x="T4" y="T5"/>
              </a:cxn>
              <a:cxn ang="T11">
                <a:pos x="T6" y="T7"/>
              </a:cxn>
            </a:cxnLst>
            <a:rect l="T12" t="T13" r="T14" b="T15"/>
            <a:pathLst>
              <a:path w="1323975" h="138112">
                <a:moveTo>
                  <a:pt x="0" y="0"/>
                </a:moveTo>
                <a:cubicBezTo>
                  <a:pt x="26988" y="30162"/>
                  <a:pt x="53976" y="60325"/>
                  <a:pt x="166688" y="80962"/>
                </a:cubicBezTo>
                <a:cubicBezTo>
                  <a:pt x="279400" y="101599"/>
                  <a:pt x="483394" y="114300"/>
                  <a:pt x="676275" y="123825"/>
                </a:cubicBezTo>
                <a:cubicBezTo>
                  <a:pt x="869156" y="133350"/>
                  <a:pt x="1216819" y="137318"/>
                  <a:pt x="1323975" y="138112"/>
                </a:cubicBezTo>
              </a:path>
            </a:pathLst>
          </a:custGeom>
          <a:noFill/>
          <a:ln w="158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sz="1980"/>
          </a:p>
        </p:txBody>
      </p:sp>
      <p:sp>
        <p:nvSpPr>
          <p:cNvPr id="78856" name="Right Brace 30"/>
          <p:cNvSpPr>
            <a:spLocks/>
          </p:cNvSpPr>
          <p:nvPr/>
        </p:nvSpPr>
        <p:spPr bwMode="auto">
          <a:xfrm>
            <a:off x="5448300" y="3215640"/>
            <a:ext cx="251460" cy="586740"/>
          </a:xfrm>
          <a:prstGeom prst="rightBrace">
            <a:avLst>
              <a:gd name="adj1" fmla="val 8329"/>
              <a:gd name="adj2" fmla="val 50000"/>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78857" name="TextBox 32"/>
          <p:cNvSpPr txBox="1">
            <a:spLocks noChangeArrowheads="1"/>
          </p:cNvSpPr>
          <p:nvPr/>
        </p:nvSpPr>
        <p:spPr bwMode="auto">
          <a:xfrm>
            <a:off x="5682298" y="3278505"/>
            <a:ext cx="93807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2200" b="1" dirty="0">
                <a:solidFill>
                  <a:srgbClr val="000000"/>
                </a:solidFill>
                <a:latin typeface="Century Gothic" panose="020B0502020202020204" pitchFamily="34" charset="0"/>
              </a:rPr>
              <a:t>∆</a:t>
            </a:r>
            <a:r>
              <a:rPr lang="en-US" altLang="en-US" sz="2200" dirty="0">
                <a:solidFill>
                  <a:srgbClr val="000000"/>
                </a:solidFill>
                <a:latin typeface="Century Gothic" panose="020B0502020202020204" pitchFamily="34" charset="0"/>
              </a:rPr>
              <a:t> Use</a:t>
            </a:r>
          </a:p>
        </p:txBody>
      </p:sp>
      <p:sp>
        <p:nvSpPr>
          <p:cNvPr id="78858" name="Oval 1"/>
          <p:cNvSpPr>
            <a:spLocks noChangeArrowheads="1"/>
          </p:cNvSpPr>
          <p:nvPr/>
        </p:nvSpPr>
        <p:spPr bwMode="auto">
          <a:xfrm>
            <a:off x="2346960" y="1790700"/>
            <a:ext cx="1896428" cy="58674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78859" name="Oval 13"/>
          <p:cNvSpPr>
            <a:spLocks noChangeArrowheads="1"/>
          </p:cNvSpPr>
          <p:nvPr/>
        </p:nvSpPr>
        <p:spPr bwMode="auto">
          <a:xfrm>
            <a:off x="7323773" y="1371600"/>
            <a:ext cx="1896428" cy="58674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cxnSp>
        <p:nvCxnSpPr>
          <p:cNvPr id="78860" name="Straight Arrow Connector 3"/>
          <p:cNvCxnSpPr>
            <a:cxnSpLocks noChangeShapeType="1"/>
          </p:cNvCxnSpPr>
          <p:nvPr/>
        </p:nvCxnSpPr>
        <p:spPr bwMode="auto">
          <a:xfrm flipV="1">
            <a:off x="4295775" y="1874520"/>
            <a:ext cx="3080385" cy="310833"/>
          </a:xfrm>
          <a:prstGeom prst="straightConnector1">
            <a:avLst/>
          </a:prstGeom>
          <a:noFill/>
          <a:ln w="25400" algn="ctr">
            <a:solidFill>
              <a:srgbClr val="FF0000"/>
            </a:solidFill>
            <a:round/>
            <a:headEnd type="arrow" w="med" len="med"/>
            <a:tailEnd type="arrow" w="med" len="med"/>
          </a:ln>
          <a:extLst>
            <a:ext uri="{909E8E84-426E-40DD-AFC4-6F175D3DCCD1}">
              <a14:hiddenFill xmlns:a14="http://schemas.microsoft.com/office/drawing/2010/main">
                <a:noFill/>
              </a14:hiddenFill>
            </a:ext>
          </a:extLst>
        </p:spPr>
      </p:cxnSp>
      <p:sp>
        <p:nvSpPr>
          <p:cNvPr id="78861" name="Oval 13"/>
          <p:cNvSpPr>
            <a:spLocks noChangeArrowheads="1"/>
          </p:cNvSpPr>
          <p:nvPr/>
        </p:nvSpPr>
        <p:spPr bwMode="auto">
          <a:xfrm>
            <a:off x="5448301" y="1355885"/>
            <a:ext cx="1828324" cy="602456"/>
          </a:xfrm>
          <a:prstGeom prst="ellipse">
            <a:avLst/>
          </a:prstGeom>
          <a:noFill/>
          <a:ln w="25400" algn="ctr">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78862" name="Oval 13"/>
          <p:cNvSpPr>
            <a:spLocks noChangeArrowheads="1"/>
          </p:cNvSpPr>
          <p:nvPr/>
        </p:nvSpPr>
        <p:spPr bwMode="auto">
          <a:xfrm>
            <a:off x="7376160" y="5257800"/>
            <a:ext cx="838200" cy="29337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78863" name="Oval 13"/>
          <p:cNvSpPr>
            <a:spLocks noChangeArrowheads="1"/>
          </p:cNvSpPr>
          <p:nvPr/>
        </p:nvSpPr>
        <p:spPr bwMode="auto">
          <a:xfrm>
            <a:off x="2078169" y="6522167"/>
            <a:ext cx="822483" cy="350997"/>
          </a:xfrm>
          <a:prstGeom prst="ellipse">
            <a:avLst/>
          </a:prstGeom>
          <a:noFill/>
          <a:ln w="25400" algn="ctr">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54531307"/>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80899" name="Rectangle 4"/>
          <p:cNvSpPr>
            <a:spLocks noChangeArrowheads="1"/>
          </p:cNvSpPr>
          <p:nvPr/>
        </p:nvSpPr>
        <p:spPr bwMode="auto">
          <a:xfrm>
            <a:off x="335280" y="114300"/>
            <a:ext cx="947166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How is this typically presented in the standard model?</a:t>
            </a:r>
          </a:p>
        </p:txBody>
      </p:sp>
      <p:sp>
        <p:nvSpPr>
          <p:cNvPr id="17" name="Rectangle 16"/>
          <p:cNvSpPr/>
          <p:nvPr/>
        </p:nvSpPr>
        <p:spPr>
          <a:xfrm>
            <a:off x="228600" y="1371600"/>
            <a:ext cx="10025221" cy="5902770"/>
          </a:xfrm>
          <a:prstGeom prst="rect">
            <a:avLst/>
          </a:prstGeom>
        </p:spPr>
        <p:txBody>
          <a:bodyPr>
            <a:spAutoFit/>
          </a:bodyPr>
          <a:lstStyle/>
          <a:p>
            <a:pPr eaLnBrk="1" hangingPunct="1">
              <a:lnSpc>
                <a:spcPct val="150000"/>
              </a:lnSpc>
              <a:defRPr/>
            </a:pPr>
            <a:r>
              <a:rPr lang="en-US" sz="1925" dirty="0" err="1">
                <a:solidFill>
                  <a:srgbClr val="000000"/>
                </a:solidFill>
                <a:latin typeface="Arial"/>
                <a:cs typeface="Times New Roman" pitchFamily="18" charset="0"/>
              </a:rPr>
              <a:t>Use</a:t>
            </a:r>
            <a:r>
              <a:rPr lang="en-US" sz="1925" baseline="-25000" dirty="0" err="1">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0</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1</a:t>
            </a:r>
            <a:r>
              <a:rPr lang="en-US" sz="1925" dirty="0">
                <a:solidFill>
                  <a:srgbClr val="000000"/>
                </a:solidFill>
                <a:latin typeface="Arial"/>
                <a:cs typeface="Times New Roman" pitchFamily="18" charset="0"/>
              </a:rPr>
              <a:t>Age</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2</a:t>
            </a:r>
            <a:r>
              <a:rPr lang="en-US" sz="1925" dirty="0">
                <a:solidFill>
                  <a:srgbClr val="000000"/>
                </a:solidFill>
                <a:latin typeface="Arial"/>
                <a:cs typeface="Times New Roman" pitchFamily="18" charset="0"/>
              </a:rPr>
              <a:t>Edu</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3</a:t>
            </a:r>
            <a:r>
              <a:rPr lang="en-US" sz="1925" dirty="0">
                <a:solidFill>
                  <a:srgbClr val="000000"/>
                </a:solidFill>
                <a:latin typeface="Arial"/>
                <a:cs typeface="Times New Roman" pitchFamily="18" charset="0"/>
              </a:rPr>
              <a:t>SES</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4</a:t>
            </a:r>
            <a:r>
              <a:rPr lang="en-US" sz="1925" dirty="0">
                <a:solidFill>
                  <a:srgbClr val="000000"/>
                </a:solidFill>
                <a:latin typeface="Arial"/>
                <a:cs typeface="Times New Roman" pitchFamily="18" charset="0"/>
              </a:rPr>
              <a:t>Rur</a:t>
            </a:r>
            <a:r>
              <a:rPr lang="en-US" sz="1925" baseline="-25000" dirty="0">
                <a:solidFill>
                  <a:srgbClr val="000000"/>
                </a:solidFill>
                <a:latin typeface="Arial"/>
                <a:cs typeface="Times New Roman" pitchFamily="18" charset="0"/>
              </a:rPr>
              <a:t>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5</a:t>
            </a:r>
            <a:r>
              <a:rPr lang="en-US" sz="1925" dirty="0">
                <a:solidFill>
                  <a:srgbClr val="000000"/>
                </a:solidFill>
                <a:latin typeface="Arial"/>
                <a:cs typeface="Times New Roman" pitchFamily="18" charset="0"/>
              </a:rPr>
              <a:t>Prog</a:t>
            </a:r>
            <a:r>
              <a:rPr lang="en-US" sz="1925" baseline="-25000" dirty="0">
                <a:solidFill>
                  <a:srgbClr val="000000"/>
                </a:solidFill>
                <a:latin typeface="Arial"/>
                <a:cs typeface="Times New Roman" pitchFamily="18" charset="0"/>
              </a:rPr>
              <a:t>j</a:t>
            </a:r>
            <a:r>
              <a:rPr lang="en-US" sz="1925" dirty="0">
                <a:solidFill>
                  <a:srgbClr val="00000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6</a:t>
            </a:r>
            <a:r>
              <a:rPr lang="en-US" sz="1925" dirty="0">
                <a:solidFill>
                  <a:srgbClr val="00B050"/>
                </a:solidFill>
                <a:latin typeface="Arial"/>
                <a:cs typeface="Times New Roman" pitchFamily="18" charset="0"/>
              </a:rPr>
              <a:t>Risk</a:t>
            </a:r>
            <a:r>
              <a:rPr lang="en-US" sz="1925" baseline="-25000" dirty="0">
                <a:solidFill>
                  <a:srgbClr val="00B050"/>
                </a:solidFill>
                <a:latin typeface="Arial"/>
                <a:cs typeface="Times New Roman" pitchFamily="18" charset="0"/>
              </a:rPr>
              <a:t>ij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7</a:t>
            </a:r>
            <a:r>
              <a:rPr lang="en-US" sz="1925" dirty="0">
                <a:solidFill>
                  <a:srgbClr val="00B050"/>
                </a:solidFill>
                <a:latin typeface="Arial"/>
                <a:cs typeface="Times New Roman" pitchFamily="18" charset="0"/>
              </a:rPr>
              <a:t>Gen</a:t>
            </a:r>
            <a:r>
              <a:rPr lang="en-US" sz="1925" baseline="-25000" dirty="0">
                <a:solidFill>
                  <a:srgbClr val="00B050"/>
                </a:solidFill>
                <a:latin typeface="Arial"/>
                <a:cs typeface="Times New Roman" pitchFamily="18" charset="0"/>
              </a:rPr>
              <a:t>ij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8</a:t>
            </a:r>
            <a:r>
              <a:rPr lang="en-US" sz="1925" dirty="0">
                <a:solidFill>
                  <a:srgbClr val="00B050"/>
                </a:solidFill>
                <a:latin typeface="Arial"/>
                <a:cs typeface="Times New Roman" pitchFamily="18" charset="0"/>
              </a:rPr>
              <a:t>HF</a:t>
            </a:r>
            <a:r>
              <a:rPr lang="en-US" sz="1925" baseline="-25000" dirty="0">
                <a:solidFill>
                  <a:srgbClr val="00B050"/>
                </a:solidFill>
                <a:latin typeface="Arial"/>
                <a:cs typeface="Times New Roman" pitchFamily="18" charset="0"/>
              </a:rPr>
              <a:t>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9</a:t>
            </a:r>
            <a:r>
              <a:rPr lang="en-US" sz="1925" dirty="0">
                <a:solidFill>
                  <a:srgbClr val="00B050"/>
                </a:solidFill>
                <a:latin typeface="Arial"/>
                <a:cs typeface="Times New Roman" pitchFamily="18" charset="0"/>
              </a:rPr>
              <a:t>San</a:t>
            </a:r>
            <a:r>
              <a:rPr lang="en-US" sz="1925" baseline="-25000" dirty="0">
                <a:solidFill>
                  <a:srgbClr val="00B050"/>
                </a:solidFill>
                <a:latin typeface="Arial"/>
                <a:cs typeface="Times New Roman" pitchFamily="18" charset="0"/>
              </a:rPr>
              <a:t>j</a:t>
            </a:r>
            <a:endParaRPr lang="en-US" sz="1925" dirty="0">
              <a:solidFill>
                <a:srgbClr val="000000"/>
              </a:solidFill>
              <a:latin typeface="Arial"/>
              <a:cs typeface="Times New Roman" pitchFamily="18" charset="0"/>
            </a:endParaRPr>
          </a:p>
          <a:p>
            <a:pPr eaLnBrk="1" hangingPunct="1">
              <a:lnSpc>
                <a:spcPct val="150000"/>
              </a:lnSpc>
              <a:defRPr/>
            </a:pPr>
            <a:r>
              <a:rPr lang="en-US" sz="1980" dirty="0" err="1">
                <a:solidFill>
                  <a:srgbClr val="000000"/>
                </a:solidFill>
                <a:latin typeface="Arial"/>
                <a:cs typeface="Times New Roman" pitchFamily="18" charset="0"/>
              </a:rPr>
              <a:t>Prog</a:t>
            </a:r>
            <a:r>
              <a:rPr lang="en-US" sz="1980" baseline="-25000" dirty="0" err="1">
                <a:solidFill>
                  <a:srgbClr val="000000"/>
                </a:solidFill>
                <a:latin typeface="Arial"/>
                <a:cs typeface="Times New Roman" pitchFamily="18" charset="0"/>
              </a:rPr>
              <a:t>j</a:t>
            </a:r>
            <a:r>
              <a:rPr lang="en-US" sz="1980" dirty="0">
                <a:solidFill>
                  <a:srgbClr val="000000"/>
                </a:solidFill>
                <a:latin typeface="Arial"/>
                <a:cs typeface="Times New Roman" pitchFamily="18" charset="0"/>
              </a:rPr>
              <a:t> = </a:t>
            </a:r>
            <a:r>
              <a:rPr lang="el-GR" sz="1980" dirty="0">
                <a:solidFill>
                  <a:srgbClr val="000000"/>
                </a:solidFill>
                <a:latin typeface="Arial"/>
                <a:cs typeface="Times New Roman" pitchFamily="18" charset="0"/>
              </a:rPr>
              <a:t>β</a:t>
            </a:r>
            <a:r>
              <a:rPr lang="en-US" sz="1980" baseline="-25000" dirty="0">
                <a:solidFill>
                  <a:srgbClr val="000000"/>
                </a:solidFill>
                <a:latin typeface="Arial"/>
                <a:cs typeface="Times New Roman" pitchFamily="18" charset="0"/>
              </a:rPr>
              <a:t>0 </a:t>
            </a:r>
            <a:r>
              <a:rPr lang="en-US" sz="1980" dirty="0">
                <a:solidFill>
                  <a:srgbClr val="000000"/>
                </a:solidFill>
                <a:latin typeface="Arial"/>
                <a:cs typeface="Times New Roman" pitchFamily="18" charset="0"/>
              </a:rPr>
              <a:t>+ </a:t>
            </a:r>
            <a:r>
              <a:rPr lang="el-GR" sz="1980" dirty="0">
                <a:solidFill>
                  <a:srgbClr val="000000"/>
                </a:solidFill>
                <a:latin typeface="Arial"/>
                <a:cs typeface="Times New Roman" pitchFamily="18" charset="0"/>
              </a:rPr>
              <a:t>β</a:t>
            </a:r>
            <a:r>
              <a:rPr lang="en-US" sz="1980" baseline="-25000" dirty="0">
                <a:solidFill>
                  <a:srgbClr val="000000"/>
                </a:solidFill>
                <a:latin typeface="Arial"/>
                <a:cs typeface="Times New Roman" pitchFamily="18" charset="0"/>
              </a:rPr>
              <a:t>1</a:t>
            </a:r>
            <a:r>
              <a:rPr lang="en-US" sz="1980" dirty="0">
                <a:solidFill>
                  <a:srgbClr val="000000"/>
                </a:solidFill>
                <a:latin typeface="Arial"/>
                <a:cs typeface="Times New Roman" pitchFamily="18" charset="0"/>
              </a:rPr>
              <a:t>Rur</a:t>
            </a:r>
            <a:r>
              <a:rPr lang="en-US" sz="1980" baseline="-25000" dirty="0">
                <a:solidFill>
                  <a:srgbClr val="000000"/>
                </a:solidFill>
                <a:latin typeface="Arial"/>
                <a:cs typeface="Times New Roman" pitchFamily="18" charset="0"/>
              </a:rPr>
              <a:t>j </a:t>
            </a:r>
            <a:r>
              <a:rPr lang="en-US" sz="1980" dirty="0">
                <a:solidFill>
                  <a:srgbClr val="000000"/>
                </a:solidFill>
                <a:latin typeface="Arial"/>
                <a:cs typeface="Times New Roman" pitchFamily="18" charset="0"/>
              </a:rPr>
              <a:t>+ </a:t>
            </a:r>
            <a:r>
              <a:rPr lang="el-GR" sz="1980" dirty="0">
                <a:solidFill>
                  <a:srgbClr val="00B050"/>
                </a:solidFill>
                <a:latin typeface="Arial"/>
                <a:cs typeface="Times New Roman" pitchFamily="18" charset="0"/>
              </a:rPr>
              <a:t>β</a:t>
            </a:r>
            <a:r>
              <a:rPr lang="en-US" sz="1980" baseline="-25000" dirty="0">
                <a:solidFill>
                  <a:srgbClr val="00B050"/>
                </a:solidFill>
                <a:latin typeface="Arial"/>
                <a:cs typeface="Times New Roman" pitchFamily="18" charset="0"/>
              </a:rPr>
              <a:t>2</a:t>
            </a:r>
            <a:r>
              <a:rPr lang="en-US" sz="1980" dirty="0">
                <a:solidFill>
                  <a:srgbClr val="00B050"/>
                </a:solidFill>
                <a:latin typeface="Arial"/>
                <a:cs typeface="Times New Roman" pitchFamily="18" charset="0"/>
              </a:rPr>
              <a:t>HF</a:t>
            </a:r>
            <a:r>
              <a:rPr lang="en-US" sz="1980" baseline="-25000" dirty="0">
                <a:solidFill>
                  <a:srgbClr val="00B050"/>
                </a:solidFill>
                <a:latin typeface="Arial"/>
                <a:cs typeface="Times New Roman" pitchFamily="18" charset="0"/>
              </a:rPr>
              <a:t>j </a:t>
            </a:r>
            <a:r>
              <a:rPr lang="en-US" sz="1980" dirty="0">
                <a:solidFill>
                  <a:srgbClr val="00B050"/>
                </a:solidFill>
                <a:latin typeface="Arial"/>
                <a:cs typeface="Times New Roman" pitchFamily="18" charset="0"/>
              </a:rPr>
              <a:t>+ </a:t>
            </a:r>
            <a:r>
              <a:rPr lang="el-GR" sz="1980" dirty="0">
                <a:solidFill>
                  <a:srgbClr val="00B050"/>
                </a:solidFill>
                <a:latin typeface="Arial"/>
                <a:cs typeface="Times New Roman" pitchFamily="18" charset="0"/>
              </a:rPr>
              <a:t>β</a:t>
            </a:r>
            <a:r>
              <a:rPr lang="en-US" sz="1980" baseline="-25000" dirty="0">
                <a:solidFill>
                  <a:srgbClr val="00B050"/>
                </a:solidFill>
                <a:latin typeface="Arial"/>
                <a:cs typeface="Times New Roman" pitchFamily="18" charset="0"/>
              </a:rPr>
              <a:t>3</a:t>
            </a:r>
            <a:r>
              <a:rPr lang="en-US" sz="1980" dirty="0">
                <a:solidFill>
                  <a:srgbClr val="00B050"/>
                </a:solidFill>
                <a:latin typeface="Arial"/>
                <a:cs typeface="Times New Roman" pitchFamily="18" charset="0"/>
              </a:rPr>
              <a:t>San</a:t>
            </a:r>
            <a:r>
              <a:rPr lang="en-US" sz="1980" baseline="-25000" dirty="0">
                <a:solidFill>
                  <a:srgbClr val="00B050"/>
                </a:solidFill>
                <a:latin typeface="Arial"/>
                <a:cs typeface="Times New Roman" pitchFamily="18" charset="0"/>
              </a:rPr>
              <a:t>j</a:t>
            </a:r>
          </a:p>
          <a:p>
            <a:pPr eaLnBrk="1" hangingPunct="1">
              <a:defRPr/>
            </a:pPr>
            <a:endParaRPr lang="en-US" sz="1100" u="sng" dirty="0">
              <a:solidFill>
                <a:srgbClr val="000000"/>
              </a:solidFill>
              <a:latin typeface="Arial"/>
              <a:cs typeface="Times New Roman" pitchFamily="18" charset="0"/>
            </a:endParaRPr>
          </a:p>
          <a:p>
            <a:pPr eaLnBrk="1" hangingPunct="1">
              <a:defRPr/>
            </a:pPr>
            <a:endParaRPr lang="en-US" sz="1100" u="sng" dirty="0">
              <a:solidFill>
                <a:srgbClr val="000000"/>
              </a:solidFill>
              <a:latin typeface="Arial"/>
              <a:cs typeface="Times New Roman" pitchFamily="18" charset="0"/>
            </a:endParaRPr>
          </a:p>
          <a:p>
            <a:pPr eaLnBrk="1" hangingPunct="1">
              <a:defRPr/>
            </a:pPr>
            <a:r>
              <a:rPr lang="en-US" sz="2090" dirty="0">
                <a:solidFill>
                  <a:srgbClr val="000000"/>
                </a:solidFill>
                <a:latin typeface="Century Gothic" panose="020B0502020202020204" pitchFamily="34" charset="0"/>
                <a:cs typeface="Times New Roman" pitchFamily="18" charset="0"/>
              </a:rPr>
              <a:t>Notice that the Common </a:t>
            </a:r>
            <a:r>
              <a:rPr lang="en-US" sz="2090" dirty="0" err="1">
                <a:solidFill>
                  <a:srgbClr val="000000"/>
                </a:solidFill>
                <a:latin typeface="Century Gothic" panose="020B0502020202020204" pitchFamily="34" charset="0"/>
                <a:cs typeface="Times New Roman" pitchFamily="18" charset="0"/>
              </a:rPr>
              <a:t>Unobservables</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B050"/>
                </a:solidFill>
                <a:latin typeface="Century Gothic" panose="020B0502020202020204" pitchFamily="34" charset="0"/>
                <a:cs typeface="Times New Roman" pitchFamily="18" charset="0"/>
              </a:rPr>
              <a:t>HF</a:t>
            </a:r>
            <a:r>
              <a:rPr lang="en-US" sz="2090" dirty="0">
                <a:solidFill>
                  <a:srgbClr val="000000"/>
                </a:solidFill>
                <a:latin typeface="Century Gothic" panose="020B0502020202020204" pitchFamily="34" charset="0"/>
                <a:cs typeface="Times New Roman" pitchFamily="18" charset="0"/>
              </a:rPr>
              <a:t> and </a:t>
            </a:r>
            <a:r>
              <a:rPr lang="en-US" sz="2090" b="1" dirty="0">
                <a:solidFill>
                  <a:srgbClr val="00B050"/>
                </a:solidFill>
                <a:latin typeface="Century Gothic" panose="020B0502020202020204" pitchFamily="34" charset="0"/>
                <a:cs typeface="Times New Roman" pitchFamily="18" charset="0"/>
              </a:rPr>
              <a:t>San</a:t>
            </a:r>
            <a:r>
              <a:rPr lang="en-US" sz="2090" dirty="0">
                <a:solidFill>
                  <a:srgbClr val="000000"/>
                </a:solidFill>
                <a:latin typeface="Century Gothic" panose="020B0502020202020204" pitchFamily="34" charset="0"/>
                <a:cs typeface="Times New Roman" pitchFamily="18" charset="0"/>
              </a:rPr>
              <a:t>) are part of the error term in the main equation, which is represented by</a:t>
            </a:r>
            <a:r>
              <a:rPr lang="en-US" sz="2090" dirty="0">
                <a:solidFill>
                  <a:srgbClr val="000000"/>
                </a:solidFill>
                <a:latin typeface="Arial"/>
                <a:cs typeface="Times New Roman" pitchFamily="18" charset="0"/>
              </a:rPr>
              <a:t> </a:t>
            </a:r>
            <a:r>
              <a:rPr lang="en-US" sz="2200" dirty="0">
                <a:solidFill>
                  <a:srgbClr val="000000"/>
                </a:solidFill>
                <a:latin typeface="Arial"/>
                <a:cs typeface="Times New Roman" pitchFamily="18" charset="0"/>
              </a:rPr>
              <a:t> </a:t>
            </a:r>
            <a:r>
              <a:rPr lang="el-GR" sz="2640" dirty="0">
                <a:solidFill>
                  <a:srgbClr val="000000"/>
                </a:solidFill>
                <a:latin typeface="Arial"/>
                <a:cs typeface="Times New Roman" pitchFamily="18" charset="0"/>
              </a:rPr>
              <a:t>ε</a:t>
            </a:r>
            <a:r>
              <a:rPr lang="en-US" sz="2200" baseline="-25000" dirty="0" err="1">
                <a:solidFill>
                  <a:srgbClr val="000000"/>
                </a:solidFill>
                <a:latin typeface="Arial"/>
                <a:cs typeface="Times New Roman" pitchFamily="18" charset="0"/>
              </a:rPr>
              <a:t>ij</a:t>
            </a:r>
            <a:r>
              <a:rPr lang="en-US" sz="2200" baseline="-25000" dirty="0">
                <a:solidFill>
                  <a:srgbClr val="000000"/>
                </a:solidFill>
                <a:latin typeface="Arial"/>
                <a:cs typeface="Times New Roman" pitchFamily="18" charset="0"/>
              </a:rPr>
              <a:t> </a:t>
            </a:r>
            <a:r>
              <a:rPr lang="en-US" sz="2090" dirty="0">
                <a:solidFill>
                  <a:srgbClr val="000000"/>
                </a:solidFill>
                <a:latin typeface="Arial"/>
                <a:cs typeface="Times New Roman" pitchFamily="18" charset="0"/>
              </a:rPr>
              <a:t> </a:t>
            </a:r>
            <a:r>
              <a:rPr lang="en-US" sz="2090" dirty="0">
                <a:solidFill>
                  <a:srgbClr val="000000"/>
                </a:solidFill>
                <a:latin typeface="Century Gothic" panose="020B0502020202020204" pitchFamily="34" charset="0"/>
                <a:cs typeface="Times New Roman" pitchFamily="18" charset="0"/>
              </a:rPr>
              <a:t>in the standard model,</a:t>
            </a:r>
          </a:p>
          <a:p>
            <a:pPr eaLnBrk="1" hangingPunct="1">
              <a:defRPr/>
            </a:pPr>
            <a:endParaRPr lang="en-US" sz="1925" dirty="0">
              <a:solidFill>
                <a:srgbClr val="000000"/>
              </a:solidFill>
              <a:latin typeface="Arial"/>
              <a:cs typeface="Times New Roman" pitchFamily="18" charset="0"/>
            </a:endParaRPr>
          </a:p>
          <a:p>
            <a:pPr eaLnBrk="1" hangingPunct="1">
              <a:defRPr/>
            </a:pPr>
            <a:r>
              <a:rPr lang="en-US" sz="1925" dirty="0" err="1">
                <a:solidFill>
                  <a:srgbClr val="000000"/>
                </a:solidFill>
                <a:latin typeface="Arial"/>
                <a:cs typeface="Times New Roman" pitchFamily="18" charset="0"/>
              </a:rPr>
              <a:t>Use</a:t>
            </a:r>
            <a:r>
              <a:rPr lang="en-US" sz="1925" baseline="-25000" dirty="0" err="1">
                <a:solidFill>
                  <a:srgbClr val="000000"/>
                </a:solidFill>
                <a:latin typeface="Arial"/>
                <a:cs typeface="Times New Roman" pitchFamily="18" charset="0"/>
              </a:rPr>
              <a:t>ij</a:t>
            </a:r>
            <a:r>
              <a:rPr lang="en-US" sz="1925" baseline="-25000" dirty="0">
                <a:solidFill>
                  <a:srgbClr val="000000"/>
                </a:solidFill>
                <a:latin typeface="Arial"/>
                <a:cs typeface="Times New Roman" pitchFamily="18" charset="0"/>
              </a:rPr>
              <a:t> </a:t>
            </a:r>
            <a:r>
              <a:rPr lang="en-US" sz="1925" dirty="0">
                <a:solidFill>
                  <a:srgbClr val="000000"/>
                </a:solidFill>
                <a:latin typeface="Arial"/>
                <a:cs typeface="Times New Roman" pitchFamily="18" charset="0"/>
              </a:rPr>
              <a:t>= </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0 </a:t>
            </a:r>
            <a:r>
              <a:rPr lang="en-US" sz="1925" dirty="0">
                <a:solidFill>
                  <a:srgbClr val="000000"/>
                </a:solidFill>
                <a:latin typeface="Arial"/>
                <a:cs typeface="Times New Roman" pitchFamily="18" charset="0"/>
              </a:rPr>
              <a:t>+ </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1</a:t>
            </a:r>
            <a:r>
              <a:rPr lang="en-US" sz="1925" dirty="0">
                <a:solidFill>
                  <a:srgbClr val="000000"/>
                </a:solidFill>
                <a:latin typeface="Arial"/>
                <a:cs typeface="Times New Roman" pitchFamily="18" charset="0"/>
              </a:rPr>
              <a:t>Age</a:t>
            </a:r>
            <a:r>
              <a:rPr lang="en-US" sz="1925" baseline="-25000" dirty="0">
                <a:solidFill>
                  <a:srgbClr val="000000"/>
                </a:solidFill>
                <a:latin typeface="Arial"/>
                <a:cs typeface="Times New Roman" pitchFamily="18" charset="0"/>
              </a:rPr>
              <a:t>ij </a:t>
            </a:r>
            <a:r>
              <a:rPr lang="en-US" sz="1925" dirty="0">
                <a:solidFill>
                  <a:srgbClr val="000000"/>
                </a:solidFill>
                <a:latin typeface="Arial"/>
                <a:cs typeface="Times New Roman" pitchFamily="18" charset="0"/>
              </a:rPr>
              <a:t>+ </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2</a:t>
            </a:r>
            <a:r>
              <a:rPr lang="en-US" sz="1925" dirty="0">
                <a:solidFill>
                  <a:srgbClr val="000000"/>
                </a:solidFill>
                <a:latin typeface="Arial"/>
                <a:cs typeface="Times New Roman" pitchFamily="18" charset="0"/>
              </a:rPr>
              <a:t>Edu</a:t>
            </a:r>
            <a:r>
              <a:rPr lang="en-US" sz="1925" baseline="-25000" dirty="0">
                <a:solidFill>
                  <a:srgbClr val="000000"/>
                </a:solidFill>
                <a:latin typeface="Arial"/>
                <a:cs typeface="Times New Roman" pitchFamily="18" charset="0"/>
              </a:rPr>
              <a:t>ij </a:t>
            </a:r>
            <a:r>
              <a:rPr lang="en-US" sz="1925" dirty="0">
                <a:solidFill>
                  <a:srgbClr val="000000"/>
                </a:solidFill>
                <a:latin typeface="Arial"/>
                <a:cs typeface="Times New Roman" pitchFamily="18" charset="0"/>
              </a:rPr>
              <a:t>+ </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3</a:t>
            </a:r>
            <a:r>
              <a:rPr lang="en-US" sz="1925" dirty="0">
                <a:solidFill>
                  <a:srgbClr val="000000"/>
                </a:solidFill>
                <a:latin typeface="Arial"/>
                <a:cs typeface="Times New Roman" pitchFamily="18" charset="0"/>
              </a:rPr>
              <a:t>SES</a:t>
            </a:r>
            <a:r>
              <a:rPr lang="en-US" sz="1925" baseline="-25000" dirty="0">
                <a:solidFill>
                  <a:srgbClr val="000000"/>
                </a:solidFill>
                <a:latin typeface="Arial"/>
                <a:cs typeface="Times New Roman" pitchFamily="18" charset="0"/>
              </a:rPr>
              <a:t>ij </a:t>
            </a:r>
            <a:r>
              <a:rPr lang="en-US" sz="1925" dirty="0">
                <a:solidFill>
                  <a:srgbClr val="000000"/>
                </a:solidFill>
                <a:latin typeface="Arial"/>
                <a:cs typeface="Times New Roman" pitchFamily="18" charset="0"/>
              </a:rPr>
              <a:t>+ </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4</a:t>
            </a:r>
            <a:r>
              <a:rPr lang="en-US" sz="1925" dirty="0">
                <a:solidFill>
                  <a:srgbClr val="000000"/>
                </a:solidFill>
                <a:latin typeface="Arial"/>
                <a:cs typeface="Times New Roman" pitchFamily="18" charset="0"/>
              </a:rPr>
              <a:t>Rur</a:t>
            </a:r>
            <a:r>
              <a:rPr lang="en-US" sz="1925" baseline="-25000" dirty="0">
                <a:solidFill>
                  <a:srgbClr val="000000"/>
                </a:solidFill>
                <a:latin typeface="Arial"/>
                <a:cs typeface="Times New Roman" pitchFamily="18" charset="0"/>
              </a:rPr>
              <a:t>j </a:t>
            </a:r>
            <a:r>
              <a:rPr lang="en-US" sz="1925" dirty="0">
                <a:solidFill>
                  <a:srgbClr val="000000"/>
                </a:solidFill>
                <a:latin typeface="Arial"/>
                <a:cs typeface="Times New Roman" pitchFamily="18" charset="0"/>
              </a:rPr>
              <a:t>+ </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5</a:t>
            </a:r>
            <a:r>
              <a:rPr lang="en-US" sz="1925" dirty="0">
                <a:solidFill>
                  <a:srgbClr val="000000"/>
                </a:solidFill>
                <a:latin typeface="Arial"/>
                <a:cs typeface="Times New Roman" pitchFamily="18" charset="0"/>
              </a:rPr>
              <a:t>Prog</a:t>
            </a:r>
            <a:r>
              <a:rPr lang="en-US" sz="1925" baseline="-25000" dirty="0">
                <a:solidFill>
                  <a:srgbClr val="000000"/>
                </a:solidFill>
                <a:latin typeface="Arial"/>
                <a:cs typeface="Times New Roman" pitchFamily="18" charset="0"/>
              </a:rPr>
              <a:t>j</a:t>
            </a:r>
            <a:r>
              <a:rPr lang="en-US" sz="1925" dirty="0">
                <a:solidFill>
                  <a:srgbClr val="000000"/>
                </a:solidFill>
                <a:latin typeface="Arial"/>
                <a:cs typeface="Times New Roman" pitchFamily="18" charset="0"/>
              </a:rPr>
              <a:t>  +  </a:t>
            </a:r>
            <a:r>
              <a:rPr lang="el-GR" sz="2200" dirty="0">
                <a:solidFill>
                  <a:srgbClr val="000000"/>
                </a:solidFill>
                <a:latin typeface="Arial"/>
                <a:cs typeface="Times New Roman" pitchFamily="18" charset="0"/>
              </a:rPr>
              <a:t>ε</a:t>
            </a:r>
            <a:r>
              <a:rPr lang="en-US" sz="1925" baseline="-25000" dirty="0" err="1">
                <a:solidFill>
                  <a:srgbClr val="000000"/>
                </a:solidFill>
                <a:latin typeface="Arial"/>
                <a:cs typeface="Times New Roman" pitchFamily="18" charset="0"/>
              </a:rPr>
              <a:t>ij</a:t>
            </a:r>
            <a:r>
              <a:rPr lang="en-US" sz="1925" baseline="-25000" dirty="0">
                <a:solidFill>
                  <a:srgbClr val="000000"/>
                </a:solidFill>
                <a:latin typeface="Arial"/>
                <a:cs typeface="Times New Roman" pitchFamily="18" charset="0"/>
              </a:rPr>
              <a:t> </a:t>
            </a:r>
            <a:endParaRPr lang="en-US" sz="1925" dirty="0">
              <a:solidFill>
                <a:srgbClr val="000000"/>
              </a:solidFill>
              <a:latin typeface="Arial"/>
              <a:cs typeface="Times New Roman" pitchFamily="18" charset="0"/>
            </a:endParaRPr>
          </a:p>
          <a:p>
            <a:pPr eaLnBrk="1" hangingPunct="1">
              <a:defRPr/>
            </a:pPr>
            <a:endParaRPr lang="en-US" sz="1925" b="1" dirty="0" smtClean="0">
              <a:solidFill>
                <a:srgbClr val="000000"/>
              </a:solidFill>
              <a:latin typeface="Arial"/>
              <a:cs typeface="Times New Roman" pitchFamily="18" charset="0"/>
            </a:endParaRPr>
          </a:p>
          <a:p>
            <a:pPr eaLnBrk="1" hangingPunct="1">
              <a:defRPr/>
            </a:pPr>
            <a:r>
              <a:rPr lang="en-US" sz="2090" dirty="0" smtClean="0">
                <a:solidFill>
                  <a:srgbClr val="000000"/>
                </a:solidFill>
                <a:latin typeface="Century Gothic" panose="020B0502020202020204" pitchFamily="34" charset="0"/>
                <a:cs typeface="Times New Roman" pitchFamily="18" charset="0"/>
              </a:rPr>
              <a:t>Since </a:t>
            </a:r>
            <a:r>
              <a:rPr lang="en-US" sz="2090" dirty="0">
                <a:solidFill>
                  <a:srgbClr val="000000"/>
                </a:solidFill>
                <a:latin typeface="Century Gothic" panose="020B0502020202020204" pitchFamily="34" charset="0"/>
                <a:cs typeface="Times New Roman" pitchFamily="18" charset="0"/>
              </a:rPr>
              <a:t>the Common </a:t>
            </a:r>
            <a:r>
              <a:rPr lang="en-US" sz="2090" dirty="0" err="1">
                <a:solidFill>
                  <a:srgbClr val="000000"/>
                </a:solidFill>
                <a:latin typeface="Century Gothic" panose="020B0502020202020204" pitchFamily="34" charset="0"/>
                <a:cs typeface="Times New Roman" pitchFamily="18" charset="0"/>
              </a:rPr>
              <a:t>Unobservables</a:t>
            </a:r>
            <a:r>
              <a:rPr lang="en-US" sz="2090" dirty="0">
                <a:solidFill>
                  <a:srgbClr val="000000"/>
                </a:solidFill>
                <a:latin typeface="Century Gothic" panose="020B0502020202020204" pitchFamily="34" charset="0"/>
                <a:cs typeface="Times New Roman" pitchFamily="18" charset="0"/>
              </a:rPr>
              <a:t> influence </a:t>
            </a:r>
            <a:r>
              <a:rPr lang="en-US" sz="2090" dirty="0" err="1">
                <a:solidFill>
                  <a:srgbClr val="000000"/>
                </a:solidFill>
                <a:latin typeface="Century Gothic" panose="020B0502020202020204" pitchFamily="34" charset="0"/>
                <a:cs typeface="Times New Roman" pitchFamily="18" charset="0"/>
              </a:rPr>
              <a:t>Prog</a:t>
            </a:r>
            <a:r>
              <a:rPr lang="en-US" sz="2090" baseline="-25000" dirty="0" err="1">
                <a:solidFill>
                  <a:srgbClr val="000000"/>
                </a:solidFill>
                <a:latin typeface="Century Gothic" panose="020B0502020202020204" pitchFamily="34" charset="0"/>
                <a:cs typeface="Times New Roman" pitchFamily="18" charset="0"/>
              </a:rPr>
              <a:t>j</a:t>
            </a:r>
            <a:r>
              <a:rPr lang="en-US" sz="2090" dirty="0">
                <a:solidFill>
                  <a:srgbClr val="000000"/>
                </a:solidFill>
                <a:latin typeface="Century Gothic" panose="020B0502020202020204" pitchFamily="34" charset="0"/>
                <a:cs typeface="Times New Roman" pitchFamily="18" charset="0"/>
              </a:rPr>
              <a:t>  and  </a:t>
            </a:r>
            <a:r>
              <a:rPr lang="el-GR" sz="2090" dirty="0">
                <a:solidFill>
                  <a:srgbClr val="000000"/>
                </a:solidFill>
                <a:latin typeface="Arial"/>
                <a:cs typeface="Times New Roman" pitchFamily="18" charset="0"/>
              </a:rPr>
              <a:t>ε</a:t>
            </a:r>
            <a:r>
              <a:rPr lang="en-US" sz="2090" baseline="-25000" dirty="0" err="1">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 </a:t>
            </a:r>
            <a:r>
              <a:rPr lang="en-US" sz="2090" dirty="0">
                <a:solidFill>
                  <a:srgbClr val="000000"/>
                </a:solidFill>
                <a:latin typeface="Century Gothic" panose="020B0502020202020204" pitchFamily="34" charset="0"/>
                <a:cs typeface="Times New Roman" pitchFamily="18" charset="0"/>
              </a:rPr>
              <a:t>,they are correlated:</a:t>
            </a:r>
          </a:p>
          <a:p>
            <a:pPr eaLnBrk="1" hangingPunct="1">
              <a:defRPr/>
            </a:pPr>
            <a:endParaRPr lang="en-US" sz="2090" dirty="0">
              <a:solidFill>
                <a:srgbClr val="000000"/>
              </a:solidFill>
              <a:latin typeface="Arial"/>
              <a:cs typeface="Times New Roman" pitchFamily="18" charset="0"/>
            </a:endParaRPr>
          </a:p>
          <a:p>
            <a:pPr eaLnBrk="1" hangingPunct="1">
              <a:defRPr/>
            </a:pPr>
            <a:r>
              <a:rPr lang="en-US" sz="2090" dirty="0">
                <a:solidFill>
                  <a:srgbClr val="000000"/>
                </a:solidFill>
                <a:latin typeface="Arial"/>
                <a:cs typeface="Times New Roman" pitchFamily="18" charset="0"/>
              </a:rPr>
              <a:t>	</a:t>
            </a:r>
            <a:r>
              <a:rPr lang="en-US" sz="2090" dirty="0" err="1">
                <a:solidFill>
                  <a:srgbClr val="000000"/>
                </a:solidFill>
                <a:latin typeface="Century Gothic" panose="020B0502020202020204" pitchFamily="34" charset="0"/>
                <a:cs typeface="Times New Roman" pitchFamily="18" charset="0"/>
              </a:rPr>
              <a:t>Corr</a:t>
            </a:r>
            <a:r>
              <a:rPr lang="en-US" sz="2090" dirty="0">
                <a:solidFill>
                  <a:srgbClr val="000000"/>
                </a:solidFill>
                <a:latin typeface="Century Gothic" panose="020B0502020202020204" pitchFamily="34" charset="0"/>
                <a:cs typeface="Times New Roman" pitchFamily="18" charset="0"/>
              </a:rPr>
              <a:t> (</a:t>
            </a:r>
            <a:r>
              <a:rPr lang="en-US" sz="2090" dirty="0" err="1">
                <a:solidFill>
                  <a:srgbClr val="000000"/>
                </a:solidFill>
                <a:latin typeface="Century Gothic" panose="020B0502020202020204" pitchFamily="34" charset="0"/>
                <a:cs typeface="Times New Roman" pitchFamily="18" charset="0"/>
              </a:rPr>
              <a:t>Prog</a:t>
            </a:r>
            <a:r>
              <a:rPr lang="en-US" sz="2090" baseline="-25000" dirty="0" err="1">
                <a:solidFill>
                  <a:srgbClr val="000000"/>
                </a:solidFill>
                <a:latin typeface="Century Gothic" panose="020B0502020202020204" pitchFamily="34" charset="0"/>
                <a:cs typeface="Times New Roman" pitchFamily="18" charset="0"/>
              </a:rPr>
              <a:t>j</a:t>
            </a:r>
            <a:r>
              <a:rPr lang="en-US" sz="2090"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Arial"/>
                <a:cs typeface="Times New Roman" pitchFamily="18" charset="0"/>
              </a:rPr>
              <a:t>, </a:t>
            </a:r>
            <a:r>
              <a:rPr lang="el-GR" sz="2090" dirty="0">
                <a:solidFill>
                  <a:srgbClr val="000000"/>
                </a:solidFill>
                <a:latin typeface="Arial"/>
                <a:cs typeface="Times New Roman" pitchFamily="18" charset="0"/>
              </a:rPr>
              <a:t>ε</a:t>
            </a:r>
            <a:r>
              <a:rPr lang="en-US" sz="2090" baseline="-25000" dirty="0" err="1">
                <a:solidFill>
                  <a:srgbClr val="000000"/>
                </a:solidFill>
                <a:latin typeface="Arial"/>
                <a:cs typeface="Times New Roman" pitchFamily="18" charset="0"/>
              </a:rPr>
              <a:t>ij</a:t>
            </a:r>
            <a:r>
              <a:rPr lang="en-US" sz="2090" baseline="-25000" dirty="0">
                <a:solidFill>
                  <a:srgbClr val="000000"/>
                </a:solidFill>
                <a:latin typeface="Arial"/>
                <a:cs typeface="Times New Roman" pitchFamily="18" charset="0"/>
              </a:rPr>
              <a:t> </a:t>
            </a:r>
            <a:r>
              <a:rPr lang="en-US" sz="2090" dirty="0">
                <a:solidFill>
                  <a:srgbClr val="000000"/>
                </a:solidFill>
                <a:latin typeface="Century Gothic" panose="020B0502020202020204" pitchFamily="34" charset="0"/>
                <a:cs typeface="Times New Roman" pitchFamily="18" charset="0"/>
              </a:rPr>
              <a:t>) ≠ 0.</a:t>
            </a:r>
          </a:p>
          <a:p>
            <a:pPr eaLnBrk="1" hangingPunct="1">
              <a:defRPr/>
            </a:pPr>
            <a:endParaRPr lang="en-US" sz="2090" dirty="0">
              <a:solidFill>
                <a:srgbClr val="000000"/>
              </a:solidFill>
              <a:latin typeface="Arial"/>
              <a:cs typeface="Times New Roman" pitchFamily="18" charset="0"/>
            </a:endParaRPr>
          </a:p>
          <a:p>
            <a:pPr eaLnBrk="1" hangingPunct="1">
              <a:defRPr/>
            </a:pPr>
            <a:r>
              <a:rPr lang="en-US" sz="2090" dirty="0">
                <a:solidFill>
                  <a:srgbClr val="000000"/>
                </a:solidFill>
                <a:latin typeface="Century Gothic" panose="020B0502020202020204" pitchFamily="34" charset="0"/>
                <a:cs typeface="Times New Roman" pitchFamily="18" charset="0"/>
              </a:rPr>
              <a:t>So, estimating the main equation by simple OLS will produce biased and inconsistent estimates of </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5 </a:t>
            </a:r>
            <a:r>
              <a:rPr lang="en-US" sz="2200" dirty="0">
                <a:solidFill>
                  <a:srgbClr val="000000"/>
                </a:solidFill>
                <a:latin typeface="Century Gothic" panose="020B0502020202020204" pitchFamily="34" charset="0"/>
                <a:cs typeface="Times New Roman" pitchFamily="18" charset="0"/>
              </a:rPr>
              <a:t>.</a:t>
            </a:r>
            <a:endParaRPr lang="en-US" sz="2090" dirty="0">
              <a:solidFill>
                <a:srgbClr val="000000"/>
              </a:solidFill>
              <a:latin typeface="Century Gothic" panose="020B0502020202020204" pitchFamily="34" charset="0"/>
              <a:cs typeface="Times New Roman" pitchFamily="18" charset="0"/>
            </a:endParaRPr>
          </a:p>
          <a:p>
            <a:pPr eaLnBrk="1" hangingPunct="1">
              <a:defRPr/>
            </a:pPr>
            <a:endParaRPr lang="en-US" sz="2090" dirty="0">
              <a:solidFill>
                <a:srgbClr val="000000"/>
              </a:solidFill>
              <a:latin typeface="Arial"/>
              <a:cs typeface="Times New Roman" pitchFamily="18" charset="0"/>
            </a:endParaRPr>
          </a:p>
        </p:txBody>
      </p:sp>
      <p:sp>
        <p:nvSpPr>
          <p:cNvPr id="80901" name="Right Brace 1"/>
          <p:cNvSpPr>
            <a:spLocks/>
          </p:cNvSpPr>
          <p:nvPr/>
        </p:nvSpPr>
        <p:spPr bwMode="auto">
          <a:xfrm rot="5400000">
            <a:off x="7147560" y="281486"/>
            <a:ext cx="419100" cy="3436620"/>
          </a:xfrm>
          <a:prstGeom prst="rightBrace">
            <a:avLst>
              <a:gd name="adj1" fmla="val 8352"/>
              <a:gd name="adj2" fmla="val 50000"/>
            </a:avLst>
          </a:prstGeom>
          <a:noFill/>
          <a:ln w="317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latin typeface="Times New Roman" panose="02020603050405020304" pitchFamily="18" charset="0"/>
            </a:endParaRPr>
          </a:p>
        </p:txBody>
      </p:sp>
      <p:cxnSp>
        <p:nvCxnSpPr>
          <p:cNvPr id="80902" name="Straight Arrow Connector 3"/>
          <p:cNvCxnSpPr>
            <a:cxnSpLocks noChangeShapeType="1"/>
          </p:cNvCxnSpPr>
          <p:nvPr/>
        </p:nvCxnSpPr>
        <p:spPr bwMode="auto">
          <a:xfrm flipH="1">
            <a:off x="7010400" y="2196508"/>
            <a:ext cx="346710" cy="1579742"/>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80903" name="Oval 5"/>
          <p:cNvSpPr>
            <a:spLocks noChangeArrowheads="1"/>
          </p:cNvSpPr>
          <p:nvPr/>
        </p:nvSpPr>
        <p:spPr bwMode="auto">
          <a:xfrm>
            <a:off x="6675120" y="3776250"/>
            <a:ext cx="670560" cy="670560"/>
          </a:xfrm>
          <a:prstGeom prst="ellipse">
            <a:avLst/>
          </a:prstGeom>
          <a:noFill/>
          <a:ln w="222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latin typeface="Times New Roman" panose="02020603050405020304" pitchFamily="18" charset="0"/>
            </a:endParaRPr>
          </a:p>
        </p:txBody>
      </p:sp>
    </p:spTree>
    <p:extLst>
      <p:ext uri="{BB962C8B-B14F-4D97-AF65-F5344CB8AC3E}">
        <p14:creationId xmlns:p14="http://schemas.microsoft.com/office/powerpoint/2010/main" val="1225331015"/>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4"/>
          <p:cNvSpPr>
            <a:spLocks noChangeArrowheads="1"/>
          </p:cNvSpPr>
          <p:nvPr/>
        </p:nvSpPr>
        <p:spPr bwMode="auto">
          <a:xfrm>
            <a:off x="335280" y="114300"/>
            <a:ext cx="947166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err="1">
                <a:solidFill>
                  <a:srgbClr val="A29CC0"/>
                </a:solidFill>
                <a:latin typeface="Century Gothic" panose="020B0502020202020204" pitchFamily="34" charset="0"/>
              </a:rPr>
              <a:t>Endogenetity</a:t>
            </a:r>
            <a:endParaRPr lang="en-US" altLang="en-US" sz="2800" b="1" dirty="0">
              <a:solidFill>
                <a:srgbClr val="A29CC0"/>
              </a:solidFill>
              <a:latin typeface="Century Gothic" panose="020B0502020202020204" pitchFamily="34" charset="0"/>
            </a:endParaRPr>
          </a:p>
        </p:txBody>
      </p:sp>
      <p:sp>
        <p:nvSpPr>
          <p:cNvPr id="82948" name="Rectangle 16"/>
          <p:cNvSpPr>
            <a:spLocks noChangeArrowheads="1"/>
          </p:cNvSpPr>
          <p:nvPr/>
        </p:nvSpPr>
        <p:spPr bwMode="auto">
          <a:xfrm>
            <a:off x="871380" y="1320960"/>
            <a:ext cx="8097361" cy="1632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090" dirty="0">
              <a:solidFill>
                <a:srgbClr val="000000"/>
              </a:solidFill>
              <a:latin typeface="Century Gothic" panose="020B0502020202020204" pitchFamily="34" charset="0"/>
            </a:endParaRPr>
          </a:p>
          <a:p>
            <a:pPr eaLnBrk="1" hangingPunct="1">
              <a:spcBef>
                <a:spcPct val="0"/>
              </a:spcBef>
              <a:buClrTx/>
              <a:buFontTx/>
              <a:buNone/>
            </a:pPr>
            <a:r>
              <a:rPr lang="en-US" altLang="en-US" sz="2640" b="1" dirty="0">
                <a:solidFill>
                  <a:srgbClr val="000000"/>
                </a:solidFill>
                <a:latin typeface="Century Gothic" panose="020B0502020202020204" pitchFamily="34" charset="0"/>
              </a:rPr>
              <a:t>“Houston, we have a problem.”  </a:t>
            </a:r>
          </a:p>
          <a:p>
            <a:pPr eaLnBrk="1" hangingPunct="1">
              <a:spcBef>
                <a:spcPct val="0"/>
              </a:spcBef>
              <a:buClrTx/>
              <a:buFontTx/>
              <a:buNone/>
            </a:pPr>
            <a:endParaRPr lang="en-US" altLang="en-US" sz="2640" b="1" dirty="0">
              <a:solidFill>
                <a:srgbClr val="000000"/>
              </a:solidFill>
              <a:latin typeface="Century Gothic" panose="020B0502020202020204" pitchFamily="34" charset="0"/>
            </a:endParaRPr>
          </a:p>
          <a:p>
            <a:pPr eaLnBrk="1" hangingPunct="1">
              <a:spcBef>
                <a:spcPct val="0"/>
              </a:spcBef>
              <a:buClrTx/>
              <a:buFontTx/>
              <a:buNone/>
            </a:pPr>
            <a:r>
              <a:rPr lang="en-US" altLang="en-US" sz="2640" b="1" dirty="0" smtClean="0">
                <a:solidFill>
                  <a:srgbClr val="000000"/>
                </a:solidFill>
                <a:latin typeface="Century Gothic" panose="020B0502020202020204" pitchFamily="34" charset="0"/>
              </a:rPr>
              <a:t> What </a:t>
            </a:r>
            <a:r>
              <a:rPr lang="en-US" altLang="en-US" sz="2640" b="1" dirty="0">
                <a:solidFill>
                  <a:srgbClr val="000000"/>
                </a:solidFill>
                <a:latin typeface="Century Gothic" panose="020B0502020202020204" pitchFamily="34" charset="0"/>
              </a:rPr>
              <a:t>can we do?</a:t>
            </a:r>
          </a:p>
        </p:txBody>
      </p:sp>
    </p:spTree>
    <p:extLst>
      <p:ext uri="{BB962C8B-B14F-4D97-AF65-F5344CB8AC3E}">
        <p14:creationId xmlns:p14="http://schemas.microsoft.com/office/powerpoint/2010/main" val="2383161124"/>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29699"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Remember the simple conceptual framework and its associated empirical model</a:t>
            </a:r>
          </a:p>
        </p:txBody>
      </p:sp>
      <p:grpSp>
        <p:nvGrpSpPr>
          <p:cNvPr id="29700" name="Group 12"/>
          <p:cNvGrpSpPr>
            <a:grpSpLocks/>
          </p:cNvGrpSpPr>
          <p:nvPr/>
        </p:nvGrpSpPr>
        <p:grpSpPr bwMode="auto">
          <a:xfrm>
            <a:off x="2179320" y="1712119"/>
            <a:ext cx="6537960" cy="3086858"/>
            <a:chOff x="2286000" y="1134879"/>
            <a:chExt cx="5943600" cy="3597410"/>
          </a:xfrm>
        </p:grpSpPr>
        <p:sp>
          <p:nvSpPr>
            <p:cNvPr id="29705" name="Text Box 5"/>
            <p:cNvSpPr txBox="1">
              <a:spLocks noChangeArrowheads="1"/>
            </p:cNvSpPr>
            <p:nvPr/>
          </p:nvSpPr>
          <p:spPr bwMode="auto">
            <a:xfrm>
              <a:off x="2438400" y="1134879"/>
              <a:ext cx="2971800" cy="165434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Biological endowments</a:t>
              </a:r>
            </a:p>
          </p:txBody>
        </p:sp>
        <p:sp>
          <p:nvSpPr>
            <p:cNvPr id="29706" name="Text Box 7"/>
            <p:cNvSpPr txBox="1">
              <a:spLocks noChangeArrowheads="1"/>
            </p:cNvSpPr>
            <p:nvPr/>
          </p:nvSpPr>
          <p:spPr bwMode="auto">
            <a:xfrm>
              <a:off x="6629400" y="2622550"/>
              <a:ext cx="1600200" cy="80344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760" dirty="0">
                  <a:solidFill>
                    <a:srgbClr val="000000"/>
                  </a:solidFill>
                  <a:latin typeface="Century Gothic" panose="020B0502020202020204" pitchFamily="34" charset="0"/>
                </a:rPr>
                <a:t>Use of FP Methods</a:t>
              </a:r>
            </a:p>
          </p:txBody>
        </p:sp>
        <p:sp>
          <p:nvSpPr>
            <p:cNvPr id="29707" name="Line 9"/>
            <p:cNvSpPr>
              <a:spLocks noChangeShapeType="1"/>
            </p:cNvSpPr>
            <p:nvPr/>
          </p:nvSpPr>
          <p:spPr bwMode="auto">
            <a:xfrm>
              <a:off x="5435600" y="2176463"/>
              <a:ext cx="1143000" cy="762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29708" name="Line 10"/>
            <p:cNvSpPr>
              <a:spLocks noChangeShapeType="1"/>
            </p:cNvSpPr>
            <p:nvPr/>
          </p:nvSpPr>
          <p:spPr bwMode="auto">
            <a:xfrm flipV="1">
              <a:off x="5486400" y="3124200"/>
              <a:ext cx="1066800" cy="104298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29709" name="Text Box 6"/>
            <p:cNvSpPr txBox="1">
              <a:spLocks noChangeArrowheads="1"/>
            </p:cNvSpPr>
            <p:nvPr/>
          </p:nvSpPr>
          <p:spPr bwMode="auto">
            <a:xfrm>
              <a:off x="2286000" y="3133318"/>
              <a:ext cx="3200400" cy="159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540" dirty="0">
                  <a:solidFill>
                    <a:srgbClr val="00264D"/>
                  </a:solidFill>
                  <a:latin typeface="Century Gothic" panose="020B0502020202020204" pitchFamily="34" charset="0"/>
                </a:rPr>
                <a:t>Community Characteristics / Health Service supply</a:t>
              </a:r>
            </a:p>
            <a:p>
              <a:pPr eaLnBrk="1" hangingPunct="1">
                <a:lnSpc>
                  <a:spcPct val="80000"/>
                </a:lnSpc>
                <a:spcBef>
                  <a:spcPct val="0"/>
                </a:spcBef>
                <a:buClrTx/>
                <a:buFontTx/>
                <a:buNone/>
              </a:pPr>
              <a:r>
                <a:rPr lang="en-US" altLang="en-US" sz="1540" dirty="0">
                  <a:solidFill>
                    <a:srgbClr val="FFFFFF"/>
                  </a:solidFill>
                  <a:latin typeface="Century Gothic" panose="020B0502020202020204" pitchFamily="34" charset="0"/>
                </a:rPr>
                <a:t>  </a:t>
              </a:r>
              <a:r>
                <a:rPr lang="en-US" altLang="en-US" sz="154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540" dirty="0">
                  <a:solidFill>
                    <a:srgbClr val="000000"/>
                  </a:solidFill>
                  <a:latin typeface="Century Gothic" panose="020B0502020202020204" pitchFamily="34" charset="0"/>
                </a:rPr>
                <a:t>  - Program</a:t>
              </a:r>
            </a:p>
            <a:p>
              <a:pPr eaLnBrk="1" hangingPunct="1">
                <a:lnSpc>
                  <a:spcPct val="10000"/>
                </a:lnSpc>
                <a:spcBef>
                  <a:spcPct val="0"/>
                </a:spcBef>
                <a:buClrTx/>
                <a:buFontTx/>
                <a:buNone/>
              </a:pPr>
              <a:r>
                <a:rPr lang="en-US" altLang="en-US" sz="1540" dirty="0">
                  <a:solidFill>
                    <a:srgbClr val="FFFFFF"/>
                  </a:solidFill>
                  <a:latin typeface="Century Gothic" panose="020B0502020202020204" pitchFamily="34" charset="0"/>
                </a:rPr>
                <a:t> </a:t>
              </a:r>
            </a:p>
            <a:p>
              <a:pPr eaLnBrk="1" hangingPunct="1">
                <a:spcBef>
                  <a:spcPct val="0"/>
                </a:spcBef>
                <a:buClrTx/>
                <a:buFontTx/>
                <a:buNone/>
              </a:pPr>
              <a:r>
                <a:rPr lang="en-US" altLang="en-US" sz="1540" dirty="0">
                  <a:solidFill>
                    <a:srgbClr val="00B050"/>
                  </a:solidFill>
                  <a:latin typeface="Century Gothic" panose="020B0502020202020204" pitchFamily="34" charset="0"/>
                </a:rPr>
                <a:t>  - Sanitation</a:t>
              </a:r>
            </a:p>
          </p:txBody>
        </p:sp>
      </p:grpSp>
      <p:sp>
        <p:nvSpPr>
          <p:cNvPr id="29701" name="Rectangle 15"/>
          <p:cNvSpPr>
            <a:spLocks noChangeArrowheads="1"/>
          </p:cNvSpPr>
          <p:nvPr/>
        </p:nvSpPr>
        <p:spPr bwMode="auto">
          <a:xfrm>
            <a:off x="0" y="4947920"/>
            <a:ext cx="10058400" cy="1945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a:solidFill>
                <a:srgbClr val="000000"/>
              </a:solidFill>
            </a:endParaRPr>
          </a:p>
          <a:p>
            <a:pPr eaLnBrk="1" hangingPunct="1">
              <a:lnSpc>
                <a:spcPct val="150000"/>
              </a:lnSpc>
              <a:spcBef>
                <a:spcPct val="0"/>
              </a:spcBef>
              <a:buClrTx/>
              <a:buFontTx/>
              <a:buNone/>
            </a:pPr>
            <a:endParaRPr lang="en-US" altLang="en-US" sz="770">
              <a:solidFill>
                <a:srgbClr val="000000"/>
              </a:solidFill>
            </a:endParaRPr>
          </a:p>
          <a:p>
            <a:pPr eaLnBrk="1" hangingPunct="1">
              <a:spcBef>
                <a:spcPct val="0"/>
              </a:spcBef>
              <a:buClrTx/>
              <a:buFontTx/>
              <a:buNone/>
            </a:pPr>
            <a:endParaRPr lang="en-US" altLang="en-US" sz="2090">
              <a:solidFill>
                <a:srgbClr val="000000"/>
              </a:solidFill>
            </a:endParaRPr>
          </a:p>
          <a:p>
            <a:pPr eaLnBrk="1" hangingPunct="1">
              <a:lnSpc>
                <a:spcPct val="150000"/>
              </a:lnSpc>
              <a:spcBef>
                <a:spcPct val="0"/>
              </a:spcBef>
              <a:buClrTx/>
              <a:buFontTx/>
              <a:buNone/>
            </a:pPr>
            <a:endParaRPr lang="en-US" altLang="en-US" sz="2090">
              <a:solidFill>
                <a:srgbClr val="000000"/>
              </a:solidFill>
            </a:endParaRPr>
          </a:p>
          <a:p>
            <a:pPr eaLnBrk="1" hangingPunct="1">
              <a:spcBef>
                <a:spcPct val="0"/>
              </a:spcBef>
              <a:buClrTx/>
              <a:buFontTx/>
              <a:buNone/>
            </a:pPr>
            <a:endParaRPr lang="en-US" altLang="en-US" sz="2530">
              <a:solidFill>
                <a:srgbClr val="000000"/>
              </a:solidFill>
            </a:endParaRPr>
          </a:p>
        </p:txBody>
      </p:sp>
      <p:sp>
        <p:nvSpPr>
          <p:cNvPr id="29702" name="TextBox 11"/>
          <p:cNvSpPr txBox="1">
            <a:spLocks noChangeArrowheads="1"/>
          </p:cNvSpPr>
          <p:nvPr/>
        </p:nvSpPr>
        <p:spPr bwMode="auto">
          <a:xfrm>
            <a:off x="7469182" y="1399786"/>
            <a:ext cx="2496196"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1320" dirty="0">
                <a:solidFill>
                  <a:srgbClr val="000000"/>
                </a:solidFill>
                <a:latin typeface="Century Gothic" panose="020B0502020202020204" pitchFamily="34" charset="0"/>
              </a:rPr>
              <a:t>Unobserved factors in </a:t>
            </a:r>
            <a:r>
              <a:rPr lang="en-US" altLang="en-US" sz="1320" b="1" dirty="0">
                <a:solidFill>
                  <a:srgbClr val="00B050"/>
                </a:solidFill>
                <a:latin typeface="Century Gothic" panose="020B0502020202020204" pitchFamily="34" charset="0"/>
              </a:rPr>
              <a:t>green</a:t>
            </a:r>
          </a:p>
        </p:txBody>
      </p:sp>
      <p:sp>
        <p:nvSpPr>
          <p:cNvPr id="29703" name="TextBox 11"/>
          <p:cNvSpPr txBox="1">
            <a:spLocks noChangeArrowheads="1"/>
          </p:cNvSpPr>
          <p:nvPr/>
        </p:nvSpPr>
        <p:spPr bwMode="auto">
          <a:xfrm>
            <a:off x="1057751" y="1710373"/>
            <a:ext cx="1165704" cy="141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Observed?</a:t>
            </a:r>
          </a:p>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Yes</a:t>
            </a:r>
          </a:p>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Yes</a:t>
            </a:r>
          </a:p>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Yes</a:t>
            </a:r>
          </a:p>
          <a:p>
            <a:pPr algn="ctr" eaLnBrk="1" hangingPunct="1">
              <a:spcBef>
                <a:spcPct val="0"/>
              </a:spcBef>
              <a:buClrTx/>
              <a:buFontTx/>
              <a:buNone/>
            </a:pPr>
            <a:r>
              <a:rPr lang="en-US" altLang="en-US" sz="1430" b="1" dirty="0">
                <a:latin typeface="Century Gothic" panose="020B0502020202020204" pitchFamily="34" charset="0"/>
                <a:cs typeface="Arial" panose="020B0604020202020204" pitchFamily="34" charset="0"/>
              </a:rPr>
              <a:t>No</a:t>
            </a:r>
          </a:p>
          <a:p>
            <a:pPr algn="ctr" eaLnBrk="1" hangingPunct="1">
              <a:spcBef>
                <a:spcPct val="0"/>
              </a:spcBef>
              <a:buClrTx/>
              <a:buFontTx/>
              <a:buNone/>
            </a:pPr>
            <a:r>
              <a:rPr lang="en-US" altLang="en-US" sz="1430" b="1" dirty="0">
                <a:latin typeface="Century Gothic" panose="020B0502020202020204" pitchFamily="34" charset="0"/>
                <a:cs typeface="Arial" panose="020B0604020202020204" pitchFamily="34" charset="0"/>
              </a:rPr>
              <a:t>No</a:t>
            </a:r>
            <a:endParaRPr lang="en-US" altLang="en-US" sz="1980" b="1" dirty="0">
              <a:latin typeface="Century Gothic" panose="020B0502020202020204" pitchFamily="34" charset="0"/>
              <a:cs typeface="Arial" panose="020B0604020202020204" pitchFamily="34" charset="0"/>
            </a:endParaRPr>
          </a:p>
        </p:txBody>
      </p:sp>
      <p:sp>
        <p:nvSpPr>
          <p:cNvPr id="29704" name="TextBox 12"/>
          <p:cNvSpPr txBox="1">
            <a:spLocks noChangeArrowheads="1"/>
          </p:cNvSpPr>
          <p:nvPr/>
        </p:nvSpPr>
        <p:spPr bwMode="auto">
          <a:xfrm>
            <a:off x="1005840" y="3507510"/>
            <a:ext cx="1165704" cy="1192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Observed?</a:t>
            </a:r>
          </a:p>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Yes</a:t>
            </a:r>
          </a:p>
          <a:p>
            <a:pPr algn="ctr" eaLnBrk="1" hangingPunct="1">
              <a:spcBef>
                <a:spcPct val="0"/>
              </a:spcBef>
              <a:buClrTx/>
              <a:buFontTx/>
              <a:buNone/>
            </a:pPr>
            <a:r>
              <a:rPr lang="en-US" altLang="en-US" sz="1430" b="1" dirty="0">
                <a:latin typeface="Century Gothic" panose="020B0502020202020204" pitchFamily="34" charset="0"/>
                <a:cs typeface="Arial" panose="020B0604020202020204" pitchFamily="34" charset="0"/>
              </a:rPr>
              <a:t>No</a:t>
            </a:r>
          </a:p>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Yes</a:t>
            </a:r>
          </a:p>
          <a:p>
            <a:pPr algn="ctr" eaLnBrk="1" hangingPunct="1">
              <a:spcBef>
                <a:spcPct val="0"/>
              </a:spcBef>
              <a:buClrTx/>
              <a:buFontTx/>
              <a:buNone/>
            </a:pPr>
            <a:r>
              <a:rPr lang="en-US" altLang="en-US" sz="1430" b="1" dirty="0">
                <a:latin typeface="Century Gothic" panose="020B0502020202020204" pitchFamily="34" charset="0"/>
                <a:cs typeface="Arial" panose="020B0604020202020204" pitchFamily="34" charset="0"/>
              </a:rPr>
              <a:t>No</a:t>
            </a:r>
            <a:endParaRPr lang="en-US" altLang="en-US" sz="1980" b="1" dirty="0">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4224899203"/>
      </p:ext>
    </p:extLst>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84995"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Finding a solution: Let’s go back to the conceptual framework</a:t>
            </a:r>
          </a:p>
        </p:txBody>
      </p:sp>
      <p:sp>
        <p:nvSpPr>
          <p:cNvPr id="84996" name="Text Box 5"/>
          <p:cNvSpPr txBox="1">
            <a:spLocks noChangeArrowheads="1"/>
          </p:cNvSpPr>
          <p:nvPr/>
        </p:nvSpPr>
        <p:spPr bwMode="auto">
          <a:xfrm>
            <a:off x="1823085" y="1341915"/>
            <a:ext cx="3268980" cy="167674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98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84997" name="Text Box 7"/>
          <p:cNvSpPr txBox="1">
            <a:spLocks noChangeArrowheads="1"/>
          </p:cNvSpPr>
          <p:nvPr/>
        </p:nvSpPr>
        <p:spPr bwMode="auto">
          <a:xfrm>
            <a:off x="7858125" y="2490947"/>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Use of FP Methods</a:t>
            </a:r>
          </a:p>
        </p:txBody>
      </p:sp>
      <p:sp>
        <p:nvSpPr>
          <p:cNvPr id="84998" name="Line 9"/>
          <p:cNvSpPr>
            <a:spLocks noChangeShapeType="1"/>
          </p:cNvSpPr>
          <p:nvPr/>
        </p:nvSpPr>
        <p:spPr bwMode="auto">
          <a:xfrm>
            <a:off x="5092065" y="2239487"/>
            <a:ext cx="2766060" cy="58674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4999" name="Line 10"/>
          <p:cNvSpPr>
            <a:spLocks noChangeShapeType="1"/>
          </p:cNvSpPr>
          <p:nvPr/>
        </p:nvSpPr>
        <p:spPr bwMode="auto">
          <a:xfrm flipV="1">
            <a:off x="7355205" y="3128327"/>
            <a:ext cx="502920" cy="81200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5000" name="Text Box 6"/>
          <p:cNvSpPr txBox="1">
            <a:spLocks noChangeArrowheads="1"/>
          </p:cNvSpPr>
          <p:nvPr/>
        </p:nvSpPr>
        <p:spPr bwMode="auto">
          <a:xfrm>
            <a:off x="1990725" y="3329147"/>
            <a:ext cx="2598420" cy="137550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Community </a:t>
            </a:r>
            <a:r>
              <a:rPr lang="en-US" altLang="en-US" sz="1980" dirty="0" err="1">
                <a:solidFill>
                  <a:srgbClr val="00264D"/>
                </a:solidFill>
                <a:latin typeface="Century Gothic" panose="020B0502020202020204" pitchFamily="34" charset="0"/>
              </a:rPr>
              <a:t>Charact</a:t>
            </a:r>
            <a:r>
              <a:rPr lang="en-US" altLang="en-US" sz="198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 </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p:txBody>
      </p:sp>
      <p:sp>
        <p:nvSpPr>
          <p:cNvPr id="85001" name="Text Box 7"/>
          <p:cNvSpPr txBox="1">
            <a:spLocks noChangeArrowheads="1"/>
          </p:cNvSpPr>
          <p:nvPr/>
        </p:nvSpPr>
        <p:spPr bwMode="auto">
          <a:xfrm>
            <a:off x="5594985" y="3928110"/>
            <a:ext cx="1760220" cy="48628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85002" name="Line 10"/>
          <p:cNvSpPr>
            <a:spLocks noChangeShapeType="1"/>
          </p:cNvSpPr>
          <p:nvPr/>
        </p:nvSpPr>
        <p:spPr bwMode="auto">
          <a:xfrm flipV="1">
            <a:off x="4589145" y="4121944"/>
            <a:ext cx="100584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5003" name="Line 10"/>
          <p:cNvSpPr>
            <a:spLocks noChangeShapeType="1"/>
          </p:cNvSpPr>
          <p:nvPr/>
        </p:nvSpPr>
        <p:spPr bwMode="auto">
          <a:xfrm flipV="1">
            <a:off x="4589145" y="2910047"/>
            <a:ext cx="3268980" cy="108966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5004" name="Rectangle 16"/>
          <p:cNvSpPr>
            <a:spLocks noChangeArrowheads="1"/>
          </p:cNvSpPr>
          <p:nvPr/>
        </p:nvSpPr>
        <p:spPr bwMode="auto">
          <a:xfrm>
            <a:off x="33179" y="4975861"/>
            <a:ext cx="10142220" cy="413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2090">
                <a:solidFill>
                  <a:srgbClr val="000000"/>
                </a:solidFill>
              </a:rPr>
              <a:t>.</a:t>
            </a:r>
          </a:p>
        </p:txBody>
      </p:sp>
    </p:spTree>
    <p:extLst>
      <p:ext uri="{BB962C8B-B14F-4D97-AF65-F5344CB8AC3E}">
        <p14:creationId xmlns:p14="http://schemas.microsoft.com/office/powerpoint/2010/main" val="1606932390"/>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87043" name="Text Box 5"/>
          <p:cNvSpPr txBox="1">
            <a:spLocks noChangeArrowheads="1"/>
          </p:cNvSpPr>
          <p:nvPr/>
        </p:nvSpPr>
        <p:spPr bwMode="auto">
          <a:xfrm>
            <a:off x="1823085" y="1341915"/>
            <a:ext cx="3268980" cy="167674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98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87044" name="Text Box 7"/>
          <p:cNvSpPr txBox="1">
            <a:spLocks noChangeArrowheads="1"/>
          </p:cNvSpPr>
          <p:nvPr/>
        </p:nvSpPr>
        <p:spPr bwMode="auto">
          <a:xfrm>
            <a:off x="7858125" y="2490947"/>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Use of FP Methods</a:t>
            </a:r>
          </a:p>
        </p:txBody>
      </p:sp>
      <p:sp>
        <p:nvSpPr>
          <p:cNvPr id="87045" name="Line 9"/>
          <p:cNvSpPr>
            <a:spLocks noChangeShapeType="1"/>
          </p:cNvSpPr>
          <p:nvPr/>
        </p:nvSpPr>
        <p:spPr bwMode="auto">
          <a:xfrm>
            <a:off x="5092065" y="2239487"/>
            <a:ext cx="2766060" cy="58674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7046" name="Line 10"/>
          <p:cNvSpPr>
            <a:spLocks noChangeShapeType="1"/>
          </p:cNvSpPr>
          <p:nvPr/>
        </p:nvSpPr>
        <p:spPr bwMode="auto">
          <a:xfrm flipV="1">
            <a:off x="7355205" y="3128327"/>
            <a:ext cx="502920" cy="81200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7047" name="Text Box 6"/>
          <p:cNvSpPr txBox="1">
            <a:spLocks noChangeArrowheads="1"/>
          </p:cNvSpPr>
          <p:nvPr/>
        </p:nvSpPr>
        <p:spPr bwMode="auto">
          <a:xfrm>
            <a:off x="1990725" y="3329147"/>
            <a:ext cx="2598420" cy="161928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Community </a:t>
            </a:r>
            <a:r>
              <a:rPr lang="en-US" altLang="en-US" sz="1980" dirty="0" err="1">
                <a:solidFill>
                  <a:srgbClr val="00264D"/>
                </a:solidFill>
                <a:latin typeface="Century Gothic" panose="020B0502020202020204" pitchFamily="34" charset="0"/>
              </a:rPr>
              <a:t>Charact</a:t>
            </a:r>
            <a:r>
              <a:rPr lang="en-US" altLang="en-US" sz="198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a:t>
            </a:r>
            <a:r>
              <a:rPr lang="en-US" altLang="en-US" sz="1760" b="1" dirty="0">
                <a:solidFill>
                  <a:srgbClr val="FF0000"/>
                </a:solidFill>
                <a:latin typeface="Century Gothic" panose="020B0502020202020204" pitchFamily="34" charset="0"/>
              </a:rPr>
              <a:t>- Z</a:t>
            </a:r>
          </a:p>
        </p:txBody>
      </p:sp>
      <p:sp>
        <p:nvSpPr>
          <p:cNvPr id="87048" name="Text Box 7"/>
          <p:cNvSpPr txBox="1">
            <a:spLocks noChangeArrowheads="1"/>
          </p:cNvSpPr>
          <p:nvPr/>
        </p:nvSpPr>
        <p:spPr bwMode="auto">
          <a:xfrm>
            <a:off x="5594985" y="3928110"/>
            <a:ext cx="1760220" cy="48628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87049" name="Line 10"/>
          <p:cNvSpPr>
            <a:spLocks noChangeShapeType="1"/>
          </p:cNvSpPr>
          <p:nvPr/>
        </p:nvSpPr>
        <p:spPr bwMode="auto">
          <a:xfrm flipV="1">
            <a:off x="4589145" y="4121944"/>
            <a:ext cx="100584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7050" name="Line 10"/>
          <p:cNvSpPr>
            <a:spLocks noChangeShapeType="1"/>
          </p:cNvSpPr>
          <p:nvPr/>
        </p:nvSpPr>
        <p:spPr bwMode="auto">
          <a:xfrm flipV="1">
            <a:off x="4589145" y="2910047"/>
            <a:ext cx="3268980" cy="108966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35851" name="Rectangle 16"/>
          <p:cNvSpPr>
            <a:spLocks noChangeArrowheads="1"/>
          </p:cNvSpPr>
          <p:nvPr/>
        </p:nvSpPr>
        <p:spPr bwMode="auto">
          <a:xfrm>
            <a:off x="440055" y="5260152"/>
            <a:ext cx="10309860" cy="141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FF0000"/>
              </a:buClr>
              <a:buChar char="•"/>
              <a:defRPr sz="3200">
                <a:solidFill>
                  <a:schemeClr val="tx1"/>
                </a:solidFill>
                <a:latin typeface="Arial" charset="0"/>
                <a:cs typeface="Times New Roman" pitchFamily="18" charset="0"/>
              </a:defRPr>
            </a:lvl1pPr>
            <a:lvl2pPr marL="742950" indent="-285750" eaLnBrk="0" hangingPunct="0">
              <a:spcBef>
                <a:spcPct val="20000"/>
              </a:spcBef>
              <a:buClr>
                <a:srgbClr val="FF0000"/>
              </a:buClr>
              <a:buChar char="–"/>
              <a:defRPr sz="2800">
                <a:solidFill>
                  <a:schemeClr val="tx1"/>
                </a:solidFill>
                <a:latin typeface="Arial" charset="0"/>
                <a:cs typeface="Times New Roman" pitchFamily="18" charset="0"/>
              </a:defRPr>
            </a:lvl2pPr>
            <a:lvl3pPr marL="1143000" indent="-228600" eaLnBrk="0" hangingPunct="0">
              <a:spcBef>
                <a:spcPct val="20000"/>
              </a:spcBef>
              <a:buClr>
                <a:srgbClr val="FF0000"/>
              </a:buClr>
              <a:buChar char="•"/>
              <a:defRPr sz="2400">
                <a:solidFill>
                  <a:schemeClr val="tx1"/>
                </a:solidFill>
                <a:latin typeface="Arial" charset="0"/>
                <a:cs typeface="Times New Roman" pitchFamily="18" charset="0"/>
              </a:defRPr>
            </a:lvl3pPr>
            <a:lvl4pPr marL="1600200" indent="-228600" eaLnBrk="0" hangingPunct="0">
              <a:spcBef>
                <a:spcPct val="20000"/>
              </a:spcBef>
              <a:buClr>
                <a:srgbClr val="FF0000"/>
              </a:buClr>
              <a:buChar char="–"/>
              <a:defRPr sz="2000">
                <a:solidFill>
                  <a:schemeClr val="tx1"/>
                </a:solidFill>
                <a:latin typeface="Arial" charset="0"/>
                <a:cs typeface="Times New Roman" pitchFamily="18" charset="0"/>
              </a:defRPr>
            </a:lvl4pPr>
            <a:lvl5pPr marL="2057400" indent="-228600" eaLnBrk="0" hangingPunct="0">
              <a:spcBef>
                <a:spcPct val="20000"/>
              </a:spcBef>
              <a:buClr>
                <a:srgbClr val="FF0000"/>
              </a:buClr>
              <a:buChar char="»"/>
              <a:defRPr sz="2000">
                <a:solidFill>
                  <a:schemeClr val="tx1"/>
                </a:solidFill>
                <a:latin typeface="Arial" charset="0"/>
                <a:cs typeface="Times New Roman"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charset="0"/>
                <a:cs typeface="Times New Roman"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charset="0"/>
                <a:cs typeface="Times New Roman"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charset="0"/>
                <a:cs typeface="Times New Roman"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charset="0"/>
                <a:cs typeface="Times New Roman" pitchFamily="18" charset="0"/>
              </a:defRPr>
            </a:lvl9pPr>
          </a:lstStyle>
          <a:p>
            <a:pPr eaLnBrk="1" hangingPunct="1">
              <a:spcBef>
                <a:spcPct val="0"/>
              </a:spcBef>
              <a:buClrTx/>
              <a:buFontTx/>
              <a:buNone/>
              <a:defRPr/>
            </a:pPr>
            <a:r>
              <a:rPr lang="en-US" altLang="en-US" sz="1980" dirty="0">
                <a:solidFill>
                  <a:srgbClr val="000000"/>
                </a:solidFill>
                <a:latin typeface="Century Gothic" panose="020B0502020202020204" pitchFamily="34" charset="0"/>
              </a:rPr>
              <a:t>Let’s find a factor, called </a:t>
            </a:r>
            <a:r>
              <a:rPr lang="en-US" altLang="en-US" sz="1980" b="1" dirty="0">
                <a:solidFill>
                  <a:srgbClr val="FF0000"/>
                </a:solidFill>
                <a:latin typeface="Century Gothic" panose="020B0502020202020204" pitchFamily="34" charset="0"/>
              </a:rPr>
              <a:t>Z</a:t>
            </a:r>
            <a:r>
              <a:rPr lang="en-US" altLang="en-US" sz="1980" dirty="0">
                <a:solidFill>
                  <a:srgbClr val="000000"/>
                </a:solidFill>
                <a:latin typeface="Century Gothic" panose="020B0502020202020204" pitchFamily="34" charset="0"/>
              </a:rPr>
              <a:t>, with the following characteristics:</a:t>
            </a:r>
          </a:p>
          <a:p>
            <a:pPr eaLnBrk="1" hangingPunct="1">
              <a:spcBef>
                <a:spcPct val="0"/>
              </a:spcBef>
              <a:buClrTx/>
              <a:buFontTx/>
              <a:buNone/>
              <a:defRPr/>
            </a:pPr>
            <a:endParaRPr lang="en-US" altLang="en-US" sz="660" dirty="0">
              <a:solidFill>
                <a:srgbClr val="000000"/>
              </a:solidFill>
              <a:latin typeface="Century Gothic" panose="020B0502020202020204" pitchFamily="34" charset="0"/>
            </a:endParaRPr>
          </a:p>
          <a:p>
            <a:pPr marL="314325" indent="-314325" eaLnBrk="1" hangingPunct="1">
              <a:spcBef>
                <a:spcPct val="0"/>
              </a:spcBef>
              <a:buClrTx/>
              <a:buFontTx/>
              <a:buChar char="-"/>
              <a:defRPr/>
            </a:pPr>
            <a:r>
              <a:rPr lang="en-US" altLang="en-US" sz="1980" dirty="0">
                <a:solidFill>
                  <a:srgbClr val="000000"/>
                </a:solidFill>
                <a:latin typeface="Century Gothic" panose="020B0502020202020204" pitchFamily="34" charset="0"/>
              </a:rPr>
              <a:t>It influences Program directly</a:t>
            </a:r>
          </a:p>
          <a:p>
            <a:pPr marL="314325" indent="-314325" eaLnBrk="1" hangingPunct="1">
              <a:spcBef>
                <a:spcPct val="0"/>
              </a:spcBef>
              <a:buClrTx/>
              <a:buFontTx/>
              <a:buChar char="-"/>
              <a:defRPr/>
            </a:pPr>
            <a:r>
              <a:rPr lang="en-US" altLang="en-US" sz="1980" dirty="0">
                <a:solidFill>
                  <a:srgbClr val="000000"/>
                </a:solidFill>
                <a:latin typeface="Century Gothic" panose="020B0502020202020204" pitchFamily="34" charset="0"/>
              </a:rPr>
              <a:t>It does not influence Use directly, only through Program</a:t>
            </a:r>
          </a:p>
          <a:p>
            <a:pPr marL="314325" indent="-314325" eaLnBrk="1" hangingPunct="1">
              <a:spcBef>
                <a:spcPct val="0"/>
              </a:spcBef>
              <a:buClrTx/>
              <a:buFontTx/>
              <a:buChar char="-"/>
              <a:defRPr/>
            </a:pPr>
            <a:r>
              <a:rPr lang="en-US" altLang="en-US" sz="1980" dirty="0">
                <a:solidFill>
                  <a:srgbClr val="000000"/>
                </a:solidFill>
                <a:latin typeface="Century Gothic" panose="020B0502020202020204" pitchFamily="34" charset="0"/>
              </a:rPr>
              <a:t>It is not influenced by other factors.</a:t>
            </a:r>
          </a:p>
        </p:txBody>
      </p:sp>
      <p:sp>
        <p:nvSpPr>
          <p:cNvPr id="87052" name="Line 10"/>
          <p:cNvSpPr>
            <a:spLocks noChangeShapeType="1"/>
          </p:cNvSpPr>
          <p:nvPr/>
        </p:nvSpPr>
        <p:spPr bwMode="auto">
          <a:xfrm flipV="1">
            <a:off x="4589145" y="4279107"/>
            <a:ext cx="1005840"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7053"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Finding a solution: Let’s go back to the conceptual framework and find a special determinant Z</a:t>
            </a:r>
          </a:p>
        </p:txBody>
      </p:sp>
    </p:spTree>
    <p:extLst>
      <p:ext uri="{BB962C8B-B14F-4D97-AF65-F5344CB8AC3E}">
        <p14:creationId xmlns:p14="http://schemas.microsoft.com/office/powerpoint/2010/main" val="2865418297"/>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89091" name="Text Box 5"/>
          <p:cNvSpPr txBox="1">
            <a:spLocks noChangeArrowheads="1"/>
          </p:cNvSpPr>
          <p:nvPr/>
        </p:nvSpPr>
        <p:spPr bwMode="auto">
          <a:xfrm>
            <a:off x="1823085" y="1341915"/>
            <a:ext cx="3268980" cy="167674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98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Age</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76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Biological endowments</a:t>
            </a:r>
            <a:endParaRPr lang="en-US" altLang="en-US" sz="1870" dirty="0">
              <a:solidFill>
                <a:srgbClr val="00B050"/>
              </a:solidFill>
              <a:latin typeface="Century Gothic" panose="020B0502020202020204" pitchFamily="34" charset="0"/>
            </a:endParaRPr>
          </a:p>
        </p:txBody>
      </p:sp>
      <p:sp>
        <p:nvSpPr>
          <p:cNvPr id="89092" name="Text Box 7"/>
          <p:cNvSpPr txBox="1">
            <a:spLocks noChangeArrowheads="1"/>
          </p:cNvSpPr>
          <p:nvPr/>
        </p:nvSpPr>
        <p:spPr bwMode="auto">
          <a:xfrm>
            <a:off x="7858125" y="2490947"/>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Use of FP Methods</a:t>
            </a:r>
          </a:p>
        </p:txBody>
      </p:sp>
      <p:sp>
        <p:nvSpPr>
          <p:cNvPr id="89093" name="Line 9"/>
          <p:cNvSpPr>
            <a:spLocks noChangeShapeType="1"/>
          </p:cNvSpPr>
          <p:nvPr/>
        </p:nvSpPr>
        <p:spPr bwMode="auto">
          <a:xfrm>
            <a:off x="5092065" y="2239487"/>
            <a:ext cx="2766060" cy="58674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9094" name="Line 10"/>
          <p:cNvSpPr>
            <a:spLocks noChangeShapeType="1"/>
          </p:cNvSpPr>
          <p:nvPr/>
        </p:nvSpPr>
        <p:spPr bwMode="auto">
          <a:xfrm flipV="1">
            <a:off x="7355205" y="3128327"/>
            <a:ext cx="502920" cy="81200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9095" name="Text Box 6"/>
          <p:cNvSpPr txBox="1">
            <a:spLocks noChangeArrowheads="1"/>
          </p:cNvSpPr>
          <p:nvPr/>
        </p:nvSpPr>
        <p:spPr bwMode="auto">
          <a:xfrm>
            <a:off x="1990725" y="3329147"/>
            <a:ext cx="2598420" cy="161928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Community </a:t>
            </a:r>
            <a:r>
              <a:rPr lang="en-US" altLang="en-US" sz="1980" dirty="0" err="1">
                <a:solidFill>
                  <a:srgbClr val="00264D"/>
                </a:solidFill>
                <a:latin typeface="Century Gothic" panose="020B0502020202020204" pitchFamily="34" charset="0"/>
              </a:rPr>
              <a:t>Charact</a:t>
            </a:r>
            <a:r>
              <a:rPr lang="en-US" altLang="en-US" sz="198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980" dirty="0">
                <a:solidFill>
                  <a:srgbClr val="00264D"/>
                </a:solidFill>
                <a:latin typeface="Century Gothic" panose="020B0502020202020204" pitchFamily="34" charset="0"/>
              </a:rPr>
              <a:t> </a:t>
            </a:r>
            <a:r>
              <a:rPr lang="en-US" altLang="en-US" sz="1870" dirty="0">
                <a:solidFill>
                  <a:srgbClr val="FFFFFF"/>
                </a:solidFill>
                <a:latin typeface="Century Gothic" panose="020B0502020202020204" pitchFamily="34" charset="0"/>
              </a:rPr>
              <a:t> </a:t>
            </a:r>
            <a:r>
              <a:rPr lang="en-US" altLang="en-US" sz="176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76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 Sanitation</a:t>
            </a:r>
          </a:p>
          <a:p>
            <a:pPr eaLnBrk="1" hangingPunct="1">
              <a:lnSpc>
                <a:spcPct val="90000"/>
              </a:lnSpc>
              <a:spcBef>
                <a:spcPct val="0"/>
              </a:spcBef>
              <a:buClrTx/>
              <a:buFontTx/>
              <a:buNone/>
            </a:pPr>
            <a:r>
              <a:rPr lang="en-US" altLang="en-US" sz="1760" dirty="0">
                <a:solidFill>
                  <a:srgbClr val="00B050"/>
                </a:solidFill>
                <a:latin typeface="Century Gothic" panose="020B0502020202020204" pitchFamily="34" charset="0"/>
              </a:rPr>
              <a:t>  </a:t>
            </a:r>
            <a:r>
              <a:rPr lang="en-US" altLang="en-US" sz="1760" b="1" dirty="0">
                <a:solidFill>
                  <a:srgbClr val="FF0000"/>
                </a:solidFill>
                <a:latin typeface="Century Gothic" panose="020B0502020202020204" pitchFamily="34" charset="0"/>
              </a:rPr>
              <a:t>- Z</a:t>
            </a:r>
          </a:p>
        </p:txBody>
      </p:sp>
      <p:sp>
        <p:nvSpPr>
          <p:cNvPr id="89096" name="Text Box 7"/>
          <p:cNvSpPr txBox="1">
            <a:spLocks noChangeArrowheads="1"/>
          </p:cNvSpPr>
          <p:nvPr/>
        </p:nvSpPr>
        <p:spPr bwMode="auto">
          <a:xfrm>
            <a:off x="5594985" y="3928110"/>
            <a:ext cx="1760220" cy="48628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200" dirty="0">
                <a:solidFill>
                  <a:srgbClr val="000000"/>
                </a:solidFill>
                <a:latin typeface="Century Gothic" panose="020B0502020202020204" pitchFamily="34" charset="0"/>
              </a:rPr>
              <a:t>Program</a:t>
            </a:r>
          </a:p>
        </p:txBody>
      </p:sp>
      <p:sp>
        <p:nvSpPr>
          <p:cNvPr id="89097" name="Line 10"/>
          <p:cNvSpPr>
            <a:spLocks noChangeShapeType="1"/>
          </p:cNvSpPr>
          <p:nvPr/>
        </p:nvSpPr>
        <p:spPr bwMode="auto">
          <a:xfrm flipV="1">
            <a:off x="4589145" y="4121944"/>
            <a:ext cx="100584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9098" name="Line 10"/>
          <p:cNvSpPr>
            <a:spLocks noChangeShapeType="1"/>
          </p:cNvSpPr>
          <p:nvPr/>
        </p:nvSpPr>
        <p:spPr bwMode="auto">
          <a:xfrm flipV="1">
            <a:off x="4589145" y="2910047"/>
            <a:ext cx="3268980" cy="108966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9099" name="Rectangle 16"/>
          <p:cNvSpPr>
            <a:spLocks noChangeArrowheads="1"/>
          </p:cNvSpPr>
          <p:nvPr/>
        </p:nvSpPr>
        <p:spPr bwMode="auto">
          <a:xfrm>
            <a:off x="0" y="5012066"/>
            <a:ext cx="10309860" cy="2242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1870" dirty="0">
                <a:solidFill>
                  <a:srgbClr val="000000"/>
                </a:solidFill>
                <a:latin typeface="Century Gothic" panose="020B0502020202020204" pitchFamily="34" charset="0"/>
              </a:rPr>
              <a:t>This is the new empirical model:</a:t>
            </a:r>
            <a:endParaRPr lang="en-US" altLang="en-US" sz="1980" dirty="0">
              <a:solidFill>
                <a:srgbClr val="000000"/>
              </a:solidFill>
              <a:latin typeface="Century Gothic" panose="020B0502020202020204" pitchFamily="34" charset="0"/>
            </a:endParaRPr>
          </a:p>
          <a:p>
            <a:pPr eaLnBrk="1" hangingPunct="1">
              <a:lnSpc>
                <a:spcPct val="20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20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4</a:t>
            </a:r>
            <a:r>
              <a:rPr lang="en-US" altLang="en-US" sz="2090" b="1" dirty="0">
                <a:solidFill>
                  <a:srgbClr val="FF0000"/>
                </a:solidFill>
              </a:rPr>
              <a:t>Z</a:t>
            </a:r>
            <a:r>
              <a:rPr lang="en-US" altLang="en-US" sz="2090" b="1" baseline="-25000" dirty="0">
                <a:solidFill>
                  <a:srgbClr val="FF0000"/>
                </a:solidFill>
              </a:rPr>
              <a:t>j</a:t>
            </a:r>
            <a:r>
              <a:rPr lang="en-US" altLang="en-US" sz="2090" b="1" dirty="0">
                <a:solidFill>
                  <a:srgbClr val="FF0000"/>
                </a:solidFill>
              </a:rPr>
              <a:t>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spcBef>
                <a:spcPct val="0"/>
              </a:spcBef>
              <a:buClrTx/>
              <a:buFontTx/>
              <a:buNone/>
            </a:pPr>
            <a:endParaRPr lang="en-US" altLang="en-US" sz="1760" dirty="0">
              <a:solidFill>
                <a:srgbClr val="000000"/>
              </a:solidFill>
            </a:endParaRPr>
          </a:p>
          <a:p>
            <a:pPr eaLnBrk="1" hangingPunct="1">
              <a:spcBef>
                <a:spcPct val="0"/>
              </a:spcBef>
              <a:buClrTx/>
              <a:buFontTx/>
              <a:buNone/>
            </a:pPr>
            <a:endParaRPr lang="en-US" altLang="en-US" sz="1980" dirty="0">
              <a:solidFill>
                <a:srgbClr val="000000"/>
              </a:solidFill>
            </a:endParaRPr>
          </a:p>
        </p:txBody>
      </p:sp>
      <p:sp>
        <p:nvSpPr>
          <p:cNvPr id="89100" name="Line 10"/>
          <p:cNvSpPr>
            <a:spLocks noChangeShapeType="1"/>
          </p:cNvSpPr>
          <p:nvPr/>
        </p:nvSpPr>
        <p:spPr bwMode="auto">
          <a:xfrm flipV="1">
            <a:off x="4589145" y="4279107"/>
            <a:ext cx="1005840"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89101" name="Rectangle 4"/>
          <p:cNvSpPr>
            <a:spLocks noChangeArrowheads="1"/>
          </p:cNvSpPr>
          <p:nvPr/>
        </p:nvSpPr>
        <p:spPr bwMode="auto">
          <a:xfrm>
            <a:off x="678760" y="102077"/>
            <a:ext cx="892302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Finding a solution: The associated empirical model</a:t>
            </a:r>
          </a:p>
        </p:txBody>
      </p:sp>
    </p:spTree>
    <p:extLst>
      <p:ext uri="{BB962C8B-B14F-4D97-AF65-F5344CB8AC3E}">
        <p14:creationId xmlns:p14="http://schemas.microsoft.com/office/powerpoint/2010/main" val="1786049567"/>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91139" name="Rectangle 16"/>
          <p:cNvSpPr>
            <a:spLocks noChangeArrowheads="1"/>
          </p:cNvSpPr>
          <p:nvPr/>
        </p:nvSpPr>
        <p:spPr bwMode="auto">
          <a:xfrm>
            <a:off x="0" y="4020663"/>
            <a:ext cx="10309860" cy="2639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r>
              <a:rPr lang="en-US" altLang="en-US" sz="1870" dirty="0">
                <a:solidFill>
                  <a:srgbClr val="000000"/>
                </a:solidFill>
                <a:latin typeface="Century Gothic" panose="020B0502020202020204" pitchFamily="34" charset="0"/>
              </a:rPr>
              <a:t>This is the new empirical model:</a:t>
            </a:r>
          </a:p>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4</a:t>
            </a:r>
            <a:r>
              <a:rPr lang="en-US" altLang="en-US" sz="2090" b="1" dirty="0">
                <a:solidFill>
                  <a:srgbClr val="FF0000"/>
                </a:solidFill>
              </a:rPr>
              <a:t>Z</a:t>
            </a:r>
            <a:r>
              <a:rPr lang="en-US" altLang="en-US" sz="2090" b="1" baseline="-25000" dirty="0">
                <a:solidFill>
                  <a:srgbClr val="FF0000"/>
                </a:solidFill>
              </a:rPr>
              <a:t>j</a:t>
            </a:r>
            <a:r>
              <a:rPr lang="en-US" altLang="en-US" sz="2090" b="1" dirty="0">
                <a:solidFill>
                  <a:srgbClr val="FF0000"/>
                </a:solidFill>
              </a:rPr>
              <a:t>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spcBef>
                <a:spcPct val="0"/>
              </a:spcBef>
              <a:buClrTx/>
              <a:buFontTx/>
              <a:buNone/>
            </a:pPr>
            <a:endParaRPr lang="en-US" altLang="en-US" sz="1760" u="sng" dirty="0">
              <a:solidFill>
                <a:srgbClr val="000000"/>
              </a:solidFill>
            </a:endParaRPr>
          </a:p>
          <a:p>
            <a:pPr eaLnBrk="1" hangingPunct="1">
              <a:spcBef>
                <a:spcPct val="0"/>
              </a:spcBef>
              <a:buClrTx/>
              <a:buFontTx/>
              <a:buNone/>
            </a:pPr>
            <a:r>
              <a:rPr lang="en-US" altLang="en-US" sz="1980" u="sng" dirty="0">
                <a:solidFill>
                  <a:srgbClr val="000000"/>
                </a:solidFill>
                <a:latin typeface="Century Gothic" panose="020B0502020202020204" pitchFamily="34" charset="0"/>
              </a:rPr>
              <a:t>What if?</a:t>
            </a:r>
            <a:r>
              <a:rPr lang="en-US" altLang="en-US" sz="1980" dirty="0">
                <a:solidFill>
                  <a:srgbClr val="000000"/>
                </a:solidFill>
                <a:latin typeface="Century Gothic" panose="020B0502020202020204" pitchFamily="34" charset="0"/>
              </a:rPr>
              <a:t>	</a:t>
            </a:r>
            <a:r>
              <a:rPr lang="en-US" altLang="en-US" sz="1980" b="1" dirty="0" smtClean="0">
                <a:solidFill>
                  <a:srgbClr val="000000"/>
                </a:solidFill>
                <a:latin typeface="Century Gothic" panose="020B0502020202020204" pitchFamily="34" charset="0"/>
              </a:rPr>
              <a:t>↑ </a:t>
            </a:r>
            <a:r>
              <a:rPr lang="en-US" altLang="en-US" sz="1980" b="1" dirty="0">
                <a:solidFill>
                  <a:srgbClr val="FF0000"/>
                </a:solidFill>
                <a:latin typeface="Century Gothic" panose="020B0502020202020204" pitchFamily="34" charset="0"/>
              </a:rPr>
              <a:t>Z</a:t>
            </a:r>
            <a:endParaRPr lang="en-US" altLang="en-US" sz="1980" b="1" dirty="0">
              <a:solidFill>
                <a:srgbClr val="000000"/>
              </a:solidFill>
              <a:latin typeface="Century Gothic" panose="020B0502020202020204" pitchFamily="34" charset="0"/>
            </a:endParaRPr>
          </a:p>
          <a:p>
            <a:pPr eaLnBrk="1" hangingPunct="1">
              <a:spcBef>
                <a:spcPct val="0"/>
              </a:spcBef>
              <a:buClrTx/>
              <a:buFontTx/>
              <a:buNone/>
            </a:pPr>
            <a:endParaRPr lang="en-US" altLang="en-US" sz="1760" dirty="0">
              <a:solidFill>
                <a:srgbClr val="000000"/>
              </a:solidFill>
            </a:endParaRPr>
          </a:p>
          <a:p>
            <a:pPr eaLnBrk="1" hangingPunct="1">
              <a:spcBef>
                <a:spcPct val="0"/>
              </a:spcBef>
              <a:buClrTx/>
              <a:buFontTx/>
              <a:buNone/>
            </a:pPr>
            <a:endParaRPr lang="en-US" altLang="en-US" sz="1980" dirty="0">
              <a:solidFill>
                <a:srgbClr val="000000"/>
              </a:solidFill>
            </a:endParaRPr>
          </a:p>
        </p:txBody>
      </p:sp>
      <p:grpSp>
        <p:nvGrpSpPr>
          <p:cNvPr id="91140" name="Group 15"/>
          <p:cNvGrpSpPr>
            <a:grpSpLocks/>
          </p:cNvGrpSpPr>
          <p:nvPr/>
        </p:nvGrpSpPr>
        <p:grpSpPr bwMode="auto">
          <a:xfrm>
            <a:off x="1823085" y="1341915"/>
            <a:ext cx="6642735" cy="2629110"/>
            <a:chOff x="1656737" y="1116064"/>
            <a:chExt cx="7086599" cy="2917135"/>
          </a:xfrm>
        </p:grpSpPr>
        <p:sp>
          <p:nvSpPr>
            <p:cNvPr id="91142" name="Text Box 5"/>
            <p:cNvSpPr txBox="1">
              <a:spLocks noChangeArrowheads="1"/>
            </p:cNvSpPr>
            <p:nvPr/>
          </p:nvSpPr>
          <p:spPr bwMode="auto">
            <a:xfrm>
              <a:off x="1656737" y="1116064"/>
              <a:ext cx="2965411" cy="13644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Biological endowments</a:t>
              </a:r>
            </a:p>
          </p:txBody>
        </p:sp>
        <p:sp>
          <p:nvSpPr>
            <p:cNvPr id="91143" name="Text Box 7"/>
            <p:cNvSpPr txBox="1">
              <a:spLocks noChangeArrowheads="1"/>
            </p:cNvSpPr>
            <p:nvPr/>
          </p:nvSpPr>
          <p:spPr bwMode="auto">
            <a:xfrm>
              <a:off x="7143137" y="2160641"/>
              <a:ext cx="1600199" cy="68981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Use of FP Methods</a:t>
              </a:r>
            </a:p>
          </p:txBody>
        </p:sp>
        <p:sp>
          <p:nvSpPr>
            <p:cNvPr id="91144" name="Line 9"/>
            <p:cNvSpPr>
              <a:spLocks noChangeShapeType="1"/>
            </p:cNvSpPr>
            <p:nvPr/>
          </p:nvSpPr>
          <p:spPr bwMode="auto">
            <a:xfrm>
              <a:off x="4628536" y="1932040"/>
              <a:ext cx="2514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1145" name="Line 10"/>
            <p:cNvSpPr>
              <a:spLocks noChangeShapeType="1"/>
            </p:cNvSpPr>
            <p:nvPr/>
          </p:nvSpPr>
          <p:spPr bwMode="auto">
            <a:xfrm flipV="1">
              <a:off x="6685936" y="2740078"/>
              <a:ext cx="457200" cy="7381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1146" name="Text Box 6"/>
            <p:cNvSpPr txBox="1">
              <a:spLocks noChangeArrowheads="1"/>
            </p:cNvSpPr>
            <p:nvPr/>
          </p:nvSpPr>
          <p:spPr bwMode="auto">
            <a:xfrm>
              <a:off x="1809498" y="2922204"/>
              <a:ext cx="2362200" cy="111099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Community </a:t>
              </a:r>
              <a:r>
                <a:rPr lang="en-US" altLang="en-US" sz="1320" dirty="0" err="1">
                  <a:solidFill>
                    <a:srgbClr val="00264D"/>
                  </a:solidFill>
                  <a:latin typeface="Century Gothic" panose="020B0502020202020204" pitchFamily="34" charset="0"/>
                </a:rPr>
                <a:t>Charact</a:t>
              </a:r>
              <a:r>
                <a:rPr lang="en-US" altLang="en-US" sz="132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 </a:t>
              </a:r>
              <a:r>
                <a:rPr lang="en-US" altLang="en-US" sz="1320" dirty="0">
                  <a:solidFill>
                    <a:srgbClr val="FFFFFF"/>
                  </a:solidFill>
                  <a:latin typeface="Century Gothic" panose="020B0502020202020204" pitchFamily="34" charset="0"/>
                </a:rPr>
                <a:t> </a:t>
              </a:r>
              <a:r>
                <a:rPr lang="en-US" altLang="en-US" sz="132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 Sanitation</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a:t>
              </a:r>
              <a:r>
                <a:rPr lang="en-US" altLang="en-US" sz="1320" b="1" dirty="0">
                  <a:solidFill>
                    <a:srgbClr val="FF0000"/>
                  </a:solidFill>
                  <a:latin typeface="Century Gothic" panose="020B0502020202020204" pitchFamily="34" charset="0"/>
                </a:rPr>
                <a:t>- </a:t>
              </a:r>
              <a:r>
                <a:rPr lang="en-US" altLang="en-US" sz="1430" b="1" dirty="0">
                  <a:solidFill>
                    <a:srgbClr val="FF0000"/>
                  </a:solidFill>
                  <a:latin typeface="Century Gothic" panose="020B0502020202020204" pitchFamily="34" charset="0"/>
                </a:rPr>
                <a:t>Z</a:t>
              </a:r>
            </a:p>
          </p:txBody>
        </p:sp>
        <p:sp>
          <p:nvSpPr>
            <p:cNvPr id="91147" name="Text Box 7"/>
            <p:cNvSpPr txBox="1">
              <a:spLocks noChangeArrowheads="1"/>
            </p:cNvSpPr>
            <p:nvPr/>
          </p:nvSpPr>
          <p:spPr bwMode="auto">
            <a:xfrm>
              <a:off x="5085736" y="3467154"/>
              <a:ext cx="1600199" cy="42686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Program</a:t>
              </a:r>
            </a:p>
          </p:txBody>
        </p:sp>
        <p:sp>
          <p:nvSpPr>
            <p:cNvPr id="91148" name="Line 10"/>
            <p:cNvSpPr>
              <a:spLocks noChangeShapeType="1"/>
            </p:cNvSpPr>
            <p:nvPr/>
          </p:nvSpPr>
          <p:spPr bwMode="auto">
            <a:xfrm flipV="1">
              <a:off x="4171336" y="3642856"/>
              <a:ext cx="914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1149" name="Line 10"/>
            <p:cNvSpPr>
              <a:spLocks noChangeShapeType="1"/>
            </p:cNvSpPr>
            <p:nvPr/>
          </p:nvSpPr>
          <p:spPr bwMode="auto">
            <a:xfrm flipV="1">
              <a:off x="4171336" y="2541640"/>
              <a:ext cx="29718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1150" name="Line 10"/>
            <p:cNvSpPr>
              <a:spLocks noChangeShapeType="1"/>
            </p:cNvSpPr>
            <p:nvPr/>
          </p:nvSpPr>
          <p:spPr bwMode="auto">
            <a:xfrm flipV="1">
              <a:off x="4171336" y="3785424"/>
              <a:ext cx="914400"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91141"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Finding a solution: What are the new relationships in this model, with </a:t>
            </a:r>
            <a:r>
              <a:rPr lang="en-US" altLang="en-US" sz="2800" b="1" dirty="0">
                <a:solidFill>
                  <a:srgbClr val="FF0000"/>
                </a:solidFill>
                <a:latin typeface="Century Gothic" panose="020B0502020202020204" pitchFamily="34" charset="0"/>
              </a:rPr>
              <a:t>Z </a:t>
            </a:r>
            <a:r>
              <a:rPr lang="en-US" altLang="en-US" sz="2800" b="1" dirty="0">
                <a:solidFill>
                  <a:srgbClr val="A29CC0"/>
                </a:solidFill>
                <a:latin typeface="Century Gothic" panose="020B0502020202020204" pitchFamily="34" charset="0"/>
              </a:rPr>
              <a:t>in it?</a:t>
            </a:r>
          </a:p>
        </p:txBody>
      </p:sp>
    </p:spTree>
    <p:extLst>
      <p:ext uri="{BB962C8B-B14F-4D97-AF65-F5344CB8AC3E}">
        <p14:creationId xmlns:p14="http://schemas.microsoft.com/office/powerpoint/2010/main" val="1672582394"/>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93187" name="Rectangle 16"/>
          <p:cNvSpPr>
            <a:spLocks noChangeArrowheads="1"/>
          </p:cNvSpPr>
          <p:nvPr/>
        </p:nvSpPr>
        <p:spPr bwMode="auto">
          <a:xfrm>
            <a:off x="0" y="4020663"/>
            <a:ext cx="10309860" cy="307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1870" dirty="0" smtClean="0">
              <a:solidFill>
                <a:srgbClr val="000000"/>
              </a:solidFill>
              <a:latin typeface="Century Gothic" panose="020B0502020202020204" pitchFamily="34" charset="0"/>
            </a:endParaRPr>
          </a:p>
          <a:p>
            <a:pPr eaLnBrk="1" hangingPunct="1">
              <a:lnSpc>
                <a:spcPct val="150000"/>
              </a:lnSpc>
              <a:spcBef>
                <a:spcPct val="0"/>
              </a:spcBef>
              <a:buClrTx/>
              <a:buFontTx/>
              <a:buNone/>
            </a:pPr>
            <a:r>
              <a:rPr lang="en-US" altLang="en-US" sz="1870" dirty="0" smtClean="0">
                <a:solidFill>
                  <a:srgbClr val="000000"/>
                </a:solidFill>
                <a:latin typeface="Century Gothic" panose="020B0502020202020204" pitchFamily="34" charset="0"/>
              </a:rPr>
              <a:t>This </a:t>
            </a:r>
            <a:r>
              <a:rPr lang="en-US" altLang="en-US" sz="1870" dirty="0">
                <a:solidFill>
                  <a:srgbClr val="000000"/>
                </a:solidFill>
                <a:latin typeface="Century Gothic" panose="020B0502020202020204" pitchFamily="34" charset="0"/>
              </a:rPr>
              <a:t>is the new empirical model:</a:t>
            </a:r>
          </a:p>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4</a:t>
            </a:r>
            <a:r>
              <a:rPr lang="en-US" altLang="en-US" sz="2090" b="1" dirty="0">
                <a:solidFill>
                  <a:srgbClr val="FF0000"/>
                </a:solidFill>
              </a:rPr>
              <a:t>Z</a:t>
            </a:r>
            <a:r>
              <a:rPr lang="en-US" altLang="en-US" sz="2090" b="1" baseline="-25000" dirty="0">
                <a:solidFill>
                  <a:srgbClr val="FF0000"/>
                </a:solidFill>
              </a:rPr>
              <a:t>j</a:t>
            </a:r>
            <a:r>
              <a:rPr lang="en-US" altLang="en-US" sz="2090" b="1" dirty="0">
                <a:solidFill>
                  <a:srgbClr val="FF0000"/>
                </a:solidFill>
              </a:rPr>
              <a:t>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spcBef>
                <a:spcPct val="0"/>
              </a:spcBef>
              <a:buClrTx/>
              <a:buFontTx/>
              <a:buNone/>
            </a:pPr>
            <a:endParaRPr lang="en-US" altLang="en-US" sz="1760" u="sng" dirty="0">
              <a:solidFill>
                <a:srgbClr val="000000"/>
              </a:solidFill>
            </a:endParaRPr>
          </a:p>
          <a:p>
            <a:pPr eaLnBrk="1" hangingPunct="1">
              <a:spcBef>
                <a:spcPct val="0"/>
              </a:spcBef>
              <a:buClrTx/>
              <a:buFontTx/>
              <a:buNone/>
            </a:pPr>
            <a:r>
              <a:rPr lang="en-US" altLang="en-US" sz="1980" u="sng" dirty="0">
                <a:solidFill>
                  <a:srgbClr val="000000"/>
                </a:solidFill>
                <a:latin typeface="Century Gothic" panose="020B0502020202020204" pitchFamily="34" charset="0"/>
              </a:rPr>
              <a:t>What if?</a:t>
            </a:r>
            <a:r>
              <a:rPr lang="en-US" altLang="en-US" sz="1980" dirty="0">
                <a:solidFill>
                  <a:srgbClr val="000000"/>
                </a:solidFill>
                <a:latin typeface="Century Gothic" panose="020B0502020202020204" pitchFamily="34" charset="0"/>
              </a:rPr>
              <a:t>	</a:t>
            </a:r>
            <a:r>
              <a:rPr lang="en-US" altLang="en-US" sz="1980" b="1" dirty="0" smtClean="0">
                <a:solidFill>
                  <a:srgbClr val="000000"/>
                </a:solidFill>
                <a:latin typeface="Century Gothic" panose="020B0502020202020204" pitchFamily="34" charset="0"/>
              </a:rPr>
              <a:t>↑ </a:t>
            </a:r>
            <a:r>
              <a:rPr lang="en-US" altLang="en-US" sz="1980" b="1" dirty="0">
                <a:solidFill>
                  <a:srgbClr val="FF0000"/>
                </a:solidFill>
                <a:latin typeface="Century Gothic" panose="020B0502020202020204" pitchFamily="34" charset="0"/>
              </a:rPr>
              <a:t>Z </a:t>
            </a:r>
            <a:r>
              <a:rPr lang="en-US" altLang="en-US" sz="1980" b="1" dirty="0">
                <a:solidFill>
                  <a:srgbClr val="00B05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 ∆</a:t>
            </a:r>
            <a:r>
              <a:rPr lang="en-US" altLang="en-US" sz="1980" dirty="0">
                <a:solidFill>
                  <a:srgbClr val="000000"/>
                </a:solidFill>
                <a:latin typeface="Century Gothic" panose="020B0502020202020204" pitchFamily="34" charset="0"/>
              </a:rPr>
              <a:t> </a:t>
            </a:r>
            <a:r>
              <a:rPr lang="en-US" altLang="en-US" sz="1980" dirty="0" err="1">
                <a:solidFill>
                  <a:srgbClr val="000000"/>
                </a:solidFill>
                <a:latin typeface="Century Gothic" panose="020B0502020202020204" pitchFamily="34" charset="0"/>
              </a:rPr>
              <a:t>Prog</a:t>
            </a:r>
            <a:endParaRPr lang="en-US" altLang="en-US" sz="1980" b="1" dirty="0">
              <a:solidFill>
                <a:srgbClr val="000000"/>
              </a:solidFill>
              <a:latin typeface="Century Gothic" panose="020B0502020202020204" pitchFamily="34" charset="0"/>
            </a:endParaRPr>
          </a:p>
          <a:p>
            <a:pPr eaLnBrk="1" hangingPunct="1">
              <a:spcBef>
                <a:spcPct val="0"/>
              </a:spcBef>
              <a:buClrTx/>
              <a:buFontTx/>
              <a:buNone/>
            </a:pPr>
            <a:endParaRPr lang="en-US" altLang="en-US" sz="1760" dirty="0">
              <a:solidFill>
                <a:srgbClr val="000000"/>
              </a:solidFill>
            </a:endParaRPr>
          </a:p>
          <a:p>
            <a:pPr eaLnBrk="1" hangingPunct="1">
              <a:spcBef>
                <a:spcPct val="0"/>
              </a:spcBef>
              <a:buClrTx/>
              <a:buFontTx/>
              <a:buNone/>
            </a:pPr>
            <a:endParaRPr lang="en-US" altLang="en-US" sz="1980" dirty="0">
              <a:solidFill>
                <a:srgbClr val="000000"/>
              </a:solidFill>
            </a:endParaRPr>
          </a:p>
        </p:txBody>
      </p:sp>
      <p:grpSp>
        <p:nvGrpSpPr>
          <p:cNvPr id="93188" name="Group 15"/>
          <p:cNvGrpSpPr>
            <a:grpSpLocks/>
          </p:cNvGrpSpPr>
          <p:nvPr/>
        </p:nvGrpSpPr>
        <p:grpSpPr bwMode="auto">
          <a:xfrm>
            <a:off x="1823085" y="1341915"/>
            <a:ext cx="6642735" cy="2629110"/>
            <a:chOff x="1656737" y="1116064"/>
            <a:chExt cx="7086599" cy="2917135"/>
          </a:xfrm>
        </p:grpSpPr>
        <p:sp>
          <p:nvSpPr>
            <p:cNvPr id="93190" name="Text Box 5"/>
            <p:cNvSpPr txBox="1">
              <a:spLocks noChangeArrowheads="1"/>
            </p:cNvSpPr>
            <p:nvPr/>
          </p:nvSpPr>
          <p:spPr bwMode="auto">
            <a:xfrm>
              <a:off x="1656737" y="1116064"/>
              <a:ext cx="2965411" cy="13644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Biological endowments</a:t>
              </a:r>
            </a:p>
          </p:txBody>
        </p:sp>
        <p:sp>
          <p:nvSpPr>
            <p:cNvPr id="93191" name="Text Box 7"/>
            <p:cNvSpPr txBox="1">
              <a:spLocks noChangeArrowheads="1"/>
            </p:cNvSpPr>
            <p:nvPr/>
          </p:nvSpPr>
          <p:spPr bwMode="auto">
            <a:xfrm>
              <a:off x="7143137" y="2160641"/>
              <a:ext cx="1600199" cy="68981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Use of FP Methods</a:t>
              </a:r>
            </a:p>
          </p:txBody>
        </p:sp>
        <p:sp>
          <p:nvSpPr>
            <p:cNvPr id="93192" name="Line 9"/>
            <p:cNvSpPr>
              <a:spLocks noChangeShapeType="1"/>
            </p:cNvSpPr>
            <p:nvPr/>
          </p:nvSpPr>
          <p:spPr bwMode="auto">
            <a:xfrm>
              <a:off x="4628536" y="1932040"/>
              <a:ext cx="2514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3193" name="Line 10"/>
            <p:cNvSpPr>
              <a:spLocks noChangeShapeType="1"/>
            </p:cNvSpPr>
            <p:nvPr/>
          </p:nvSpPr>
          <p:spPr bwMode="auto">
            <a:xfrm flipV="1">
              <a:off x="6685936" y="2740078"/>
              <a:ext cx="457200" cy="7381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3194" name="Text Box 6"/>
            <p:cNvSpPr txBox="1">
              <a:spLocks noChangeArrowheads="1"/>
            </p:cNvSpPr>
            <p:nvPr/>
          </p:nvSpPr>
          <p:spPr bwMode="auto">
            <a:xfrm>
              <a:off x="1809498" y="2922204"/>
              <a:ext cx="2362200" cy="111099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Community </a:t>
              </a:r>
              <a:r>
                <a:rPr lang="en-US" altLang="en-US" sz="1320" dirty="0" err="1">
                  <a:solidFill>
                    <a:srgbClr val="00264D"/>
                  </a:solidFill>
                  <a:latin typeface="Century Gothic" panose="020B0502020202020204" pitchFamily="34" charset="0"/>
                </a:rPr>
                <a:t>Charact</a:t>
              </a:r>
              <a:r>
                <a:rPr lang="en-US" altLang="en-US" sz="132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 </a:t>
              </a:r>
              <a:r>
                <a:rPr lang="en-US" altLang="en-US" sz="1320" dirty="0">
                  <a:solidFill>
                    <a:srgbClr val="FFFFFF"/>
                  </a:solidFill>
                  <a:latin typeface="Century Gothic" panose="020B0502020202020204" pitchFamily="34" charset="0"/>
                </a:rPr>
                <a:t> </a:t>
              </a:r>
              <a:r>
                <a:rPr lang="en-US" altLang="en-US" sz="132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 Sanitation</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a:t>
              </a:r>
              <a:r>
                <a:rPr lang="en-US" altLang="en-US" sz="1320" b="1" dirty="0">
                  <a:solidFill>
                    <a:srgbClr val="FF0000"/>
                  </a:solidFill>
                  <a:latin typeface="Century Gothic" panose="020B0502020202020204" pitchFamily="34" charset="0"/>
                </a:rPr>
                <a:t>- </a:t>
              </a:r>
              <a:r>
                <a:rPr lang="en-US" altLang="en-US" sz="1430" b="1" dirty="0">
                  <a:solidFill>
                    <a:srgbClr val="FF0000"/>
                  </a:solidFill>
                  <a:latin typeface="Century Gothic" panose="020B0502020202020204" pitchFamily="34" charset="0"/>
                </a:rPr>
                <a:t>Z</a:t>
              </a:r>
            </a:p>
          </p:txBody>
        </p:sp>
        <p:sp>
          <p:nvSpPr>
            <p:cNvPr id="93195" name="Text Box 7"/>
            <p:cNvSpPr txBox="1">
              <a:spLocks noChangeArrowheads="1"/>
            </p:cNvSpPr>
            <p:nvPr/>
          </p:nvSpPr>
          <p:spPr bwMode="auto">
            <a:xfrm>
              <a:off x="5085736" y="3467154"/>
              <a:ext cx="1600199" cy="42686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Program</a:t>
              </a:r>
            </a:p>
          </p:txBody>
        </p:sp>
        <p:sp>
          <p:nvSpPr>
            <p:cNvPr id="93196" name="Line 10"/>
            <p:cNvSpPr>
              <a:spLocks noChangeShapeType="1"/>
            </p:cNvSpPr>
            <p:nvPr/>
          </p:nvSpPr>
          <p:spPr bwMode="auto">
            <a:xfrm flipV="1">
              <a:off x="4171336" y="3642856"/>
              <a:ext cx="914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3197" name="Line 10"/>
            <p:cNvSpPr>
              <a:spLocks noChangeShapeType="1"/>
            </p:cNvSpPr>
            <p:nvPr/>
          </p:nvSpPr>
          <p:spPr bwMode="auto">
            <a:xfrm flipV="1">
              <a:off x="4171336" y="2541640"/>
              <a:ext cx="29718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3198" name="Line 10"/>
            <p:cNvSpPr>
              <a:spLocks noChangeShapeType="1"/>
            </p:cNvSpPr>
            <p:nvPr/>
          </p:nvSpPr>
          <p:spPr bwMode="auto">
            <a:xfrm flipV="1">
              <a:off x="4171336" y="3785424"/>
              <a:ext cx="914400"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93189"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Finding a solution: What are the new relationships in this model, with</a:t>
            </a:r>
            <a:r>
              <a:rPr lang="en-US" altLang="en-US" sz="2800" b="1" dirty="0">
                <a:solidFill>
                  <a:srgbClr val="003366"/>
                </a:solidFill>
                <a:latin typeface="Century Gothic" panose="020B0502020202020204" pitchFamily="34" charset="0"/>
              </a:rPr>
              <a:t> </a:t>
            </a:r>
            <a:r>
              <a:rPr lang="en-US" altLang="en-US" sz="2800" b="1" dirty="0">
                <a:solidFill>
                  <a:srgbClr val="FF0000"/>
                </a:solidFill>
                <a:latin typeface="Century Gothic" panose="020B0502020202020204" pitchFamily="34" charset="0"/>
              </a:rPr>
              <a:t>Z </a:t>
            </a:r>
            <a:r>
              <a:rPr lang="en-US" altLang="en-US" sz="2800" b="1" dirty="0">
                <a:solidFill>
                  <a:srgbClr val="A29CC0"/>
                </a:solidFill>
                <a:latin typeface="Century Gothic" panose="020B0502020202020204" pitchFamily="34" charset="0"/>
              </a:rPr>
              <a:t>in it?</a:t>
            </a:r>
          </a:p>
        </p:txBody>
      </p:sp>
    </p:spTree>
    <p:extLst>
      <p:ext uri="{BB962C8B-B14F-4D97-AF65-F5344CB8AC3E}">
        <p14:creationId xmlns:p14="http://schemas.microsoft.com/office/powerpoint/2010/main" val="4167967052"/>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95235" name="Rectangle 16"/>
          <p:cNvSpPr>
            <a:spLocks noChangeArrowheads="1"/>
          </p:cNvSpPr>
          <p:nvPr/>
        </p:nvSpPr>
        <p:spPr bwMode="auto">
          <a:xfrm>
            <a:off x="0" y="4020662"/>
            <a:ext cx="10309860" cy="294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r>
              <a:rPr lang="en-US" altLang="en-US" sz="1870" dirty="0">
                <a:solidFill>
                  <a:srgbClr val="000000"/>
                </a:solidFill>
                <a:latin typeface="Century Gothic" panose="020B0502020202020204" pitchFamily="34" charset="0"/>
              </a:rPr>
              <a:t>This is the new empirical model:</a:t>
            </a:r>
          </a:p>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4</a:t>
            </a:r>
            <a:r>
              <a:rPr lang="en-US" altLang="en-US" sz="2090" b="1" dirty="0">
                <a:solidFill>
                  <a:srgbClr val="FF0000"/>
                </a:solidFill>
              </a:rPr>
              <a:t>Z</a:t>
            </a:r>
            <a:r>
              <a:rPr lang="en-US" altLang="en-US" sz="2090" b="1" baseline="-25000" dirty="0">
                <a:solidFill>
                  <a:srgbClr val="FF0000"/>
                </a:solidFill>
              </a:rPr>
              <a:t>j</a:t>
            </a:r>
            <a:r>
              <a:rPr lang="en-US" altLang="en-US" sz="2090" b="1" dirty="0">
                <a:solidFill>
                  <a:srgbClr val="FF0000"/>
                </a:solidFill>
              </a:rPr>
              <a:t>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spcBef>
                <a:spcPct val="0"/>
              </a:spcBef>
              <a:buClrTx/>
              <a:buFontTx/>
              <a:buNone/>
            </a:pPr>
            <a:endParaRPr lang="en-US" altLang="en-US" sz="1760" u="sng" dirty="0">
              <a:solidFill>
                <a:srgbClr val="000000"/>
              </a:solidFill>
            </a:endParaRPr>
          </a:p>
          <a:p>
            <a:pPr eaLnBrk="1" hangingPunct="1">
              <a:spcBef>
                <a:spcPct val="0"/>
              </a:spcBef>
              <a:buClrTx/>
              <a:buFontTx/>
              <a:buNone/>
            </a:pPr>
            <a:r>
              <a:rPr lang="en-US" altLang="en-US" sz="1980" u="sng" dirty="0">
                <a:solidFill>
                  <a:srgbClr val="000000"/>
                </a:solidFill>
                <a:latin typeface="Century Gothic" panose="020B0502020202020204" pitchFamily="34" charset="0"/>
              </a:rPr>
              <a:t>What if?</a:t>
            </a:r>
            <a:r>
              <a:rPr lang="en-US" altLang="en-US" sz="1980" dirty="0">
                <a:solidFill>
                  <a:srgbClr val="000000"/>
                </a:solidFill>
                <a:latin typeface="Century Gothic" panose="020B0502020202020204" pitchFamily="34" charset="0"/>
              </a:rPr>
              <a:t>	</a:t>
            </a:r>
            <a:r>
              <a:rPr lang="en-US" altLang="en-US" sz="1980" b="1" dirty="0" smtClean="0">
                <a:solidFill>
                  <a:srgbClr val="000000"/>
                </a:solidFill>
                <a:latin typeface="Century Gothic" panose="020B0502020202020204" pitchFamily="34" charset="0"/>
              </a:rPr>
              <a:t>↑ </a:t>
            </a:r>
            <a:r>
              <a:rPr lang="en-US" altLang="en-US" sz="1980" b="1" dirty="0">
                <a:solidFill>
                  <a:srgbClr val="FF0000"/>
                </a:solidFill>
                <a:latin typeface="Century Gothic" panose="020B0502020202020204" pitchFamily="34" charset="0"/>
              </a:rPr>
              <a:t>Z </a:t>
            </a:r>
            <a:r>
              <a:rPr lang="en-US" altLang="en-US" sz="1980" b="1" dirty="0">
                <a:solidFill>
                  <a:srgbClr val="00B05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 ∆</a:t>
            </a:r>
            <a:r>
              <a:rPr lang="en-US" altLang="en-US" sz="1980" dirty="0">
                <a:solidFill>
                  <a:srgbClr val="000000"/>
                </a:solidFill>
                <a:latin typeface="Century Gothic" panose="020B0502020202020204" pitchFamily="34" charset="0"/>
              </a:rPr>
              <a:t> </a:t>
            </a:r>
            <a:r>
              <a:rPr lang="en-US" altLang="en-US" sz="1980" dirty="0" err="1">
                <a:solidFill>
                  <a:srgbClr val="000000"/>
                </a:solidFill>
                <a:latin typeface="Century Gothic" panose="020B0502020202020204" pitchFamily="34" charset="0"/>
              </a:rPr>
              <a:t>Prog</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 Use</a:t>
            </a:r>
          </a:p>
          <a:p>
            <a:pPr eaLnBrk="1" hangingPunct="1">
              <a:spcBef>
                <a:spcPct val="0"/>
              </a:spcBef>
              <a:buClrTx/>
              <a:buFontTx/>
              <a:buNone/>
            </a:pPr>
            <a:endParaRPr lang="en-US" altLang="en-US" sz="1980" b="1" dirty="0">
              <a:solidFill>
                <a:srgbClr val="000000"/>
              </a:solidFill>
            </a:endParaRPr>
          </a:p>
          <a:p>
            <a:pPr eaLnBrk="1" hangingPunct="1">
              <a:spcBef>
                <a:spcPct val="0"/>
              </a:spcBef>
              <a:buClrTx/>
              <a:buFontTx/>
              <a:buNone/>
            </a:pPr>
            <a:endParaRPr lang="en-US" altLang="en-US" sz="1760" dirty="0">
              <a:solidFill>
                <a:srgbClr val="000000"/>
              </a:solidFill>
            </a:endParaRPr>
          </a:p>
          <a:p>
            <a:pPr eaLnBrk="1" hangingPunct="1">
              <a:spcBef>
                <a:spcPct val="0"/>
              </a:spcBef>
              <a:buClrTx/>
              <a:buFontTx/>
              <a:buNone/>
            </a:pPr>
            <a:endParaRPr lang="en-US" altLang="en-US" sz="1980" dirty="0">
              <a:solidFill>
                <a:srgbClr val="000000"/>
              </a:solidFill>
            </a:endParaRPr>
          </a:p>
        </p:txBody>
      </p:sp>
      <p:grpSp>
        <p:nvGrpSpPr>
          <p:cNvPr id="95236" name="Group 15"/>
          <p:cNvGrpSpPr>
            <a:grpSpLocks/>
          </p:cNvGrpSpPr>
          <p:nvPr/>
        </p:nvGrpSpPr>
        <p:grpSpPr bwMode="auto">
          <a:xfrm>
            <a:off x="1823085" y="1341915"/>
            <a:ext cx="6642735" cy="2629110"/>
            <a:chOff x="1656737" y="1116064"/>
            <a:chExt cx="7086599" cy="2917135"/>
          </a:xfrm>
        </p:grpSpPr>
        <p:sp>
          <p:nvSpPr>
            <p:cNvPr id="95238" name="Text Box 5"/>
            <p:cNvSpPr txBox="1">
              <a:spLocks noChangeArrowheads="1"/>
            </p:cNvSpPr>
            <p:nvPr/>
          </p:nvSpPr>
          <p:spPr bwMode="auto">
            <a:xfrm>
              <a:off x="1656737" y="1116064"/>
              <a:ext cx="2965411" cy="13644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Biological endowments</a:t>
              </a:r>
            </a:p>
          </p:txBody>
        </p:sp>
        <p:sp>
          <p:nvSpPr>
            <p:cNvPr id="95239" name="Text Box 7"/>
            <p:cNvSpPr txBox="1">
              <a:spLocks noChangeArrowheads="1"/>
            </p:cNvSpPr>
            <p:nvPr/>
          </p:nvSpPr>
          <p:spPr bwMode="auto">
            <a:xfrm>
              <a:off x="7143137" y="2160641"/>
              <a:ext cx="1600199" cy="68981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Use of FP Methods</a:t>
              </a:r>
            </a:p>
          </p:txBody>
        </p:sp>
        <p:sp>
          <p:nvSpPr>
            <p:cNvPr id="95240" name="Line 9"/>
            <p:cNvSpPr>
              <a:spLocks noChangeShapeType="1"/>
            </p:cNvSpPr>
            <p:nvPr/>
          </p:nvSpPr>
          <p:spPr bwMode="auto">
            <a:xfrm>
              <a:off x="4628536" y="1932040"/>
              <a:ext cx="2514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5241" name="Line 10"/>
            <p:cNvSpPr>
              <a:spLocks noChangeShapeType="1"/>
            </p:cNvSpPr>
            <p:nvPr/>
          </p:nvSpPr>
          <p:spPr bwMode="auto">
            <a:xfrm flipV="1">
              <a:off x="6685936" y="2740078"/>
              <a:ext cx="457200" cy="7381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5242" name="Text Box 6"/>
            <p:cNvSpPr txBox="1">
              <a:spLocks noChangeArrowheads="1"/>
            </p:cNvSpPr>
            <p:nvPr/>
          </p:nvSpPr>
          <p:spPr bwMode="auto">
            <a:xfrm>
              <a:off x="1809498" y="2922204"/>
              <a:ext cx="2362200" cy="111099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Community </a:t>
              </a:r>
              <a:r>
                <a:rPr lang="en-US" altLang="en-US" sz="1320" dirty="0" err="1">
                  <a:solidFill>
                    <a:srgbClr val="00264D"/>
                  </a:solidFill>
                  <a:latin typeface="Century Gothic" panose="020B0502020202020204" pitchFamily="34" charset="0"/>
                </a:rPr>
                <a:t>Charact</a:t>
              </a:r>
              <a:r>
                <a:rPr lang="en-US" altLang="en-US" sz="132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 </a:t>
              </a:r>
              <a:r>
                <a:rPr lang="en-US" altLang="en-US" sz="1320" dirty="0">
                  <a:solidFill>
                    <a:srgbClr val="FFFFFF"/>
                  </a:solidFill>
                  <a:latin typeface="Century Gothic" panose="020B0502020202020204" pitchFamily="34" charset="0"/>
                </a:rPr>
                <a:t> </a:t>
              </a:r>
              <a:r>
                <a:rPr lang="en-US" altLang="en-US" sz="132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 Sanitation</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a:t>
              </a:r>
              <a:r>
                <a:rPr lang="en-US" altLang="en-US" sz="1320" b="1" dirty="0">
                  <a:solidFill>
                    <a:srgbClr val="FF0000"/>
                  </a:solidFill>
                  <a:latin typeface="Century Gothic" panose="020B0502020202020204" pitchFamily="34" charset="0"/>
                </a:rPr>
                <a:t>- </a:t>
              </a:r>
              <a:r>
                <a:rPr lang="en-US" altLang="en-US" sz="1430" b="1" dirty="0">
                  <a:solidFill>
                    <a:srgbClr val="FF0000"/>
                  </a:solidFill>
                  <a:latin typeface="Century Gothic" panose="020B0502020202020204" pitchFamily="34" charset="0"/>
                </a:rPr>
                <a:t>Z</a:t>
              </a:r>
            </a:p>
          </p:txBody>
        </p:sp>
        <p:sp>
          <p:nvSpPr>
            <p:cNvPr id="95243" name="Text Box 7"/>
            <p:cNvSpPr txBox="1">
              <a:spLocks noChangeArrowheads="1"/>
            </p:cNvSpPr>
            <p:nvPr/>
          </p:nvSpPr>
          <p:spPr bwMode="auto">
            <a:xfrm>
              <a:off x="5085736" y="3467154"/>
              <a:ext cx="1600199" cy="42686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Program</a:t>
              </a:r>
            </a:p>
          </p:txBody>
        </p:sp>
        <p:sp>
          <p:nvSpPr>
            <p:cNvPr id="95244" name="Line 10"/>
            <p:cNvSpPr>
              <a:spLocks noChangeShapeType="1"/>
            </p:cNvSpPr>
            <p:nvPr/>
          </p:nvSpPr>
          <p:spPr bwMode="auto">
            <a:xfrm flipV="1">
              <a:off x="4171336" y="3642856"/>
              <a:ext cx="914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5245" name="Line 10"/>
            <p:cNvSpPr>
              <a:spLocks noChangeShapeType="1"/>
            </p:cNvSpPr>
            <p:nvPr/>
          </p:nvSpPr>
          <p:spPr bwMode="auto">
            <a:xfrm flipV="1">
              <a:off x="4171336" y="2541640"/>
              <a:ext cx="29718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5246" name="Line 10"/>
            <p:cNvSpPr>
              <a:spLocks noChangeShapeType="1"/>
            </p:cNvSpPr>
            <p:nvPr/>
          </p:nvSpPr>
          <p:spPr bwMode="auto">
            <a:xfrm flipV="1">
              <a:off x="4171336" y="3785424"/>
              <a:ext cx="914400"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95237"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Finding a solution: What are the new relationships in this model, with </a:t>
            </a:r>
            <a:r>
              <a:rPr lang="en-US" altLang="en-US" sz="2800" b="1" dirty="0">
                <a:solidFill>
                  <a:srgbClr val="FF0000"/>
                </a:solidFill>
                <a:latin typeface="Century Gothic" panose="020B0502020202020204" pitchFamily="34" charset="0"/>
              </a:rPr>
              <a:t>Z </a:t>
            </a:r>
            <a:r>
              <a:rPr lang="en-US" altLang="en-US" sz="2800" b="1" dirty="0">
                <a:solidFill>
                  <a:srgbClr val="A29CC0"/>
                </a:solidFill>
                <a:latin typeface="Century Gothic" panose="020B0502020202020204" pitchFamily="34" charset="0"/>
              </a:rPr>
              <a:t>in it?</a:t>
            </a:r>
          </a:p>
        </p:txBody>
      </p:sp>
    </p:spTree>
    <p:extLst>
      <p:ext uri="{BB962C8B-B14F-4D97-AF65-F5344CB8AC3E}">
        <p14:creationId xmlns:p14="http://schemas.microsoft.com/office/powerpoint/2010/main" val="4223439084"/>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97283" name="Rectangle 16"/>
          <p:cNvSpPr>
            <a:spLocks noChangeArrowheads="1"/>
          </p:cNvSpPr>
          <p:nvPr/>
        </p:nvSpPr>
        <p:spPr bwMode="auto">
          <a:xfrm>
            <a:off x="0" y="4020662"/>
            <a:ext cx="10309860" cy="35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r>
              <a:rPr lang="en-US" altLang="en-US" sz="1870" dirty="0">
                <a:solidFill>
                  <a:srgbClr val="000000"/>
                </a:solidFill>
                <a:latin typeface="Century Gothic" panose="020B0502020202020204" pitchFamily="34" charset="0"/>
              </a:rPr>
              <a:t>This is the new empirical model:</a:t>
            </a:r>
          </a:p>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Rur</a:t>
            </a:r>
            <a:r>
              <a:rPr lang="en-US" altLang="en-US" sz="2090" baseline="-25000" dirty="0">
                <a:solidFill>
                  <a:srgbClr val="000000"/>
                </a:solidFill>
              </a:rPr>
              <a:t>j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4</a:t>
            </a:r>
            <a:r>
              <a:rPr lang="en-US" altLang="en-US" sz="2090" b="1" dirty="0">
                <a:solidFill>
                  <a:srgbClr val="FF0000"/>
                </a:solidFill>
              </a:rPr>
              <a:t>Z</a:t>
            </a:r>
            <a:r>
              <a:rPr lang="en-US" altLang="en-US" sz="2090" b="1" baseline="-25000" dirty="0">
                <a:solidFill>
                  <a:srgbClr val="FF0000"/>
                </a:solidFill>
              </a:rPr>
              <a:t>j</a:t>
            </a:r>
            <a:r>
              <a:rPr lang="en-US" altLang="en-US" sz="2090" b="1" dirty="0">
                <a:solidFill>
                  <a:srgbClr val="FF0000"/>
                </a:solidFill>
              </a:rPr>
              <a:t>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2</a:t>
            </a:r>
            <a:r>
              <a:rPr lang="en-US" altLang="en-US" sz="2090" dirty="0">
                <a:solidFill>
                  <a:srgbClr val="00B050"/>
                </a:solidFill>
              </a:rPr>
              <a:t>HF</a:t>
            </a:r>
            <a:r>
              <a:rPr lang="en-US" altLang="en-US" sz="2090" baseline="-25000" dirty="0">
                <a:solidFill>
                  <a:srgbClr val="00B050"/>
                </a:solidFill>
              </a:rPr>
              <a:t>j </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3</a:t>
            </a:r>
            <a:r>
              <a:rPr lang="en-US" altLang="en-US" sz="2090" dirty="0">
                <a:solidFill>
                  <a:srgbClr val="00B050"/>
                </a:solidFill>
              </a:rPr>
              <a:t>San</a:t>
            </a:r>
            <a:r>
              <a:rPr lang="en-US" altLang="en-US" sz="2090" baseline="-25000" dirty="0">
                <a:solidFill>
                  <a:srgbClr val="00B050"/>
                </a:solidFill>
              </a:rPr>
              <a:t>j</a:t>
            </a:r>
          </a:p>
          <a:p>
            <a:pPr eaLnBrk="1" hangingPunct="1">
              <a:spcBef>
                <a:spcPct val="0"/>
              </a:spcBef>
              <a:buClrTx/>
              <a:buFontTx/>
              <a:buNone/>
            </a:pPr>
            <a:endParaRPr lang="en-US" altLang="en-US" sz="1760" u="sng" dirty="0">
              <a:solidFill>
                <a:srgbClr val="000000"/>
              </a:solidFill>
            </a:endParaRPr>
          </a:p>
          <a:p>
            <a:pPr eaLnBrk="1" hangingPunct="1">
              <a:spcBef>
                <a:spcPct val="0"/>
              </a:spcBef>
              <a:buClrTx/>
              <a:buFontTx/>
              <a:buNone/>
            </a:pPr>
            <a:r>
              <a:rPr lang="en-US" altLang="en-US" sz="1980" u="sng" dirty="0">
                <a:solidFill>
                  <a:srgbClr val="000000"/>
                </a:solidFill>
                <a:latin typeface="Century Gothic" panose="020B0502020202020204" pitchFamily="34" charset="0"/>
              </a:rPr>
              <a:t>What if?</a:t>
            </a:r>
            <a:r>
              <a:rPr lang="en-US" altLang="en-US" sz="1980" dirty="0">
                <a:solidFill>
                  <a:srgbClr val="000000"/>
                </a:solidFill>
                <a:latin typeface="Century Gothic" panose="020B0502020202020204" pitchFamily="34" charset="0"/>
              </a:rPr>
              <a:t>	</a:t>
            </a:r>
            <a:r>
              <a:rPr lang="en-US" altLang="en-US" sz="1980" b="1" dirty="0" smtClean="0">
                <a:solidFill>
                  <a:srgbClr val="000000"/>
                </a:solidFill>
                <a:latin typeface="Century Gothic" panose="020B0502020202020204" pitchFamily="34" charset="0"/>
              </a:rPr>
              <a:t>↑ </a:t>
            </a:r>
            <a:r>
              <a:rPr lang="en-US" altLang="en-US" sz="1980" b="1" dirty="0">
                <a:solidFill>
                  <a:srgbClr val="FF0000"/>
                </a:solidFill>
                <a:latin typeface="Century Gothic" panose="020B0502020202020204" pitchFamily="34" charset="0"/>
              </a:rPr>
              <a:t>Z </a:t>
            </a:r>
            <a:r>
              <a:rPr lang="en-US" altLang="en-US" sz="1980" b="1" dirty="0">
                <a:solidFill>
                  <a:srgbClr val="00B05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 ∆</a:t>
            </a:r>
            <a:r>
              <a:rPr lang="en-US" altLang="en-US" sz="1980" dirty="0">
                <a:solidFill>
                  <a:srgbClr val="000000"/>
                </a:solidFill>
                <a:latin typeface="Century Gothic" panose="020B0502020202020204" pitchFamily="34" charset="0"/>
              </a:rPr>
              <a:t> </a:t>
            </a:r>
            <a:r>
              <a:rPr lang="en-US" altLang="en-US" sz="1980" dirty="0" err="1">
                <a:solidFill>
                  <a:srgbClr val="000000"/>
                </a:solidFill>
                <a:latin typeface="Century Gothic" panose="020B0502020202020204" pitchFamily="34" charset="0"/>
              </a:rPr>
              <a:t>Prog</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 Use</a:t>
            </a:r>
          </a:p>
          <a:p>
            <a:pPr eaLnBrk="1" hangingPunct="1">
              <a:spcBef>
                <a:spcPct val="0"/>
              </a:spcBef>
              <a:buClrTx/>
              <a:buFontTx/>
              <a:buNone/>
            </a:pPr>
            <a:endParaRPr lang="en-US" altLang="en-US" sz="1980" b="1" dirty="0">
              <a:solidFill>
                <a:srgbClr val="000000"/>
              </a:solidFill>
              <a:latin typeface="Century Gothic" panose="020B0502020202020204" pitchFamily="34" charset="0"/>
            </a:endParaRPr>
          </a:p>
          <a:p>
            <a:pPr eaLnBrk="1" hangingPunct="1">
              <a:spcBef>
                <a:spcPct val="0"/>
              </a:spcBef>
              <a:buClrTx/>
              <a:buFontTx/>
              <a:buNone/>
            </a:pPr>
            <a:r>
              <a:rPr lang="en-US" altLang="en-US" sz="1980" b="1" dirty="0">
                <a:solidFill>
                  <a:srgbClr val="000000"/>
                </a:solidFill>
                <a:latin typeface="Century Gothic" panose="020B0502020202020204" pitchFamily="34" charset="0"/>
              </a:rPr>
              <a:t>Now we have a </a:t>
            </a:r>
            <a:r>
              <a:rPr lang="en-US" altLang="en-US" sz="1980" b="1" u="sng" dirty="0">
                <a:solidFill>
                  <a:srgbClr val="000000"/>
                </a:solidFill>
                <a:latin typeface="Century Gothic" panose="020B0502020202020204" pitchFamily="34" charset="0"/>
              </a:rPr>
              <a:t>direct and unique</a:t>
            </a:r>
            <a:r>
              <a:rPr lang="en-US" altLang="en-US" sz="1980" b="1" dirty="0">
                <a:solidFill>
                  <a:srgbClr val="000000"/>
                </a:solidFill>
                <a:latin typeface="Century Gothic" panose="020B0502020202020204" pitchFamily="34" charset="0"/>
              </a:rPr>
              <a:t> relationship between Z, </a:t>
            </a:r>
            <a:r>
              <a:rPr lang="en-US" altLang="en-US" sz="1980" b="1" dirty="0" err="1">
                <a:solidFill>
                  <a:srgbClr val="000000"/>
                </a:solidFill>
                <a:latin typeface="Century Gothic" panose="020B0502020202020204" pitchFamily="34" charset="0"/>
              </a:rPr>
              <a:t>Prog</a:t>
            </a:r>
            <a:r>
              <a:rPr lang="en-US" altLang="en-US" sz="1980" b="1" dirty="0">
                <a:solidFill>
                  <a:srgbClr val="000000"/>
                </a:solidFill>
                <a:latin typeface="Century Gothic" panose="020B0502020202020204" pitchFamily="34" charset="0"/>
              </a:rPr>
              <a:t> and Use,                   all of which are observed. Now we can estimate the impact of </a:t>
            </a:r>
            <a:r>
              <a:rPr lang="en-US" altLang="en-US" sz="1980" b="1" dirty="0" err="1">
                <a:solidFill>
                  <a:srgbClr val="000000"/>
                </a:solidFill>
                <a:latin typeface="Century Gothic" panose="020B0502020202020204" pitchFamily="34" charset="0"/>
              </a:rPr>
              <a:t>Prog</a:t>
            </a:r>
            <a:r>
              <a:rPr lang="en-US" altLang="en-US" sz="1980" b="1" dirty="0">
                <a:solidFill>
                  <a:srgbClr val="000000"/>
                </a:solidFill>
                <a:latin typeface="Century Gothic" panose="020B0502020202020204" pitchFamily="34" charset="0"/>
              </a:rPr>
              <a:t> on Use!</a:t>
            </a:r>
          </a:p>
          <a:p>
            <a:pPr eaLnBrk="1" hangingPunct="1">
              <a:spcBef>
                <a:spcPct val="0"/>
              </a:spcBef>
              <a:buClrTx/>
              <a:buFontTx/>
              <a:buNone/>
            </a:pPr>
            <a:endParaRPr lang="en-US" altLang="en-US" sz="1760" dirty="0">
              <a:solidFill>
                <a:srgbClr val="000000"/>
              </a:solidFill>
            </a:endParaRPr>
          </a:p>
          <a:p>
            <a:pPr eaLnBrk="1" hangingPunct="1">
              <a:spcBef>
                <a:spcPct val="0"/>
              </a:spcBef>
              <a:buClrTx/>
              <a:buFontTx/>
              <a:buNone/>
            </a:pPr>
            <a:endParaRPr lang="en-US" altLang="en-US" sz="1980" dirty="0">
              <a:solidFill>
                <a:srgbClr val="000000"/>
              </a:solidFill>
            </a:endParaRPr>
          </a:p>
        </p:txBody>
      </p:sp>
      <p:grpSp>
        <p:nvGrpSpPr>
          <p:cNvPr id="97284" name="Group 15"/>
          <p:cNvGrpSpPr>
            <a:grpSpLocks/>
          </p:cNvGrpSpPr>
          <p:nvPr/>
        </p:nvGrpSpPr>
        <p:grpSpPr bwMode="auto">
          <a:xfrm>
            <a:off x="1823085" y="1341915"/>
            <a:ext cx="6642735" cy="2629110"/>
            <a:chOff x="1656737" y="1116064"/>
            <a:chExt cx="7086599" cy="2917135"/>
          </a:xfrm>
        </p:grpSpPr>
        <p:sp>
          <p:nvSpPr>
            <p:cNvPr id="97286" name="Text Box 5"/>
            <p:cNvSpPr txBox="1">
              <a:spLocks noChangeArrowheads="1"/>
            </p:cNvSpPr>
            <p:nvPr/>
          </p:nvSpPr>
          <p:spPr bwMode="auto">
            <a:xfrm>
              <a:off x="1656737" y="1116064"/>
              <a:ext cx="2965411" cy="13644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Biological endowments</a:t>
              </a:r>
            </a:p>
          </p:txBody>
        </p:sp>
        <p:sp>
          <p:nvSpPr>
            <p:cNvPr id="97287" name="Text Box 7"/>
            <p:cNvSpPr txBox="1">
              <a:spLocks noChangeArrowheads="1"/>
            </p:cNvSpPr>
            <p:nvPr/>
          </p:nvSpPr>
          <p:spPr bwMode="auto">
            <a:xfrm>
              <a:off x="7143137" y="2160641"/>
              <a:ext cx="1600199" cy="68981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Use of FP Methods</a:t>
              </a:r>
            </a:p>
          </p:txBody>
        </p:sp>
        <p:sp>
          <p:nvSpPr>
            <p:cNvPr id="97288" name="Line 9"/>
            <p:cNvSpPr>
              <a:spLocks noChangeShapeType="1"/>
            </p:cNvSpPr>
            <p:nvPr/>
          </p:nvSpPr>
          <p:spPr bwMode="auto">
            <a:xfrm>
              <a:off x="4628536" y="1932040"/>
              <a:ext cx="2514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7289" name="Line 10"/>
            <p:cNvSpPr>
              <a:spLocks noChangeShapeType="1"/>
            </p:cNvSpPr>
            <p:nvPr/>
          </p:nvSpPr>
          <p:spPr bwMode="auto">
            <a:xfrm flipV="1">
              <a:off x="6685936" y="2740078"/>
              <a:ext cx="457200" cy="7381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7290" name="Text Box 6"/>
            <p:cNvSpPr txBox="1">
              <a:spLocks noChangeArrowheads="1"/>
            </p:cNvSpPr>
            <p:nvPr/>
          </p:nvSpPr>
          <p:spPr bwMode="auto">
            <a:xfrm>
              <a:off x="1809498" y="2922204"/>
              <a:ext cx="2362200" cy="111099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Community </a:t>
              </a:r>
              <a:r>
                <a:rPr lang="en-US" altLang="en-US" sz="1320" dirty="0" err="1">
                  <a:solidFill>
                    <a:srgbClr val="00264D"/>
                  </a:solidFill>
                  <a:latin typeface="Century Gothic" panose="020B0502020202020204" pitchFamily="34" charset="0"/>
                </a:rPr>
                <a:t>Charact</a:t>
              </a:r>
              <a:r>
                <a:rPr lang="en-US" altLang="en-US" sz="132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 </a:t>
              </a:r>
              <a:r>
                <a:rPr lang="en-US" altLang="en-US" sz="1320" dirty="0">
                  <a:solidFill>
                    <a:srgbClr val="FFFFFF"/>
                  </a:solidFill>
                  <a:latin typeface="Century Gothic" panose="020B0502020202020204" pitchFamily="34" charset="0"/>
                </a:rPr>
                <a:t> </a:t>
              </a:r>
              <a:r>
                <a:rPr lang="en-US" altLang="en-US" sz="132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 Sanitation</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a:t>
              </a:r>
              <a:r>
                <a:rPr lang="en-US" altLang="en-US" sz="1320" b="1" dirty="0">
                  <a:solidFill>
                    <a:srgbClr val="FF0000"/>
                  </a:solidFill>
                  <a:latin typeface="Century Gothic" panose="020B0502020202020204" pitchFamily="34" charset="0"/>
                </a:rPr>
                <a:t>- </a:t>
              </a:r>
              <a:r>
                <a:rPr lang="en-US" altLang="en-US" sz="1430" b="1" dirty="0">
                  <a:solidFill>
                    <a:srgbClr val="FF0000"/>
                  </a:solidFill>
                  <a:latin typeface="Century Gothic" panose="020B0502020202020204" pitchFamily="34" charset="0"/>
                </a:rPr>
                <a:t>Z</a:t>
              </a:r>
            </a:p>
          </p:txBody>
        </p:sp>
        <p:sp>
          <p:nvSpPr>
            <p:cNvPr id="97291" name="Text Box 7"/>
            <p:cNvSpPr txBox="1">
              <a:spLocks noChangeArrowheads="1"/>
            </p:cNvSpPr>
            <p:nvPr/>
          </p:nvSpPr>
          <p:spPr bwMode="auto">
            <a:xfrm>
              <a:off x="5085736" y="3467154"/>
              <a:ext cx="1600199" cy="42686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Program</a:t>
              </a:r>
            </a:p>
          </p:txBody>
        </p:sp>
        <p:sp>
          <p:nvSpPr>
            <p:cNvPr id="97292" name="Line 10"/>
            <p:cNvSpPr>
              <a:spLocks noChangeShapeType="1"/>
            </p:cNvSpPr>
            <p:nvPr/>
          </p:nvSpPr>
          <p:spPr bwMode="auto">
            <a:xfrm flipV="1">
              <a:off x="4171336" y="3642856"/>
              <a:ext cx="914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7293" name="Line 10"/>
            <p:cNvSpPr>
              <a:spLocks noChangeShapeType="1"/>
            </p:cNvSpPr>
            <p:nvPr/>
          </p:nvSpPr>
          <p:spPr bwMode="auto">
            <a:xfrm flipV="1">
              <a:off x="4171336" y="2541640"/>
              <a:ext cx="29718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97294" name="Line 10"/>
            <p:cNvSpPr>
              <a:spLocks noChangeShapeType="1"/>
            </p:cNvSpPr>
            <p:nvPr/>
          </p:nvSpPr>
          <p:spPr bwMode="auto">
            <a:xfrm flipV="1">
              <a:off x="4171336" y="3785424"/>
              <a:ext cx="914400"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97285"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Finding a solution: What are the new relationships in this model, with </a:t>
            </a:r>
            <a:r>
              <a:rPr lang="en-US" altLang="en-US" sz="2800" b="1" dirty="0">
                <a:solidFill>
                  <a:srgbClr val="FF0000"/>
                </a:solidFill>
                <a:latin typeface="Century Gothic" panose="020B0502020202020204" pitchFamily="34" charset="0"/>
              </a:rPr>
              <a:t>Z </a:t>
            </a:r>
            <a:r>
              <a:rPr lang="en-US" altLang="en-US" sz="2800" b="1" dirty="0">
                <a:solidFill>
                  <a:srgbClr val="A29CC0"/>
                </a:solidFill>
                <a:latin typeface="Century Gothic" panose="020B0502020202020204" pitchFamily="34" charset="0"/>
              </a:rPr>
              <a:t>in it?</a:t>
            </a:r>
          </a:p>
        </p:txBody>
      </p:sp>
    </p:spTree>
    <p:extLst>
      <p:ext uri="{BB962C8B-B14F-4D97-AF65-F5344CB8AC3E}">
        <p14:creationId xmlns:p14="http://schemas.microsoft.com/office/powerpoint/2010/main" val="2336780525"/>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7" name="Rectangle 16"/>
          <p:cNvSpPr/>
          <p:nvPr/>
        </p:nvSpPr>
        <p:spPr>
          <a:xfrm>
            <a:off x="251460" y="1371601"/>
            <a:ext cx="9723120" cy="5339923"/>
          </a:xfrm>
          <a:prstGeom prst="rect">
            <a:avLst/>
          </a:prstGeom>
        </p:spPr>
        <p:txBody>
          <a:bodyPr>
            <a:spAutoFit/>
          </a:bodyPr>
          <a:lstStyle/>
          <a:p>
            <a:pPr eaLnBrk="1" hangingPunct="1">
              <a:defRPr/>
            </a:pPr>
            <a:r>
              <a:rPr lang="en-US" sz="1870" dirty="0">
                <a:solidFill>
                  <a:srgbClr val="000000"/>
                </a:solidFill>
                <a:latin typeface="Century Gothic" panose="020B0502020202020204" pitchFamily="34" charset="0"/>
                <a:cs typeface="Times New Roman" pitchFamily="18" charset="0"/>
              </a:rPr>
              <a:t>Z is called an “</a:t>
            </a:r>
            <a:r>
              <a:rPr lang="en-US" sz="1870" b="1" dirty="0">
                <a:solidFill>
                  <a:srgbClr val="000000"/>
                </a:solidFill>
                <a:latin typeface="Century Gothic" panose="020B0502020202020204" pitchFamily="34" charset="0"/>
                <a:cs typeface="Times New Roman" pitchFamily="18" charset="0"/>
              </a:rPr>
              <a:t>Instrumental Variable</a:t>
            </a:r>
            <a:r>
              <a:rPr lang="en-US" sz="1870" dirty="0">
                <a:solidFill>
                  <a:srgbClr val="000000"/>
                </a:solidFill>
                <a:latin typeface="Century Gothic" panose="020B0502020202020204" pitchFamily="34" charset="0"/>
                <a:cs typeface="Times New Roman" pitchFamily="18" charset="0"/>
              </a:rPr>
              <a:t>.”</a:t>
            </a:r>
          </a:p>
          <a:p>
            <a:pPr eaLnBrk="1" hangingPunct="1">
              <a:defRPr/>
            </a:pPr>
            <a:endParaRPr lang="en-US" sz="1870" dirty="0">
              <a:solidFill>
                <a:srgbClr val="000000"/>
              </a:solidFill>
              <a:latin typeface="Century Gothic" panose="020B0502020202020204" pitchFamily="34" charset="0"/>
              <a:cs typeface="Times New Roman" pitchFamily="18" charset="0"/>
            </a:endParaRPr>
          </a:p>
          <a:p>
            <a:pPr eaLnBrk="1" hangingPunct="1">
              <a:defRPr/>
            </a:pPr>
            <a:r>
              <a:rPr lang="en-US" sz="1870" dirty="0">
                <a:solidFill>
                  <a:srgbClr val="000000"/>
                </a:solidFill>
                <a:latin typeface="Century Gothic" panose="020B0502020202020204" pitchFamily="34" charset="0"/>
                <a:cs typeface="Times New Roman" pitchFamily="18" charset="0"/>
              </a:rPr>
              <a:t>It provides an observed source of variation in </a:t>
            </a:r>
            <a:r>
              <a:rPr lang="en-US" sz="1870" dirty="0" err="1">
                <a:solidFill>
                  <a:srgbClr val="000000"/>
                </a:solidFill>
                <a:latin typeface="Century Gothic" panose="020B0502020202020204" pitchFamily="34" charset="0"/>
                <a:cs typeface="Times New Roman" pitchFamily="18" charset="0"/>
              </a:rPr>
              <a:t>Prog</a:t>
            </a:r>
            <a:r>
              <a:rPr lang="en-US" sz="1870" dirty="0">
                <a:solidFill>
                  <a:srgbClr val="000000"/>
                </a:solidFill>
                <a:latin typeface="Century Gothic" panose="020B0502020202020204" pitchFamily="34" charset="0"/>
                <a:cs typeface="Times New Roman" pitchFamily="18" charset="0"/>
              </a:rPr>
              <a:t>, which is independent of any other factor, and therefore allows us to identify the impact of </a:t>
            </a:r>
            <a:r>
              <a:rPr lang="en-US" sz="1870" dirty="0" err="1">
                <a:solidFill>
                  <a:srgbClr val="000000"/>
                </a:solidFill>
                <a:latin typeface="Century Gothic" panose="020B0502020202020204" pitchFamily="34" charset="0"/>
                <a:cs typeface="Times New Roman" pitchFamily="18" charset="0"/>
              </a:rPr>
              <a:t>Prog</a:t>
            </a:r>
            <a:r>
              <a:rPr lang="en-US" sz="1870" dirty="0">
                <a:solidFill>
                  <a:srgbClr val="000000"/>
                </a:solidFill>
                <a:latin typeface="Century Gothic" panose="020B0502020202020204" pitchFamily="34" charset="0"/>
                <a:cs typeface="Times New Roman" pitchFamily="18" charset="0"/>
              </a:rPr>
              <a:t> on Use.</a:t>
            </a:r>
          </a:p>
          <a:p>
            <a:pPr eaLnBrk="1" hangingPunct="1">
              <a:defRPr/>
            </a:pPr>
            <a:endParaRPr lang="en-US" sz="1870" dirty="0">
              <a:solidFill>
                <a:srgbClr val="000000"/>
              </a:solidFill>
              <a:latin typeface="Century Gothic" panose="020B0502020202020204" pitchFamily="34" charset="0"/>
              <a:cs typeface="Times New Roman" pitchFamily="18" charset="0"/>
            </a:endParaRPr>
          </a:p>
          <a:p>
            <a:pPr eaLnBrk="1" hangingPunct="1">
              <a:defRPr/>
            </a:pPr>
            <a:r>
              <a:rPr lang="en-US" sz="1870" u="sng" dirty="0">
                <a:solidFill>
                  <a:srgbClr val="000000"/>
                </a:solidFill>
                <a:latin typeface="Century Gothic" panose="020B0502020202020204" pitchFamily="34" charset="0"/>
                <a:cs typeface="Times New Roman" pitchFamily="18" charset="0"/>
              </a:rPr>
              <a:t>Key Conditions:</a:t>
            </a:r>
          </a:p>
          <a:p>
            <a:pPr marL="377190" indent="-377190">
              <a:buFontTx/>
              <a:buAutoNum type="arabicParenR"/>
              <a:defRPr/>
            </a:pPr>
            <a:r>
              <a:rPr lang="en-US" sz="1870" dirty="0">
                <a:solidFill>
                  <a:srgbClr val="000000"/>
                </a:solidFill>
                <a:latin typeface="Century Gothic" panose="020B0502020202020204" pitchFamily="34" charset="0"/>
                <a:cs typeface="Times New Roman" pitchFamily="18" charset="0"/>
              </a:rPr>
              <a:t>Z influences </a:t>
            </a:r>
            <a:r>
              <a:rPr lang="en-US" sz="1870" dirty="0" err="1">
                <a:solidFill>
                  <a:srgbClr val="000000"/>
                </a:solidFill>
                <a:latin typeface="Century Gothic" panose="020B0502020202020204" pitchFamily="34" charset="0"/>
                <a:cs typeface="Times New Roman" pitchFamily="18" charset="0"/>
              </a:rPr>
              <a:t>Prog</a:t>
            </a:r>
            <a:r>
              <a:rPr lang="en-US" sz="1870" dirty="0">
                <a:solidFill>
                  <a:srgbClr val="000000"/>
                </a:solidFill>
                <a:latin typeface="Century Gothic" panose="020B0502020202020204" pitchFamily="34" charset="0"/>
                <a:cs typeface="Times New Roman" pitchFamily="18" charset="0"/>
              </a:rPr>
              <a:t> directly</a:t>
            </a:r>
          </a:p>
          <a:p>
            <a:pPr eaLnBrk="1" hangingPunct="1">
              <a:defRPr/>
            </a:pPr>
            <a:endParaRPr lang="en-US" sz="1210" dirty="0">
              <a:solidFill>
                <a:srgbClr val="000000"/>
              </a:solidFill>
              <a:latin typeface="Century Gothic" panose="020B0502020202020204" pitchFamily="34" charset="0"/>
              <a:cs typeface="Times New Roman" pitchFamily="18" charset="0"/>
            </a:endParaRPr>
          </a:p>
          <a:p>
            <a:pPr eaLnBrk="1" hangingPunct="1">
              <a:defRPr/>
            </a:pPr>
            <a:r>
              <a:rPr lang="en-US" sz="1870" dirty="0">
                <a:solidFill>
                  <a:srgbClr val="000000"/>
                </a:solidFill>
                <a:latin typeface="Century Gothic" panose="020B0502020202020204" pitchFamily="34" charset="0"/>
                <a:cs typeface="Times New Roman" pitchFamily="18" charset="0"/>
              </a:rPr>
              <a:t>2)   Z influences Use </a:t>
            </a:r>
            <a:r>
              <a:rPr lang="en-US" sz="1870" u="sng" dirty="0">
                <a:solidFill>
                  <a:srgbClr val="000000"/>
                </a:solidFill>
                <a:latin typeface="Century Gothic" panose="020B0502020202020204" pitchFamily="34" charset="0"/>
                <a:cs typeface="Times New Roman" pitchFamily="18" charset="0"/>
              </a:rPr>
              <a:t>only through</a:t>
            </a:r>
            <a:r>
              <a:rPr lang="en-US" sz="1870" dirty="0">
                <a:solidFill>
                  <a:srgbClr val="000000"/>
                </a:solidFill>
                <a:latin typeface="Century Gothic" panose="020B0502020202020204" pitchFamily="34" charset="0"/>
                <a:cs typeface="Times New Roman" pitchFamily="18" charset="0"/>
              </a:rPr>
              <a:t> </a:t>
            </a:r>
            <a:r>
              <a:rPr lang="en-US" sz="1870" dirty="0" err="1">
                <a:solidFill>
                  <a:srgbClr val="000000"/>
                </a:solidFill>
                <a:latin typeface="Century Gothic" panose="020B0502020202020204" pitchFamily="34" charset="0"/>
                <a:cs typeface="Times New Roman" pitchFamily="18" charset="0"/>
              </a:rPr>
              <a:t>Prog</a:t>
            </a:r>
            <a:r>
              <a:rPr lang="en-US" sz="1870" dirty="0">
                <a:solidFill>
                  <a:srgbClr val="000000"/>
                </a:solidFill>
                <a:latin typeface="Century Gothic" panose="020B0502020202020204" pitchFamily="34" charset="0"/>
                <a:cs typeface="Times New Roman" pitchFamily="18" charset="0"/>
              </a:rPr>
              <a:t>.</a:t>
            </a:r>
          </a:p>
          <a:p>
            <a:pPr marL="377190" indent="-377190">
              <a:buFontTx/>
              <a:buAutoNum type="arabicParenR"/>
              <a:defRPr/>
            </a:pPr>
            <a:endParaRPr lang="en-US" sz="1100" dirty="0">
              <a:solidFill>
                <a:srgbClr val="000000"/>
              </a:solidFill>
              <a:latin typeface="Century Gothic" panose="020B0502020202020204" pitchFamily="34" charset="0"/>
              <a:cs typeface="Times New Roman" pitchFamily="18" charset="0"/>
            </a:endParaRPr>
          </a:p>
          <a:p>
            <a:pPr eaLnBrk="1" hangingPunct="1">
              <a:defRPr/>
            </a:pPr>
            <a:r>
              <a:rPr lang="en-US" sz="1870" dirty="0">
                <a:solidFill>
                  <a:srgbClr val="000000"/>
                </a:solidFill>
                <a:latin typeface="Century Gothic" panose="020B0502020202020204" pitchFamily="34" charset="0"/>
                <a:cs typeface="Times New Roman" pitchFamily="18" charset="0"/>
              </a:rPr>
              <a:t>3)   Z is not caused by other factors influencing </a:t>
            </a:r>
            <a:r>
              <a:rPr lang="en-US" sz="1870" dirty="0" err="1">
                <a:solidFill>
                  <a:srgbClr val="000000"/>
                </a:solidFill>
                <a:latin typeface="Century Gothic" panose="020B0502020202020204" pitchFamily="34" charset="0"/>
                <a:cs typeface="Times New Roman" pitchFamily="18" charset="0"/>
              </a:rPr>
              <a:t>Prog</a:t>
            </a:r>
            <a:r>
              <a:rPr lang="en-US" sz="1870" dirty="0">
                <a:solidFill>
                  <a:srgbClr val="000000"/>
                </a:solidFill>
                <a:latin typeface="Century Gothic" panose="020B0502020202020204" pitchFamily="34" charset="0"/>
                <a:cs typeface="Times New Roman" pitchFamily="18" charset="0"/>
              </a:rPr>
              <a:t> or Use; it is </a:t>
            </a:r>
            <a:r>
              <a:rPr lang="en-US" sz="1870" dirty="0" err="1">
                <a:solidFill>
                  <a:srgbClr val="000000"/>
                </a:solidFill>
                <a:latin typeface="Century Gothic" panose="020B0502020202020204" pitchFamily="34" charset="0"/>
                <a:cs typeface="Times New Roman" pitchFamily="18" charset="0"/>
              </a:rPr>
              <a:t>exogeneous</a:t>
            </a:r>
            <a:r>
              <a:rPr lang="en-US" sz="1870" dirty="0">
                <a:solidFill>
                  <a:srgbClr val="000000"/>
                </a:solidFill>
                <a:latin typeface="Century Gothic" panose="020B0502020202020204" pitchFamily="34" charset="0"/>
                <a:cs typeface="Times New Roman" pitchFamily="18" charset="0"/>
              </a:rPr>
              <a:t>.</a:t>
            </a:r>
          </a:p>
          <a:p>
            <a:pPr marL="377190" indent="-377190">
              <a:defRPr/>
            </a:pPr>
            <a:endParaRPr lang="en-US" sz="1870" dirty="0">
              <a:solidFill>
                <a:srgbClr val="000000"/>
              </a:solidFill>
              <a:latin typeface="Century Gothic" panose="020B0502020202020204" pitchFamily="34" charset="0"/>
              <a:cs typeface="Times New Roman" pitchFamily="18" charset="0"/>
            </a:endParaRPr>
          </a:p>
          <a:p>
            <a:pPr marL="377190" indent="-377190">
              <a:defRPr/>
            </a:pPr>
            <a:r>
              <a:rPr lang="en-US" sz="1870" dirty="0">
                <a:solidFill>
                  <a:srgbClr val="000000"/>
                </a:solidFill>
                <a:latin typeface="Century Gothic" panose="020B0502020202020204" pitchFamily="34" charset="0"/>
                <a:cs typeface="Times New Roman" pitchFamily="18" charset="0"/>
              </a:rPr>
              <a:t>In other words, “Z belongs in the </a:t>
            </a:r>
            <a:r>
              <a:rPr lang="en-US" sz="1870" dirty="0" err="1">
                <a:solidFill>
                  <a:srgbClr val="000000"/>
                </a:solidFill>
                <a:latin typeface="Century Gothic" panose="020B0502020202020204" pitchFamily="34" charset="0"/>
                <a:cs typeface="Times New Roman" pitchFamily="18" charset="0"/>
              </a:rPr>
              <a:t>Prog</a:t>
            </a:r>
            <a:r>
              <a:rPr lang="en-US" sz="1870" dirty="0">
                <a:solidFill>
                  <a:srgbClr val="000000"/>
                </a:solidFill>
                <a:latin typeface="Century Gothic" panose="020B0502020202020204" pitchFamily="34" charset="0"/>
                <a:cs typeface="Times New Roman" pitchFamily="18" charset="0"/>
              </a:rPr>
              <a:t> equation but does not belong in the Use equation.”</a:t>
            </a:r>
          </a:p>
          <a:p>
            <a:pPr marL="377190" indent="-377190">
              <a:defRPr/>
            </a:pPr>
            <a:endParaRPr lang="en-US" sz="1870" dirty="0">
              <a:solidFill>
                <a:srgbClr val="000000"/>
              </a:solidFill>
              <a:latin typeface="Century Gothic" panose="020B0502020202020204" pitchFamily="34" charset="0"/>
              <a:cs typeface="Times New Roman" pitchFamily="18" charset="0"/>
            </a:endParaRPr>
          </a:p>
          <a:p>
            <a:pPr marL="377190" indent="-377190">
              <a:defRPr/>
            </a:pPr>
            <a:r>
              <a:rPr lang="en-US" sz="1870" dirty="0">
                <a:solidFill>
                  <a:srgbClr val="000000"/>
                </a:solidFill>
                <a:latin typeface="Century Gothic" panose="020B0502020202020204" pitchFamily="34" charset="0"/>
                <a:cs typeface="Times New Roman" pitchFamily="18" charset="0"/>
              </a:rPr>
              <a:t>It is “excluded” from the Use equation so, Z has an “Exclusion Restriction.”</a:t>
            </a:r>
          </a:p>
          <a:p>
            <a:pPr marL="377190" indent="-377190">
              <a:defRPr/>
            </a:pPr>
            <a:endParaRPr lang="en-US" sz="1870" dirty="0">
              <a:solidFill>
                <a:srgbClr val="000000"/>
              </a:solidFill>
              <a:latin typeface="Century Gothic" panose="020B0502020202020204" pitchFamily="34" charset="0"/>
              <a:cs typeface="Times New Roman" pitchFamily="18" charset="0"/>
            </a:endParaRPr>
          </a:p>
          <a:p>
            <a:pPr marL="377190" indent="-377190">
              <a:defRPr/>
            </a:pPr>
            <a:r>
              <a:rPr lang="en-US" sz="1870" b="1" u="sng" dirty="0">
                <a:solidFill>
                  <a:srgbClr val="000000"/>
                </a:solidFill>
                <a:latin typeface="Century Gothic" panose="020B0502020202020204" pitchFamily="34" charset="0"/>
                <a:cs typeface="Times New Roman" pitchFamily="18" charset="0"/>
              </a:rPr>
              <a:t>Important</a:t>
            </a:r>
            <a:r>
              <a:rPr lang="en-US" sz="1870" b="1" dirty="0">
                <a:solidFill>
                  <a:srgbClr val="000000"/>
                </a:solidFill>
                <a:latin typeface="Century Gothic" panose="020B0502020202020204" pitchFamily="34" charset="0"/>
                <a:cs typeface="Times New Roman" pitchFamily="18" charset="0"/>
              </a:rPr>
              <a:t>:   Z needs to be in your dataset.</a:t>
            </a:r>
          </a:p>
          <a:p>
            <a:pPr marL="377190" indent="-377190">
              <a:defRPr/>
            </a:pPr>
            <a:endParaRPr lang="en-US" sz="1870" dirty="0">
              <a:solidFill>
                <a:srgbClr val="000000"/>
              </a:solidFill>
              <a:latin typeface="Century Gothic" panose="020B0502020202020204" pitchFamily="34" charset="0"/>
              <a:cs typeface="Times New Roman" pitchFamily="18" charset="0"/>
            </a:endParaRPr>
          </a:p>
        </p:txBody>
      </p:sp>
      <p:sp>
        <p:nvSpPr>
          <p:cNvPr id="99332"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Finding a solution: What is the new Let’s go back to the conceptual framework and find a special determinant Z</a:t>
            </a:r>
          </a:p>
        </p:txBody>
      </p:sp>
    </p:spTree>
    <p:extLst>
      <p:ext uri="{BB962C8B-B14F-4D97-AF65-F5344CB8AC3E}">
        <p14:creationId xmlns:p14="http://schemas.microsoft.com/office/powerpoint/2010/main" val="1775090071"/>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7" name="Rectangle 16"/>
          <p:cNvSpPr/>
          <p:nvPr/>
        </p:nvSpPr>
        <p:spPr>
          <a:xfrm>
            <a:off x="251460" y="1467644"/>
            <a:ext cx="9723120" cy="4950586"/>
          </a:xfrm>
          <a:prstGeom prst="rect">
            <a:avLst/>
          </a:prstGeom>
        </p:spPr>
        <p:txBody>
          <a:bodyPr>
            <a:spAutoFit/>
          </a:bodyPr>
          <a:lstStyle/>
          <a:p>
            <a:pPr marL="377190" indent="-377190">
              <a:defRPr/>
            </a:pPr>
            <a:r>
              <a:rPr lang="en-US" sz="1870" u="sng" dirty="0">
                <a:solidFill>
                  <a:srgbClr val="000000"/>
                </a:solidFill>
                <a:latin typeface="Century Gothic" panose="020B0502020202020204" pitchFamily="34" charset="0"/>
                <a:cs typeface="Times New Roman" pitchFamily="18" charset="0"/>
              </a:rPr>
              <a:t>What kind of determinants are these?</a:t>
            </a:r>
          </a:p>
          <a:p>
            <a:pPr eaLnBrk="1" hangingPunct="1">
              <a:defRPr/>
            </a:pPr>
            <a:endParaRPr lang="en-US" sz="770" dirty="0">
              <a:solidFill>
                <a:srgbClr val="000000"/>
              </a:solidFill>
              <a:latin typeface="Century Gothic" panose="020B0502020202020204" pitchFamily="34" charset="0"/>
              <a:cs typeface="Times New Roman" pitchFamily="18" charset="0"/>
            </a:endParaRPr>
          </a:p>
          <a:p>
            <a:pPr eaLnBrk="1" hangingPunct="1">
              <a:defRPr/>
            </a:pPr>
            <a:r>
              <a:rPr lang="en-US" sz="1870" dirty="0">
                <a:solidFill>
                  <a:srgbClr val="000000"/>
                </a:solidFill>
                <a:latin typeface="Century Gothic" panose="020B0502020202020204" pitchFamily="34" charset="0"/>
                <a:cs typeface="Times New Roman" pitchFamily="18" charset="0"/>
              </a:rPr>
              <a:t>You need to understand:</a:t>
            </a:r>
          </a:p>
          <a:p>
            <a:pPr eaLnBrk="1" hangingPunct="1">
              <a:defRPr/>
            </a:pPr>
            <a:endParaRPr lang="en-US" sz="880" dirty="0">
              <a:solidFill>
                <a:srgbClr val="000000"/>
              </a:solidFill>
              <a:latin typeface="Century Gothic" panose="020B0502020202020204" pitchFamily="34" charset="0"/>
              <a:cs typeface="Times New Roman" pitchFamily="18" charset="0"/>
            </a:endParaRPr>
          </a:p>
          <a:p>
            <a:pPr eaLnBrk="1" hangingPunct="1">
              <a:defRPr/>
            </a:pPr>
            <a:r>
              <a:rPr lang="en-US" sz="1870" dirty="0">
                <a:solidFill>
                  <a:srgbClr val="000000"/>
                </a:solidFill>
                <a:latin typeface="Century Gothic" panose="020B0502020202020204" pitchFamily="34" charset="0"/>
                <a:cs typeface="Times New Roman" pitchFamily="18" charset="0"/>
              </a:rPr>
              <a:t>	- The program allocation process</a:t>
            </a:r>
          </a:p>
          <a:p>
            <a:pPr eaLnBrk="1" hangingPunct="1">
              <a:defRPr/>
            </a:pPr>
            <a:r>
              <a:rPr lang="en-US" sz="1870" dirty="0">
                <a:solidFill>
                  <a:srgbClr val="000000"/>
                </a:solidFill>
                <a:latin typeface="Century Gothic" panose="020B0502020202020204" pitchFamily="34" charset="0"/>
                <a:cs typeface="Times New Roman" pitchFamily="18" charset="0"/>
              </a:rPr>
              <a:t>	- The public services allocation process</a:t>
            </a:r>
          </a:p>
          <a:p>
            <a:pPr eaLnBrk="1" hangingPunct="1">
              <a:defRPr/>
            </a:pPr>
            <a:r>
              <a:rPr lang="en-US" sz="1870" dirty="0">
                <a:solidFill>
                  <a:srgbClr val="000000"/>
                </a:solidFill>
                <a:latin typeface="Century Gothic" panose="020B0502020202020204" pitchFamily="34" charset="0"/>
                <a:cs typeface="Times New Roman" pitchFamily="18" charset="0"/>
              </a:rPr>
              <a:t>	- The process that determines the outcome</a:t>
            </a:r>
          </a:p>
          <a:p>
            <a:pPr eaLnBrk="1" hangingPunct="1">
              <a:defRPr/>
            </a:pPr>
            <a:endParaRPr lang="en-US" sz="1870" dirty="0">
              <a:solidFill>
                <a:srgbClr val="000000"/>
              </a:solidFill>
              <a:latin typeface="Century Gothic" panose="020B0502020202020204" pitchFamily="34" charset="0"/>
              <a:cs typeface="Times New Roman" pitchFamily="18" charset="0"/>
            </a:endParaRPr>
          </a:p>
          <a:p>
            <a:pPr eaLnBrk="1" hangingPunct="1">
              <a:defRPr/>
            </a:pPr>
            <a:r>
              <a:rPr lang="en-US" sz="1870" dirty="0">
                <a:solidFill>
                  <a:srgbClr val="000000"/>
                </a:solidFill>
                <a:latin typeface="Century Gothic" panose="020B0502020202020204" pitchFamily="34" charset="0"/>
                <a:cs typeface="Times New Roman" pitchFamily="18" charset="0"/>
              </a:rPr>
              <a:t>How do program managers decide in which communities to place the intervention?</a:t>
            </a:r>
          </a:p>
          <a:p>
            <a:pPr eaLnBrk="1" hangingPunct="1">
              <a:defRPr/>
            </a:pPr>
            <a:endParaRPr lang="en-US" sz="1870" dirty="0">
              <a:solidFill>
                <a:srgbClr val="000000"/>
              </a:solidFill>
              <a:latin typeface="Century Gothic" panose="020B0502020202020204" pitchFamily="34" charset="0"/>
              <a:cs typeface="Times New Roman" pitchFamily="18" charset="0"/>
            </a:endParaRPr>
          </a:p>
          <a:p>
            <a:pPr marL="314325" indent="-314325">
              <a:buFontTx/>
              <a:buChar char="-"/>
              <a:defRPr/>
            </a:pPr>
            <a:r>
              <a:rPr lang="en-US" sz="1870" dirty="0">
                <a:solidFill>
                  <a:srgbClr val="000000"/>
                </a:solidFill>
                <a:latin typeface="Century Gothic" panose="020B0502020202020204" pitchFamily="34" charset="0"/>
                <a:cs typeface="Times New Roman" pitchFamily="18" charset="0"/>
              </a:rPr>
              <a:t>The severity of the health problem</a:t>
            </a:r>
          </a:p>
          <a:p>
            <a:pPr marL="314325" indent="-314325">
              <a:buFontTx/>
              <a:buChar char="-"/>
              <a:defRPr/>
            </a:pPr>
            <a:r>
              <a:rPr lang="en-US" sz="1870" dirty="0">
                <a:solidFill>
                  <a:srgbClr val="000000"/>
                </a:solidFill>
                <a:latin typeface="Century Gothic" panose="020B0502020202020204" pitchFamily="34" charset="0"/>
                <a:cs typeface="Times New Roman" pitchFamily="18" charset="0"/>
              </a:rPr>
              <a:t>The cost of implementing the intervention:</a:t>
            </a:r>
          </a:p>
          <a:p>
            <a:pPr marL="817245" lvl="1" indent="-314325">
              <a:buFontTx/>
              <a:buChar char="-"/>
              <a:defRPr/>
            </a:pPr>
            <a:r>
              <a:rPr lang="en-US" sz="1870" dirty="0">
                <a:solidFill>
                  <a:srgbClr val="000000"/>
                </a:solidFill>
                <a:latin typeface="Century Gothic" panose="020B0502020202020204" pitchFamily="34" charset="0"/>
                <a:cs typeface="Times New Roman" pitchFamily="18" charset="0"/>
              </a:rPr>
              <a:t>The presence of other public infrastructure</a:t>
            </a:r>
          </a:p>
          <a:p>
            <a:pPr marL="817245" lvl="1" indent="-314325">
              <a:buFontTx/>
              <a:buChar char="-"/>
              <a:defRPr/>
            </a:pPr>
            <a:r>
              <a:rPr lang="en-US" sz="1870" dirty="0">
                <a:solidFill>
                  <a:srgbClr val="000000"/>
                </a:solidFill>
                <a:latin typeface="Century Gothic" panose="020B0502020202020204" pitchFamily="34" charset="0"/>
                <a:cs typeface="Times New Roman" pitchFamily="18" charset="0"/>
              </a:rPr>
              <a:t>Easy access, roads</a:t>
            </a:r>
          </a:p>
          <a:p>
            <a:pPr marL="817245" lvl="1" indent="-314325">
              <a:buFontTx/>
              <a:buChar char="-"/>
              <a:defRPr/>
            </a:pPr>
            <a:r>
              <a:rPr lang="en-US" sz="1870" dirty="0">
                <a:solidFill>
                  <a:srgbClr val="000000"/>
                </a:solidFill>
                <a:latin typeface="Century Gothic" panose="020B0502020202020204" pitchFamily="34" charset="0"/>
                <a:cs typeface="Times New Roman" pitchFamily="18" charset="0"/>
              </a:rPr>
              <a:t>Presence of the implementer’s infrastructure</a:t>
            </a:r>
          </a:p>
          <a:p>
            <a:pPr marL="817245" lvl="1" indent="-314325">
              <a:buFontTx/>
              <a:buChar char="-"/>
              <a:defRPr/>
            </a:pPr>
            <a:r>
              <a:rPr lang="en-US" sz="1870" dirty="0">
                <a:solidFill>
                  <a:srgbClr val="000000"/>
                </a:solidFill>
                <a:latin typeface="Century Gothic" panose="020B0502020202020204" pitchFamily="34" charset="0"/>
                <a:cs typeface="Times New Roman" pitchFamily="18" charset="0"/>
              </a:rPr>
              <a:t>Existing contacts in the communities</a:t>
            </a:r>
          </a:p>
          <a:p>
            <a:pPr marL="314325" indent="-314325">
              <a:buFontTx/>
              <a:buChar char="-"/>
              <a:defRPr/>
            </a:pPr>
            <a:r>
              <a:rPr lang="en-US" sz="1870" dirty="0">
                <a:solidFill>
                  <a:srgbClr val="000000"/>
                </a:solidFill>
                <a:latin typeface="Century Gothic" panose="020B0502020202020204" pitchFamily="34" charset="0"/>
                <a:cs typeface="Times New Roman" pitchFamily="18" charset="0"/>
              </a:rPr>
              <a:t>Political alignment</a:t>
            </a:r>
          </a:p>
        </p:txBody>
      </p:sp>
      <p:sp>
        <p:nvSpPr>
          <p:cNvPr id="101380"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Finding a solution: What is the new Let’s go back to the conceptual framework and find a special determinant Z</a:t>
            </a:r>
          </a:p>
        </p:txBody>
      </p:sp>
    </p:spTree>
    <p:extLst>
      <p:ext uri="{BB962C8B-B14F-4D97-AF65-F5344CB8AC3E}">
        <p14:creationId xmlns:p14="http://schemas.microsoft.com/office/powerpoint/2010/main" val="3597698636"/>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03427" name="Rectangle 16"/>
          <p:cNvSpPr>
            <a:spLocks noChangeArrowheads="1"/>
          </p:cNvSpPr>
          <p:nvPr/>
        </p:nvSpPr>
        <p:spPr bwMode="auto">
          <a:xfrm>
            <a:off x="0" y="4020663"/>
            <a:ext cx="10309860" cy="307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1870" dirty="0" smtClean="0">
              <a:solidFill>
                <a:srgbClr val="000000"/>
              </a:solidFill>
              <a:latin typeface="Century Gothic" panose="020B0502020202020204" pitchFamily="34" charset="0"/>
            </a:endParaRPr>
          </a:p>
          <a:p>
            <a:pPr eaLnBrk="1" hangingPunct="1">
              <a:lnSpc>
                <a:spcPct val="150000"/>
              </a:lnSpc>
              <a:spcBef>
                <a:spcPct val="0"/>
              </a:spcBef>
              <a:buClrTx/>
              <a:buFontTx/>
              <a:buNone/>
            </a:pPr>
            <a:r>
              <a:rPr lang="en-US" altLang="en-US" sz="1870" dirty="0" smtClean="0">
                <a:solidFill>
                  <a:srgbClr val="000000"/>
                </a:solidFill>
                <a:latin typeface="Century Gothic" panose="020B0502020202020204" pitchFamily="34" charset="0"/>
              </a:rPr>
              <a:t>This </a:t>
            </a:r>
            <a:r>
              <a:rPr lang="en-US" altLang="en-US" sz="1870" dirty="0">
                <a:solidFill>
                  <a:srgbClr val="000000"/>
                </a:solidFill>
                <a:latin typeface="Century Gothic" panose="020B0502020202020204" pitchFamily="34" charset="0"/>
              </a:rPr>
              <a:t>is the empirical model:</a:t>
            </a:r>
          </a:p>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ij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4</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5</a:t>
            </a:r>
            <a:r>
              <a:rPr lang="en-US" altLang="en-US" sz="2090" dirty="0">
                <a:solidFill>
                  <a:srgbClr val="00B050"/>
                </a:solidFill>
              </a:rPr>
              <a:t>Gen</a:t>
            </a:r>
            <a:r>
              <a:rPr lang="en-US" altLang="en-US" sz="2090" baseline="-25000" dirty="0">
                <a:solidFill>
                  <a:srgbClr val="00B050"/>
                </a:solidFill>
              </a:rPr>
              <a:t>ij</a:t>
            </a:r>
          </a:p>
          <a:p>
            <a:pPr eaLnBrk="1" hangingPunct="1">
              <a:spcBef>
                <a:spcPct val="0"/>
              </a:spcBef>
              <a:buClrTx/>
              <a:buFontTx/>
              <a:buNone/>
            </a:pPr>
            <a:endParaRPr lang="en-US" altLang="en-US" sz="1760" u="sng" dirty="0">
              <a:solidFill>
                <a:srgbClr val="000000"/>
              </a:solidFill>
            </a:endParaRPr>
          </a:p>
          <a:p>
            <a:pPr eaLnBrk="1" hangingPunct="1">
              <a:spcBef>
                <a:spcPct val="0"/>
              </a:spcBef>
              <a:buClrTx/>
              <a:buFontTx/>
              <a:buNone/>
            </a:pPr>
            <a:endParaRPr lang="en-US" altLang="en-US" sz="1980" b="1" dirty="0">
              <a:solidFill>
                <a:srgbClr val="000000"/>
              </a:solidFill>
            </a:endParaRPr>
          </a:p>
          <a:p>
            <a:pPr eaLnBrk="1" hangingPunct="1">
              <a:spcBef>
                <a:spcPct val="0"/>
              </a:spcBef>
              <a:buClrTx/>
              <a:buFontTx/>
              <a:buNone/>
            </a:pPr>
            <a:endParaRPr lang="en-US" altLang="en-US" sz="1760" dirty="0">
              <a:solidFill>
                <a:srgbClr val="000000"/>
              </a:solidFill>
            </a:endParaRPr>
          </a:p>
          <a:p>
            <a:pPr eaLnBrk="1" hangingPunct="1">
              <a:spcBef>
                <a:spcPct val="0"/>
              </a:spcBef>
              <a:buClrTx/>
              <a:buFontTx/>
              <a:buNone/>
            </a:pPr>
            <a:endParaRPr lang="en-US" altLang="en-US" sz="1980" dirty="0">
              <a:solidFill>
                <a:srgbClr val="000000"/>
              </a:solidFill>
            </a:endParaRPr>
          </a:p>
        </p:txBody>
      </p:sp>
      <p:grpSp>
        <p:nvGrpSpPr>
          <p:cNvPr id="103428" name="Group 15"/>
          <p:cNvGrpSpPr>
            <a:grpSpLocks/>
          </p:cNvGrpSpPr>
          <p:nvPr/>
        </p:nvGrpSpPr>
        <p:grpSpPr bwMode="auto">
          <a:xfrm>
            <a:off x="1823085" y="1479868"/>
            <a:ext cx="7054850" cy="2564725"/>
            <a:chOff x="1656737" y="1116064"/>
            <a:chExt cx="7078952" cy="2846954"/>
          </a:xfrm>
        </p:grpSpPr>
        <p:sp>
          <p:nvSpPr>
            <p:cNvPr id="103430" name="Text Box 5"/>
            <p:cNvSpPr txBox="1">
              <a:spLocks noChangeArrowheads="1"/>
            </p:cNvSpPr>
            <p:nvPr/>
          </p:nvSpPr>
          <p:spPr bwMode="auto">
            <a:xfrm>
              <a:off x="1656737" y="1116064"/>
              <a:ext cx="2514960" cy="15453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Biological endowments</a:t>
              </a:r>
            </a:p>
            <a:p>
              <a:pPr eaLnBrk="1" hangingPunct="1">
                <a:lnSpc>
                  <a:spcPct val="80000"/>
                </a:lnSpc>
                <a:spcBef>
                  <a:spcPct val="0"/>
                </a:spcBef>
                <a:buClrTx/>
                <a:buFontTx/>
                <a:buNone/>
              </a:pPr>
              <a:r>
                <a:rPr lang="en-US" altLang="en-US" sz="1320" dirty="0">
                  <a:solidFill>
                    <a:srgbClr val="00B050"/>
                  </a:solidFill>
                </a:rPr>
                <a:t>   </a:t>
              </a:r>
              <a:endParaRPr lang="en-US" altLang="en-US" sz="1320" b="1" dirty="0">
                <a:solidFill>
                  <a:srgbClr val="FF0000"/>
                </a:solidFill>
              </a:endParaRPr>
            </a:p>
          </p:txBody>
        </p:sp>
        <p:sp>
          <p:nvSpPr>
            <p:cNvPr id="103431" name="Text Box 7"/>
            <p:cNvSpPr txBox="1">
              <a:spLocks noChangeArrowheads="1"/>
            </p:cNvSpPr>
            <p:nvPr/>
          </p:nvSpPr>
          <p:spPr bwMode="auto">
            <a:xfrm>
              <a:off x="7135489" y="1901298"/>
              <a:ext cx="1600200" cy="69012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Use of FP Methods</a:t>
              </a:r>
            </a:p>
          </p:txBody>
        </p:sp>
        <p:sp>
          <p:nvSpPr>
            <p:cNvPr id="103432" name="Line 9"/>
            <p:cNvSpPr>
              <a:spLocks noChangeShapeType="1"/>
            </p:cNvSpPr>
            <p:nvPr/>
          </p:nvSpPr>
          <p:spPr bwMode="auto">
            <a:xfrm>
              <a:off x="4171336" y="1647607"/>
              <a:ext cx="2971801" cy="4651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3433" name="Line 10"/>
            <p:cNvSpPr>
              <a:spLocks noChangeShapeType="1"/>
            </p:cNvSpPr>
            <p:nvPr/>
          </p:nvSpPr>
          <p:spPr bwMode="auto">
            <a:xfrm>
              <a:off x="6338703" y="2354109"/>
              <a:ext cx="804433" cy="3763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3434" name="Text Box 6"/>
            <p:cNvSpPr txBox="1">
              <a:spLocks noChangeArrowheads="1"/>
            </p:cNvSpPr>
            <p:nvPr/>
          </p:nvSpPr>
          <p:spPr bwMode="auto">
            <a:xfrm>
              <a:off x="1809498" y="3071395"/>
              <a:ext cx="2362200" cy="89162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Community </a:t>
              </a:r>
              <a:r>
                <a:rPr lang="en-US" altLang="en-US" sz="1320" dirty="0" err="1">
                  <a:solidFill>
                    <a:srgbClr val="00264D"/>
                  </a:solidFill>
                  <a:latin typeface="Century Gothic" panose="020B0502020202020204" pitchFamily="34" charset="0"/>
                </a:rPr>
                <a:t>Charact</a:t>
              </a:r>
              <a:r>
                <a:rPr lang="en-US" altLang="en-US" sz="132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 </a:t>
              </a:r>
              <a:r>
                <a:rPr lang="en-US" altLang="en-US" sz="1320" dirty="0">
                  <a:solidFill>
                    <a:srgbClr val="FFFFFF"/>
                  </a:solidFill>
                  <a:latin typeface="Century Gothic" panose="020B0502020202020204" pitchFamily="34" charset="0"/>
                </a:rPr>
                <a:t> </a:t>
              </a:r>
              <a:r>
                <a:rPr lang="en-US" altLang="en-US" sz="132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 Sanitation</a:t>
              </a:r>
            </a:p>
          </p:txBody>
        </p:sp>
        <p:sp>
          <p:nvSpPr>
            <p:cNvPr id="103435" name="Text Box 7"/>
            <p:cNvSpPr txBox="1">
              <a:spLocks noChangeArrowheads="1"/>
            </p:cNvSpPr>
            <p:nvPr/>
          </p:nvSpPr>
          <p:spPr bwMode="auto">
            <a:xfrm>
              <a:off x="4958209" y="2171898"/>
              <a:ext cx="1380494" cy="42705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Program</a:t>
              </a:r>
            </a:p>
          </p:txBody>
        </p:sp>
        <p:sp>
          <p:nvSpPr>
            <p:cNvPr id="103436" name="Line 10"/>
            <p:cNvSpPr>
              <a:spLocks noChangeShapeType="1"/>
            </p:cNvSpPr>
            <p:nvPr/>
          </p:nvSpPr>
          <p:spPr bwMode="auto">
            <a:xfrm>
              <a:off x="4178244" y="2019687"/>
              <a:ext cx="779965" cy="36824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3437" name="Line 10"/>
            <p:cNvSpPr>
              <a:spLocks noChangeShapeType="1"/>
            </p:cNvSpPr>
            <p:nvPr/>
          </p:nvSpPr>
          <p:spPr bwMode="auto">
            <a:xfrm flipV="1">
              <a:off x="4178244" y="2541640"/>
              <a:ext cx="2964893" cy="115240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103429"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The case of individual self-selection</a:t>
            </a:r>
          </a:p>
        </p:txBody>
      </p:sp>
    </p:spTree>
    <p:extLst>
      <p:ext uri="{BB962C8B-B14F-4D97-AF65-F5344CB8AC3E}">
        <p14:creationId xmlns:p14="http://schemas.microsoft.com/office/powerpoint/2010/main" val="1178088078"/>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31747"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Remember the simple conceptual framework and its associated empirical model</a:t>
            </a:r>
          </a:p>
        </p:txBody>
      </p:sp>
      <p:grpSp>
        <p:nvGrpSpPr>
          <p:cNvPr id="31748" name="Group 12"/>
          <p:cNvGrpSpPr>
            <a:grpSpLocks/>
          </p:cNvGrpSpPr>
          <p:nvPr/>
        </p:nvGrpSpPr>
        <p:grpSpPr bwMode="auto">
          <a:xfrm>
            <a:off x="2179320" y="1712119"/>
            <a:ext cx="6537960" cy="3086859"/>
            <a:chOff x="2286000" y="1134879"/>
            <a:chExt cx="5943600" cy="3597410"/>
          </a:xfrm>
        </p:grpSpPr>
        <p:sp>
          <p:nvSpPr>
            <p:cNvPr id="31753" name="Text Box 5"/>
            <p:cNvSpPr txBox="1">
              <a:spLocks noChangeArrowheads="1"/>
            </p:cNvSpPr>
            <p:nvPr/>
          </p:nvSpPr>
          <p:spPr bwMode="auto">
            <a:xfrm>
              <a:off x="2438400" y="1134879"/>
              <a:ext cx="2971800" cy="165434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Biological endowments</a:t>
              </a:r>
            </a:p>
          </p:txBody>
        </p:sp>
        <p:sp>
          <p:nvSpPr>
            <p:cNvPr id="31754" name="Text Box 7"/>
            <p:cNvSpPr txBox="1">
              <a:spLocks noChangeArrowheads="1"/>
            </p:cNvSpPr>
            <p:nvPr/>
          </p:nvSpPr>
          <p:spPr bwMode="auto">
            <a:xfrm>
              <a:off x="6629400" y="2622551"/>
              <a:ext cx="1600200" cy="80344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760" dirty="0">
                  <a:solidFill>
                    <a:srgbClr val="000000"/>
                  </a:solidFill>
                  <a:latin typeface="Century Gothic" panose="020B0502020202020204" pitchFamily="34" charset="0"/>
                </a:rPr>
                <a:t>Use of FP Methods</a:t>
              </a:r>
            </a:p>
          </p:txBody>
        </p:sp>
        <p:sp>
          <p:nvSpPr>
            <p:cNvPr id="31755" name="Line 9"/>
            <p:cNvSpPr>
              <a:spLocks noChangeShapeType="1"/>
            </p:cNvSpPr>
            <p:nvPr/>
          </p:nvSpPr>
          <p:spPr bwMode="auto">
            <a:xfrm>
              <a:off x="5435600" y="2176463"/>
              <a:ext cx="1143000" cy="762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31756" name="Line 10"/>
            <p:cNvSpPr>
              <a:spLocks noChangeShapeType="1"/>
            </p:cNvSpPr>
            <p:nvPr/>
          </p:nvSpPr>
          <p:spPr bwMode="auto">
            <a:xfrm flipV="1">
              <a:off x="5486400" y="3124200"/>
              <a:ext cx="1066800" cy="104298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31757" name="Text Box 6"/>
            <p:cNvSpPr txBox="1">
              <a:spLocks noChangeArrowheads="1"/>
            </p:cNvSpPr>
            <p:nvPr/>
          </p:nvSpPr>
          <p:spPr bwMode="auto">
            <a:xfrm>
              <a:off x="2286000" y="3133318"/>
              <a:ext cx="3200400" cy="159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540" dirty="0">
                  <a:solidFill>
                    <a:srgbClr val="00264D"/>
                  </a:solidFill>
                  <a:latin typeface="Century Gothic" panose="020B0502020202020204" pitchFamily="34" charset="0"/>
                </a:rPr>
                <a:t>Community Characteristics / Health Service supply</a:t>
              </a:r>
            </a:p>
            <a:p>
              <a:pPr eaLnBrk="1" hangingPunct="1">
                <a:lnSpc>
                  <a:spcPct val="80000"/>
                </a:lnSpc>
                <a:spcBef>
                  <a:spcPct val="0"/>
                </a:spcBef>
                <a:buClrTx/>
                <a:buFontTx/>
                <a:buNone/>
              </a:pPr>
              <a:r>
                <a:rPr lang="en-US" altLang="en-US" sz="1540" dirty="0">
                  <a:solidFill>
                    <a:srgbClr val="FFFFFF"/>
                  </a:solidFill>
                  <a:latin typeface="Century Gothic" panose="020B0502020202020204" pitchFamily="34" charset="0"/>
                </a:rPr>
                <a:t>  </a:t>
              </a:r>
              <a:r>
                <a:rPr lang="en-US" altLang="en-US" sz="154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540" dirty="0">
                  <a:solidFill>
                    <a:srgbClr val="000000"/>
                  </a:solidFill>
                  <a:latin typeface="Century Gothic" panose="020B0502020202020204" pitchFamily="34" charset="0"/>
                </a:rPr>
                <a:t>  - Program</a:t>
              </a:r>
            </a:p>
            <a:p>
              <a:pPr eaLnBrk="1" hangingPunct="1">
                <a:lnSpc>
                  <a:spcPct val="10000"/>
                </a:lnSpc>
                <a:spcBef>
                  <a:spcPct val="0"/>
                </a:spcBef>
                <a:buClrTx/>
                <a:buFontTx/>
                <a:buNone/>
              </a:pPr>
              <a:r>
                <a:rPr lang="en-US" altLang="en-US" sz="1540" dirty="0">
                  <a:solidFill>
                    <a:srgbClr val="FFFFFF"/>
                  </a:solidFill>
                  <a:latin typeface="Century Gothic" panose="020B0502020202020204" pitchFamily="34" charset="0"/>
                </a:rPr>
                <a:t> </a:t>
              </a:r>
            </a:p>
            <a:p>
              <a:pPr eaLnBrk="1" hangingPunct="1">
                <a:spcBef>
                  <a:spcPct val="0"/>
                </a:spcBef>
                <a:buClrTx/>
                <a:buFontTx/>
                <a:buNone/>
              </a:pPr>
              <a:r>
                <a:rPr lang="en-US" altLang="en-US" sz="1540" dirty="0">
                  <a:solidFill>
                    <a:srgbClr val="00B050"/>
                  </a:solidFill>
                  <a:latin typeface="Century Gothic" panose="020B0502020202020204" pitchFamily="34" charset="0"/>
                </a:rPr>
                <a:t>  - Sanitation</a:t>
              </a:r>
            </a:p>
          </p:txBody>
        </p:sp>
      </p:grpSp>
      <p:sp>
        <p:nvSpPr>
          <p:cNvPr id="31749" name="Rectangle 15"/>
          <p:cNvSpPr>
            <a:spLocks noChangeArrowheads="1"/>
          </p:cNvSpPr>
          <p:nvPr/>
        </p:nvSpPr>
        <p:spPr bwMode="auto">
          <a:xfrm>
            <a:off x="0" y="4947920"/>
            <a:ext cx="10058400" cy="1945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baseline="-25000" dirty="0">
                <a:solidFill>
                  <a:srgbClr val="000000"/>
                </a:solidFill>
              </a:rPr>
              <a:t> </a:t>
            </a:r>
            <a:r>
              <a:rPr lang="en-US" altLang="en-US" sz="2090" dirty="0">
                <a:solidFill>
                  <a:srgbClr val="000000"/>
                </a:solidFill>
              </a:rPr>
              <a:t>= </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endParaRPr lang="en-US" altLang="en-US" sz="770" dirty="0">
              <a:solidFill>
                <a:srgbClr val="000000"/>
              </a:solidFill>
            </a:endParaRPr>
          </a:p>
          <a:p>
            <a:pPr eaLnBrk="1" hangingPunct="1">
              <a:spcBef>
                <a:spcPct val="0"/>
              </a:spcBef>
              <a:buClrTx/>
              <a:buFontTx/>
              <a:buNone/>
            </a:pPr>
            <a:endParaRPr lang="en-US" altLang="en-US" sz="2090" dirty="0">
              <a:solidFill>
                <a:srgbClr val="000000"/>
              </a:solidFill>
            </a:endParaRPr>
          </a:p>
          <a:p>
            <a:pPr eaLnBrk="1" hangingPunct="1">
              <a:lnSpc>
                <a:spcPct val="150000"/>
              </a:lnSpc>
              <a:spcBef>
                <a:spcPct val="0"/>
              </a:spcBef>
              <a:buClrTx/>
              <a:buFontTx/>
              <a:buNone/>
            </a:pPr>
            <a:endParaRPr lang="en-US" altLang="en-US" sz="2090" dirty="0">
              <a:solidFill>
                <a:srgbClr val="000000"/>
              </a:solidFill>
            </a:endParaRPr>
          </a:p>
          <a:p>
            <a:pPr eaLnBrk="1" hangingPunct="1">
              <a:spcBef>
                <a:spcPct val="0"/>
              </a:spcBef>
              <a:buClrTx/>
              <a:buFontTx/>
              <a:buNone/>
            </a:pPr>
            <a:endParaRPr lang="en-US" altLang="en-US" sz="2530" dirty="0">
              <a:solidFill>
                <a:srgbClr val="000000"/>
              </a:solidFill>
            </a:endParaRPr>
          </a:p>
        </p:txBody>
      </p:sp>
      <p:sp>
        <p:nvSpPr>
          <p:cNvPr id="31750" name="TextBox 11"/>
          <p:cNvSpPr txBox="1">
            <a:spLocks noChangeArrowheads="1"/>
          </p:cNvSpPr>
          <p:nvPr/>
        </p:nvSpPr>
        <p:spPr bwMode="auto">
          <a:xfrm>
            <a:off x="7627620" y="1403032"/>
            <a:ext cx="2342308"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1320">
                <a:solidFill>
                  <a:srgbClr val="000000"/>
                </a:solidFill>
              </a:rPr>
              <a:t>Unobserved factors in </a:t>
            </a:r>
            <a:r>
              <a:rPr lang="en-US" altLang="en-US" sz="1320" b="1">
                <a:solidFill>
                  <a:srgbClr val="00B050"/>
                </a:solidFill>
              </a:rPr>
              <a:t>green</a:t>
            </a:r>
          </a:p>
        </p:txBody>
      </p:sp>
      <p:sp>
        <p:nvSpPr>
          <p:cNvPr id="31751" name="TextBox 11"/>
          <p:cNvSpPr txBox="1">
            <a:spLocks noChangeArrowheads="1"/>
          </p:cNvSpPr>
          <p:nvPr/>
        </p:nvSpPr>
        <p:spPr bwMode="auto">
          <a:xfrm>
            <a:off x="1057751" y="1710373"/>
            <a:ext cx="1165704" cy="141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Observed?</a:t>
            </a:r>
          </a:p>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Yes</a:t>
            </a:r>
          </a:p>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Yes</a:t>
            </a:r>
          </a:p>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Yes</a:t>
            </a:r>
          </a:p>
          <a:p>
            <a:pPr algn="ctr" eaLnBrk="1" hangingPunct="1">
              <a:spcBef>
                <a:spcPct val="0"/>
              </a:spcBef>
              <a:buClrTx/>
              <a:buFontTx/>
              <a:buNone/>
            </a:pPr>
            <a:r>
              <a:rPr lang="en-US" altLang="en-US" sz="1430" b="1" dirty="0">
                <a:latin typeface="Century Gothic" panose="020B0502020202020204" pitchFamily="34" charset="0"/>
                <a:cs typeface="Arial" panose="020B0604020202020204" pitchFamily="34" charset="0"/>
              </a:rPr>
              <a:t>No</a:t>
            </a:r>
          </a:p>
          <a:p>
            <a:pPr algn="ctr" eaLnBrk="1" hangingPunct="1">
              <a:spcBef>
                <a:spcPct val="0"/>
              </a:spcBef>
              <a:buClrTx/>
              <a:buFontTx/>
              <a:buNone/>
            </a:pPr>
            <a:r>
              <a:rPr lang="en-US" altLang="en-US" sz="1430" b="1" dirty="0">
                <a:latin typeface="Century Gothic" panose="020B0502020202020204" pitchFamily="34" charset="0"/>
                <a:cs typeface="Arial" panose="020B0604020202020204" pitchFamily="34" charset="0"/>
              </a:rPr>
              <a:t>No</a:t>
            </a:r>
            <a:endParaRPr lang="en-US" altLang="en-US" sz="1980" b="1" dirty="0">
              <a:latin typeface="Century Gothic" panose="020B0502020202020204" pitchFamily="34" charset="0"/>
              <a:cs typeface="Arial" panose="020B0604020202020204" pitchFamily="34" charset="0"/>
            </a:endParaRPr>
          </a:p>
        </p:txBody>
      </p:sp>
      <p:sp>
        <p:nvSpPr>
          <p:cNvPr id="31752" name="TextBox 12"/>
          <p:cNvSpPr txBox="1">
            <a:spLocks noChangeArrowheads="1"/>
          </p:cNvSpPr>
          <p:nvPr/>
        </p:nvSpPr>
        <p:spPr bwMode="auto">
          <a:xfrm>
            <a:off x="994780" y="3442489"/>
            <a:ext cx="1165704" cy="1192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Observed?</a:t>
            </a:r>
          </a:p>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Yes</a:t>
            </a:r>
          </a:p>
          <a:p>
            <a:pPr algn="ctr" eaLnBrk="1" hangingPunct="1">
              <a:spcBef>
                <a:spcPct val="0"/>
              </a:spcBef>
              <a:buClrTx/>
              <a:buFontTx/>
              <a:buNone/>
            </a:pPr>
            <a:r>
              <a:rPr lang="en-US" altLang="en-US" sz="1430" b="1" dirty="0">
                <a:latin typeface="Century Gothic" panose="020B0502020202020204" pitchFamily="34" charset="0"/>
                <a:cs typeface="Arial" panose="020B0604020202020204" pitchFamily="34" charset="0"/>
              </a:rPr>
              <a:t>No</a:t>
            </a:r>
          </a:p>
          <a:p>
            <a:pPr algn="ctr" eaLnBrk="1" hangingPunct="1">
              <a:spcBef>
                <a:spcPct val="0"/>
              </a:spcBef>
              <a:buClrTx/>
              <a:buFontTx/>
              <a:buNone/>
            </a:pPr>
            <a:r>
              <a:rPr lang="en-US" altLang="en-US" sz="1430" dirty="0">
                <a:latin typeface="Century Gothic" panose="020B0502020202020204" pitchFamily="34" charset="0"/>
                <a:cs typeface="Arial" panose="020B0604020202020204" pitchFamily="34" charset="0"/>
              </a:rPr>
              <a:t>Yes</a:t>
            </a:r>
          </a:p>
          <a:p>
            <a:pPr algn="ctr" eaLnBrk="1" hangingPunct="1">
              <a:spcBef>
                <a:spcPct val="0"/>
              </a:spcBef>
              <a:buClrTx/>
              <a:buFontTx/>
              <a:buNone/>
            </a:pPr>
            <a:r>
              <a:rPr lang="en-US" altLang="en-US" sz="1430" b="1" dirty="0">
                <a:latin typeface="Century Gothic" panose="020B0502020202020204" pitchFamily="34" charset="0"/>
                <a:cs typeface="Arial" panose="020B0604020202020204" pitchFamily="34" charset="0"/>
              </a:rPr>
              <a:t>No</a:t>
            </a:r>
            <a:endParaRPr lang="en-US" altLang="en-US" sz="1980" b="1" dirty="0">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2397372756"/>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05475" name="Rectangle 16"/>
          <p:cNvSpPr>
            <a:spLocks noChangeArrowheads="1"/>
          </p:cNvSpPr>
          <p:nvPr/>
        </p:nvSpPr>
        <p:spPr bwMode="auto">
          <a:xfrm>
            <a:off x="0" y="3970021"/>
            <a:ext cx="10309860" cy="4358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1870" dirty="0" smtClean="0">
              <a:solidFill>
                <a:srgbClr val="000000"/>
              </a:solidFill>
              <a:latin typeface="Century Gothic" panose="020B0502020202020204" pitchFamily="34" charset="0"/>
            </a:endParaRPr>
          </a:p>
          <a:p>
            <a:pPr eaLnBrk="1" hangingPunct="1">
              <a:lnSpc>
                <a:spcPct val="150000"/>
              </a:lnSpc>
              <a:spcBef>
                <a:spcPct val="0"/>
              </a:spcBef>
              <a:buClrTx/>
              <a:buFontTx/>
              <a:buNone/>
            </a:pPr>
            <a:r>
              <a:rPr lang="en-US" altLang="en-US" sz="1870" dirty="0" smtClean="0">
                <a:solidFill>
                  <a:srgbClr val="000000"/>
                </a:solidFill>
                <a:latin typeface="Century Gothic" panose="020B0502020202020204" pitchFamily="34" charset="0"/>
              </a:rPr>
              <a:t>This </a:t>
            </a:r>
            <a:r>
              <a:rPr lang="en-US" altLang="en-US" sz="1870" dirty="0">
                <a:solidFill>
                  <a:srgbClr val="000000"/>
                </a:solidFill>
                <a:latin typeface="Century Gothic" panose="020B0502020202020204" pitchFamily="34" charset="0"/>
              </a:rPr>
              <a:t>is the empirical model:</a:t>
            </a:r>
          </a:p>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ij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4</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5</a:t>
            </a:r>
            <a:r>
              <a:rPr lang="en-US" altLang="en-US" sz="2090" dirty="0">
                <a:solidFill>
                  <a:srgbClr val="00B050"/>
                </a:solidFill>
              </a:rPr>
              <a:t>Gen</a:t>
            </a:r>
            <a:r>
              <a:rPr lang="en-US" altLang="en-US" sz="2090" baseline="-25000" dirty="0">
                <a:solidFill>
                  <a:srgbClr val="00B050"/>
                </a:solidFill>
              </a:rPr>
              <a:t>ij</a:t>
            </a:r>
          </a:p>
          <a:p>
            <a:pPr eaLnBrk="1" hangingPunct="1">
              <a:lnSpc>
                <a:spcPct val="150000"/>
              </a:lnSpc>
              <a:spcBef>
                <a:spcPct val="0"/>
              </a:spcBef>
              <a:buClrTx/>
              <a:buFontTx/>
              <a:buNone/>
            </a:pPr>
            <a:endParaRPr lang="en-US" altLang="en-US" sz="880" u="sng" dirty="0">
              <a:solidFill>
                <a:srgbClr val="000000"/>
              </a:solidFill>
            </a:endParaRPr>
          </a:p>
          <a:p>
            <a:pPr eaLnBrk="1" hangingPunct="1">
              <a:spcBef>
                <a:spcPct val="0"/>
              </a:spcBef>
              <a:buClrTx/>
              <a:buFontTx/>
              <a:buNone/>
            </a:pPr>
            <a:r>
              <a:rPr lang="en-US" altLang="en-US" sz="1760" u="sng" dirty="0">
                <a:solidFill>
                  <a:srgbClr val="000000"/>
                </a:solidFill>
                <a:latin typeface="Century Gothic" panose="020B0502020202020204" pitchFamily="34" charset="0"/>
              </a:rPr>
              <a:t>What if?</a:t>
            </a:r>
            <a:r>
              <a:rPr lang="en-US" altLang="en-US" sz="1760" dirty="0">
                <a:solidFill>
                  <a:srgbClr val="000000"/>
                </a:solidFill>
                <a:latin typeface="Century Gothic" panose="020B0502020202020204" pitchFamily="34" charset="0"/>
              </a:rPr>
              <a:t>		</a:t>
            </a:r>
            <a:r>
              <a:rPr lang="en-US" altLang="en-US" sz="1760" b="1" dirty="0">
                <a:solidFill>
                  <a:srgbClr val="000000"/>
                </a:solidFill>
                <a:latin typeface="Century Gothic" panose="020B0502020202020204" pitchFamily="34" charset="0"/>
              </a:rPr>
              <a:t>↑</a:t>
            </a:r>
            <a:r>
              <a:rPr lang="en-US" altLang="en-US" sz="1760" b="1" dirty="0">
                <a:solidFill>
                  <a:srgbClr val="00B050"/>
                </a:solidFill>
                <a:latin typeface="Century Gothic" panose="020B0502020202020204" pitchFamily="34" charset="0"/>
              </a:rPr>
              <a:t>Risk  </a:t>
            </a:r>
            <a:r>
              <a:rPr lang="en-US" altLang="en-US" sz="1760" b="1" dirty="0">
                <a:solidFill>
                  <a:srgbClr val="000000"/>
                </a:solidFill>
                <a:latin typeface="Century Gothic" panose="020B0502020202020204" pitchFamily="34" charset="0"/>
              </a:rPr>
              <a:t>→</a:t>
            </a:r>
            <a:r>
              <a:rPr lang="en-US" altLang="en-US" sz="1760" dirty="0">
                <a:solidFill>
                  <a:srgbClr val="000000"/>
                </a:solidFill>
                <a:latin typeface="Century Gothic" panose="020B0502020202020204" pitchFamily="34" charset="0"/>
              </a:rPr>
              <a:t> </a:t>
            </a:r>
            <a:r>
              <a:rPr lang="en-US" altLang="en-US" sz="1760" b="1" dirty="0">
                <a:solidFill>
                  <a:srgbClr val="000000"/>
                </a:solidFill>
                <a:latin typeface="Century Gothic" panose="020B0502020202020204" pitchFamily="34" charset="0"/>
              </a:rPr>
              <a:t> ∆</a:t>
            </a:r>
            <a:r>
              <a:rPr lang="en-US" altLang="en-US" sz="1760" dirty="0">
                <a:solidFill>
                  <a:srgbClr val="000000"/>
                </a:solidFill>
                <a:latin typeface="Century Gothic" panose="020B0502020202020204" pitchFamily="34" charset="0"/>
              </a:rPr>
              <a:t> </a:t>
            </a:r>
            <a:r>
              <a:rPr lang="en-US" altLang="en-US" sz="1760" dirty="0" err="1">
                <a:solidFill>
                  <a:srgbClr val="000000"/>
                </a:solidFill>
                <a:latin typeface="Century Gothic" panose="020B0502020202020204" pitchFamily="34" charset="0"/>
              </a:rPr>
              <a:t>Prog</a:t>
            </a:r>
            <a:r>
              <a:rPr lang="en-US" altLang="en-US" sz="1760" dirty="0">
                <a:solidFill>
                  <a:srgbClr val="000000"/>
                </a:solidFill>
                <a:latin typeface="Century Gothic" panose="020B0502020202020204" pitchFamily="34" charset="0"/>
              </a:rPr>
              <a:t> </a:t>
            </a:r>
            <a:r>
              <a:rPr lang="en-US" altLang="en-US" sz="1760" b="1" dirty="0">
                <a:solidFill>
                  <a:srgbClr val="000000"/>
                </a:solidFill>
                <a:latin typeface="Century Gothic" panose="020B0502020202020204" pitchFamily="34" charset="0"/>
              </a:rPr>
              <a:t>→</a:t>
            </a:r>
            <a:r>
              <a:rPr lang="en-US" altLang="en-US" sz="1760" dirty="0">
                <a:solidFill>
                  <a:srgbClr val="000000"/>
                </a:solidFill>
                <a:latin typeface="Century Gothic" panose="020B0502020202020204" pitchFamily="34" charset="0"/>
              </a:rPr>
              <a:t> </a:t>
            </a:r>
            <a:r>
              <a:rPr lang="en-US" altLang="en-US" sz="1760" b="1" dirty="0">
                <a:solidFill>
                  <a:srgbClr val="00B050"/>
                </a:solidFill>
                <a:latin typeface="Century Gothic" panose="020B0502020202020204" pitchFamily="34" charset="0"/>
              </a:rPr>
              <a:t>∆</a:t>
            </a:r>
            <a:r>
              <a:rPr lang="en-US" altLang="en-US" sz="1760" dirty="0">
                <a:solidFill>
                  <a:srgbClr val="00B050"/>
                </a:solidFill>
                <a:latin typeface="Century Gothic" panose="020B0502020202020204" pitchFamily="34" charset="0"/>
              </a:rPr>
              <a:t> Use</a:t>
            </a:r>
          </a:p>
          <a:p>
            <a:pPr eaLnBrk="1" hangingPunct="1">
              <a:spcBef>
                <a:spcPct val="0"/>
              </a:spcBef>
              <a:buClrTx/>
              <a:buFontTx/>
              <a:buNone/>
            </a:pPr>
            <a:r>
              <a:rPr lang="en-US" altLang="en-US" sz="1760" dirty="0">
                <a:solidFill>
                  <a:srgbClr val="000000"/>
                </a:solidFill>
                <a:latin typeface="Century Gothic" panose="020B0502020202020204" pitchFamily="34" charset="0"/>
              </a:rPr>
              <a:t>                                                         </a:t>
            </a:r>
            <a:r>
              <a:rPr lang="en-US" altLang="en-US" sz="1760" b="1" dirty="0">
                <a:solidFill>
                  <a:srgbClr val="000000"/>
                </a:solidFill>
                <a:latin typeface="Century Gothic" panose="020B0502020202020204" pitchFamily="34" charset="0"/>
              </a:rPr>
              <a:t>      </a:t>
            </a:r>
            <a:r>
              <a:rPr lang="en-US" altLang="en-US" sz="1760" b="1" dirty="0" smtClean="0">
                <a:solidFill>
                  <a:srgbClr val="00B050"/>
                </a:solidFill>
                <a:latin typeface="Century Gothic" panose="020B0502020202020204" pitchFamily="34" charset="0"/>
              </a:rPr>
              <a:t>∆</a:t>
            </a:r>
            <a:r>
              <a:rPr lang="en-US" altLang="en-US" sz="1760" dirty="0" smtClean="0">
                <a:solidFill>
                  <a:srgbClr val="00B050"/>
                </a:solidFill>
                <a:latin typeface="Century Gothic" panose="020B0502020202020204" pitchFamily="34" charset="0"/>
              </a:rPr>
              <a:t> </a:t>
            </a:r>
            <a:r>
              <a:rPr lang="en-US" altLang="en-US" sz="1760" dirty="0">
                <a:solidFill>
                  <a:srgbClr val="00B050"/>
                </a:solidFill>
                <a:latin typeface="Century Gothic" panose="020B0502020202020204" pitchFamily="34" charset="0"/>
              </a:rPr>
              <a:t>Use</a:t>
            </a:r>
          </a:p>
          <a:p>
            <a:pPr eaLnBrk="1" hangingPunct="1">
              <a:spcBef>
                <a:spcPct val="0"/>
              </a:spcBef>
              <a:buClrTx/>
              <a:buFontTx/>
              <a:buNone/>
            </a:pPr>
            <a:endParaRPr lang="en-US" altLang="en-US" sz="1760" dirty="0">
              <a:solidFill>
                <a:srgbClr val="00B050"/>
              </a:solidFill>
              <a:latin typeface="Century Gothic" panose="020B0502020202020204" pitchFamily="34" charset="0"/>
            </a:endParaRPr>
          </a:p>
          <a:p>
            <a:pPr eaLnBrk="1" hangingPunct="1">
              <a:spcBef>
                <a:spcPct val="0"/>
              </a:spcBef>
              <a:buClrTx/>
              <a:buFontTx/>
              <a:buNone/>
            </a:pPr>
            <a:r>
              <a:rPr lang="en-US" altLang="en-US" sz="1760" dirty="0">
                <a:solidFill>
                  <a:srgbClr val="000000"/>
                </a:solidFill>
                <a:latin typeface="Century Gothic" panose="020B0502020202020204" pitchFamily="34" charset="0"/>
              </a:rPr>
              <a:t>     Now we </a:t>
            </a:r>
            <a:r>
              <a:rPr lang="en-US" altLang="en-US" sz="1760" u="sng" dirty="0">
                <a:solidFill>
                  <a:srgbClr val="000000"/>
                </a:solidFill>
                <a:latin typeface="Century Gothic" panose="020B0502020202020204" pitchFamily="34" charset="0"/>
              </a:rPr>
              <a:t>don’t have a unique relationship </a:t>
            </a:r>
            <a:r>
              <a:rPr lang="en-US" altLang="en-US" sz="1760" dirty="0">
                <a:solidFill>
                  <a:srgbClr val="000000"/>
                </a:solidFill>
                <a:latin typeface="Century Gothic" panose="020B0502020202020204" pitchFamily="34" charset="0"/>
              </a:rPr>
              <a:t>between the “Risk” and “Use”.</a:t>
            </a:r>
          </a:p>
          <a:p>
            <a:pPr eaLnBrk="1" hangingPunct="1">
              <a:spcBef>
                <a:spcPct val="0"/>
              </a:spcBef>
              <a:buClrTx/>
              <a:buFontTx/>
              <a:buNone/>
            </a:pPr>
            <a:endParaRPr lang="en-US" altLang="en-US" sz="1760" u="sng" dirty="0">
              <a:solidFill>
                <a:srgbClr val="000000"/>
              </a:solidFill>
            </a:endParaRPr>
          </a:p>
          <a:p>
            <a:pPr eaLnBrk="1" hangingPunct="1">
              <a:spcBef>
                <a:spcPct val="0"/>
              </a:spcBef>
              <a:buClrTx/>
              <a:buFontTx/>
              <a:buNone/>
            </a:pPr>
            <a:endParaRPr lang="en-US" altLang="en-US" sz="1980" b="1" dirty="0">
              <a:solidFill>
                <a:srgbClr val="000000"/>
              </a:solidFill>
            </a:endParaRPr>
          </a:p>
          <a:p>
            <a:pPr eaLnBrk="1" hangingPunct="1">
              <a:spcBef>
                <a:spcPct val="0"/>
              </a:spcBef>
              <a:buClrTx/>
              <a:buFontTx/>
              <a:buNone/>
            </a:pPr>
            <a:endParaRPr lang="en-US" altLang="en-US" sz="1760" dirty="0">
              <a:solidFill>
                <a:srgbClr val="000000"/>
              </a:solidFill>
            </a:endParaRPr>
          </a:p>
          <a:p>
            <a:pPr eaLnBrk="1" hangingPunct="1">
              <a:spcBef>
                <a:spcPct val="0"/>
              </a:spcBef>
              <a:buClrTx/>
              <a:buFontTx/>
              <a:buNone/>
            </a:pPr>
            <a:endParaRPr lang="en-US" altLang="en-US" sz="1980" dirty="0">
              <a:solidFill>
                <a:srgbClr val="000000"/>
              </a:solidFill>
            </a:endParaRPr>
          </a:p>
        </p:txBody>
      </p:sp>
      <p:grpSp>
        <p:nvGrpSpPr>
          <p:cNvPr id="105476" name="Group 15"/>
          <p:cNvGrpSpPr>
            <a:grpSpLocks/>
          </p:cNvGrpSpPr>
          <p:nvPr/>
        </p:nvGrpSpPr>
        <p:grpSpPr bwMode="auto">
          <a:xfrm>
            <a:off x="1823085" y="1479868"/>
            <a:ext cx="7054850" cy="2564725"/>
            <a:chOff x="1656737" y="1116064"/>
            <a:chExt cx="7078952" cy="2846954"/>
          </a:xfrm>
        </p:grpSpPr>
        <p:sp>
          <p:nvSpPr>
            <p:cNvPr id="105483" name="Text Box 5"/>
            <p:cNvSpPr txBox="1">
              <a:spLocks noChangeArrowheads="1"/>
            </p:cNvSpPr>
            <p:nvPr/>
          </p:nvSpPr>
          <p:spPr bwMode="auto">
            <a:xfrm>
              <a:off x="1656737" y="1116064"/>
              <a:ext cx="2514960" cy="15453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Biological endowments</a:t>
              </a:r>
            </a:p>
            <a:p>
              <a:pPr eaLnBrk="1" hangingPunct="1">
                <a:lnSpc>
                  <a:spcPct val="80000"/>
                </a:lnSpc>
                <a:spcBef>
                  <a:spcPct val="0"/>
                </a:spcBef>
                <a:buClrTx/>
                <a:buFontTx/>
                <a:buNone/>
              </a:pPr>
              <a:r>
                <a:rPr lang="en-US" altLang="en-US" sz="1320" dirty="0">
                  <a:solidFill>
                    <a:srgbClr val="00B050"/>
                  </a:solidFill>
                </a:rPr>
                <a:t>   </a:t>
              </a:r>
              <a:endParaRPr lang="en-US" altLang="en-US" sz="1320" b="1" dirty="0">
                <a:solidFill>
                  <a:srgbClr val="FF0000"/>
                </a:solidFill>
              </a:endParaRPr>
            </a:p>
          </p:txBody>
        </p:sp>
        <p:sp>
          <p:nvSpPr>
            <p:cNvPr id="105484" name="Text Box 7"/>
            <p:cNvSpPr txBox="1">
              <a:spLocks noChangeArrowheads="1"/>
            </p:cNvSpPr>
            <p:nvPr/>
          </p:nvSpPr>
          <p:spPr bwMode="auto">
            <a:xfrm>
              <a:off x="7135489" y="1901298"/>
              <a:ext cx="1600200" cy="69012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Use of FP Methods</a:t>
              </a:r>
            </a:p>
          </p:txBody>
        </p:sp>
        <p:sp>
          <p:nvSpPr>
            <p:cNvPr id="105485" name="Line 9"/>
            <p:cNvSpPr>
              <a:spLocks noChangeShapeType="1"/>
            </p:cNvSpPr>
            <p:nvPr/>
          </p:nvSpPr>
          <p:spPr bwMode="auto">
            <a:xfrm>
              <a:off x="4171336" y="1647607"/>
              <a:ext cx="2971801" cy="4651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5486" name="Line 10"/>
            <p:cNvSpPr>
              <a:spLocks noChangeShapeType="1"/>
            </p:cNvSpPr>
            <p:nvPr/>
          </p:nvSpPr>
          <p:spPr bwMode="auto">
            <a:xfrm>
              <a:off x="6338703" y="2354109"/>
              <a:ext cx="804433" cy="3763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5487" name="Text Box 6"/>
            <p:cNvSpPr txBox="1">
              <a:spLocks noChangeArrowheads="1"/>
            </p:cNvSpPr>
            <p:nvPr/>
          </p:nvSpPr>
          <p:spPr bwMode="auto">
            <a:xfrm>
              <a:off x="1809498" y="3071395"/>
              <a:ext cx="2362200" cy="89162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Community </a:t>
              </a:r>
              <a:r>
                <a:rPr lang="en-US" altLang="en-US" sz="1320" dirty="0" err="1">
                  <a:solidFill>
                    <a:srgbClr val="00264D"/>
                  </a:solidFill>
                  <a:latin typeface="Century Gothic" panose="020B0502020202020204" pitchFamily="34" charset="0"/>
                </a:rPr>
                <a:t>Charact</a:t>
              </a:r>
              <a:r>
                <a:rPr lang="en-US" altLang="en-US" sz="132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 </a:t>
              </a:r>
              <a:r>
                <a:rPr lang="en-US" altLang="en-US" sz="1320" dirty="0">
                  <a:solidFill>
                    <a:srgbClr val="FFFFFF"/>
                  </a:solidFill>
                  <a:latin typeface="Century Gothic" panose="020B0502020202020204" pitchFamily="34" charset="0"/>
                </a:rPr>
                <a:t> </a:t>
              </a:r>
              <a:r>
                <a:rPr lang="en-US" altLang="en-US" sz="132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 Sanitation</a:t>
              </a:r>
            </a:p>
          </p:txBody>
        </p:sp>
        <p:sp>
          <p:nvSpPr>
            <p:cNvPr id="105488" name="Text Box 7"/>
            <p:cNvSpPr txBox="1">
              <a:spLocks noChangeArrowheads="1"/>
            </p:cNvSpPr>
            <p:nvPr/>
          </p:nvSpPr>
          <p:spPr bwMode="auto">
            <a:xfrm>
              <a:off x="4958209" y="2171898"/>
              <a:ext cx="1380494" cy="42705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Program</a:t>
              </a:r>
            </a:p>
          </p:txBody>
        </p:sp>
        <p:sp>
          <p:nvSpPr>
            <p:cNvPr id="105489" name="Line 10"/>
            <p:cNvSpPr>
              <a:spLocks noChangeShapeType="1"/>
            </p:cNvSpPr>
            <p:nvPr/>
          </p:nvSpPr>
          <p:spPr bwMode="auto">
            <a:xfrm>
              <a:off x="4178244" y="2019687"/>
              <a:ext cx="779965" cy="36824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5490" name="Line 10"/>
            <p:cNvSpPr>
              <a:spLocks noChangeShapeType="1"/>
            </p:cNvSpPr>
            <p:nvPr/>
          </p:nvSpPr>
          <p:spPr bwMode="auto">
            <a:xfrm flipV="1">
              <a:off x="4178244" y="2541640"/>
              <a:ext cx="2964893" cy="115240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105477"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The case of individual self-selection</a:t>
            </a:r>
          </a:p>
        </p:txBody>
      </p:sp>
      <p:cxnSp>
        <p:nvCxnSpPr>
          <p:cNvPr id="105478" name="Straight Connector 25"/>
          <p:cNvCxnSpPr>
            <a:cxnSpLocks noChangeShapeType="1"/>
          </p:cNvCxnSpPr>
          <p:nvPr/>
        </p:nvCxnSpPr>
        <p:spPr bwMode="auto">
          <a:xfrm rot="5400000" flipH="1" flipV="1">
            <a:off x="3720649" y="6476523"/>
            <a:ext cx="83820" cy="838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5479" name="Straight Connector 26"/>
          <p:cNvCxnSpPr>
            <a:cxnSpLocks noChangeShapeType="1"/>
          </p:cNvCxnSpPr>
          <p:nvPr/>
        </p:nvCxnSpPr>
        <p:spPr bwMode="auto">
          <a:xfrm rot="16200000" flipH="1">
            <a:off x="3718029" y="6390083"/>
            <a:ext cx="99537" cy="73343"/>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05480" name="Freeform 29"/>
          <p:cNvSpPr>
            <a:spLocks/>
          </p:cNvSpPr>
          <p:nvPr/>
        </p:nvSpPr>
        <p:spPr bwMode="auto">
          <a:xfrm>
            <a:off x="2348096" y="6324600"/>
            <a:ext cx="1456373" cy="151923"/>
          </a:xfrm>
          <a:custGeom>
            <a:avLst/>
            <a:gdLst>
              <a:gd name="T0" fmla="*/ 0 w 1323975"/>
              <a:gd name="T1" fmla="*/ 0 h 138112"/>
              <a:gd name="T2" fmla="*/ 166688 w 1323975"/>
              <a:gd name="T3" fmla="*/ 80962 h 138112"/>
              <a:gd name="T4" fmla="*/ 676275 w 1323975"/>
              <a:gd name="T5" fmla="*/ 123825 h 138112"/>
              <a:gd name="T6" fmla="*/ 1323975 w 1323975"/>
              <a:gd name="T7" fmla="*/ 138112 h 138112"/>
              <a:gd name="T8" fmla="*/ 0 60000 65536"/>
              <a:gd name="T9" fmla="*/ 0 60000 65536"/>
              <a:gd name="T10" fmla="*/ 0 60000 65536"/>
              <a:gd name="T11" fmla="*/ 0 60000 65536"/>
              <a:gd name="T12" fmla="*/ 0 w 1323975"/>
              <a:gd name="T13" fmla="*/ 0 h 138112"/>
              <a:gd name="T14" fmla="*/ 1323975 w 1323975"/>
              <a:gd name="T15" fmla="*/ 138112 h 138112"/>
            </a:gdLst>
            <a:ahLst/>
            <a:cxnLst>
              <a:cxn ang="T8">
                <a:pos x="T0" y="T1"/>
              </a:cxn>
              <a:cxn ang="T9">
                <a:pos x="T2" y="T3"/>
              </a:cxn>
              <a:cxn ang="T10">
                <a:pos x="T4" y="T5"/>
              </a:cxn>
              <a:cxn ang="T11">
                <a:pos x="T6" y="T7"/>
              </a:cxn>
            </a:cxnLst>
            <a:rect l="T12" t="T13" r="T14" b="T15"/>
            <a:pathLst>
              <a:path w="1323975" h="138112">
                <a:moveTo>
                  <a:pt x="0" y="0"/>
                </a:moveTo>
                <a:cubicBezTo>
                  <a:pt x="26988" y="30162"/>
                  <a:pt x="53976" y="60325"/>
                  <a:pt x="166688" y="80962"/>
                </a:cubicBezTo>
                <a:cubicBezTo>
                  <a:pt x="279400" y="101599"/>
                  <a:pt x="483394" y="114300"/>
                  <a:pt x="676275" y="123825"/>
                </a:cubicBezTo>
                <a:cubicBezTo>
                  <a:pt x="869156" y="133350"/>
                  <a:pt x="1216819" y="137318"/>
                  <a:pt x="1323975" y="138112"/>
                </a:cubicBezTo>
              </a:path>
            </a:pathLst>
          </a:custGeom>
          <a:noFill/>
          <a:ln w="158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sz="1980"/>
          </a:p>
        </p:txBody>
      </p:sp>
      <p:sp>
        <p:nvSpPr>
          <p:cNvPr id="105481" name="Right Brace 30"/>
          <p:cNvSpPr>
            <a:spLocks/>
          </p:cNvSpPr>
          <p:nvPr/>
        </p:nvSpPr>
        <p:spPr bwMode="auto">
          <a:xfrm>
            <a:off x="4625997" y="6031230"/>
            <a:ext cx="197327" cy="586740"/>
          </a:xfrm>
          <a:prstGeom prst="rightBrace">
            <a:avLst>
              <a:gd name="adj1" fmla="val 8356"/>
              <a:gd name="adj2" fmla="val 50000"/>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105482" name="TextBox 32"/>
          <p:cNvSpPr txBox="1">
            <a:spLocks noChangeArrowheads="1"/>
          </p:cNvSpPr>
          <p:nvPr/>
        </p:nvSpPr>
        <p:spPr bwMode="auto">
          <a:xfrm>
            <a:off x="4925502" y="6109156"/>
            <a:ext cx="93807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2200" b="1" dirty="0">
                <a:solidFill>
                  <a:srgbClr val="000000"/>
                </a:solidFill>
                <a:latin typeface="Century Gothic" panose="020B0502020202020204" pitchFamily="34" charset="0"/>
              </a:rPr>
              <a:t>∆</a:t>
            </a:r>
            <a:r>
              <a:rPr lang="en-US" altLang="en-US" sz="2200" dirty="0">
                <a:solidFill>
                  <a:srgbClr val="000000"/>
                </a:solidFill>
                <a:latin typeface="Century Gothic" panose="020B0502020202020204" pitchFamily="34" charset="0"/>
              </a:rPr>
              <a:t> Use</a:t>
            </a:r>
          </a:p>
        </p:txBody>
      </p:sp>
    </p:spTree>
    <p:extLst>
      <p:ext uri="{BB962C8B-B14F-4D97-AF65-F5344CB8AC3E}">
        <p14:creationId xmlns:p14="http://schemas.microsoft.com/office/powerpoint/2010/main" val="3901782475"/>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07523" name="Rectangle 16"/>
          <p:cNvSpPr>
            <a:spLocks noChangeArrowheads="1"/>
          </p:cNvSpPr>
          <p:nvPr/>
        </p:nvSpPr>
        <p:spPr bwMode="auto">
          <a:xfrm>
            <a:off x="0" y="4020662"/>
            <a:ext cx="10309860" cy="368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1870" dirty="0" smtClean="0">
              <a:solidFill>
                <a:srgbClr val="000000"/>
              </a:solidFill>
              <a:latin typeface="Century Gothic" panose="020B0502020202020204" pitchFamily="34" charset="0"/>
            </a:endParaRPr>
          </a:p>
          <a:p>
            <a:pPr eaLnBrk="1" hangingPunct="1">
              <a:lnSpc>
                <a:spcPct val="150000"/>
              </a:lnSpc>
              <a:spcBef>
                <a:spcPct val="0"/>
              </a:spcBef>
              <a:buClrTx/>
              <a:buFontTx/>
              <a:buNone/>
            </a:pPr>
            <a:r>
              <a:rPr lang="en-US" altLang="en-US" sz="1870" dirty="0" smtClean="0">
                <a:solidFill>
                  <a:srgbClr val="000000"/>
                </a:solidFill>
                <a:latin typeface="Century Gothic" panose="020B0502020202020204" pitchFamily="34" charset="0"/>
              </a:rPr>
              <a:t>This </a:t>
            </a:r>
            <a:r>
              <a:rPr lang="en-US" altLang="en-US" sz="1870" dirty="0">
                <a:solidFill>
                  <a:srgbClr val="000000"/>
                </a:solidFill>
                <a:latin typeface="Century Gothic" panose="020B0502020202020204" pitchFamily="34" charset="0"/>
              </a:rPr>
              <a:t>is the empirical model:</a:t>
            </a:r>
          </a:p>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ij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4</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5</a:t>
            </a:r>
            <a:r>
              <a:rPr lang="en-US" altLang="en-US" sz="2090" dirty="0">
                <a:solidFill>
                  <a:srgbClr val="00B050"/>
                </a:solidFill>
              </a:rPr>
              <a:t>Gen</a:t>
            </a:r>
            <a:r>
              <a:rPr lang="en-US" altLang="en-US" sz="2090" baseline="-25000" dirty="0">
                <a:solidFill>
                  <a:srgbClr val="00B050"/>
                </a:solidFill>
              </a:rPr>
              <a:t>ij</a:t>
            </a:r>
          </a:p>
          <a:p>
            <a:pPr eaLnBrk="1" hangingPunct="1">
              <a:spcBef>
                <a:spcPct val="0"/>
              </a:spcBef>
              <a:buClrTx/>
              <a:buFontTx/>
              <a:buNone/>
            </a:pPr>
            <a:endParaRPr lang="en-US" altLang="en-US" sz="1760" u="sng" dirty="0">
              <a:solidFill>
                <a:srgbClr val="000000"/>
              </a:solidFill>
            </a:endParaRPr>
          </a:p>
          <a:p>
            <a:pPr eaLnBrk="1" hangingPunct="1">
              <a:spcBef>
                <a:spcPct val="0"/>
              </a:spcBef>
              <a:buClrTx/>
              <a:buFontTx/>
              <a:buNone/>
            </a:pPr>
            <a:r>
              <a:rPr lang="en-US" altLang="en-US" sz="1980" u="sng" dirty="0">
                <a:solidFill>
                  <a:srgbClr val="000000"/>
                </a:solidFill>
                <a:latin typeface="Century Gothic" panose="020B0502020202020204" pitchFamily="34" charset="0"/>
              </a:rPr>
              <a:t>Let’s find a factor </a:t>
            </a:r>
            <a:r>
              <a:rPr lang="en-US" altLang="en-US" sz="1980" b="1" u="sng" dirty="0">
                <a:solidFill>
                  <a:srgbClr val="FF0000"/>
                </a:solidFill>
                <a:latin typeface="Century Gothic" panose="020B0502020202020204" pitchFamily="34" charset="0"/>
              </a:rPr>
              <a:t>Z </a:t>
            </a:r>
            <a:r>
              <a:rPr lang="en-US" altLang="en-US" sz="1980" u="sng" dirty="0">
                <a:solidFill>
                  <a:srgbClr val="000000"/>
                </a:solidFill>
                <a:latin typeface="Century Gothic" panose="020B0502020202020204" pitchFamily="34" charset="0"/>
              </a:rPr>
              <a:t>that influences the exposure to the program but not the outcome</a:t>
            </a:r>
            <a:endParaRPr lang="en-US" altLang="en-US" sz="1980" b="1" dirty="0">
              <a:solidFill>
                <a:srgbClr val="000000"/>
              </a:solidFill>
              <a:latin typeface="Century Gothic" panose="020B0502020202020204" pitchFamily="34" charset="0"/>
            </a:endParaRPr>
          </a:p>
          <a:p>
            <a:pPr eaLnBrk="1" hangingPunct="1">
              <a:spcBef>
                <a:spcPct val="0"/>
              </a:spcBef>
              <a:buClrTx/>
              <a:buFontTx/>
              <a:buNone/>
            </a:pPr>
            <a:endParaRPr lang="en-US" altLang="en-US" sz="1980" b="1" dirty="0">
              <a:solidFill>
                <a:srgbClr val="000000"/>
              </a:solidFill>
            </a:endParaRPr>
          </a:p>
          <a:p>
            <a:pPr eaLnBrk="1" hangingPunct="1">
              <a:spcBef>
                <a:spcPct val="0"/>
              </a:spcBef>
              <a:buClrTx/>
              <a:buFontTx/>
              <a:buNone/>
            </a:pPr>
            <a:endParaRPr lang="en-US" altLang="en-US" sz="1760" dirty="0">
              <a:solidFill>
                <a:srgbClr val="000000"/>
              </a:solidFill>
            </a:endParaRPr>
          </a:p>
          <a:p>
            <a:pPr eaLnBrk="1" hangingPunct="1">
              <a:spcBef>
                <a:spcPct val="0"/>
              </a:spcBef>
              <a:buClrTx/>
              <a:buFontTx/>
              <a:buNone/>
            </a:pPr>
            <a:endParaRPr lang="en-US" altLang="en-US" sz="1980" dirty="0">
              <a:solidFill>
                <a:srgbClr val="000000"/>
              </a:solidFill>
            </a:endParaRPr>
          </a:p>
        </p:txBody>
      </p:sp>
      <p:grpSp>
        <p:nvGrpSpPr>
          <p:cNvPr id="107524" name="Group 15"/>
          <p:cNvGrpSpPr>
            <a:grpSpLocks/>
          </p:cNvGrpSpPr>
          <p:nvPr/>
        </p:nvGrpSpPr>
        <p:grpSpPr bwMode="auto">
          <a:xfrm>
            <a:off x="1823085" y="1479868"/>
            <a:ext cx="7054850" cy="2564725"/>
            <a:chOff x="1656737" y="1116064"/>
            <a:chExt cx="7078952" cy="2846954"/>
          </a:xfrm>
        </p:grpSpPr>
        <p:sp>
          <p:nvSpPr>
            <p:cNvPr id="107526" name="Text Box 5"/>
            <p:cNvSpPr txBox="1">
              <a:spLocks noChangeArrowheads="1"/>
            </p:cNvSpPr>
            <p:nvPr/>
          </p:nvSpPr>
          <p:spPr bwMode="auto">
            <a:xfrm>
              <a:off x="1656737" y="1116064"/>
              <a:ext cx="2514960" cy="15453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Biological endowments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a:t>
              </a:r>
              <a:r>
                <a:rPr lang="en-US" altLang="en-US" sz="1320" b="1" dirty="0">
                  <a:solidFill>
                    <a:srgbClr val="FF0000"/>
                  </a:solidFill>
                  <a:latin typeface="Century Gothic" panose="020B0502020202020204" pitchFamily="34" charset="0"/>
                </a:rPr>
                <a:t>- Z</a:t>
              </a:r>
            </a:p>
          </p:txBody>
        </p:sp>
        <p:sp>
          <p:nvSpPr>
            <p:cNvPr id="107527" name="Text Box 7"/>
            <p:cNvSpPr txBox="1">
              <a:spLocks noChangeArrowheads="1"/>
            </p:cNvSpPr>
            <p:nvPr/>
          </p:nvSpPr>
          <p:spPr bwMode="auto">
            <a:xfrm>
              <a:off x="7135489" y="1901298"/>
              <a:ext cx="1600200" cy="69012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Use of FP Methods</a:t>
              </a:r>
            </a:p>
          </p:txBody>
        </p:sp>
        <p:sp>
          <p:nvSpPr>
            <p:cNvPr id="107528" name="Line 9"/>
            <p:cNvSpPr>
              <a:spLocks noChangeShapeType="1"/>
            </p:cNvSpPr>
            <p:nvPr/>
          </p:nvSpPr>
          <p:spPr bwMode="auto">
            <a:xfrm>
              <a:off x="4171336" y="1647607"/>
              <a:ext cx="2971801" cy="4651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7529" name="Line 10"/>
            <p:cNvSpPr>
              <a:spLocks noChangeShapeType="1"/>
            </p:cNvSpPr>
            <p:nvPr/>
          </p:nvSpPr>
          <p:spPr bwMode="auto">
            <a:xfrm>
              <a:off x="6338703" y="2354109"/>
              <a:ext cx="804433" cy="3763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7530" name="Text Box 6"/>
            <p:cNvSpPr txBox="1">
              <a:spLocks noChangeArrowheads="1"/>
            </p:cNvSpPr>
            <p:nvPr/>
          </p:nvSpPr>
          <p:spPr bwMode="auto">
            <a:xfrm>
              <a:off x="1809498" y="3071395"/>
              <a:ext cx="2362200" cy="89162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Community </a:t>
              </a:r>
              <a:r>
                <a:rPr lang="en-US" altLang="en-US" sz="1320" dirty="0" err="1">
                  <a:solidFill>
                    <a:srgbClr val="00264D"/>
                  </a:solidFill>
                  <a:latin typeface="Century Gothic" panose="020B0502020202020204" pitchFamily="34" charset="0"/>
                </a:rPr>
                <a:t>Charact</a:t>
              </a:r>
              <a:r>
                <a:rPr lang="en-US" altLang="en-US" sz="132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 </a:t>
              </a:r>
              <a:r>
                <a:rPr lang="en-US" altLang="en-US" sz="1320" dirty="0">
                  <a:solidFill>
                    <a:srgbClr val="FFFFFF"/>
                  </a:solidFill>
                  <a:latin typeface="Century Gothic" panose="020B0502020202020204" pitchFamily="34" charset="0"/>
                </a:rPr>
                <a:t> </a:t>
              </a:r>
              <a:r>
                <a:rPr lang="en-US" altLang="en-US" sz="132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 Sanitation</a:t>
              </a:r>
            </a:p>
          </p:txBody>
        </p:sp>
        <p:sp>
          <p:nvSpPr>
            <p:cNvPr id="107531" name="Text Box 7"/>
            <p:cNvSpPr txBox="1">
              <a:spLocks noChangeArrowheads="1"/>
            </p:cNvSpPr>
            <p:nvPr/>
          </p:nvSpPr>
          <p:spPr bwMode="auto">
            <a:xfrm>
              <a:off x="4958209" y="2171898"/>
              <a:ext cx="1380494" cy="42705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Program</a:t>
              </a:r>
            </a:p>
          </p:txBody>
        </p:sp>
        <p:sp>
          <p:nvSpPr>
            <p:cNvPr id="107532" name="Line 10"/>
            <p:cNvSpPr>
              <a:spLocks noChangeShapeType="1"/>
            </p:cNvSpPr>
            <p:nvPr/>
          </p:nvSpPr>
          <p:spPr bwMode="auto">
            <a:xfrm>
              <a:off x="4178244" y="2019687"/>
              <a:ext cx="779965" cy="36824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7533" name="Line 10"/>
            <p:cNvSpPr>
              <a:spLocks noChangeShapeType="1"/>
            </p:cNvSpPr>
            <p:nvPr/>
          </p:nvSpPr>
          <p:spPr bwMode="auto">
            <a:xfrm flipV="1">
              <a:off x="4178244" y="2541640"/>
              <a:ext cx="2964893" cy="115240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7534" name="Line 10"/>
            <p:cNvSpPr>
              <a:spLocks noChangeShapeType="1"/>
            </p:cNvSpPr>
            <p:nvPr/>
          </p:nvSpPr>
          <p:spPr bwMode="auto">
            <a:xfrm>
              <a:off x="4178244" y="2477867"/>
              <a:ext cx="779965" cy="9799"/>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107525" name="Rectangle 4"/>
          <p:cNvSpPr>
            <a:spLocks noChangeArrowheads="1"/>
          </p:cNvSpPr>
          <p:nvPr/>
        </p:nvSpPr>
        <p:spPr bwMode="auto">
          <a:xfrm>
            <a:off x="487680" y="127025"/>
            <a:ext cx="891540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“Houston, we have a problem”, what can we do? </a:t>
            </a:r>
          </a:p>
        </p:txBody>
      </p:sp>
    </p:spTree>
    <p:extLst>
      <p:ext uri="{BB962C8B-B14F-4D97-AF65-F5344CB8AC3E}">
        <p14:creationId xmlns:p14="http://schemas.microsoft.com/office/powerpoint/2010/main" val="3348224738"/>
      </p:ext>
    </p:extLst>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09571" name="Rectangle 16"/>
          <p:cNvSpPr>
            <a:spLocks noChangeArrowheads="1"/>
          </p:cNvSpPr>
          <p:nvPr/>
        </p:nvSpPr>
        <p:spPr bwMode="auto">
          <a:xfrm>
            <a:off x="0" y="4020663"/>
            <a:ext cx="10309860" cy="307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1870" dirty="0" smtClean="0">
              <a:solidFill>
                <a:srgbClr val="000000"/>
              </a:solidFill>
              <a:latin typeface="Century Gothic" panose="020B0502020202020204" pitchFamily="34" charset="0"/>
            </a:endParaRPr>
          </a:p>
          <a:p>
            <a:pPr eaLnBrk="1" hangingPunct="1">
              <a:lnSpc>
                <a:spcPct val="150000"/>
              </a:lnSpc>
              <a:spcBef>
                <a:spcPct val="0"/>
              </a:spcBef>
              <a:buClrTx/>
              <a:buFontTx/>
              <a:buNone/>
            </a:pPr>
            <a:r>
              <a:rPr lang="en-US" altLang="en-US" sz="1870" dirty="0" smtClean="0">
                <a:solidFill>
                  <a:srgbClr val="000000"/>
                </a:solidFill>
                <a:latin typeface="Century Gothic" panose="020B0502020202020204" pitchFamily="34" charset="0"/>
              </a:rPr>
              <a:t>This </a:t>
            </a:r>
            <a:r>
              <a:rPr lang="en-US" altLang="en-US" sz="1870" dirty="0">
                <a:solidFill>
                  <a:srgbClr val="000000"/>
                </a:solidFill>
                <a:latin typeface="Century Gothic" panose="020B0502020202020204" pitchFamily="34" charset="0"/>
              </a:rPr>
              <a:t>is the </a:t>
            </a:r>
            <a:r>
              <a:rPr lang="en-US" altLang="en-US" sz="1870" u="sng" dirty="0">
                <a:solidFill>
                  <a:srgbClr val="000000"/>
                </a:solidFill>
                <a:latin typeface="Century Gothic" panose="020B0502020202020204" pitchFamily="34" charset="0"/>
              </a:rPr>
              <a:t>new</a:t>
            </a:r>
            <a:r>
              <a:rPr lang="en-US" altLang="en-US" sz="1870" dirty="0">
                <a:solidFill>
                  <a:srgbClr val="000000"/>
                </a:solidFill>
                <a:latin typeface="Century Gothic" panose="020B0502020202020204" pitchFamily="34" charset="0"/>
              </a:rPr>
              <a:t> empirical model:</a:t>
            </a:r>
          </a:p>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ij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6</a:t>
            </a:r>
            <a:r>
              <a:rPr lang="en-US" altLang="en-US" sz="2090" b="1" dirty="0">
                <a:solidFill>
                  <a:srgbClr val="FF0000"/>
                </a:solidFill>
              </a:rPr>
              <a:t>Z</a:t>
            </a:r>
            <a:r>
              <a:rPr lang="en-US" altLang="en-US" sz="2090" b="1" baseline="-25000" dirty="0">
                <a:solidFill>
                  <a:srgbClr val="FF0000"/>
                </a:solidFill>
              </a:rPr>
              <a:t>ij</a:t>
            </a:r>
            <a:r>
              <a:rPr lang="en-US" altLang="en-US" sz="2090" b="1" dirty="0">
                <a:solidFill>
                  <a:srgbClr val="FF0000"/>
                </a:solidFill>
              </a:rPr>
              <a:t>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4</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5</a:t>
            </a:r>
            <a:r>
              <a:rPr lang="en-US" altLang="en-US" sz="2090" dirty="0">
                <a:solidFill>
                  <a:srgbClr val="00B050"/>
                </a:solidFill>
              </a:rPr>
              <a:t>Gen</a:t>
            </a:r>
            <a:r>
              <a:rPr lang="en-US" altLang="en-US" sz="2090" baseline="-25000" dirty="0">
                <a:solidFill>
                  <a:srgbClr val="00B050"/>
                </a:solidFill>
              </a:rPr>
              <a:t>ij</a:t>
            </a:r>
          </a:p>
          <a:p>
            <a:pPr eaLnBrk="1" hangingPunct="1">
              <a:spcBef>
                <a:spcPct val="0"/>
              </a:spcBef>
              <a:buClrTx/>
              <a:buFontTx/>
              <a:buNone/>
            </a:pPr>
            <a:endParaRPr lang="en-US" altLang="en-US" sz="1760" u="sng" dirty="0">
              <a:solidFill>
                <a:srgbClr val="000000"/>
              </a:solidFill>
            </a:endParaRPr>
          </a:p>
          <a:p>
            <a:pPr eaLnBrk="1" hangingPunct="1">
              <a:spcBef>
                <a:spcPct val="0"/>
              </a:spcBef>
              <a:buClrTx/>
              <a:buFontTx/>
              <a:buNone/>
            </a:pPr>
            <a:endParaRPr lang="en-US" altLang="en-US" sz="1980" b="1" dirty="0">
              <a:solidFill>
                <a:srgbClr val="000000"/>
              </a:solidFill>
            </a:endParaRPr>
          </a:p>
          <a:p>
            <a:pPr eaLnBrk="1" hangingPunct="1">
              <a:spcBef>
                <a:spcPct val="0"/>
              </a:spcBef>
              <a:buClrTx/>
              <a:buFontTx/>
              <a:buNone/>
            </a:pPr>
            <a:endParaRPr lang="en-US" altLang="en-US" sz="1760" dirty="0">
              <a:solidFill>
                <a:srgbClr val="000000"/>
              </a:solidFill>
            </a:endParaRPr>
          </a:p>
          <a:p>
            <a:pPr eaLnBrk="1" hangingPunct="1">
              <a:spcBef>
                <a:spcPct val="0"/>
              </a:spcBef>
              <a:buClrTx/>
              <a:buFontTx/>
              <a:buNone/>
            </a:pPr>
            <a:endParaRPr lang="en-US" altLang="en-US" sz="1980" dirty="0">
              <a:solidFill>
                <a:srgbClr val="000000"/>
              </a:solidFill>
            </a:endParaRPr>
          </a:p>
        </p:txBody>
      </p:sp>
      <p:grpSp>
        <p:nvGrpSpPr>
          <p:cNvPr id="109572" name="Group 15"/>
          <p:cNvGrpSpPr>
            <a:grpSpLocks/>
          </p:cNvGrpSpPr>
          <p:nvPr/>
        </p:nvGrpSpPr>
        <p:grpSpPr bwMode="auto">
          <a:xfrm>
            <a:off x="1823085" y="1479868"/>
            <a:ext cx="7054850" cy="2564725"/>
            <a:chOff x="1656737" y="1116064"/>
            <a:chExt cx="7078952" cy="2846954"/>
          </a:xfrm>
        </p:grpSpPr>
        <p:sp>
          <p:nvSpPr>
            <p:cNvPr id="109574" name="Text Box 5"/>
            <p:cNvSpPr txBox="1">
              <a:spLocks noChangeArrowheads="1"/>
            </p:cNvSpPr>
            <p:nvPr/>
          </p:nvSpPr>
          <p:spPr bwMode="auto">
            <a:xfrm>
              <a:off x="1656737" y="1116064"/>
              <a:ext cx="2514960" cy="15604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Biological endowments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a:t>
              </a:r>
              <a:r>
                <a:rPr lang="en-US" altLang="en-US" sz="1320" b="1" dirty="0">
                  <a:solidFill>
                    <a:srgbClr val="FF0000"/>
                  </a:solidFill>
                  <a:latin typeface="Century Gothic" panose="020B0502020202020204" pitchFamily="34" charset="0"/>
                </a:rPr>
                <a:t>- </a:t>
              </a:r>
              <a:r>
                <a:rPr lang="en-US" altLang="en-US" sz="1430" b="1" dirty="0">
                  <a:solidFill>
                    <a:srgbClr val="FF0000"/>
                  </a:solidFill>
                  <a:latin typeface="Century Gothic" panose="020B0502020202020204" pitchFamily="34" charset="0"/>
                </a:rPr>
                <a:t>Z</a:t>
              </a:r>
            </a:p>
          </p:txBody>
        </p:sp>
        <p:sp>
          <p:nvSpPr>
            <p:cNvPr id="109575" name="Text Box 7"/>
            <p:cNvSpPr txBox="1">
              <a:spLocks noChangeArrowheads="1"/>
            </p:cNvSpPr>
            <p:nvPr/>
          </p:nvSpPr>
          <p:spPr bwMode="auto">
            <a:xfrm>
              <a:off x="7135489" y="1901298"/>
              <a:ext cx="1600200" cy="69012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Use of FP Methods</a:t>
              </a:r>
            </a:p>
          </p:txBody>
        </p:sp>
        <p:sp>
          <p:nvSpPr>
            <p:cNvPr id="109576" name="Line 9"/>
            <p:cNvSpPr>
              <a:spLocks noChangeShapeType="1"/>
            </p:cNvSpPr>
            <p:nvPr/>
          </p:nvSpPr>
          <p:spPr bwMode="auto">
            <a:xfrm>
              <a:off x="4171336" y="1647607"/>
              <a:ext cx="2971801" cy="4651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9577" name="Line 10"/>
            <p:cNvSpPr>
              <a:spLocks noChangeShapeType="1"/>
            </p:cNvSpPr>
            <p:nvPr/>
          </p:nvSpPr>
          <p:spPr bwMode="auto">
            <a:xfrm>
              <a:off x="6338703" y="2354109"/>
              <a:ext cx="804433" cy="3763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9578" name="Text Box 6"/>
            <p:cNvSpPr txBox="1">
              <a:spLocks noChangeArrowheads="1"/>
            </p:cNvSpPr>
            <p:nvPr/>
          </p:nvSpPr>
          <p:spPr bwMode="auto">
            <a:xfrm>
              <a:off x="1809498" y="3071395"/>
              <a:ext cx="2362200" cy="89162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Community </a:t>
              </a:r>
              <a:r>
                <a:rPr lang="en-US" altLang="en-US" sz="1320" dirty="0" err="1">
                  <a:solidFill>
                    <a:srgbClr val="00264D"/>
                  </a:solidFill>
                  <a:latin typeface="Century Gothic" panose="020B0502020202020204" pitchFamily="34" charset="0"/>
                </a:rPr>
                <a:t>Charact</a:t>
              </a:r>
              <a:r>
                <a:rPr lang="en-US" altLang="en-US" sz="132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 </a:t>
              </a:r>
              <a:r>
                <a:rPr lang="en-US" altLang="en-US" sz="1320" dirty="0">
                  <a:solidFill>
                    <a:srgbClr val="FFFFFF"/>
                  </a:solidFill>
                  <a:latin typeface="Century Gothic" panose="020B0502020202020204" pitchFamily="34" charset="0"/>
                </a:rPr>
                <a:t> </a:t>
              </a:r>
              <a:r>
                <a:rPr lang="en-US" altLang="en-US" sz="132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 Sanitation</a:t>
              </a:r>
            </a:p>
          </p:txBody>
        </p:sp>
        <p:sp>
          <p:nvSpPr>
            <p:cNvPr id="109579" name="Text Box 7"/>
            <p:cNvSpPr txBox="1">
              <a:spLocks noChangeArrowheads="1"/>
            </p:cNvSpPr>
            <p:nvPr/>
          </p:nvSpPr>
          <p:spPr bwMode="auto">
            <a:xfrm>
              <a:off x="4958209" y="2171898"/>
              <a:ext cx="1380494" cy="42705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Program</a:t>
              </a:r>
            </a:p>
          </p:txBody>
        </p:sp>
        <p:sp>
          <p:nvSpPr>
            <p:cNvPr id="109580" name="Line 10"/>
            <p:cNvSpPr>
              <a:spLocks noChangeShapeType="1"/>
            </p:cNvSpPr>
            <p:nvPr/>
          </p:nvSpPr>
          <p:spPr bwMode="auto">
            <a:xfrm>
              <a:off x="4178244" y="2019687"/>
              <a:ext cx="779965" cy="36824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9581" name="Line 10"/>
            <p:cNvSpPr>
              <a:spLocks noChangeShapeType="1"/>
            </p:cNvSpPr>
            <p:nvPr/>
          </p:nvSpPr>
          <p:spPr bwMode="auto">
            <a:xfrm flipV="1">
              <a:off x="4178244" y="2541640"/>
              <a:ext cx="2964893" cy="115240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09582" name="Line 10"/>
            <p:cNvSpPr>
              <a:spLocks noChangeShapeType="1"/>
            </p:cNvSpPr>
            <p:nvPr/>
          </p:nvSpPr>
          <p:spPr bwMode="auto">
            <a:xfrm>
              <a:off x="4178244" y="2477867"/>
              <a:ext cx="779965" cy="9799"/>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109573" name="Rectangle 4"/>
          <p:cNvSpPr>
            <a:spLocks noChangeArrowheads="1"/>
          </p:cNvSpPr>
          <p:nvPr/>
        </p:nvSpPr>
        <p:spPr bwMode="auto">
          <a:xfrm>
            <a:off x="754380" y="255372"/>
            <a:ext cx="880110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“Houston, we have a problem”, what can we do? </a:t>
            </a:r>
          </a:p>
        </p:txBody>
      </p:sp>
    </p:spTree>
    <p:extLst>
      <p:ext uri="{BB962C8B-B14F-4D97-AF65-F5344CB8AC3E}">
        <p14:creationId xmlns:p14="http://schemas.microsoft.com/office/powerpoint/2010/main" val="352626928"/>
      </p:ext>
    </p:extLst>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11619" name="Rectangle 16"/>
          <p:cNvSpPr>
            <a:spLocks noChangeArrowheads="1"/>
          </p:cNvSpPr>
          <p:nvPr/>
        </p:nvSpPr>
        <p:spPr bwMode="auto">
          <a:xfrm>
            <a:off x="0" y="4020662"/>
            <a:ext cx="10309860" cy="294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r>
              <a:rPr lang="en-US" altLang="en-US" sz="1870" dirty="0">
                <a:solidFill>
                  <a:srgbClr val="000000"/>
                </a:solidFill>
                <a:latin typeface="Century Gothic" panose="020B0502020202020204" pitchFamily="34" charset="0"/>
              </a:rPr>
              <a:t>This is the </a:t>
            </a:r>
            <a:r>
              <a:rPr lang="en-US" altLang="en-US" sz="1870" u="sng" dirty="0">
                <a:solidFill>
                  <a:srgbClr val="000000"/>
                </a:solidFill>
                <a:latin typeface="Century Gothic" panose="020B0502020202020204" pitchFamily="34" charset="0"/>
              </a:rPr>
              <a:t>new</a:t>
            </a:r>
            <a:r>
              <a:rPr lang="en-US" altLang="en-US" sz="1870" dirty="0">
                <a:solidFill>
                  <a:srgbClr val="000000"/>
                </a:solidFill>
                <a:latin typeface="Century Gothic" panose="020B0502020202020204" pitchFamily="34" charset="0"/>
              </a:rPr>
              <a:t> empirical model:</a:t>
            </a:r>
          </a:p>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ij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6</a:t>
            </a:r>
            <a:r>
              <a:rPr lang="en-US" altLang="en-US" sz="2090" b="1" dirty="0">
                <a:solidFill>
                  <a:srgbClr val="FF0000"/>
                </a:solidFill>
              </a:rPr>
              <a:t>Z</a:t>
            </a:r>
            <a:r>
              <a:rPr lang="en-US" altLang="en-US" sz="2090" b="1" baseline="-25000" dirty="0">
                <a:solidFill>
                  <a:srgbClr val="FF0000"/>
                </a:solidFill>
              </a:rPr>
              <a:t>ij</a:t>
            </a:r>
            <a:r>
              <a:rPr lang="en-US" altLang="en-US" sz="2090" b="1" dirty="0">
                <a:solidFill>
                  <a:srgbClr val="FF0000"/>
                </a:solidFill>
              </a:rPr>
              <a:t>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4</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5</a:t>
            </a:r>
            <a:r>
              <a:rPr lang="en-US" altLang="en-US" sz="2090" dirty="0">
                <a:solidFill>
                  <a:srgbClr val="00B050"/>
                </a:solidFill>
              </a:rPr>
              <a:t>Gen</a:t>
            </a:r>
            <a:r>
              <a:rPr lang="en-US" altLang="en-US" sz="2090" baseline="-25000" dirty="0">
                <a:solidFill>
                  <a:srgbClr val="00B050"/>
                </a:solidFill>
              </a:rPr>
              <a:t>ij</a:t>
            </a:r>
          </a:p>
          <a:p>
            <a:pPr eaLnBrk="1" hangingPunct="1">
              <a:spcBef>
                <a:spcPct val="0"/>
              </a:spcBef>
              <a:buClrTx/>
              <a:buFontTx/>
              <a:buNone/>
            </a:pPr>
            <a:endParaRPr lang="en-US" altLang="en-US" sz="1760" u="sng" dirty="0">
              <a:solidFill>
                <a:srgbClr val="000000"/>
              </a:solidFill>
            </a:endParaRPr>
          </a:p>
          <a:p>
            <a:pPr eaLnBrk="1" hangingPunct="1">
              <a:spcBef>
                <a:spcPct val="0"/>
              </a:spcBef>
              <a:buClrTx/>
              <a:buFontTx/>
              <a:buNone/>
            </a:pPr>
            <a:r>
              <a:rPr lang="en-US" altLang="en-US" sz="1980" u="sng" dirty="0">
                <a:solidFill>
                  <a:srgbClr val="000000"/>
                </a:solidFill>
                <a:latin typeface="Century Gothic" panose="020B0502020202020204" pitchFamily="34" charset="0"/>
              </a:rPr>
              <a:t>What if?</a:t>
            </a:r>
            <a:r>
              <a:rPr lang="en-US" altLang="en-US" sz="1980" dirty="0">
                <a:solidFill>
                  <a:srgbClr val="000000"/>
                </a:solidFill>
                <a:latin typeface="Century Gothic" panose="020B0502020202020204" pitchFamily="34" charset="0"/>
              </a:rPr>
              <a:t>	</a:t>
            </a:r>
            <a:r>
              <a:rPr lang="en-US" altLang="en-US" sz="1980" b="1" dirty="0" smtClean="0">
                <a:solidFill>
                  <a:srgbClr val="000000"/>
                </a:solidFill>
                <a:latin typeface="Century Gothic" panose="020B0502020202020204" pitchFamily="34" charset="0"/>
              </a:rPr>
              <a:t>↑ </a:t>
            </a:r>
            <a:r>
              <a:rPr lang="en-US" altLang="en-US" sz="1980" b="1" dirty="0">
                <a:solidFill>
                  <a:srgbClr val="FF0000"/>
                </a:solidFill>
                <a:latin typeface="Century Gothic" panose="020B0502020202020204" pitchFamily="34" charset="0"/>
              </a:rPr>
              <a:t>Z </a:t>
            </a:r>
            <a:r>
              <a:rPr lang="en-US" altLang="en-US" sz="1980" b="1" dirty="0">
                <a:solidFill>
                  <a:srgbClr val="00B05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 ∆</a:t>
            </a:r>
            <a:r>
              <a:rPr lang="en-US" altLang="en-US" sz="1980" dirty="0">
                <a:solidFill>
                  <a:srgbClr val="000000"/>
                </a:solidFill>
                <a:latin typeface="Century Gothic" panose="020B0502020202020204" pitchFamily="34" charset="0"/>
              </a:rPr>
              <a:t> </a:t>
            </a:r>
            <a:r>
              <a:rPr lang="en-US" altLang="en-US" sz="1980" dirty="0" err="1">
                <a:solidFill>
                  <a:srgbClr val="000000"/>
                </a:solidFill>
                <a:latin typeface="Century Gothic" panose="020B0502020202020204" pitchFamily="34" charset="0"/>
              </a:rPr>
              <a:t>Prog</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 Use</a:t>
            </a:r>
          </a:p>
          <a:p>
            <a:pPr eaLnBrk="1" hangingPunct="1">
              <a:spcBef>
                <a:spcPct val="0"/>
              </a:spcBef>
              <a:buClrTx/>
              <a:buFontTx/>
              <a:buNone/>
            </a:pPr>
            <a:endParaRPr lang="en-US" altLang="en-US" sz="1980" b="1" dirty="0">
              <a:solidFill>
                <a:srgbClr val="000000"/>
              </a:solidFill>
            </a:endParaRPr>
          </a:p>
          <a:p>
            <a:pPr eaLnBrk="1" hangingPunct="1">
              <a:spcBef>
                <a:spcPct val="0"/>
              </a:spcBef>
              <a:buClrTx/>
              <a:buFontTx/>
              <a:buNone/>
            </a:pPr>
            <a:endParaRPr lang="en-US" altLang="en-US" sz="1760" dirty="0">
              <a:solidFill>
                <a:srgbClr val="000000"/>
              </a:solidFill>
            </a:endParaRPr>
          </a:p>
          <a:p>
            <a:pPr eaLnBrk="1" hangingPunct="1">
              <a:spcBef>
                <a:spcPct val="0"/>
              </a:spcBef>
              <a:buClrTx/>
              <a:buFontTx/>
              <a:buNone/>
            </a:pPr>
            <a:endParaRPr lang="en-US" altLang="en-US" sz="1980" dirty="0">
              <a:solidFill>
                <a:srgbClr val="000000"/>
              </a:solidFill>
            </a:endParaRPr>
          </a:p>
        </p:txBody>
      </p:sp>
      <p:grpSp>
        <p:nvGrpSpPr>
          <p:cNvPr id="111620" name="Group 15"/>
          <p:cNvGrpSpPr>
            <a:grpSpLocks/>
          </p:cNvGrpSpPr>
          <p:nvPr/>
        </p:nvGrpSpPr>
        <p:grpSpPr bwMode="auto">
          <a:xfrm>
            <a:off x="1823085" y="1479868"/>
            <a:ext cx="7054850" cy="2564725"/>
            <a:chOff x="1656737" y="1116064"/>
            <a:chExt cx="7078952" cy="2846954"/>
          </a:xfrm>
        </p:grpSpPr>
        <p:sp>
          <p:nvSpPr>
            <p:cNvPr id="111622" name="Text Box 5"/>
            <p:cNvSpPr txBox="1">
              <a:spLocks noChangeArrowheads="1"/>
            </p:cNvSpPr>
            <p:nvPr/>
          </p:nvSpPr>
          <p:spPr bwMode="auto">
            <a:xfrm>
              <a:off x="1656737" y="1116064"/>
              <a:ext cx="2514960" cy="15453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Biological endowments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a:t>
              </a:r>
              <a:r>
                <a:rPr lang="en-US" altLang="en-US" sz="1320" b="1" dirty="0">
                  <a:solidFill>
                    <a:srgbClr val="FF0000"/>
                  </a:solidFill>
                  <a:latin typeface="Century Gothic" panose="020B0502020202020204" pitchFamily="34" charset="0"/>
                </a:rPr>
                <a:t>- Z</a:t>
              </a:r>
            </a:p>
          </p:txBody>
        </p:sp>
        <p:sp>
          <p:nvSpPr>
            <p:cNvPr id="111623" name="Text Box 7"/>
            <p:cNvSpPr txBox="1">
              <a:spLocks noChangeArrowheads="1"/>
            </p:cNvSpPr>
            <p:nvPr/>
          </p:nvSpPr>
          <p:spPr bwMode="auto">
            <a:xfrm>
              <a:off x="7135489" y="1901298"/>
              <a:ext cx="1600200" cy="69012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Use of FP Methods</a:t>
              </a:r>
            </a:p>
          </p:txBody>
        </p:sp>
        <p:sp>
          <p:nvSpPr>
            <p:cNvPr id="111624" name="Line 9"/>
            <p:cNvSpPr>
              <a:spLocks noChangeShapeType="1"/>
            </p:cNvSpPr>
            <p:nvPr/>
          </p:nvSpPr>
          <p:spPr bwMode="auto">
            <a:xfrm>
              <a:off x="4171336" y="1647607"/>
              <a:ext cx="2971801" cy="4651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11625" name="Line 10"/>
            <p:cNvSpPr>
              <a:spLocks noChangeShapeType="1"/>
            </p:cNvSpPr>
            <p:nvPr/>
          </p:nvSpPr>
          <p:spPr bwMode="auto">
            <a:xfrm>
              <a:off x="6338703" y="2354109"/>
              <a:ext cx="804433" cy="3763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11626" name="Text Box 6"/>
            <p:cNvSpPr txBox="1">
              <a:spLocks noChangeArrowheads="1"/>
            </p:cNvSpPr>
            <p:nvPr/>
          </p:nvSpPr>
          <p:spPr bwMode="auto">
            <a:xfrm>
              <a:off x="1809498" y="3071395"/>
              <a:ext cx="2362200" cy="89162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Community </a:t>
              </a:r>
              <a:r>
                <a:rPr lang="en-US" altLang="en-US" sz="1320" dirty="0" err="1">
                  <a:solidFill>
                    <a:srgbClr val="00264D"/>
                  </a:solidFill>
                  <a:latin typeface="Century Gothic" panose="020B0502020202020204" pitchFamily="34" charset="0"/>
                </a:rPr>
                <a:t>Charact</a:t>
              </a:r>
              <a:r>
                <a:rPr lang="en-US" altLang="en-US" sz="132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 </a:t>
              </a:r>
              <a:r>
                <a:rPr lang="en-US" altLang="en-US" sz="1320" dirty="0">
                  <a:solidFill>
                    <a:srgbClr val="FFFFFF"/>
                  </a:solidFill>
                  <a:latin typeface="Century Gothic" panose="020B0502020202020204" pitchFamily="34" charset="0"/>
                </a:rPr>
                <a:t> </a:t>
              </a:r>
              <a:r>
                <a:rPr lang="en-US" altLang="en-US" sz="132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 Sanitation</a:t>
              </a:r>
            </a:p>
          </p:txBody>
        </p:sp>
        <p:sp>
          <p:nvSpPr>
            <p:cNvPr id="111627" name="Text Box 7"/>
            <p:cNvSpPr txBox="1">
              <a:spLocks noChangeArrowheads="1"/>
            </p:cNvSpPr>
            <p:nvPr/>
          </p:nvSpPr>
          <p:spPr bwMode="auto">
            <a:xfrm>
              <a:off x="4958209" y="2171898"/>
              <a:ext cx="1380494" cy="42705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Program</a:t>
              </a:r>
            </a:p>
          </p:txBody>
        </p:sp>
        <p:sp>
          <p:nvSpPr>
            <p:cNvPr id="111628" name="Line 10"/>
            <p:cNvSpPr>
              <a:spLocks noChangeShapeType="1"/>
            </p:cNvSpPr>
            <p:nvPr/>
          </p:nvSpPr>
          <p:spPr bwMode="auto">
            <a:xfrm>
              <a:off x="4178244" y="2019687"/>
              <a:ext cx="779965" cy="36824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11629" name="Line 10"/>
            <p:cNvSpPr>
              <a:spLocks noChangeShapeType="1"/>
            </p:cNvSpPr>
            <p:nvPr/>
          </p:nvSpPr>
          <p:spPr bwMode="auto">
            <a:xfrm flipV="1">
              <a:off x="4178244" y="2541640"/>
              <a:ext cx="2964893" cy="115240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11630" name="Line 10"/>
            <p:cNvSpPr>
              <a:spLocks noChangeShapeType="1"/>
            </p:cNvSpPr>
            <p:nvPr/>
          </p:nvSpPr>
          <p:spPr bwMode="auto">
            <a:xfrm>
              <a:off x="4178244" y="2477867"/>
              <a:ext cx="779965" cy="9799"/>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111621" name="Rectangle 4"/>
          <p:cNvSpPr>
            <a:spLocks noChangeArrowheads="1"/>
          </p:cNvSpPr>
          <p:nvPr/>
        </p:nvSpPr>
        <p:spPr bwMode="auto">
          <a:xfrm>
            <a:off x="670560" y="281940"/>
            <a:ext cx="880110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“Houston, we have a problem”, what can we do? </a:t>
            </a:r>
          </a:p>
        </p:txBody>
      </p:sp>
    </p:spTree>
    <p:extLst>
      <p:ext uri="{BB962C8B-B14F-4D97-AF65-F5344CB8AC3E}">
        <p14:creationId xmlns:p14="http://schemas.microsoft.com/office/powerpoint/2010/main" val="339781380"/>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13667" name="Rectangle 16"/>
          <p:cNvSpPr>
            <a:spLocks noChangeArrowheads="1"/>
          </p:cNvSpPr>
          <p:nvPr/>
        </p:nvSpPr>
        <p:spPr bwMode="auto">
          <a:xfrm>
            <a:off x="0" y="4020662"/>
            <a:ext cx="10309860" cy="4290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1870" dirty="0" smtClean="0">
              <a:solidFill>
                <a:srgbClr val="000000"/>
              </a:solidFill>
              <a:latin typeface="Century Gothic" panose="020B0502020202020204" pitchFamily="34" charset="0"/>
            </a:endParaRPr>
          </a:p>
          <a:p>
            <a:pPr eaLnBrk="1" hangingPunct="1">
              <a:lnSpc>
                <a:spcPct val="150000"/>
              </a:lnSpc>
              <a:spcBef>
                <a:spcPct val="0"/>
              </a:spcBef>
              <a:buClrTx/>
              <a:buFontTx/>
              <a:buNone/>
            </a:pPr>
            <a:r>
              <a:rPr lang="en-US" altLang="en-US" sz="1870" dirty="0" smtClean="0">
                <a:solidFill>
                  <a:srgbClr val="000000"/>
                </a:solidFill>
                <a:latin typeface="Century Gothic" panose="020B0502020202020204" pitchFamily="34" charset="0"/>
              </a:rPr>
              <a:t>This </a:t>
            </a:r>
            <a:r>
              <a:rPr lang="en-US" altLang="en-US" sz="1870" dirty="0">
                <a:solidFill>
                  <a:srgbClr val="000000"/>
                </a:solidFill>
                <a:latin typeface="Century Gothic" panose="020B0502020202020204" pitchFamily="34" charset="0"/>
              </a:rPr>
              <a:t>is the </a:t>
            </a:r>
            <a:r>
              <a:rPr lang="en-US" altLang="en-US" sz="1870" u="sng" dirty="0">
                <a:solidFill>
                  <a:srgbClr val="000000"/>
                </a:solidFill>
                <a:latin typeface="Century Gothic" panose="020B0502020202020204" pitchFamily="34" charset="0"/>
              </a:rPr>
              <a:t>new</a:t>
            </a:r>
            <a:r>
              <a:rPr lang="en-US" altLang="en-US" sz="1870" dirty="0">
                <a:solidFill>
                  <a:srgbClr val="000000"/>
                </a:solidFill>
                <a:latin typeface="Century Gothic" panose="020B0502020202020204" pitchFamily="34" charset="0"/>
              </a:rPr>
              <a:t> empirical model:</a:t>
            </a:r>
          </a:p>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r>
              <a:rPr lang="en-US" altLang="en-US" sz="2090" dirty="0" err="1">
                <a:solidFill>
                  <a:srgbClr val="000000"/>
                </a:solidFill>
              </a:rPr>
              <a:t>Prog</a:t>
            </a:r>
            <a:r>
              <a:rPr lang="en-US" altLang="en-US" sz="2090" baseline="-25000" dirty="0" err="1">
                <a:solidFill>
                  <a:srgbClr val="000000"/>
                </a:solidFill>
              </a:rPr>
              <a:t>ij</a:t>
            </a:r>
            <a:r>
              <a:rPr lang="en-US" altLang="en-US" sz="2090" dirty="0">
                <a:solidFill>
                  <a:srgbClr val="000000"/>
                </a:solidFill>
              </a:rPr>
              <a:t> = </a:t>
            </a:r>
            <a:r>
              <a:rPr lang="el-GR" altLang="en-US" sz="2090" dirty="0">
                <a:solidFill>
                  <a:srgbClr val="000000"/>
                </a:solidFill>
              </a:rPr>
              <a:t>β</a:t>
            </a:r>
            <a:r>
              <a:rPr lang="en-US" altLang="en-US" sz="2090" baseline="-25000" dirty="0">
                <a:solidFill>
                  <a:srgbClr val="000000"/>
                </a:solidFill>
              </a:rPr>
              <a:t>0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 </a:t>
            </a:r>
            <a:r>
              <a:rPr lang="en-US" altLang="en-US" sz="2090" dirty="0">
                <a:solidFill>
                  <a:srgbClr val="000000"/>
                </a:solidFill>
              </a:rPr>
              <a:t>+</a:t>
            </a:r>
            <a:r>
              <a:rPr lang="el-GR" altLang="en-US" sz="2090" dirty="0">
                <a:solidFill>
                  <a:srgbClr val="000000"/>
                </a:solidFill>
              </a:rPr>
              <a:t>β</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 </a:t>
            </a:r>
            <a:r>
              <a:rPr lang="en-US" altLang="en-US" sz="2090" dirty="0">
                <a:solidFill>
                  <a:srgbClr val="000000"/>
                </a:solidFill>
              </a:rPr>
              <a:t>+ </a:t>
            </a:r>
            <a:r>
              <a:rPr lang="el-GR" altLang="en-US" sz="2090" dirty="0">
                <a:solidFill>
                  <a:srgbClr val="000000"/>
                </a:solidFill>
              </a:rPr>
              <a:t>β</a:t>
            </a:r>
            <a:r>
              <a:rPr lang="en-US" altLang="en-US" sz="2090" baseline="-25000" dirty="0">
                <a:solidFill>
                  <a:srgbClr val="000000"/>
                </a:solidFill>
              </a:rPr>
              <a:t>6</a:t>
            </a:r>
            <a:r>
              <a:rPr lang="en-US" altLang="en-US" sz="2090" b="1" dirty="0">
                <a:solidFill>
                  <a:srgbClr val="FF0000"/>
                </a:solidFill>
              </a:rPr>
              <a:t>Z</a:t>
            </a:r>
            <a:r>
              <a:rPr lang="en-US" altLang="en-US" sz="2090" b="1" baseline="-25000" dirty="0">
                <a:solidFill>
                  <a:srgbClr val="FF0000"/>
                </a:solidFill>
              </a:rPr>
              <a:t>ij</a:t>
            </a:r>
            <a:r>
              <a:rPr lang="en-US" altLang="en-US" sz="2090" b="1" dirty="0">
                <a:solidFill>
                  <a:srgbClr val="FF0000"/>
                </a:solidFill>
              </a:rPr>
              <a:t> </a:t>
            </a:r>
            <a:r>
              <a:rPr lang="en-US" altLang="en-US" sz="2090" dirty="0">
                <a:solidFill>
                  <a:srgbClr val="000000"/>
                </a:solidFill>
              </a:rPr>
              <a:t>+ </a:t>
            </a:r>
            <a:r>
              <a:rPr lang="el-GR" altLang="en-US" sz="2090" dirty="0">
                <a:solidFill>
                  <a:srgbClr val="00B050"/>
                </a:solidFill>
              </a:rPr>
              <a:t>β</a:t>
            </a:r>
            <a:r>
              <a:rPr lang="en-US" altLang="en-US" sz="2090" baseline="-25000" dirty="0">
                <a:solidFill>
                  <a:srgbClr val="00B050"/>
                </a:solidFill>
              </a:rPr>
              <a:t>4</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 </a:t>
            </a:r>
            <a:r>
              <a:rPr lang="el-GR" altLang="en-US" sz="2090" dirty="0">
                <a:solidFill>
                  <a:srgbClr val="00B050"/>
                </a:solidFill>
              </a:rPr>
              <a:t>β</a:t>
            </a:r>
            <a:r>
              <a:rPr lang="en-US" altLang="en-US" sz="2090" baseline="-25000" dirty="0">
                <a:solidFill>
                  <a:srgbClr val="00B050"/>
                </a:solidFill>
              </a:rPr>
              <a:t>5</a:t>
            </a:r>
            <a:r>
              <a:rPr lang="en-US" altLang="en-US" sz="2090" dirty="0">
                <a:solidFill>
                  <a:srgbClr val="00B050"/>
                </a:solidFill>
              </a:rPr>
              <a:t>Gen</a:t>
            </a:r>
            <a:r>
              <a:rPr lang="en-US" altLang="en-US" sz="2090" baseline="-25000" dirty="0">
                <a:solidFill>
                  <a:srgbClr val="00B050"/>
                </a:solidFill>
              </a:rPr>
              <a:t>ij</a:t>
            </a:r>
          </a:p>
          <a:p>
            <a:pPr eaLnBrk="1" hangingPunct="1">
              <a:spcBef>
                <a:spcPct val="0"/>
              </a:spcBef>
              <a:buClrTx/>
              <a:buFontTx/>
              <a:buNone/>
            </a:pPr>
            <a:endParaRPr lang="en-US" altLang="en-US" sz="1760" u="sng" dirty="0">
              <a:solidFill>
                <a:srgbClr val="000000"/>
              </a:solidFill>
            </a:endParaRPr>
          </a:p>
          <a:p>
            <a:pPr eaLnBrk="1" hangingPunct="1">
              <a:spcBef>
                <a:spcPct val="0"/>
              </a:spcBef>
              <a:buClrTx/>
              <a:buFontTx/>
              <a:buNone/>
            </a:pPr>
            <a:r>
              <a:rPr lang="en-US" altLang="en-US" sz="1980" u="sng" dirty="0">
                <a:solidFill>
                  <a:srgbClr val="000000"/>
                </a:solidFill>
                <a:latin typeface="Century Gothic" panose="020B0502020202020204" pitchFamily="34" charset="0"/>
              </a:rPr>
              <a:t>What if?</a:t>
            </a:r>
            <a:r>
              <a:rPr lang="en-US" altLang="en-US" sz="1980" dirty="0">
                <a:solidFill>
                  <a:srgbClr val="000000"/>
                </a:solidFill>
                <a:latin typeface="Century Gothic" panose="020B0502020202020204" pitchFamily="34" charset="0"/>
              </a:rPr>
              <a:t>	</a:t>
            </a:r>
            <a:r>
              <a:rPr lang="en-US" altLang="en-US" sz="1980" b="1" dirty="0" smtClean="0">
                <a:solidFill>
                  <a:srgbClr val="000000"/>
                </a:solidFill>
                <a:latin typeface="Century Gothic" panose="020B0502020202020204" pitchFamily="34" charset="0"/>
              </a:rPr>
              <a:t>↑ </a:t>
            </a:r>
            <a:r>
              <a:rPr lang="en-US" altLang="en-US" sz="1980" b="1" dirty="0">
                <a:solidFill>
                  <a:srgbClr val="FF0000"/>
                </a:solidFill>
                <a:latin typeface="Century Gothic" panose="020B0502020202020204" pitchFamily="34" charset="0"/>
              </a:rPr>
              <a:t>Z </a:t>
            </a:r>
            <a:r>
              <a:rPr lang="en-US" altLang="en-US" sz="1980" b="1" dirty="0">
                <a:solidFill>
                  <a:srgbClr val="00B05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 ∆</a:t>
            </a:r>
            <a:r>
              <a:rPr lang="en-US" altLang="en-US" sz="1980" dirty="0">
                <a:solidFill>
                  <a:srgbClr val="000000"/>
                </a:solidFill>
                <a:latin typeface="Century Gothic" panose="020B0502020202020204" pitchFamily="34" charset="0"/>
              </a:rPr>
              <a:t> </a:t>
            </a:r>
            <a:r>
              <a:rPr lang="en-US" altLang="en-US" sz="1980" dirty="0" err="1">
                <a:solidFill>
                  <a:srgbClr val="000000"/>
                </a:solidFill>
                <a:latin typeface="Century Gothic" panose="020B0502020202020204" pitchFamily="34" charset="0"/>
              </a:rPr>
              <a:t>Prog</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a:t>
            </a:r>
            <a:r>
              <a:rPr lang="en-US" altLang="en-US" sz="1980" dirty="0">
                <a:solidFill>
                  <a:srgbClr val="000000"/>
                </a:solidFill>
                <a:latin typeface="Century Gothic" panose="020B0502020202020204" pitchFamily="34" charset="0"/>
              </a:rPr>
              <a:t> </a:t>
            </a:r>
            <a:r>
              <a:rPr lang="en-US" altLang="en-US" sz="1980" b="1" dirty="0">
                <a:solidFill>
                  <a:srgbClr val="000000"/>
                </a:solidFill>
                <a:latin typeface="Century Gothic" panose="020B0502020202020204" pitchFamily="34" charset="0"/>
              </a:rPr>
              <a:t>∆ Use</a:t>
            </a:r>
          </a:p>
          <a:p>
            <a:pPr eaLnBrk="1" hangingPunct="1">
              <a:spcBef>
                <a:spcPct val="0"/>
              </a:spcBef>
              <a:buClrTx/>
              <a:buFontTx/>
              <a:buNone/>
            </a:pPr>
            <a:endParaRPr lang="en-US" altLang="en-US" sz="1980" b="1" dirty="0">
              <a:solidFill>
                <a:srgbClr val="000000"/>
              </a:solidFill>
              <a:latin typeface="Century Gothic" panose="020B0502020202020204" pitchFamily="34" charset="0"/>
            </a:endParaRPr>
          </a:p>
          <a:p>
            <a:pPr eaLnBrk="1" hangingPunct="1">
              <a:spcBef>
                <a:spcPct val="0"/>
              </a:spcBef>
              <a:buClrTx/>
              <a:buFontTx/>
              <a:buNone/>
            </a:pPr>
            <a:r>
              <a:rPr lang="en-US" altLang="en-US" sz="1980" b="1" dirty="0">
                <a:solidFill>
                  <a:srgbClr val="000000"/>
                </a:solidFill>
                <a:latin typeface="Century Gothic" panose="020B0502020202020204" pitchFamily="34" charset="0"/>
              </a:rPr>
              <a:t>Now we have a </a:t>
            </a:r>
            <a:r>
              <a:rPr lang="en-US" altLang="en-US" sz="1980" b="1" u="sng" dirty="0">
                <a:solidFill>
                  <a:srgbClr val="000000"/>
                </a:solidFill>
                <a:latin typeface="Century Gothic" panose="020B0502020202020204" pitchFamily="34" charset="0"/>
              </a:rPr>
              <a:t>direct and unique</a:t>
            </a:r>
            <a:r>
              <a:rPr lang="en-US" altLang="en-US" sz="1980" b="1" dirty="0">
                <a:solidFill>
                  <a:srgbClr val="000000"/>
                </a:solidFill>
                <a:latin typeface="Century Gothic" panose="020B0502020202020204" pitchFamily="34" charset="0"/>
              </a:rPr>
              <a:t> relationship between Z, </a:t>
            </a:r>
            <a:r>
              <a:rPr lang="en-US" altLang="en-US" sz="1980" b="1" dirty="0" err="1">
                <a:solidFill>
                  <a:srgbClr val="000000"/>
                </a:solidFill>
                <a:latin typeface="Century Gothic" panose="020B0502020202020204" pitchFamily="34" charset="0"/>
              </a:rPr>
              <a:t>Prog</a:t>
            </a:r>
            <a:r>
              <a:rPr lang="en-US" altLang="en-US" sz="1980" b="1" dirty="0">
                <a:solidFill>
                  <a:srgbClr val="000000"/>
                </a:solidFill>
                <a:latin typeface="Century Gothic" panose="020B0502020202020204" pitchFamily="34" charset="0"/>
              </a:rPr>
              <a:t> and Use,                   all of which are observed. Now we can estimate the impact of </a:t>
            </a:r>
            <a:r>
              <a:rPr lang="en-US" altLang="en-US" sz="1980" b="1" dirty="0" err="1">
                <a:solidFill>
                  <a:srgbClr val="000000"/>
                </a:solidFill>
                <a:latin typeface="Century Gothic" panose="020B0502020202020204" pitchFamily="34" charset="0"/>
              </a:rPr>
              <a:t>Prog</a:t>
            </a:r>
            <a:r>
              <a:rPr lang="en-US" altLang="en-US" sz="1980" b="1" dirty="0">
                <a:solidFill>
                  <a:srgbClr val="000000"/>
                </a:solidFill>
                <a:latin typeface="Century Gothic" panose="020B0502020202020204" pitchFamily="34" charset="0"/>
              </a:rPr>
              <a:t> on Use!</a:t>
            </a:r>
          </a:p>
          <a:p>
            <a:pPr eaLnBrk="1" hangingPunct="1">
              <a:spcBef>
                <a:spcPct val="0"/>
              </a:spcBef>
              <a:buClrTx/>
              <a:buFontTx/>
              <a:buNone/>
            </a:pPr>
            <a:endParaRPr lang="en-US" altLang="en-US" sz="1980" b="1" dirty="0">
              <a:solidFill>
                <a:srgbClr val="000000"/>
              </a:solidFill>
            </a:endParaRPr>
          </a:p>
          <a:p>
            <a:pPr eaLnBrk="1" hangingPunct="1">
              <a:spcBef>
                <a:spcPct val="0"/>
              </a:spcBef>
              <a:buClrTx/>
              <a:buFontTx/>
              <a:buNone/>
            </a:pPr>
            <a:endParaRPr lang="en-US" altLang="en-US" sz="1760" dirty="0">
              <a:solidFill>
                <a:srgbClr val="000000"/>
              </a:solidFill>
            </a:endParaRPr>
          </a:p>
          <a:p>
            <a:pPr eaLnBrk="1" hangingPunct="1">
              <a:spcBef>
                <a:spcPct val="0"/>
              </a:spcBef>
              <a:buClrTx/>
              <a:buFontTx/>
              <a:buNone/>
            </a:pPr>
            <a:endParaRPr lang="en-US" altLang="en-US" sz="1980" dirty="0">
              <a:solidFill>
                <a:srgbClr val="000000"/>
              </a:solidFill>
            </a:endParaRPr>
          </a:p>
        </p:txBody>
      </p:sp>
      <p:grpSp>
        <p:nvGrpSpPr>
          <p:cNvPr id="113668" name="Group 15"/>
          <p:cNvGrpSpPr>
            <a:grpSpLocks/>
          </p:cNvGrpSpPr>
          <p:nvPr/>
        </p:nvGrpSpPr>
        <p:grpSpPr bwMode="auto">
          <a:xfrm>
            <a:off x="1823085" y="1479868"/>
            <a:ext cx="7054850" cy="2564725"/>
            <a:chOff x="1656737" y="1116064"/>
            <a:chExt cx="7078952" cy="2846954"/>
          </a:xfrm>
        </p:grpSpPr>
        <p:sp>
          <p:nvSpPr>
            <p:cNvPr id="113670" name="Text Box 5"/>
            <p:cNvSpPr txBox="1">
              <a:spLocks noChangeArrowheads="1"/>
            </p:cNvSpPr>
            <p:nvPr/>
          </p:nvSpPr>
          <p:spPr bwMode="auto">
            <a:xfrm>
              <a:off x="1656737" y="1116064"/>
              <a:ext cx="2514960" cy="15453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32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Biological endowments</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a:t>
              </a:r>
              <a:r>
                <a:rPr lang="en-US" altLang="en-US" sz="1320" b="1" dirty="0">
                  <a:solidFill>
                    <a:srgbClr val="FF0000"/>
                  </a:solidFill>
                  <a:latin typeface="Century Gothic" panose="020B0502020202020204" pitchFamily="34" charset="0"/>
                </a:rPr>
                <a:t>- Z</a:t>
              </a:r>
            </a:p>
          </p:txBody>
        </p:sp>
        <p:sp>
          <p:nvSpPr>
            <p:cNvPr id="113671" name="Text Box 7"/>
            <p:cNvSpPr txBox="1">
              <a:spLocks noChangeArrowheads="1"/>
            </p:cNvSpPr>
            <p:nvPr/>
          </p:nvSpPr>
          <p:spPr bwMode="auto">
            <a:xfrm>
              <a:off x="7135489" y="1901298"/>
              <a:ext cx="1600200" cy="69012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Use of FP Methods</a:t>
              </a:r>
            </a:p>
          </p:txBody>
        </p:sp>
        <p:sp>
          <p:nvSpPr>
            <p:cNvPr id="113672" name="Line 9"/>
            <p:cNvSpPr>
              <a:spLocks noChangeShapeType="1"/>
            </p:cNvSpPr>
            <p:nvPr/>
          </p:nvSpPr>
          <p:spPr bwMode="auto">
            <a:xfrm>
              <a:off x="4171336" y="1647607"/>
              <a:ext cx="2971801" cy="4651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13673" name="Line 10"/>
            <p:cNvSpPr>
              <a:spLocks noChangeShapeType="1"/>
            </p:cNvSpPr>
            <p:nvPr/>
          </p:nvSpPr>
          <p:spPr bwMode="auto">
            <a:xfrm>
              <a:off x="6338703" y="2354109"/>
              <a:ext cx="804433" cy="3763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13674" name="Text Box 6"/>
            <p:cNvSpPr txBox="1">
              <a:spLocks noChangeArrowheads="1"/>
            </p:cNvSpPr>
            <p:nvPr/>
          </p:nvSpPr>
          <p:spPr bwMode="auto">
            <a:xfrm>
              <a:off x="1809498" y="3071395"/>
              <a:ext cx="2362200" cy="89162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Community </a:t>
              </a:r>
              <a:r>
                <a:rPr lang="en-US" altLang="en-US" sz="1320" dirty="0" err="1">
                  <a:solidFill>
                    <a:srgbClr val="00264D"/>
                  </a:solidFill>
                  <a:latin typeface="Century Gothic" panose="020B0502020202020204" pitchFamily="34" charset="0"/>
                </a:rPr>
                <a:t>Charact</a:t>
              </a:r>
              <a:r>
                <a:rPr lang="en-US" altLang="en-US" sz="1320" dirty="0">
                  <a:solidFill>
                    <a:srgbClr val="00264D"/>
                  </a:solidFill>
                  <a:latin typeface="Century Gothic" panose="020B0502020202020204" pitchFamily="34" charset="0"/>
                </a:rPr>
                <a:t>.</a:t>
              </a:r>
            </a:p>
            <a:p>
              <a:pPr eaLnBrk="1" hangingPunct="1">
                <a:lnSpc>
                  <a:spcPct val="90000"/>
                </a:lnSpc>
                <a:spcBef>
                  <a:spcPct val="0"/>
                </a:spcBef>
                <a:buClrTx/>
                <a:buFontTx/>
                <a:buNone/>
              </a:pPr>
              <a:r>
                <a:rPr lang="en-US" altLang="en-US" sz="1320" dirty="0">
                  <a:solidFill>
                    <a:srgbClr val="00264D"/>
                  </a:solidFill>
                  <a:latin typeface="Century Gothic" panose="020B0502020202020204" pitchFamily="34" charset="0"/>
                </a:rPr>
                <a:t> </a:t>
              </a:r>
              <a:r>
                <a:rPr lang="en-US" altLang="en-US" sz="1320" dirty="0">
                  <a:solidFill>
                    <a:srgbClr val="FFFFFF"/>
                  </a:solidFill>
                  <a:latin typeface="Century Gothic" panose="020B0502020202020204" pitchFamily="34" charset="0"/>
                </a:rPr>
                <a:t> </a:t>
              </a:r>
              <a:r>
                <a:rPr lang="en-US" altLang="en-US" sz="132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32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320" dirty="0">
                  <a:solidFill>
                    <a:srgbClr val="00B050"/>
                  </a:solidFill>
                  <a:latin typeface="Century Gothic" panose="020B0502020202020204" pitchFamily="34" charset="0"/>
                </a:rPr>
                <a:t>  - Sanitation</a:t>
              </a:r>
            </a:p>
          </p:txBody>
        </p:sp>
        <p:sp>
          <p:nvSpPr>
            <p:cNvPr id="113675" name="Text Box 7"/>
            <p:cNvSpPr txBox="1">
              <a:spLocks noChangeArrowheads="1"/>
            </p:cNvSpPr>
            <p:nvPr/>
          </p:nvSpPr>
          <p:spPr bwMode="auto">
            <a:xfrm>
              <a:off x="4958209" y="2171898"/>
              <a:ext cx="1380494" cy="42705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540" dirty="0">
                  <a:solidFill>
                    <a:srgbClr val="000000"/>
                  </a:solidFill>
                  <a:latin typeface="Century Gothic" panose="020B0502020202020204" pitchFamily="34" charset="0"/>
                </a:rPr>
                <a:t>Program</a:t>
              </a:r>
            </a:p>
          </p:txBody>
        </p:sp>
        <p:sp>
          <p:nvSpPr>
            <p:cNvPr id="113676" name="Line 10"/>
            <p:cNvSpPr>
              <a:spLocks noChangeShapeType="1"/>
            </p:cNvSpPr>
            <p:nvPr/>
          </p:nvSpPr>
          <p:spPr bwMode="auto">
            <a:xfrm>
              <a:off x="4178244" y="2019687"/>
              <a:ext cx="779965" cy="36824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13677" name="Line 10"/>
            <p:cNvSpPr>
              <a:spLocks noChangeShapeType="1"/>
            </p:cNvSpPr>
            <p:nvPr/>
          </p:nvSpPr>
          <p:spPr bwMode="auto">
            <a:xfrm flipV="1">
              <a:off x="4178244" y="2541640"/>
              <a:ext cx="2964893" cy="115240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13678" name="Line 10"/>
            <p:cNvSpPr>
              <a:spLocks noChangeShapeType="1"/>
            </p:cNvSpPr>
            <p:nvPr/>
          </p:nvSpPr>
          <p:spPr bwMode="auto">
            <a:xfrm>
              <a:off x="4178244" y="2477867"/>
              <a:ext cx="779965" cy="9799"/>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
        <p:nvSpPr>
          <p:cNvPr id="113669" name="Rectangle 4"/>
          <p:cNvSpPr>
            <a:spLocks noChangeArrowheads="1"/>
          </p:cNvSpPr>
          <p:nvPr/>
        </p:nvSpPr>
        <p:spPr bwMode="auto">
          <a:xfrm>
            <a:off x="762000" y="281940"/>
            <a:ext cx="870966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“Houston, we have a problem”, what can we do? </a:t>
            </a:r>
          </a:p>
        </p:txBody>
      </p:sp>
    </p:spTree>
    <p:extLst>
      <p:ext uri="{BB962C8B-B14F-4D97-AF65-F5344CB8AC3E}">
        <p14:creationId xmlns:p14="http://schemas.microsoft.com/office/powerpoint/2010/main" val="2386665613"/>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7" name="Rectangle 16"/>
          <p:cNvSpPr/>
          <p:nvPr/>
        </p:nvSpPr>
        <p:spPr>
          <a:xfrm>
            <a:off x="251460" y="1467644"/>
            <a:ext cx="9723120" cy="6254020"/>
          </a:xfrm>
          <a:prstGeom prst="rect">
            <a:avLst/>
          </a:prstGeom>
        </p:spPr>
        <p:txBody>
          <a:bodyPr>
            <a:spAutoFit/>
          </a:bodyPr>
          <a:lstStyle/>
          <a:p>
            <a:pPr marL="377190" indent="-377190">
              <a:defRPr/>
            </a:pPr>
            <a:r>
              <a:rPr lang="en-US" sz="1870" b="1" u="sng" dirty="0">
                <a:solidFill>
                  <a:srgbClr val="000000"/>
                </a:solidFill>
                <a:latin typeface="Century Gothic" panose="020B0502020202020204" pitchFamily="34" charset="0"/>
                <a:cs typeface="Times New Roman" pitchFamily="18" charset="0"/>
              </a:rPr>
              <a:t>What kind of determinants are these?</a:t>
            </a:r>
          </a:p>
          <a:p>
            <a:pPr eaLnBrk="1" hangingPunct="1">
              <a:defRPr/>
            </a:pPr>
            <a:endParaRPr lang="en-US" sz="770" dirty="0">
              <a:solidFill>
                <a:srgbClr val="000000"/>
              </a:solidFill>
              <a:latin typeface="Century Gothic" panose="020B0502020202020204" pitchFamily="34" charset="0"/>
              <a:cs typeface="Times New Roman" pitchFamily="18" charset="0"/>
            </a:endParaRPr>
          </a:p>
          <a:p>
            <a:pPr eaLnBrk="1" hangingPunct="1">
              <a:defRPr/>
            </a:pPr>
            <a:r>
              <a:rPr lang="en-US" sz="1870" dirty="0">
                <a:solidFill>
                  <a:srgbClr val="000000"/>
                </a:solidFill>
                <a:latin typeface="Century Gothic" panose="020B0502020202020204" pitchFamily="34" charset="0"/>
                <a:cs typeface="Times New Roman" pitchFamily="18" charset="0"/>
              </a:rPr>
              <a:t>You need to understand what influences the decision of participate into the program, or the exposure to the program.</a:t>
            </a:r>
          </a:p>
          <a:p>
            <a:pPr eaLnBrk="1" hangingPunct="1">
              <a:defRPr/>
            </a:pPr>
            <a:endParaRPr lang="en-US" sz="1870" dirty="0">
              <a:solidFill>
                <a:srgbClr val="000000"/>
              </a:solidFill>
              <a:latin typeface="Century Gothic" panose="020B0502020202020204" pitchFamily="34" charset="0"/>
              <a:cs typeface="Times New Roman" pitchFamily="18" charset="0"/>
            </a:endParaRPr>
          </a:p>
          <a:p>
            <a:pPr eaLnBrk="1" hangingPunct="1">
              <a:defRPr/>
            </a:pPr>
            <a:r>
              <a:rPr lang="en-US" sz="1870" dirty="0">
                <a:solidFill>
                  <a:srgbClr val="000000"/>
                </a:solidFill>
                <a:latin typeface="Century Gothic" panose="020B0502020202020204" pitchFamily="34" charset="0"/>
                <a:cs typeface="Times New Roman" pitchFamily="18" charset="0"/>
              </a:rPr>
              <a:t>Example:</a:t>
            </a:r>
          </a:p>
          <a:p>
            <a:pPr eaLnBrk="1" hangingPunct="1">
              <a:defRPr/>
            </a:pPr>
            <a:endParaRPr lang="en-US" sz="1870" dirty="0">
              <a:solidFill>
                <a:srgbClr val="000000"/>
              </a:solidFill>
              <a:latin typeface="Century Gothic" panose="020B0502020202020204" pitchFamily="34" charset="0"/>
              <a:cs typeface="Times New Roman" pitchFamily="18" charset="0"/>
            </a:endParaRPr>
          </a:p>
          <a:p>
            <a:pPr eaLnBrk="1" hangingPunct="1">
              <a:defRPr/>
            </a:pPr>
            <a:r>
              <a:rPr lang="en-US" sz="1870" dirty="0">
                <a:solidFill>
                  <a:srgbClr val="000000"/>
                </a:solidFill>
                <a:latin typeface="Century Gothic" panose="020B0502020202020204" pitchFamily="34" charset="0"/>
                <a:cs typeface="Times New Roman" pitchFamily="18" charset="0"/>
              </a:rPr>
              <a:t>I</a:t>
            </a:r>
            <a:r>
              <a:rPr lang="en-US" sz="1870" b="1" dirty="0">
                <a:solidFill>
                  <a:srgbClr val="000000"/>
                </a:solidFill>
                <a:latin typeface="Century Gothic" panose="020B0502020202020204" pitchFamily="34" charset="0"/>
                <a:cs typeface="Times New Roman" pitchFamily="18" charset="0"/>
              </a:rPr>
              <a:t>. </a:t>
            </a:r>
            <a:r>
              <a:rPr lang="en-US" sz="1870" b="1" u="sng" dirty="0">
                <a:solidFill>
                  <a:srgbClr val="000000"/>
                </a:solidFill>
                <a:latin typeface="Century Gothic" panose="020B0502020202020204" pitchFamily="34" charset="0"/>
                <a:cs typeface="Times New Roman" pitchFamily="18" charset="0"/>
              </a:rPr>
              <a:t>Evaluating the impact of a communication campaign on contraceptive use</a:t>
            </a:r>
          </a:p>
          <a:p>
            <a:pPr eaLnBrk="1" hangingPunct="1">
              <a:defRPr/>
            </a:pPr>
            <a:r>
              <a:rPr lang="en-US" sz="1870" dirty="0">
                <a:solidFill>
                  <a:srgbClr val="000000"/>
                </a:solidFill>
                <a:latin typeface="Century Gothic" panose="020B0502020202020204" pitchFamily="34" charset="0"/>
                <a:cs typeface="Times New Roman" pitchFamily="18" charset="0"/>
              </a:rPr>
              <a:t>Problem for the evaluator: The program variable was “I recall listening to the FP message” </a:t>
            </a:r>
          </a:p>
          <a:p>
            <a:pPr eaLnBrk="1" hangingPunct="1">
              <a:defRPr/>
            </a:pPr>
            <a:r>
              <a:rPr lang="en-US" sz="1870" dirty="0">
                <a:solidFill>
                  <a:srgbClr val="000000"/>
                </a:solidFill>
                <a:latin typeface="Century Gothic" panose="020B0502020202020204" pitchFamily="34" charset="0"/>
                <a:cs typeface="Times New Roman" pitchFamily="18" charset="0"/>
              </a:rPr>
              <a:t>But, it could be </a:t>
            </a:r>
            <a:r>
              <a:rPr lang="en-US" sz="1870" dirty="0" err="1">
                <a:solidFill>
                  <a:srgbClr val="000000"/>
                </a:solidFill>
                <a:latin typeface="Century Gothic" panose="020B0502020202020204" pitchFamily="34" charset="0"/>
                <a:cs typeface="Times New Roman" pitchFamily="18" charset="0"/>
              </a:rPr>
              <a:t>endogeneous</a:t>
            </a:r>
            <a:r>
              <a:rPr lang="en-US" sz="1870" dirty="0">
                <a:solidFill>
                  <a:srgbClr val="000000"/>
                </a:solidFill>
                <a:latin typeface="Century Gothic" panose="020B0502020202020204" pitchFamily="34" charset="0"/>
                <a:cs typeface="Times New Roman" pitchFamily="18" charset="0"/>
              </a:rPr>
              <a:t>, those who recall the message are those more motivated to use FP; those not recalling the message could’ve been exposed to the FP message but they are also not motivated to use FP</a:t>
            </a:r>
          </a:p>
          <a:p>
            <a:pPr eaLnBrk="1" hangingPunct="1">
              <a:defRPr/>
            </a:pPr>
            <a:endParaRPr lang="en-US" sz="1870" dirty="0">
              <a:solidFill>
                <a:srgbClr val="000000"/>
              </a:solidFill>
              <a:latin typeface="Century Gothic" panose="020B0502020202020204" pitchFamily="34" charset="0"/>
              <a:cs typeface="Times New Roman" pitchFamily="18" charset="0"/>
            </a:endParaRPr>
          </a:p>
          <a:p>
            <a:pPr eaLnBrk="1" hangingPunct="1">
              <a:defRPr/>
            </a:pPr>
            <a:r>
              <a:rPr lang="en-US" sz="1870" dirty="0">
                <a:solidFill>
                  <a:srgbClr val="000000"/>
                </a:solidFill>
                <a:latin typeface="Century Gothic" panose="020B0502020202020204" pitchFamily="34" charset="0"/>
                <a:cs typeface="Times New Roman" pitchFamily="18" charset="0"/>
              </a:rPr>
              <a:t>	Use =  f(Recall FP message, other factors)</a:t>
            </a:r>
          </a:p>
          <a:p>
            <a:pPr eaLnBrk="1" hangingPunct="1">
              <a:defRPr/>
            </a:pPr>
            <a:endParaRPr lang="en-US" sz="1870" dirty="0">
              <a:solidFill>
                <a:srgbClr val="000000"/>
              </a:solidFill>
              <a:latin typeface="Century Gothic" panose="020B0502020202020204" pitchFamily="34" charset="0"/>
              <a:cs typeface="Times New Roman" pitchFamily="18" charset="0"/>
            </a:endParaRPr>
          </a:p>
          <a:p>
            <a:pPr eaLnBrk="1" hangingPunct="1">
              <a:defRPr/>
            </a:pPr>
            <a:r>
              <a:rPr lang="en-US" sz="1870" dirty="0">
                <a:solidFill>
                  <a:srgbClr val="000000"/>
                </a:solidFill>
                <a:latin typeface="Century Gothic" panose="020B0502020202020204" pitchFamily="34" charset="0"/>
                <a:cs typeface="Times New Roman" pitchFamily="18" charset="0"/>
              </a:rPr>
              <a:t>They used as instrumental variable: Having a radio</a:t>
            </a:r>
          </a:p>
          <a:p>
            <a:pPr eaLnBrk="1" hangingPunct="1">
              <a:defRPr/>
            </a:pPr>
            <a:endParaRPr lang="en-US" sz="1870" dirty="0">
              <a:solidFill>
                <a:srgbClr val="000000"/>
              </a:solidFill>
              <a:latin typeface="Century Gothic" panose="020B0502020202020204" pitchFamily="34" charset="0"/>
              <a:cs typeface="Times New Roman" pitchFamily="18" charset="0"/>
            </a:endParaRPr>
          </a:p>
          <a:p>
            <a:pPr eaLnBrk="1" hangingPunct="1">
              <a:defRPr/>
            </a:pPr>
            <a:r>
              <a:rPr lang="en-US" sz="1870" dirty="0">
                <a:solidFill>
                  <a:srgbClr val="000000"/>
                </a:solidFill>
                <a:latin typeface="Century Gothic" panose="020B0502020202020204" pitchFamily="34" charset="0"/>
                <a:cs typeface="Times New Roman" pitchFamily="18" charset="0"/>
              </a:rPr>
              <a:t>	Recall FP message = f (Have Radio, other factors)</a:t>
            </a:r>
          </a:p>
          <a:p>
            <a:pPr eaLnBrk="1" hangingPunct="1">
              <a:defRPr/>
            </a:pPr>
            <a:endParaRPr lang="en-US" sz="1870" dirty="0">
              <a:solidFill>
                <a:srgbClr val="000000"/>
              </a:solidFill>
              <a:latin typeface="Arial"/>
              <a:cs typeface="Times New Roman" pitchFamily="18" charset="0"/>
            </a:endParaRPr>
          </a:p>
          <a:p>
            <a:pPr eaLnBrk="1" hangingPunct="1">
              <a:defRPr/>
            </a:pPr>
            <a:endParaRPr lang="en-US" sz="1870" dirty="0">
              <a:solidFill>
                <a:srgbClr val="000000"/>
              </a:solidFill>
              <a:latin typeface="Arial"/>
              <a:cs typeface="Times New Roman" pitchFamily="18" charset="0"/>
            </a:endParaRPr>
          </a:p>
          <a:p>
            <a:pPr eaLnBrk="1" hangingPunct="1">
              <a:defRPr/>
            </a:pPr>
            <a:endParaRPr lang="en-US" sz="1870" dirty="0">
              <a:solidFill>
                <a:srgbClr val="000000"/>
              </a:solidFill>
              <a:latin typeface="Arial"/>
              <a:cs typeface="Times New Roman" pitchFamily="18" charset="0"/>
            </a:endParaRPr>
          </a:p>
        </p:txBody>
      </p:sp>
      <p:sp>
        <p:nvSpPr>
          <p:cNvPr id="115716"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Finding a Z</a:t>
            </a:r>
          </a:p>
        </p:txBody>
      </p:sp>
    </p:spTree>
    <p:extLst>
      <p:ext uri="{BB962C8B-B14F-4D97-AF65-F5344CB8AC3E}">
        <p14:creationId xmlns:p14="http://schemas.microsoft.com/office/powerpoint/2010/main" val="1893302580"/>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17763" name="Rectangle 16"/>
          <p:cNvSpPr>
            <a:spLocks noChangeArrowheads="1"/>
          </p:cNvSpPr>
          <p:nvPr/>
        </p:nvSpPr>
        <p:spPr bwMode="auto">
          <a:xfrm>
            <a:off x="251460" y="1287781"/>
            <a:ext cx="9723120" cy="6494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200150" indent="-28575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1600" b="1" dirty="0">
                <a:solidFill>
                  <a:srgbClr val="000000"/>
                </a:solidFill>
                <a:latin typeface="Century Gothic" panose="020B0502020202020204" pitchFamily="34" charset="0"/>
              </a:rPr>
              <a:t>II. </a:t>
            </a:r>
            <a:r>
              <a:rPr lang="en-US" altLang="en-US" sz="1600" b="1" u="sng" dirty="0">
                <a:solidFill>
                  <a:srgbClr val="000000"/>
                </a:solidFill>
                <a:latin typeface="Century Gothic" panose="020B0502020202020204" pitchFamily="34" charset="0"/>
              </a:rPr>
              <a:t>Randomized promotion</a:t>
            </a:r>
            <a:endParaRPr lang="en-US" altLang="en-US" sz="1600" dirty="0">
              <a:solidFill>
                <a:srgbClr val="000000"/>
              </a:solidFill>
              <a:latin typeface="Century Gothic" panose="020B0502020202020204" pitchFamily="34" charset="0"/>
            </a:endParaRPr>
          </a:p>
          <a:p>
            <a:pPr eaLnBrk="1" hangingPunct="1">
              <a:spcBef>
                <a:spcPct val="0"/>
              </a:spcBef>
              <a:buClrTx/>
              <a:buFontTx/>
              <a:buNone/>
            </a:pPr>
            <a:endParaRPr lang="en-US" altLang="en-US" sz="1600" b="1" u="sng" dirty="0">
              <a:solidFill>
                <a:srgbClr val="000000"/>
              </a:solidFill>
              <a:latin typeface="Century Gothic" panose="020B0502020202020204" pitchFamily="34" charset="0"/>
            </a:endParaRPr>
          </a:p>
          <a:p>
            <a:pPr eaLnBrk="1" hangingPunct="1">
              <a:spcBef>
                <a:spcPct val="0"/>
              </a:spcBef>
              <a:buClrTx/>
              <a:buFontTx/>
              <a:buNone/>
            </a:pPr>
            <a:r>
              <a:rPr lang="en-US" altLang="en-US" sz="1600" dirty="0">
                <a:solidFill>
                  <a:srgbClr val="000000"/>
                </a:solidFill>
                <a:latin typeface="Century Gothic" panose="020B0502020202020204" pitchFamily="34" charset="0"/>
              </a:rPr>
              <a:t>In the target population, randomly allocate promotion of the program. </a:t>
            </a:r>
          </a:p>
          <a:p>
            <a:pPr eaLnBrk="1" hangingPunct="1">
              <a:spcBef>
                <a:spcPct val="0"/>
              </a:spcBef>
              <a:buClrTx/>
              <a:buFontTx/>
              <a:buNone/>
            </a:pPr>
            <a:endParaRPr lang="en-US" altLang="en-US" sz="1600" dirty="0">
              <a:solidFill>
                <a:srgbClr val="000000"/>
              </a:solidFill>
              <a:latin typeface="Century Gothic" panose="020B0502020202020204" pitchFamily="34" charset="0"/>
            </a:endParaRPr>
          </a:p>
          <a:p>
            <a:pPr eaLnBrk="1" hangingPunct="1">
              <a:spcBef>
                <a:spcPct val="0"/>
              </a:spcBef>
              <a:buClrTx/>
              <a:buFontTx/>
              <a:buNone/>
            </a:pPr>
            <a:r>
              <a:rPr lang="en-US" altLang="en-US" sz="1600" dirty="0">
                <a:solidFill>
                  <a:srgbClr val="000000"/>
                </a:solidFill>
                <a:latin typeface="Century Gothic" panose="020B0502020202020204" pitchFamily="34" charset="0"/>
              </a:rPr>
              <a:t>The promotion is the instrument:</a:t>
            </a:r>
          </a:p>
          <a:p>
            <a:pPr lvl="2" eaLnBrk="1" hangingPunct="1">
              <a:spcBef>
                <a:spcPct val="0"/>
              </a:spcBef>
              <a:buClrTx/>
              <a:buFontTx/>
              <a:buChar char="-"/>
            </a:pPr>
            <a:r>
              <a:rPr lang="en-US" altLang="en-US" sz="1600" dirty="0">
                <a:solidFill>
                  <a:srgbClr val="000000"/>
                </a:solidFill>
                <a:latin typeface="Century Gothic" panose="020B0502020202020204" pitchFamily="34" charset="0"/>
              </a:rPr>
              <a:t>It influences participation </a:t>
            </a:r>
          </a:p>
          <a:p>
            <a:pPr lvl="2" eaLnBrk="1" hangingPunct="1">
              <a:spcBef>
                <a:spcPct val="0"/>
              </a:spcBef>
              <a:buClrTx/>
              <a:buFontTx/>
              <a:buChar char="-"/>
            </a:pPr>
            <a:r>
              <a:rPr lang="en-US" altLang="en-US" sz="1600" dirty="0">
                <a:solidFill>
                  <a:srgbClr val="000000"/>
                </a:solidFill>
                <a:latin typeface="Century Gothic" panose="020B0502020202020204" pitchFamily="34" charset="0"/>
              </a:rPr>
              <a:t>It does not influences the outcome directly</a:t>
            </a:r>
          </a:p>
          <a:p>
            <a:pPr lvl="2" eaLnBrk="1" hangingPunct="1">
              <a:spcBef>
                <a:spcPct val="0"/>
              </a:spcBef>
              <a:buClrTx/>
              <a:buFontTx/>
              <a:buChar char="-"/>
            </a:pPr>
            <a:r>
              <a:rPr lang="en-US" altLang="en-US" sz="1600" dirty="0">
                <a:solidFill>
                  <a:srgbClr val="000000"/>
                </a:solidFill>
                <a:latin typeface="Century Gothic" panose="020B0502020202020204" pitchFamily="34" charset="0"/>
              </a:rPr>
              <a:t>It is not influenced by other factors</a:t>
            </a:r>
          </a:p>
          <a:p>
            <a:pPr eaLnBrk="1" hangingPunct="1">
              <a:spcBef>
                <a:spcPct val="0"/>
              </a:spcBef>
              <a:buClrTx/>
              <a:buFontTx/>
              <a:buNone/>
            </a:pPr>
            <a:endParaRPr lang="en-US" altLang="en-US" sz="1600" dirty="0">
              <a:solidFill>
                <a:srgbClr val="000000"/>
              </a:solidFill>
              <a:latin typeface="Century Gothic" panose="020B0502020202020204" pitchFamily="34" charset="0"/>
            </a:endParaRPr>
          </a:p>
          <a:p>
            <a:pPr eaLnBrk="1" hangingPunct="1">
              <a:spcBef>
                <a:spcPct val="0"/>
              </a:spcBef>
              <a:buClrTx/>
              <a:buFontTx/>
              <a:buNone/>
            </a:pPr>
            <a:r>
              <a:rPr lang="en-US" altLang="en-US" sz="1600" dirty="0">
                <a:solidFill>
                  <a:srgbClr val="000000"/>
                </a:solidFill>
                <a:latin typeface="Century Gothic" panose="020B0502020202020204" pitchFamily="34" charset="0"/>
              </a:rPr>
              <a:t>Promotion alternatives: Pamphlets, encouragement, in-kind incentives to participation</a:t>
            </a:r>
          </a:p>
          <a:p>
            <a:pPr eaLnBrk="1" hangingPunct="1">
              <a:spcBef>
                <a:spcPct val="0"/>
              </a:spcBef>
              <a:buClrTx/>
              <a:buFontTx/>
              <a:buNone/>
            </a:pPr>
            <a:endParaRPr lang="en-US" altLang="en-US" sz="1600" dirty="0">
              <a:solidFill>
                <a:srgbClr val="000000"/>
              </a:solidFill>
              <a:latin typeface="Century Gothic" panose="020B0502020202020204" pitchFamily="34" charset="0"/>
            </a:endParaRPr>
          </a:p>
          <a:p>
            <a:pPr eaLnBrk="1" hangingPunct="1">
              <a:spcBef>
                <a:spcPct val="0"/>
              </a:spcBef>
              <a:buClrTx/>
              <a:buFontTx/>
              <a:buNone/>
            </a:pPr>
            <a:r>
              <a:rPr lang="en-US" altLang="en-US" sz="1600" b="1" u="sng" dirty="0">
                <a:solidFill>
                  <a:srgbClr val="000000"/>
                </a:solidFill>
                <a:latin typeface="Century Gothic" panose="020B0502020202020204" pitchFamily="34" charset="0"/>
              </a:rPr>
              <a:t>Example</a:t>
            </a:r>
            <a:r>
              <a:rPr lang="en-US" altLang="en-US" sz="1600" dirty="0">
                <a:solidFill>
                  <a:srgbClr val="000000"/>
                </a:solidFill>
                <a:latin typeface="Century Gothic" panose="020B0502020202020204" pitchFamily="34" charset="0"/>
              </a:rPr>
              <a:t>:  Impact of community-based school management on school outcomes in Nepal.</a:t>
            </a:r>
          </a:p>
          <a:p>
            <a:pPr eaLnBrk="1" hangingPunct="1">
              <a:spcBef>
                <a:spcPct val="0"/>
              </a:spcBef>
              <a:buClrTx/>
              <a:buFontTx/>
              <a:buNone/>
            </a:pPr>
            <a:endParaRPr lang="en-US" altLang="en-US" sz="1600" dirty="0">
              <a:solidFill>
                <a:srgbClr val="000000"/>
              </a:solidFill>
              <a:latin typeface="Century Gothic" panose="020B0502020202020204" pitchFamily="34" charset="0"/>
            </a:endParaRPr>
          </a:p>
          <a:p>
            <a:pPr eaLnBrk="1" hangingPunct="1">
              <a:spcBef>
                <a:spcPct val="0"/>
              </a:spcBef>
              <a:buClrTx/>
              <a:buFontTx/>
              <a:buNone/>
            </a:pPr>
            <a:r>
              <a:rPr lang="en-US" altLang="en-US" sz="1600" dirty="0">
                <a:solidFill>
                  <a:srgbClr val="000000"/>
                </a:solidFill>
                <a:latin typeface="Century Gothic" panose="020B0502020202020204" pitchFamily="34" charset="0"/>
              </a:rPr>
              <a:t>The program: local administration of school system (status quo: centralized system)</a:t>
            </a:r>
          </a:p>
          <a:p>
            <a:pPr eaLnBrk="1" hangingPunct="1">
              <a:spcBef>
                <a:spcPct val="0"/>
              </a:spcBef>
              <a:buClrTx/>
              <a:buFontTx/>
              <a:buNone/>
            </a:pPr>
            <a:endParaRPr lang="en-US" altLang="en-US" sz="1600" dirty="0">
              <a:solidFill>
                <a:srgbClr val="000000"/>
              </a:solidFill>
              <a:latin typeface="Century Gothic" panose="020B0502020202020204" pitchFamily="34" charset="0"/>
            </a:endParaRPr>
          </a:p>
          <a:p>
            <a:pPr eaLnBrk="1" hangingPunct="1">
              <a:spcBef>
                <a:spcPct val="0"/>
              </a:spcBef>
              <a:buClrTx/>
              <a:buFontTx/>
              <a:buNone/>
            </a:pPr>
            <a:r>
              <a:rPr lang="en-US" altLang="en-US" sz="1600" dirty="0">
                <a:solidFill>
                  <a:srgbClr val="000000"/>
                </a:solidFill>
                <a:latin typeface="Century Gothic" panose="020B0502020202020204" pitchFamily="34" charset="0"/>
              </a:rPr>
              <a:t>Evaluation problem: self-selection of communities; experimental design not possible</a:t>
            </a:r>
          </a:p>
          <a:p>
            <a:pPr eaLnBrk="1" hangingPunct="1">
              <a:spcBef>
                <a:spcPct val="0"/>
              </a:spcBef>
              <a:buClrTx/>
              <a:buFontTx/>
              <a:buNone/>
            </a:pPr>
            <a:endParaRPr lang="en-US" altLang="en-US" sz="1600" dirty="0">
              <a:solidFill>
                <a:srgbClr val="000000"/>
              </a:solidFill>
              <a:latin typeface="Century Gothic" panose="020B0502020202020204" pitchFamily="34" charset="0"/>
            </a:endParaRPr>
          </a:p>
          <a:p>
            <a:pPr eaLnBrk="1" hangingPunct="1">
              <a:spcBef>
                <a:spcPct val="0"/>
              </a:spcBef>
              <a:buClrTx/>
              <a:buFontTx/>
              <a:buNone/>
            </a:pPr>
            <a:r>
              <a:rPr lang="en-US" altLang="en-US" sz="1600" dirty="0">
                <a:solidFill>
                  <a:srgbClr val="000000"/>
                </a:solidFill>
                <a:latin typeface="Century Gothic" panose="020B0502020202020204" pitchFamily="34" charset="0"/>
              </a:rPr>
              <a:t>Randomized promotion: NGO helped communities with enrollment paperwork</a:t>
            </a:r>
          </a:p>
          <a:p>
            <a:pPr eaLnBrk="1" hangingPunct="1">
              <a:spcBef>
                <a:spcPct val="0"/>
              </a:spcBef>
              <a:buClrTx/>
              <a:buFontTx/>
              <a:buNone/>
            </a:pPr>
            <a:r>
              <a:rPr lang="en-US" altLang="en-US" sz="1600" dirty="0">
                <a:solidFill>
                  <a:srgbClr val="000000"/>
                </a:solidFill>
                <a:latin typeface="Century Gothic" panose="020B0502020202020204" pitchFamily="34" charset="0"/>
              </a:rPr>
              <a:t>	- 40 communities offered help with paperwork (15 participated)</a:t>
            </a:r>
          </a:p>
          <a:p>
            <a:pPr eaLnBrk="1" hangingPunct="1">
              <a:spcBef>
                <a:spcPct val="0"/>
              </a:spcBef>
              <a:buClrTx/>
              <a:buFontTx/>
              <a:buNone/>
            </a:pPr>
            <a:r>
              <a:rPr lang="en-US" altLang="en-US" sz="1600" dirty="0">
                <a:solidFill>
                  <a:srgbClr val="000000"/>
                </a:solidFill>
                <a:latin typeface="Century Gothic" panose="020B0502020202020204" pitchFamily="34" charset="0"/>
              </a:rPr>
              <a:t>	- 40 communities not offered help  (5 participated)</a:t>
            </a:r>
          </a:p>
          <a:p>
            <a:pPr eaLnBrk="1" hangingPunct="1">
              <a:spcBef>
                <a:spcPct val="0"/>
              </a:spcBef>
              <a:buClrTx/>
              <a:buFontTx/>
              <a:buNone/>
            </a:pPr>
            <a:endParaRPr lang="en-US" altLang="en-US" sz="1600" dirty="0">
              <a:solidFill>
                <a:srgbClr val="000000"/>
              </a:solidFill>
              <a:latin typeface="Century Gothic" panose="020B0502020202020204" pitchFamily="34" charset="0"/>
            </a:endParaRPr>
          </a:p>
          <a:p>
            <a:pPr eaLnBrk="1" hangingPunct="1">
              <a:spcBef>
                <a:spcPct val="0"/>
              </a:spcBef>
              <a:buClrTx/>
              <a:buFontTx/>
              <a:buNone/>
            </a:pPr>
            <a:r>
              <a:rPr lang="en-US" altLang="en-US" sz="1600" dirty="0">
                <a:solidFill>
                  <a:srgbClr val="000000"/>
                </a:solidFill>
                <a:latin typeface="Century Gothic" panose="020B0502020202020204" pitchFamily="34" charset="0"/>
              </a:rPr>
              <a:t>Results: Improvements in infrastructure, teacher’s absenteeism, not much student performance.</a:t>
            </a:r>
          </a:p>
          <a:p>
            <a:pPr eaLnBrk="1" hangingPunct="1">
              <a:spcBef>
                <a:spcPct val="0"/>
              </a:spcBef>
              <a:buClrTx/>
              <a:buFontTx/>
              <a:buNone/>
            </a:pPr>
            <a:endParaRPr lang="en-US" altLang="en-US" sz="1600" dirty="0">
              <a:solidFill>
                <a:srgbClr val="000000"/>
              </a:solidFill>
              <a:latin typeface="Century Gothic" panose="020B0502020202020204" pitchFamily="34" charset="0"/>
            </a:endParaRPr>
          </a:p>
          <a:p>
            <a:pPr eaLnBrk="1" hangingPunct="1">
              <a:spcBef>
                <a:spcPct val="0"/>
              </a:spcBef>
              <a:buClrTx/>
              <a:buFontTx/>
              <a:buNone/>
            </a:pPr>
            <a:r>
              <a:rPr lang="en-US" altLang="en-US" sz="1600" dirty="0">
                <a:solidFill>
                  <a:srgbClr val="000000"/>
                </a:solidFill>
                <a:latin typeface="Century Gothic" panose="020B0502020202020204" pitchFamily="34" charset="0"/>
              </a:rPr>
              <a:t> http://siteresources.worldbank.org/SOUTHASIAEXT/Resources/223546-1192413140459/4281804-1215548823865/NepalCSSP.pdf</a:t>
            </a:r>
          </a:p>
          <a:p>
            <a:pPr eaLnBrk="1" hangingPunct="1">
              <a:spcBef>
                <a:spcPct val="0"/>
              </a:spcBef>
              <a:buClrTx/>
              <a:buFontTx/>
              <a:buNone/>
            </a:pPr>
            <a:endParaRPr lang="en-US" altLang="en-US" sz="1600" dirty="0">
              <a:solidFill>
                <a:srgbClr val="000000"/>
              </a:solidFill>
            </a:endParaRPr>
          </a:p>
        </p:txBody>
      </p:sp>
      <p:sp>
        <p:nvSpPr>
          <p:cNvPr id="117764"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Finding a Z</a:t>
            </a:r>
          </a:p>
        </p:txBody>
      </p:sp>
    </p:spTree>
    <p:extLst>
      <p:ext uri="{BB962C8B-B14F-4D97-AF65-F5344CB8AC3E}">
        <p14:creationId xmlns:p14="http://schemas.microsoft.com/office/powerpoint/2010/main" val="787641726"/>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19811" name="Rectangle 16"/>
          <p:cNvSpPr>
            <a:spLocks noChangeArrowheads="1"/>
          </p:cNvSpPr>
          <p:nvPr/>
        </p:nvSpPr>
        <p:spPr bwMode="auto">
          <a:xfrm>
            <a:off x="251460" y="1287780"/>
            <a:ext cx="9723120" cy="3901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1870" b="1" dirty="0">
                <a:solidFill>
                  <a:srgbClr val="000000"/>
                </a:solidFill>
                <a:latin typeface="Century Gothic" panose="020B0502020202020204" pitchFamily="34" charset="0"/>
              </a:rPr>
              <a:t>II. </a:t>
            </a:r>
            <a:r>
              <a:rPr lang="en-US" altLang="en-US" sz="1870" b="1" u="sng" dirty="0">
                <a:solidFill>
                  <a:srgbClr val="000000"/>
                </a:solidFill>
                <a:latin typeface="Century Gothic" panose="020B0502020202020204" pitchFamily="34" charset="0"/>
              </a:rPr>
              <a:t>Randomized promotion</a:t>
            </a:r>
            <a:endParaRPr lang="en-US" altLang="en-US" sz="1870" dirty="0">
              <a:solidFill>
                <a:srgbClr val="000000"/>
              </a:solidFill>
              <a:latin typeface="Century Gothic" panose="020B0502020202020204" pitchFamily="34" charset="0"/>
            </a:endParaRPr>
          </a:p>
          <a:p>
            <a:pPr eaLnBrk="1" hangingPunct="1">
              <a:spcBef>
                <a:spcPct val="0"/>
              </a:spcBef>
              <a:buClrTx/>
              <a:buFontTx/>
              <a:buNone/>
            </a:pPr>
            <a:endParaRPr lang="en-US" altLang="en-US" sz="990" b="1" u="sng" dirty="0">
              <a:solidFill>
                <a:srgbClr val="000000"/>
              </a:solidFill>
              <a:latin typeface="Century Gothic" panose="020B0502020202020204" pitchFamily="34" charset="0"/>
            </a:endParaRPr>
          </a:p>
          <a:p>
            <a:pPr eaLnBrk="1" hangingPunct="1">
              <a:spcBef>
                <a:spcPct val="0"/>
              </a:spcBef>
              <a:buClrTx/>
              <a:buFontTx/>
              <a:buNone/>
            </a:pPr>
            <a:r>
              <a:rPr lang="en-US" altLang="en-US" sz="1870" dirty="0">
                <a:solidFill>
                  <a:srgbClr val="000000"/>
                </a:solidFill>
                <a:latin typeface="Century Gothic" panose="020B0502020202020204" pitchFamily="34" charset="0"/>
              </a:rPr>
              <a:t>Other examples:</a:t>
            </a:r>
          </a:p>
          <a:p>
            <a:pPr eaLnBrk="1" hangingPunct="1">
              <a:spcBef>
                <a:spcPct val="0"/>
              </a:spcBef>
              <a:buClrTx/>
              <a:buFontTx/>
              <a:buNone/>
            </a:pPr>
            <a:endParaRPr lang="en-US" altLang="en-US" sz="1870" dirty="0">
              <a:solidFill>
                <a:srgbClr val="000000"/>
              </a:solidFill>
              <a:latin typeface="Century Gothic" panose="020B0502020202020204" pitchFamily="34" charset="0"/>
            </a:endParaRPr>
          </a:p>
          <a:p>
            <a:pPr eaLnBrk="1" hangingPunct="1">
              <a:spcBef>
                <a:spcPct val="0"/>
              </a:spcBef>
              <a:buClrTx/>
              <a:buFontTx/>
              <a:buNone/>
            </a:pPr>
            <a:r>
              <a:rPr lang="en-US" altLang="en-US" sz="1870" dirty="0">
                <a:solidFill>
                  <a:srgbClr val="000000"/>
                </a:solidFill>
                <a:latin typeface="Century Gothic" panose="020B0502020202020204" pitchFamily="34" charset="0"/>
              </a:rPr>
              <a:t> </a:t>
            </a:r>
            <a:r>
              <a:rPr lang="en-US" altLang="en-US" sz="1760" dirty="0">
                <a:latin typeface="Century Gothic" panose="020B0502020202020204" pitchFamily="34" charset="0"/>
                <a:cs typeface="Arial" panose="020B0604020202020204" pitchFamily="34" charset="0"/>
              </a:rPr>
              <a:t>Newman, Pradhan, Rawlings, Ridder, </a:t>
            </a:r>
            <a:r>
              <a:rPr lang="en-US" altLang="en-US" sz="1760" dirty="0" err="1">
                <a:latin typeface="Century Gothic" panose="020B0502020202020204" pitchFamily="34" charset="0"/>
                <a:cs typeface="Arial" panose="020B0604020202020204" pitchFamily="34" charset="0"/>
              </a:rPr>
              <a:t>Coa</a:t>
            </a:r>
            <a:r>
              <a:rPr lang="en-US" altLang="en-US" sz="1760" dirty="0">
                <a:latin typeface="Century Gothic" panose="020B0502020202020204" pitchFamily="34" charset="0"/>
                <a:cs typeface="Arial" panose="020B0604020202020204" pitchFamily="34" charset="0"/>
              </a:rPr>
              <a:t>, and </a:t>
            </a:r>
            <a:r>
              <a:rPr lang="en-US" altLang="en-US" sz="1760" dirty="0" err="1">
                <a:latin typeface="Century Gothic" panose="020B0502020202020204" pitchFamily="34" charset="0"/>
                <a:cs typeface="Arial" panose="020B0604020202020204" pitchFamily="34" charset="0"/>
              </a:rPr>
              <a:t>Evia</a:t>
            </a:r>
            <a:r>
              <a:rPr lang="en-US" altLang="en-US" sz="1760" dirty="0">
                <a:latin typeface="Century Gothic" panose="020B0502020202020204" pitchFamily="34" charset="0"/>
                <a:cs typeface="Arial" panose="020B0604020202020204" pitchFamily="34" charset="0"/>
              </a:rPr>
              <a:t>. 2002. “An Impact Evaluation of Education, Health, and Water Supply Investments by the Bolivian Social Investment Fund.” </a:t>
            </a:r>
            <a:r>
              <a:rPr lang="en-US" altLang="en-US" sz="1760" i="1" dirty="0">
                <a:latin typeface="Century Gothic" panose="020B0502020202020204" pitchFamily="34" charset="0"/>
                <a:cs typeface="Arial" panose="020B0604020202020204" pitchFamily="34" charset="0"/>
              </a:rPr>
              <a:t>World Bank Economic Review </a:t>
            </a:r>
            <a:r>
              <a:rPr lang="en-US" altLang="en-US" sz="1760" dirty="0">
                <a:latin typeface="Century Gothic" panose="020B0502020202020204" pitchFamily="34" charset="0"/>
                <a:cs typeface="Arial" panose="020B0604020202020204" pitchFamily="34" charset="0"/>
              </a:rPr>
              <a:t>16 (2): 241–74.</a:t>
            </a:r>
          </a:p>
          <a:p>
            <a:pPr eaLnBrk="1" hangingPunct="1">
              <a:spcBef>
                <a:spcPct val="0"/>
              </a:spcBef>
              <a:buClrTx/>
              <a:buFontTx/>
              <a:buNone/>
            </a:pPr>
            <a:endParaRPr lang="en-US" altLang="en-US" sz="1760" dirty="0">
              <a:latin typeface="Century Gothic" panose="020B0502020202020204" pitchFamily="34" charset="0"/>
              <a:cs typeface="Arial" panose="020B0604020202020204" pitchFamily="34" charset="0"/>
            </a:endParaRPr>
          </a:p>
          <a:p>
            <a:pPr eaLnBrk="1" hangingPunct="1">
              <a:spcBef>
                <a:spcPct val="0"/>
              </a:spcBef>
              <a:buClrTx/>
              <a:buFontTx/>
              <a:buNone/>
            </a:pPr>
            <a:r>
              <a:rPr lang="en-US" altLang="en-US" sz="1760" dirty="0" err="1">
                <a:latin typeface="Century Gothic" panose="020B0502020202020204" pitchFamily="34" charset="0"/>
                <a:cs typeface="Arial" panose="020B0604020202020204" pitchFamily="34" charset="0"/>
              </a:rPr>
              <a:t>Gertler</a:t>
            </a:r>
            <a:r>
              <a:rPr lang="en-US" altLang="en-US" sz="1760" dirty="0">
                <a:latin typeface="Century Gothic" panose="020B0502020202020204" pitchFamily="34" charset="0"/>
                <a:cs typeface="Arial" panose="020B0604020202020204" pitchFamily="34" charset="0"/>
              </a:rPr>
              <a:t>, Martinez, and Vivo. 2008. “Child-Mother Provincial Investment Project </a:t>
            </a:r>
            <a:r>
              <a:rPr lang="en-US" altLang="en-US" sz="1760" i="1" dirty="0">
                <a:latin typeface="Century Gothic" panose="020B0502020202020204" pitchFamily="34" charset="0"/>
                <a:cs typeface="Arial" panose="020B0604020202020204" pitchFamily="34" charset="0"/>
              </a:rPr>
              <a:t>Plan </a:t>
            </a:r>
            <a:r>
              <a:rPr lang="en-US" altLang="en-US" sz="1760" i="1" dirty="0" err="1">
                <a:latin typeface="Century Gothic" panose="020B0502020202020204" pitchFamily="34" charset="0"/>
                <a:cs typeface="Arial" panose="020B0604020202020204" pitchFamily="34" charset="0"/>
              </a:rPr>
              <a:t>Nacer</a:t>
            </a:r>
            <a:r>
              <a:rPr lang="en-US" altLang="en-US" sz="1760" dirty="0">
                <a:latin typeface="Century Gothic" panose="020B0502020202020204" pitchFamily="34" charset="0"/>
                <a:cs typeface="Arial" panose="020B0604020202020204" pitchFamily="34" charset="0"/>
              </a:rPr>
              <a:t>.” University of California Berkeley and World Bank, Washington, DC.</a:t>
            </a:r>
          </a:p>
          <a:p>
            <a:pPr eaLnBrk="1" hangingPunct="1">
              <a:spcBef>
                <a:spcPct val="0"/>
              </a:spcBef>
              <a:buClrTx/>
              <a:buFontTx/>
              <a:buNone/>
            </a:pPr>
            <a:endParaRPr lang="en-US" altLang="en-US" sz="1870" dirty="0">
              <a:solidFill>
                <a:srgbClr val="000000"/>
              </a:solidFill>
            </a:endParaRPr>
          </a:p>
          <a:p>
            <a:pPr eaLnBrk="1" hangingPunct="1">
              <a:spcBef>
                <a:spcPct val="0"/>
              </a:spcBef>
              <a:buClrTx/>
              <a:buFontTx/>
              <a:buNone/>
            </a:pPr>
            <a:endParaRPr lang="en-US" altLang="en-US" sz="1870" dirty="0">
              <a:solidFill>
                <a:srgbClr val="000000"/>
              </a:solidFill>
            </a:endParaRPr>
          </a:p>
          <a:p>
            <a:pPr eaLnBrk="1" hangingPunct="1">
              <a:spcBef>
                <a:spcPct val="0"/>
              </a:spcBef>
              <a:buClrTx/>
              <a:buFontTx/>
              <a:buNone/>
            </a:pPr>
            <a:r>
              <a:rPr lang="en-US" altLang="en-US" sz="1870" dirty="0">
                <a:solidFill>
                  <a:srgbClr val="000000"/>
                </a:solidFill>
              </a:rPr>
              <a:t> </a:t>
            </a:r>
          </a:p>
          <a:p>
            <a:pPr eaLnBrk="1" hangingPunct="1">
              <a:spcBef>
                <a:spcPct val="0"/>
              </a:spcBef>
              <a:buClrTx/>
              <a:buFontTx/>
              <a:buNone/>
            </a:pPr>
            <a:endParaRPr lang="en-US" altLang="en-US" sz="1870" dirty="0">
              <a:solidFill>
                <a:srgbClr val="000000"/>
              </a:solidFill>
            </a:endParaRPr>
          </a:p>
        </p:txBody>
      </p:sp>
      <p:sp>
        <p:nvSpPr>
          <p:cNvPr id="119812"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Finding a Z</a:t>
            </a:r>
          </a:p>
        </p:txBody>
      </p:sp>
    </p:spTree>
    <p:extLst>
      <p:ext uri="{BB962C8B-B14F-4D97-AF65-F5344CB8AC3E}">
        <p14:creationId xmlns:p14="http://schemas.microsoft.com/office/powerpoint/2010/main" val="3211819396"/>
      </p:ext>
    </p:extLst>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21859" name="Rectangle 16"/>
          <p:cNvSpPr>
            <a:spLocks noChangeArrowheads="1"/>
          </p:cNvSpPr>
          <p:nvPr/>
        </p:nvSpPr>
        <p:spPr bwMode="auto">
          <a:xfrm>
            <a:off x="251460" y="1371600"/>
            <a:ext cx="9723120"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1870" dirty="0">
                <a:solidFill>
                  <a:srgbClr val="000000"/>
                </a:solidFill>
                <a:latin typeface="Century Gothic" panose="020B0502020202020204" pitchFamily="34" charset="0"/>
              </a:rPr>
              <a:t>For finding Z, think about:</a:t>
            </a:r>
          </a:p>
          <a:p>
            <a:pPr eaLnBrk="1" hangingPunct="1">
              <a:spcBef>
                <a:spcPct val="0"/>
              </a:spcBef>
              <a:buClrTx/>
              <a:buFontTx/>
              <a:buNone/>
            </a:pPr>
            <a:r>
              <a:rPr lang="en-US" altLang="en-US" sz="1870" dirty="0">
                <a:solidFill>
                  <a:srgbClr val="000000"/>
                </a:solidFill>
                <a:latin typeface="Century Gothic" panose="020B0502020202020204" pitchFamily="34" charset="0"/>
              </a:rPr>
              <a:t>- The cost and benefits associated with placing program services for the program implementing agency.</a:t>
            </a:r>
          </a:p>
          <a:p>
            <a:pPr eaLnBrk="1" hangingPunct="1">
              <a:spcBef>
                <a:spcPct val="0"/>
              </a:spcBef>
              <a:buClrTx/>
              <a:buFontTx/>
              <a:buNone/>
            </a:pPr>
            <a:endParaRPr lang="en-US" altLang="en-US" sz="1870" dirty="0">
              <a:solidFill>
                <a:srgbClr val="000000"/>
              </a:solidFill>
              <a:latin typeface="Century Gothic" panose="020B0502020202020204" pitchFamily="34" charset="0"/>
            </a:endParaRPr>
          </a:p>
          <a:p>
            <a:pPr eaLnBrk="1" hangingPunct="1">
              <a:spcBef>
                <a:spcPct val="0"/>
              </a:spcBef>
              <a:buClrTx/>
              <a:buFontTx/>
              <a:buNone/>
            </a:pPr>
            <a:r>
              <a:rPr lang="en-US" altLang="en-US" sz="1870" dirty="0">
                <a:solidFill>
                  <a:srgbClr val="000000"/>
                </a:solidFill>
                <a:latin typeface="Century Gothic" panose="020B0502020202020204" pitchFamily="34" charset="0"/>
              </a:rPr>
              <a:t>- Factors that influence participation into the program.</a:t>
            </a:r>
          </a:p>
          <a:p>
            <a:pPr eaLnBrk="1" hangingPunct="1">
              <a:spcBef>
                <a:spcPct val="0"/>
              </a:spcBef>
              <a:buClrTx/>
              <a:buFontTx/>
              <a:buNone/>
            </a:pPr>
            <a:endParaRPr lang="en-US" altLang="en-US" sz="1870" dirty="0">
              <a:solidFill>
                <a:srgbClr val="000000"/>
              </a:solidFill>
              <a:latin typeface="Century Gothic" panose="020B0502020202020204" pitchFamily="34" charset="0"/>
            </a:endParaRPr>
          </a:p>
          <a:p>
            <a:pPr eaLnBrk="1" hangingPunct="1">
              <a:spcBef>
                <a:spcPct val="0"/>
              </a:spcBef>
              <a:buClrTx/>
              <a:buFontTx/>
              <a:buNone/>
            </a:pPr>
            <a:r>
              <a:rPr lang="en-US" altLang="en-US" sz="1870" dirty="0">
                <a:solidFill>
                  <a:srgbClr val="000000"/>
                </a:solidFill>
                <a:latin typeface="Century Gothic" panose="020B0502020202020204" pitchFamily="34" charset="0"/>
              </a:rPr>
              <a:t>Instrumental variables have to be justified conceptually and statistically.</a:t>
            </a:r>
          </a:p>
          <a:p>
            <a:pPr eaLnBrk="1" hangingPunct="1">
              <a:spcBef>
                <a:spcPct val="0"/>
              </a:spcBef>
              <a:buClrTx/>
              <a:buFontTx/>
              <a:buNone/>
            </a:pPr>
            <a:endParaRPr lang="en-US" altLang="en-US" sz="1870" dirty="0">
              <a:solidFill>
                <a:srgbClr val="000000"/>
              </a:solidFill>
              <a:latin typeface="Century Gothic" panose="020B0502020202020204" pitchFamily="34" charset="0"/>
            </a:endParaRPr>
          </a:p>
          <a:p>
            <a:pPr eaLnBrk="1" hangingPunct="1">
              <a:spcBef>
                <a:spcPct val="0"/>
              </a:spcBef>
              <a:buClrTx/>
              <a:buFontTx/>
              <a:buNone/>
            </a:pPr>
            <a:r>
              <a:rPr lang="en-US" altLang="en-US" sz="1870" dirty="0">
                <a:solidFill>
                  <a:srgbClr val="000000"/>
                </a:solidFill>
                <a:latin typeface="Century Gothic" panose="020B0502020202020204" pitchFamily="34" charset="0"/>
              </a:rPr>
              <a:t>Instrumental variables are hard to find, particularly in retrospective evaluations when data have been already collected.</a:t>
            </a:r>
          </a:p>
          <a:p>
            <a:pPr eaLnBrk="1" hangingPunct="1">
              <a:spcBef>
                <a:spcPct val="0"/>
              </a:spcBef>
              <a:buClrTx/>
              <a:buFontTx/>
              <a:buNone/>
            </a:pPr>
            <a:endParaRPr lang="en-US" altLang="en-US" sz="1870" dirty="0">
              <a:solidFill>
                <a:srgbClr val="000000"/>
              </a:solidFill>
              <a:latin typeface="Century Gothic" panose="020B0502020202020204" pitchFamily="34" charset="0"/>
            </a:endParaRPr>
          </a:p>
          <a:p>
            <a:pPr eaLnBrk="1" hangingPunct="1">
              <a:spcBef>
                <a:spcPct val="0"/>
              </a:spcBef>
              <a:buClrTx/>
              <a:buFontTx/>
              <a:buNone/>
            </a:pPr>
            <a:r>
              <a:rPr lang="en-US" altLang="en-US" sz="1870" dirty="0">
                <a:solidFill>
                  <a:srgbClr val="000000"/>
                </a:solidFill>
                <a:latin typeface="Century Gothic" panose="020B0502020202020204" pitchFamily="34" charset="0"/>
              </a:rPr>
              <a:t>Historically, IV methods were adopted in evaluation practice because of difficulties implementing experimental designs. However, any evaluator using IV methods will have to provide evidence of the validity of the chosen instrumental variables.</a:t>
            </a:r>
          </a:p>
          <a:p>
            <a:pPr eaLnBrk="1" hangingPunct="1">
              <a:spcBef>
                <a:spcPct val="0"/>
              </a:spcBef>
              <a:buClrTx/>
              <a:buFontTx/>
              <a:buNone/>
            </a:pPr>
            <a:endParaRPr lang="en-US" altLang="en-US" sz="1870" dirty="0">
              <a:solidFill>
                <a:srgbClr val="000000"/>
              </a:solidFill>
              <a:latin typeface="Century Gothic" panose="020B0502020202020204" pitchFamily="34" charset="0"/>
            </a:endParaRPr>
          </a:p>
          <a:p>
            <a:pPr eaLnBrk="1" hangingPunct="1">
              <a:spcBef>
                <a:spcPct val="0"/>
              </a:spcBef>
              <a:buClrTx/>
              <a:buFontTx/>
              <a:buNone/>
            </a:pPr>
            <a:r>
              <a:rPr lang="en-US" altLang="en-US" sz="1870" dirty="0">
                <a:solidFill>
                  <a:srgbClr val="000000"/>
                </a:solidFill>
                <a:latin typeface="Century Gothic" panose="020B0502020202020204" pitchFamily="34" charset="0"/>
              </a:rPr>
              <a:t>Disappointment with IV methods have fueled recent emphasis on experimental designs.</a:t>
            </a:r>
          </a:p>
          <a:p>
            <a:pPr eaLnBrk="1" hangingPunct="1">
              <a:spcBef>
                <a:spcPct val="0"/>
              </a:spcBef>
              <a:buClrTx/>
              <a:buFontTx/>
              <a:buNone/>
            </a:pPr>
            <a:endParaRPr lang="en-US" altLang="en-US" sz="1870" dirty="0">
              <a:solidFill>
                <a:srgbClr val="000000"/>
              </a:solidFill>
              <a:latin typeface="Century Gothic" panose="020B0502020202020204" pitchFamily="34" charset="0"/>
            </a:endParaRPr>
          </a:p>
          <a:p>
            <a:pPr eaLnBrk="1" hangingPunct="1">
              <a:spcBef>
                <a:spcPct val="0"/>
              </a:spcBef>
              <a:buClrTx/>
              <a:buFontTx/>
              <a:buNone/>
            </a:pPr>
            <a:endParaRPr lang="en-US" altLang="en-US" sz="1870" dirty="0">
              <a:solidFill>
                <a:srgbClr val="000000"/>
              </a:solidFill>
              <a:latin typeface="Century Gothic" panose="020B0502020202020204" pitchFamily="34" charset="0"/>
            </a:endParaRPr>
          </a:p>
        </p:txBody>
      </p:sp>
      <p:sp>
        <p:nvSpPr>
          <p:cNvPr id="121860"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Instrumental Variables Methods</a:t>
            </a:r>
          </a:p>
        </p:txBody>
      </p:sp>
    </p:spTree>
    <p:extLst>
      <p:ext uri="{BB962C8B-B14F-4D97-AF65-F5344CB8AC3E}">
        <p14:creationId xmlns:p14="http://schemas.microsoft.com/office/powerpoint/2010/main" val="1798492432"/>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4"/>
          <p:cNvSpPr>
            <a:spLocks noChangeArrowheads="1"/>
          </p:cNvSpPr>
          <p:nvPr/>
        </p:nvSpPr>
        <p:spPr bwMode="auto">
          <a:xfrm>
            <a:off x="335280" y="114300"/>
            <a:ext cx="947166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530" b="1" dirty="0">
                <a:solidFill>
                  <a:srgbClr val="A29CC0"/>
                </a:solidFill>
                <a:latin typeface="Century Gothic" panose="020B0502020202020204" pitchFamily="34" charset="0"/>
              </a:rPr>
              <a:t>Some terminology issues</a:t>
            </a:r>
          </a:p>
        </p:txBody>
      </p:sp>
      <p:sp>
        <p:nvSpPr>
          <p:cNvPr id="17" name="Rectangle 16"/>
          <p:cNvSpPr/>
          <p:nvPr/>
        </p:nvSpPr>
        <p:spPr>
          <a:xfrm>
            <a:off x="33180" y="1320959"/>
            <a:ext cx="10025221" cy="4019562"/>
          </a:xfrm>
          <a:prstGeom prst="rect">
            <a:avLst/>
          </a:prstGeom>
        </p:spPr>
        <p:txBody>
          <a:bodyPr>
            <a:spAutoFit/>
          </a:bodyPr>
          <a:lstStyle/>
          <a:p>
            <a:pPr eaLnBrk="1" hangingPunct="1">
              <a:lnSpc>
                <a:spcPct val="150000"/>
              </a:lnSpc>
              <a:defRPr/>
            </a:pPr>
            <a:r>
              <a:rPr lang="en-US" sz="2090" dirty="0" err="1">
                <a:solidFill>
                  <a:srgbClr val="000000"/>
                </a:solidFill>
                <a:latin typeface="Arial"/>
                <a:cs typeface="Times New Roman" pitchFamily="18" charset="0"/>
              </a:rPr>
              <a:t>Use</a:t>
            </a:r>
            <a:r>
              <a:rPr lang="en-US" sz="2090" baseline="-25000" dirty="0" err="1">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0</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1</a:t>
            </a:r>
            <a:r>
              <a:rPr lang="en-US" sz="2090" dirty="0">
                <a:solidFill>
                  <a:srgbClr val="000000"/>
                </a:solidFill>
                <a:latin typeface="Arial"/>
                <a:cs typeface="Times New Roman" pitchFamily="18" charset="0"/>
              </a:rPr>
              <a:t>Age</a:t>
            </a:r>
            <a:r>
              <a:rPr lang="en-US" sz="2090" baseline="-25000" dirty="0">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2</a:t>
            </a:r>
            <a:r>
              <a:rPr lang="en-US" sz="2090" dirty="0">
                <a:solidFill>
                  <a:srgbClr val="000000"/>
                </a:solidFill>
                <a:latin typeface="Arial"/>
                <a:cs typeface="Times New Roman" pitchFamily="18" charset="0"/>
              </a:rPr>
              <a:t>Edu</a:t>
            </a:r>
            <a:r>
              <a:rPr lang="en-US" sz="2090" baseline="-25000" dirty="0">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3</a:t>
            </a:r>
            <a:r>
              <a:rPr lang="en-US" sz="2090" dirty="0">
                <a:solidFill>
                  <a:srgbClr val="000000"/>
                </a:solidFill>
                <a:latin typeface="Arial"/>
                <a:cs typeface="Times New Roman" pitchFamily="18" charset="0"/>
              </a:rPr>
              <a:t>SES</a:t>
            </a:r>
            <a:r>
              <a:rPr lang="en-US" sz="2090" baseline="-25000" dirty="0">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4</a:t>
            </a:r>
            <a:r>
              <a:rPr lang="en-US" sz="2090" dirty="0">
                <a:solidFill>
                  <a:srgbClr val="000000"/>
                </a:solidFill>
                <a:latin typeface="Arial"/>
                <a:cs typeface="Times New Roman" pitchFamily="18" charset="0"/>
              </a:rPr>
              <a:t>Rur</a:t>
            </a:r>
            <a:r>
              <a:rPr lang="en-US" sz="2090" baseline="-25000" dirty="0">
                <a:solidFill>
                  <a:srgbClr val="000000"/>
                </a:solidFill>
                <a:latin typeface="Arial"/>
                <a:cs typeface="Times New Roman" pitchFamily="18" charset="0"/>
              </a:rPr>
              <a:t>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5</a:t>
            </a:r>
            <a:r>
              <a:rPr lang="en-US" sz="2090" dirty="0">
                <a:solidFill>
                  <a:srgbClr val="000000"/>
                </a:solidFill>
                <a:latin typeface="Arial"/>
                <a:cs typeface="Times New Roman" pitchFamily="18" charset="0"/>
              </a:rPr>
              <a:t>Prog</a:t>
            </a:r>
            <a:r>
              <a:rPr lang="en-US" sz="2090" baseline="-25000" dirty="0">
                <a:solidFill>
                  <a:srgbClr val="000000"/>
                </a:solidFill>
                <a:latin typeface="Arial"/>
                <a:cs typeface="Times New Roman" pitchFamily="18" charset="0"/>
              </a:rPr>
              <a:t>j </a:t>
            </a:r>
            <a:r>
              <a:rPr lang="en-US" sz="2090" dirty="0">
                <a:solidFill>
                  <a:srgbClr val="000000"/>
                </a:solidFill>
                <a:latin typeface="Arial"/>
                <a:cs typeface="Times New Roman" pitchFamily="18" charset="0"/>
              </a:rPr>
              <a:t>+ </a:t>
            </a:r>
            <a:r>
              <a:rPr lang="el-GR" sz="2090" dirty="0">
                <a:solidFill>
                  <a:srgbClr val="00B050"/>
                </a:solidFill>
                <a:latin typeface="Arial"/>
                <a:cs typeface="Times New Roman" pitchFamily="18" charset="0"/>
              </a:rPr>
              <a:t>α</a:t>
            </a:r>
            <a:r>
              <a:rPr lang="en-US" sz="2090" baseline="-25000" dirty="0">
                <a:solidFill>
                  <a:srgbClr val="00B050"/>
                </a:solidFill>
                <a:latin typeface="Arial"/>
                <a:cs typeface="Times New Roman" pitchFamily="18" charset="0"/>
              </a:rPr>
              <a:t>6</a:t>
            </a:r>
            <a:r>
              <a:rPr lang="en-US" sz="2090" dirty="0">
                <a:solidFill>
                  <a:srgbClr val="00B050"/>
                </a:solidFill>
                <a:latin typeface="Arial"/>
                <a:cs typeface="Times New Roman" pitchFamily="18" charset="0"/>
              </a:rPr>
              <a:t>Risk</a:t>
            </a:r>
            <a:r>
              <a:rPr lang="en-US" sz="2090" baseline="-25000" dirty="0">
                <a:solidFill>
                  <a:srgbClr val="00B050"/>
                </a:solidFill>
                <a:latin typeface="Arial"/>
                <a:cs typeface="Times New Roman" pitchFamily="18" charset="0"/>
              </a:rPr>
              <a:t>ij</a:t>
            </a:r>
            <a:r>
              <a:rPr lang="en-US" sz="2090" dirty="0">
                <a:solidFill>
                  <a:srgbClr val="00B050"/>
                </a:solidFill>
                <a:latin typeface="Arial"/>
                <a:cs typeface="Times New Roman" pitchFamily="18" charset="0"/>
              </a:rPr>
              <a:t>+</a:t>
            </a:r>
            <a:r>
              <a:rPr lang="el-GR" sz="2090" dirty="0">
                <a:solidFill>
                  <a:srgbClr val="00B050"/>
                </a:solidFill>
                <a:latin typeface="Arial"/>
                <a:cs typeface="Times New Roman" pitchFamily="18" charset="0"/>
              </a:rPr>
              <a:t>α</a:t>
            </a:r>
            <a:r>
              <a:rPr lang="en-US" sz="2090" baseline="-25000" dirty="0">
                <a:solidFill>
                  <a:srgbClr val="00B050"/>
                </a:solidFill>
                <a:latin typeface="Arial"/>
                <a:cs typeface="Times New Roman" pitchFamily="18" charset="0"/>
              </a:rPr>
              <a:t>7</a:t>
            </a:r>
            <a:r>
              <a:rPr lang="en-US" sz="2090" dirty="0">
                <a:solidFill>
                  <a:srgbClr val="00B050"/>
                </a:solidFill>
                <a:latin typeface="Arial"/>
                <a:cs typeface="Times New Roman" pitchFamily="18" charset="0"/>
              </a:rPr>
              <a:t>Gen</a:t>
            </a:r>
            <a:r>
              <a:rPr lang="en-US" sz="2090" baseline="-25000" dirty="0">
                <a:solidFill>
                  <a:srgbClr val="00B050"/>
                </a:solidFill>
                <a:latin typeface="Arial"/>
                <a:cs typeface="Times New Roman" pitchFamily="18" charset="0"/>
              </a:rPr>
              <a:t>ij </a:t>
            </a:r>
            <a:r>
              <a:rPr lang="en-US" sz="2090" dirty="0">
                <a:solidFill>
                  <a:srgbClr val="00B050"/>
                </a:solidFill>
                <a:latin typeface="Arial"/>
                <a:cs typeface="Times New Roman" pitchFamily="18" charset="0"/>
              </a:rPr>
              <a:t>+ </a:t>
            </a:r>
            <a:r>
              <a:rPr lang="el-GR" sz="2090" dirty="0">
                <a:solidFill>
                  <a:srgbClr val="00B050"/>
                </a:solidFill>
                <a:latin typeface="Arial"/>
                <a:cs typeface="Times New Roman" pitchFamily="18" charset="0"/>
              </a:rPr>
              <a:t>α</a:t>
            </a:r>
            <a:r>
              <a:rPr lang="en-US" sz="2090" baseline="-25000" dirty="0">
                <a:solidFill>
                  <a:srgbClr val="00B050"/>
                </a:solidFill>
                <a:latin typeface="Arial"/>
                <a:cs typeface="Times New Roman" pitchFamily="18" charset="0"/>
              </a:rPr>
              <a:t>8</a:t>
            </a:r>
            <a:r>
              <a:rPr lang="en-US" sz="2090" dirty="0">
                <a:solidFill>
                  <a:srgbClr val="00B050"/>
                </a:solidFill>
                <a:latin typeface="Arial"/>
                <a:cs typeface="Times New Roman" pitchFamily="18" charset="0"/>
              </a:rPr>
              <a:t>HF</a:t>
            </a:r>
            <a:r>
              <a:rPr lang="en-US" sz="2090" baseline="-25000" dirty="0">
                <a:solidFill>
                  <a:srgbClr val="00B050"/>
                </a:solidFill>
                <a:latin typeface="Arial"/>
                <a:cs typeface="Times New Roman" pitchFamily="18" charset="0"/>
              </a:rPr>
              <a:t>j</a:t>
            </a:r>
            <a:r>
              <a:rPr lang="en-US" sz="2090" dirty="0">
                <a:solidFill>
                  <a:srgbClr val="00B050"/>
                </a:solidFill>
                <a:latin typeface="Arial"/>
                <a:cs typeface="Times New Roman" pitchFamily="18" charset="0"/>
              </a:rPr>
              <a:t>+</a:t>
            </a:r>
            <a:r>
              <a:rPr lang="el-GR" sz="2090" dirty="0">
                <a:solidFill>
                  <a:srgbClr val="00B050"/>
                </a:solidFill>
                <a:latin typeface="Arial"/>
                <a:cs typeface="Times New Roman" pitchFamily="18" charset="0"/>
              </a:rPr>
              <a:t>α</a:t>
            </a:r>
            <a:r>
              <a:rPr lang="en-US" sz="2090" baseline="-25000" dirty="0">
                <a:solidFill>
                  <a:srgbClr val="00B050"/>
                </a:solidFill>
                <a:latin typeface="Arial"/>
                <a:cs typeface="Times New Roman" pitchFamily="18" charset="0"/>
              </a:rPr>
              <a:t>9</a:t>
            </a:r>
            <a:r>
              <a:rPr lang="en-US" sz="2090" dirty="0">
                <a:solidFill>
                  <a:srgbClr val="00B050"/>
                </a:solidFill>
                <a:latin typeface="Arial"/>
                <a:cs typeface="Times New Roman" pitchFamily="18" charset="0"/>
              </a:rPr>
              <a:t>San</a:t>
            </a:r>
            <a:r>
              <a:rPr lang="en-US" sz="2090" baseline="-25000" dirty="0">
                <a:solidFill>
                  <a:srgbClr val="00B050"/>
                </a:solidFill>
                <a:latin typeface="Arial"/>
                <a:cs typeface="Times New Roman" pitchFamily="18" charset="0"/>
              </a:rPr>
              <a:t>j</a:t>
            </a:r>
            <a:endParaRPr lang="en-US" sz="2090" dirty="0">
              <a:solidFill>
                <a:srgbClr val="000000"/>
              </a:solidFill>
              <a:latin typeface="Arial"/>
              <a:cs typeface="Times New Roman" pitchFamily="18" charset="0"/>
            </a:endParaRPr>
          </a:p>
          <a:p>
            <a:pPr eaLnBrk="1" hangingPunct="1">
              <a:lnSpc>
                <a:spcPct val="150000"/>
              </a:lnSpc>
              <a:defRPr/>
            </a:pPr>
            <a:r>
              <a:rPr lang="en-US" sz="2090" dirty="0" err="1">
                <a:solidFill>
                  <a:srgbClr val="000000"/>
                </a:solidFill>
                <a:latin typeface="Arial"/>
                <a:cs typeface="Times New Roman" pitchFamily="18" charset="0"/>
              </a:rPr>
              <a:t>Prog</a:t>
            </a:r>
            <a:r>
              <a:rPr lang="en-US" sz="2090" baseline="-25000" dirty="0" err="1">
                <a:solidFill>
                  <a:srgbClr val="000000"/>
                </a:solidFill>
                <a:latin typeface="Arial"/>
                <a:cs typeface="Times New Roman" pitchFamily="18" charset="0"/>
              </a:rPr>
              <a:t>j</a:t>
            </a:r>
            <a:r>
              <a:rPr lang="en-US" sz="2090" dirty="0">
                <a:solidFill>
                  <a:srgbClr val="000000"/>
                </a:solidFill>
                <a:latin typeface="Arial"/>
                <a:cs typeface="Times New Roman" pitchFamily="18" charset="0"/>
              </a:rPr>
              <a:t> = </a:t>
            </a:r>
            <a:r>
              <a:rPr lang="el-GR" sz="2090" dirty="0">
                <a:solidFill>
                  <a:srgbClr val="000000"/>
                </a:solidFill>
                <a:latin typeface="Arial"/>
                <a:cs typeface="Times New Roman" pitchFamily="18" charset="0"/>
              </a:rPr>
              <a:t>β</a:t>
            </a:r>
            <a:r>
              <a:rPr lang="en-US" sz="2090" baseline="-25000" dirty="0">
                <a:solidFill>
                  <a:srgbClr val="000000"/>
                </a:solidFill>
                <a:latin typeface="Arial"/>
                <a:cs typeface="Times New Roman" pitchFamily="18" charset="0"/>
              </a:rPr>
              <a:t>0 </a:t>
            </a:r>
            <a:r>
              <a:rPr lang="en-US" sz="2090" dirty="0">
                <a:solidFill>
                  <a:srgbClr val="000000"/>
                </a:solidFill>
                <a:latin typeface="Arial"/>
                <a:cs typeface="Times New Roman" pitchFamily="18" charset="0"/>
              </a:rPr>
              <a:t>+ </a:t>
            </a:r>
            <a:r>
              <a:rPr lang="el-GR" sz="2090" dirty="0">
                <a:solidFill>
                  <a:srgbClr val="000000"/>
                </a:solidFill>
                <a:latin typeface="Arial"/>
                <a:cs typeface="Times New Roman" pitchFamily="18" charset="0"/>
              </a:rPr>
              <a:t>β</a:t>
            </a:r>
            <a:r>
              <a:rPr lang="en-US" sz="2090" baseline="-25000" dirty="0">
                <a:solidFill>
                  <a:srgbClr val="000000"/>
                </a:solidFill>
                <a:latin typeface="Arial"/>
                <a:cs typeface="Times New Roman" pitchFamily="18" charset="0"/>
              </a:rPr>
              <a:t>1</a:t>
            </a:r>
            <a:r>
              <a:rPr lang="en-US" sz="2090" dirty="0">
                <a:solidFill>
                  <a:srgbClr val="000000"/>
                </a:solidFill>
                <a:latin typeface="Arial"/>
                <a:cs typeface="Times New Roman" pitchFamily="18" charset="0"/>
              </a:rPr>
              <a:t>Rur</a:t>
            </a:r>
            <a:r>
              <a:rPr lang="en-US" sz="2090" baseline="-25000" dirty="0">
                <a:solidFill>
                  <a:srgbClr val="000000"/>
                </a:solidFill>
                <a:latin typeface="Arial"/>
                <a:cs typeface="Times New Roman" pitchFamily="18" charset="0"/>
              </a:rPr>
              <a:t>j </a:t>
            </a:r>
            <a:r>
              <a:rPr lang="en-US" sz="2090" dirty="0">
                <a:solidFill>
                  <a:srgbClr val="000000"/>
                </a:solidFill>
                <a:latin typeface="Arial"/>
                <a:cs typeface="Times New Roman" pitchFamily="18" charset="0"/>
              </a:rPr>
              <a:t>+ </a:t>
            </a:r>
            <a:r>
              <a:rPr lang="el-GR" sz="2090" dirty="0">
                <a:solidFill>
                  <a:srgbClr val="00B050"/>
                </a:solidFill>
                <a:latin typeface="Arial"/>
                <a:cs typeface="Times New Roman" pitchFamily="18" charset="0"/>
              </a:rPr>
              <a:t>β</a:t>
            </a:r>
            <a:r>
              <a:rPr lang="en-US" sz="2090" baseline="-25000" dirty="0">
                <a:solidFill>
                  <a:srgbClr val="00B050"/>
                </a:solidFill>
                <a:latin typeface="Arial"/>
                <a:cs typeface="Times New Roman" pitchFamily="18" charset="0"/>
              </a:rPr>
              <a:t>2</a:t>
            </a:r>
            <a:r>
              <a:rPr lang="en-US" sz="2090" dirty="0">
                <a:solidFill>
                  <a:srgbClr val="00B050"/>
                </a:solidFill>
                <a:latin typeface="Arial"/>
                <a:cs typeface="Times New Roman" pitchFamily="18" charset="0"/>
              </a:rPr>
              <a:t>HF</a:t>
            </a:r>
            <a:r>
              <a:rPr lang="en-US" sz="2090" baseline="-25000" dirty="0">
                <a:solidFill>
                  <a:srgbClr val="00B050"/>
                </a:solidFill>
                <a:latin typeface="Arial"/>
                <a:cs typeface="Times New Roman" pitchFamily="18" charset="0"/>
              </a:rPr>
              <a:t>j </a:t>
            </a:r>
            <a:r>
              <a:rPr lang="en-US" sz="2090" dirty="0">
                <a:solidFill>
                  <a:srgbClr val="00B050"/>
                </a:solidFill>
                <a:latin typeface="Arial"/>
                <a:cs typeface="Times New Roman" pitchFamily="18" charset="0"/>
              </a:rPr>
              <a:t>+ </a:t>
            </a:r>
            <a:r>
              <a:rPr lang="el-GR" sz="2090" dirty="0">
                <a:solidFill>
                  <a:srgbClr val="00B050"/>
                </a:solidFill>
                <a:latin typeface="Arial"/>
                <a:cs typeface="Times New Roman" pitchFamily="18" charset="0"/>
              </a:rPr>
              <a:t>β</a:t>
            </a:r>
            <a:r>
              <a:rPr lang="en-US" sz="2090" baseline="-25000" dirty="0">
                <a:solidFill>
                  <a:srgbClr val="00B050"/>
                </a:solidFill>
                <a:latin typeface="Arial"/>
                <a:cs typeface="Times New Roman" pitchFamily="18" charset="0"/>
              </a:rPr>
              <a:t>3</a:t>
            </a:r>
            <a:r>
              <a:rPr lang="en-US" sz="2090" dirty="0">
                <a:solidFill>
                  <a:srgbClr val="00B050"/>
                </a:solidFill>
                <a:latin typeface="Arial"/>
                <a:cs typeface="Times New Roman" pitchFamily="18" charset="0"/>
              </a:rPr>
              <a:t>San</a:t>
            </a:r>
            <a:r>
              <a:rPr lang="en-US" sz="2090" baseline="-25000" dirty="0">
                <a:solidFill>
                  <a:srgbClr val="00B050"/>
                </a:solidFill>
                <a:latin typeface="Arial"/>
                <a:cs typeface="Times New Roman" pitchFamily="18" charset="0"/>
              </a:rPr>
              <a:t>j</a:t>
            </a:r>
          </a:p>
          <a:p>
            <a:pPr eaLnBrk="1" hangingPunct="1">
              <a:defRPr/>
            </a:pPr>
            <a:endParaRPr lang="en-US" sz="2090" u="sng" dirty="0">
              <a:solidFill>
                <a:srgbClr val="000000"/>
              </a:solidFill>
              <a:latin typeface="Arial"/>
              <a:cs typeface="Times New Roman" pitchFamily="18" charset="0"/>
            </a:endParaRPr>
          </a:p>
          <a:p>
            <a:pPr eaLnBrk="1" hangingPunct="1">
              <a:defRPr/>
            </a:pPr>
            <a:endParaRPr lang="en-US" sz="2090" u="sng" dirty="0">
              <a:solidFill>
                <a:srgbClr val="000000"/>
              </a:solidFill>
              <a:latin typeface="Arial"/>
              <a:cs typeface="Times New Roman" pitchFamily="18" charset="0"/>
            </a:endParaRPr>
          </a:p>
          <a:p>
            <a:pPr eaLnBrk="1" hangingPunct="1">
              <a:defRPr/>
            </a:pPr>
            <a:r>
              <a:rPr lang="en-US" sz="2090" u="sng" dirty="0" smtClean="0">
                <a:solidFill>
                  <a:srgbClr val="000000"/>
                </a:solidFill>
                <a:latin typeface="Century Gothic" panose="020B0502020202020204" pitchFamily="34" charset="0"/>
                <a:cs typeface="Times New Roman" pitchFamily="18" charset="0"/>
              </a:rPr>
              <a:t>Usually </a:t>
            </a:r>
            <a:r>
              <a:rPr lang="en-US" sz="2090" u="sng" dirty="0">
                <a:solidFill>
                  <a:srgbClr val="000000"/>
                </a:solidFill>
                <a:latin typeface="Century Gothic" panose="020B0502020202020204" pitchFamily="34" charset="0"/>
                <a:cs typeface="Times New Roman" pitchFamily="18" charset="0"/>
              </a:rPr>
              <a:t>written as:</a:t>
            </a:r>
          </a:p>
          <a:p>
            <a:pPr eaLnBrk="1" hangingPunct="1">
              <a:defRPr/>
            </a:pPr>
            <a:endParaRPr lang="en-US" sz="2200" u="sng" dirty="0">
              <a:solidFill>
                <a:srgbClr val="000000"/>
              </a:solidFill>
              <a:latin typeface="Arial"/>
              <a:cs typeface="Times New Roman" pitchFamily="18" charset="0"/>
            </a:endParaRPr>
          </a:p>
          <a:p>
            <a:pPr eaLnBrk="1" hangingPunct="1">
              <a:lnSpc>
                <a:spcPct val="150000"/>
              </a:lnSpc>
              <a:defRPr/>
            </a:pPr>
            <a:r>
              <a:rPr lang="en-US" sz="2200" dirty="0">
                <a:solidFill>
                  <a:srgbClr val="000000"/>
                </a:solidFill>
                <a:latin typeface="Arial"/>
                <a:cs typeface="Times New Roman" pitchFamily="18" charset="0"/>
              </a:rPr>
              <a:t> </a:t>
            </a:r>
            <a:r>
              <a:rPr lang="en-US" sz="2200" dirty="0" err="1">
                <a:solidFill>
                  <a:srgbClr val="000000"/>
                </a:solidFill>
                <a:latin typeface="Arial"/>
                <a:cs typeface="Times New Roman" pitchFamily="18" charset="0"/>
              </a:rPr>
              <a:t>Use</a:t>
            </a:r>
            <a:r>
              <a:rPr lang="en-US" sz="2200" baseline="-25000" dirty="0" err="1">
                <a:solidFill>
                  <a:srgbClr val="000000"/>
                </a:solidFill>
                <a:latin typeface="Arial"/>
                <a:cs typeface="Times New Roman" pitchFamily="18" charset="0"/>
              </a:rPr>
              <a:t>ij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0</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1</a:t>
            </a:r>
            <a:r>
              <a:rPr lang="en-US" sz="2200" dirty="0">
                <a:solidFill>
                  <a:srgbClr val="000000"/>
                </a:solidFill>
                <a:latin typeface="Arial"/>
                <a:cs typeface="Times New Roman" pitchFamily="18" charset="0"/>
              </a:rPr>
              <a:t>Age</a:t>
            </a:r>
            <a:r>
              <a:rPr lang="en-US" sz="2200" baseline="-25000" dirty="0">
                <a:solidFill>
                  <a:srgbClr val="000000"/>
                </a:solidFill>
                <a:latin typeface="Arial"/>
                <a:cs typeface="Times New Roman" pitchFamily="18" charset="0"/>
              </a:rPr>
              <a:t>ij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2</a:t>
            </a:r>
            <a:r>
              <a:rPr lang="en-US" sz="2200" dirty="0">
                <a:solidFill>
                  <a:srgbClr val="000000"/>
                </a:solidFill>
                <a:latin typeface="Arial"/>
                <a:cs typeface="Times New Roman" pitchFamily="18" charset="0"/>
              </a:rPr>
              <a:t>Edu</a:t>
            </a:r>
            <a:r>
              <a:rPr lang="en-US" sz="2200" baseline="-25000" dirty="0">
                <a:solidFill>
                  <a:srgbClr val="000000"/>
                </a:solidFill>
                <a:latin typeface="Arial"/>
                <a:cs typeface="Times New Roman" pitchFamily="18" charset="0"/>
              </a:rPr>
              <a:t>ij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3</a:t>
            </a:r>
            <a:r>
              <a:rPr lang="en-US" sz="2200" dirty="0">
                <a:solidFill>
                  <a:srgbClr val="000000"/>
                </a:solidFill>
                <a:latin typeface="Arial"/>
                <a:cs typeface="Times New Roman" pitchFamily="18" charset="0"/>
              </a:rPr>
              <a:t>SES</a:t>
            </a:r>
            <a:r>
              <a:rPr lang="en-US" sz="2200" baseline="-25000" dirty="0">
                <a:solidFill>
                  <a:srgbClr val="000000"/>
                </a:solidFill>
                <a:latin typeface="Arial"/>
                <a:cs typeface="Times New Roman" pitchFamily="18" charset="0"/>
              </a:rPr>
              <a:t>ij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4</a:t>
            </a:r>
            <a:r>
              <a:rPr lang="en-US" sz="2200" dirty="0">
                <a:solidFill>
                  <a:srgbClr val="000000"/>
                </a:solidFill>
                <a:latin typeface="Arial"/>
                <a:cs typeface="Times New Roman" pitchFamily="18" charset="0"/>
              </a:rPr>
              <a:t>Rur</a:t>
            </a:r>
            <a:r>
              <a:rPr lang="en-US" sz="2200" baseline="-25000" dirty="0">
                <a:solidFill>
                  <a:srgbClr val="000000"/>
                </a:solidFill>
                <a:latin typeface="Arial"/>
                <a:cs typeface="Times New Roman" pitchFamily="18" charset="0"/>
              </a:rPr>
              <a:t>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5</a:t>
            </a:r>
            <a:r>
              <a:rPr lang="en-US" sz="2200" dirty="0">
                <a:solidFill>
                  <a:srgbClr val="000000"/>
                </a:solidFill>
                <a:latin typeface="Arial"/>
                <a:cs typeface="Times New Roman" pitchFamily="18" charset="0"/>
              </a:rPr>
              <a:t>Prog</a:t>
            </a:r>
            <a:r>
              <a:rPr lang="en-US" sz="2200" baseline="-25000" dirty="0">
                <a:solidFill>
                  <a:srgbClr val="000000"/>
                </a:solidFill>
                <a:latin typeface="Arial"/>
                <a:cs typeface="Times New Roman" pitchFamily="18" charset="0"/>
              </a:rPr>
              <a:t>j </a:t>
            </a:r>
            <a:r>
              <a:rPr lang="en-US" sz="2200" dirty="0">
                <a:solidFill>
                  <a:srgbClr val="000000"/>
                </a:solidFill>
                <a:latin typeface="Arial"/>
                <a:cs typeface="Times New Roman" pitchFamily="18" charset="0"/>
              </a:rPr>
              <a:t>  +  µ</a:t>
            </a:r>
            <a:r>
              <a:rPr lang="en-US" sz="2200" baseline="-25000" dirty="0">
                <a:solidFill>
                  <a:srgbClr val="000000"/>
                </a:solidFill>
                <a:latin typeface="Arial"/>
                <a:cs typeface="Times New Roman" pitchFamily="18" charset="0"/>
              </a:rPr>
              <a:t>j</a:t>
            </a:r>
            <a:r>
              <a:rPr lang="en-US" sz="2200" dirty="0">
                <a:solidFill>
                  <a:srgbClr val="000000"/>
                </a:solidFill>
                <a:latin typeface="Arial"/>
                <a:cs typeface="Times New Roman" pitchFamily="18" charset="0"/>
              </a:rPr>
              <a:t>  + </a:t>
            </a:r>
            <a:r>
              <a:rPr lang="en-US" sz="2310" dirty="0">
                <a:solidFill>
                  <a:srgbClr val="000000"/>
                </a:solidFill>
                <a:latin typeface="Arial"/>
                <a:cs typeface="Times New Roman" pitchFamily="18" charset="0"/>
              </a:rPr>
              <a:t> </a:t>
            </a:r>
            <a:r>
              <a:rPr lang="el-GR" sz="2310" dirty="0">
                <a:solidFill>
                  <a:srgbClr val="000000"/>
                </a:solidFill>
                <a:latin typeface="Arial"/>
                <a:cs typeface="Times New Roman" pitchFamily="18" charset="0"/>
              </a:rPr>
              <a:t>ε</a:t>
            </a:r>
            <a:r>
              <a:rPr lang="en-US" sz="2310" baseline="-25000" dirty="0" err="1">
                <a:solidFill>
                  <a:srgbClr val="000000"/>
                </a:solidFill>
                <a:latin typeface="Arial"/>
                <a:cs typeface="Times New Roman" pitchFamily="18" charset="0"/>
              </a:rPr>
              <a:t>ij</a:t>
            </a:r>
            <a:endParaRPr lang="en-US" sz="2310" dirty="0">
              <a:solidFill>
                <a:srgbClr val="000000"/>
              </a:solidFill>
              <a:latin typeface="Arial"/>
              <a:cs typeface="Times New Roman" pitchFamily="18" charset="0"/>
            </a:endParaRPr>
          </a:p>
          <a:p>
            <a:pPr eaLnBrk="1" hangingPunct="1">
              <a:lnSpc>
                <a:spcPct val="150000"/>
              </a:lnSpc>
              <a:defRPr/>
            </a:pPr>
            <a:r>
              <a:rPr lang="en-US" sz="2200" dirty="0">
                <a:solidFill>
                  <a:srgbClr val="000000"/>
                </a:solidFill>
                <a:latin typeface="Arial"/>
                <a:cs typeface="Times New Roman" pitchFamily="18" charset="0"/>
              </a:rPr>
              <a:t> </a:t>
            </a:r>
            <a:r>
              <a:rPr lang="en-US" sz="2200" dirty="0" err="1">
                <a:solidFill>
                  <a:srgbClr val="000000"/>
                </a:solidFill>
                <a:latin typeface="Arial"/>
                <a:cs typeface="Times New Roman" pitchFamily="18" charset="0"/>
              </a:rPr>
              <a:t>Prog</a:t>
            </a:r>
            <a:r>
              <a:rPr lang="en-US" sz="2200" baseline="-25000" dirty="0" err="1">
                <a:solidFill>
                  <a:srgbClr val="000000"/>
                </a:solidFill>
                <a:latin typeface="Arial"/>
                <a:cs typeface="Times New Roman" pitchFamily="18" charset="0"/>
              </a:rPr>
              <a:t>j</a:t>
            </a:r>
            <a:r>
              <a:rPr lang="en-US" sz="2200" dirty="0">
                <a:solidFill>
                  <a:srgbClr val="000000"/>
                </a:solidFill>
                <a:latin typeface="Arial"/>
                <a:cs typeface="Times New Roman" pitchFamily="18" charset="0"/>
              </a:rPr>
              <a:t> = </a:t>
            </a:r>
            <a:r>
              <a:rPr lang="el-GR" sz="2200" dirty="0">
                <a:solidFill>
                  <a:srgbClr val="000000"/>
                </a:solidFill>
                <a:latin typeface="Arial"/>
                <a:cs typeface="Times New Roman" pitchFamily="18" charset="0"/>
              </a:rPr>
              <a:t>β</a:t>
            </a:r>
            <a:r>
              <a:rPr lang="en-US" sz="2200" baseline="-25000" dirty="0">
                <a:solidFill>
                  <a:srgbClr val="000000"/>
                </a:solidFill>
                <a:latin typeface="Arial"/>
                <a:cs typeface="Times New Roman" pitchFamily="18" charset="0"/>
              </a:rPr>
              <a:t>0 </a:t>
            </a:r>
            <a:r>
              <a:rPr lang="en-US" sz="2200" dirty="0">
                <a:solidFill>
                  <a:srgbClr val="000000"/>
                </a:solidFill>
                <a:latin typeface="Arial"/>
                <a:cs typeface="Times New Roman" pitchFamily="18" charset="0"/>
              </a:rPr>
              <a:t>+ </a:t>
            </a:r>
            <a:r>
              <a:rPr lang="el-GR" sz="2200" dirty="0">
                <a:solidFill>
                  <a:srgbClr val="000000"/>
                </a:solidFill>
                <a:latin typeface="Arial"/>
                <a:cs typeface="Times New Roman" pitchFamily="18" charset="0"/>
              </a:rPr>
              <a:t>β</a:t>
            </a:r>
            <a:r>
              <a:rPr lang="en-US" sz="2200" baseline="-25000" dirty="0">
                <a:solidFill>
                  <a:srgbClr val="000000"/>
                </a:solidFill>
                <a:latin typeface="Arial"/>
                <a:cs typeface="Times New Roman" pitchFamily="18" charset="0"/>
              </a:rPr>
              <a:t>1</a:t>
            </a:r>
            <a:r>
              <a:rPr lang="en-US" sz="2200" dirty="0">
                <a:solidFill>
                  <a:srgbClr val="000000"/>
                </a:solidFill>
                <a:latin typeface="Arial"/>
                <a:cs typeface="Times New Roman" pitchFamily="18" charset="0"/>
              </a:rPr>
              <a:t>Rur</a:t>
            </a:r>
            <a:r>
              <a:rPr lang="en-US" sz="2200" baseline="-25000" dirty="0">
                <a:solidFill>
                  <a:srgbClr val="000000"/>
                </a:solidFill>
                <a:latin typeface="Arial"/>
                <a:cs typeface="Times New Roman" pitchFamily="18" charset="0"/>
              </a:rPr>
              <a:t>j </a:t>
            </a:r>
            <a:r>
              <a:rPr lang="en-US" sz="2200" dirty="0">
                <a:solidFill>
                  <a:srgbClr val="000000"/>
                </a:solidFill>
                <a:latin typeface="Arial"/>
                <a:cs typeface="Times New Roman" pitchFamily="18" charset="0"/>
              </a:rPr>
              <a:t>  +   µ</a:t>
            </a:r>
            <a:r>
              <a:rPr lang="en-US" sz="2200" baseline="-25000" dirty="0">
                <a:solidFill>
                  <a:srgbClr val="000000"/>
                </a:solidFill>
                <a:latin typeface="Arial"/>
                <a:cs typeface="Times New Roman" pitchFamily="18" charset="0"/>
              </a:rPr>
              <a:t>j</a:t>
            </a:r>
            <a:endParaRPr lang="en-US" sz="2200" baseline="-25000" dirty="0">
              <a:solidFill>
                <a:srgbClr val="00B050"/>
              </a:solidFill>
              <a:latin typeface="Arial"/>
              <a:cs typeface="Times New Roman" pitchFamily="18" charset="0"/>
            </a:endParaRPr>
          </a:p>
          <a:p>
            <a:pPr eaLnBrk="1" hangingPunct="1">
              <a:defRPr/>
            </a:pPr>
            <a:endParaRPr lang="en-US" sz="2090" u="sng" dirty="0">
              <a:solidFill>
                <a:srgbClr val="000000"/>
              </a:solidFill>
              <a:latin typeface="Arial"/>
              <a:cs typeface="Times New Roman" pitchFamily="18" charset="0"/>
            </a:endParaRPr>
          </a:p>
          <a:p>
            <a:pPr eaLnBrk="1" hangingPunct="1">
              <a:defRPr/>
            </a:pPr>
            <a:endParaRPr lang="en-US" sz="1925" u="sng" dirty="0">
              <a:solidFill>
                <a:srgbClr val="000000"/>
              </a:solidFill>
              <a:latin typeface="Arial"/>
              <a:cs typeface="Times New Roman" pitchFamily="18" charset="0"/>
            </a:endParaRPr>
          </a:p>
        </p:txBody>
      </p:sp>
    </p:spTree>
    <p:extLst>
      <p:ext uri="{BB962C8B-B14F-4D97-AF65-F5344CB8AC3E}">
        <p14:creationId xmlns:p14="http://schemas.microsoft.com/office/powerpoint/2010/main" val="2113971955"/>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33795"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Remember the simple conceptual framework and its associated empirical model</a:t>
            </a:r>
          </a:p>
        </p:txBody>
      </p:sp>
      <p:grpSp>
        <p:nvGrpSpPr>
          <p:cNvPr id="33796" name="Group 12"/>
          <p:cNvGrpSpPr>
            <a:grpSpLocks/>
          </p:cNvGrpSpPr>
          <p:nvPr/>
        </p:nvGrpSpPr>
        <p:grpSpPr bwMode="auto">
          <a:xfrm>
            <a:off x="2179320" y="1287780"/>
            <a:ext cx="6537960" cy="3086860"/>
            <a:chOff x="2286000" y="1134879"/>
            <a:chExt cx="5943600" cy="3597411"/>
          </a:xfrm>
        </p:grpSpPr>
        <p:sp>
          <p:nvSpPr>
            <p:cNvPr id="33798" name="Text Box 5"/>
            <p:cNvSpPr txBox="1">
              <a:spLocks noChangeArrowheads="1"/>
            </p:cNvSpPr>
            <p:nvPr/>
          </p:nvSpPr>
          <p:spPr bwMode="auto">
            <a:xfrm>
              <a:off x="2438400" y="1134879"/>
              <a:ext cx="2971800" cy="16543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Biological endowments</a:t>
              </a:r>
            </a:p>
          </p:txBody>
        </p:sp>
        <p:sp>
          <p:nvSpPr>
            <p:cNvPr id="33799" name="Text Box 7"/>
            <p:cNvSpPr txBox="1">
              <a:spLocks noChangeArrowheads="1"/>
            </p:cNvSpPr>
            <p:nvPr/>
          </p:nvSpPr>
          <p:spPr bwMode="auto">
            <a:xfrm>
              <a:off x="6629400" y="2622551"/>
              <a:ext cx="1600200" cy="80344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760" dirty="0">
                  <a:solidFill>
                    <a:srgbClr val="000000"/>
                  </a:solidFill>
                  <a:latin typeface="Century Gothic" panose="020B0502020202020204" pitchFamily="34" charset="0"/>
                </a:rPr>
                <a:t>Use of FP Methods</a:t>
              </a:r>
            </a:p>
          </p:txBody>
        </p:sp>
        <p:sp>
          <p:nvSpPr>
            <p:cNvPr id="33800" name="Line 9"/>
            <p:cNvSpPr>
              <a:spLocks noChangeShapeType="1"/>
            </p:cNvSpPr>
            <p:nvPr/>
          </p:nvSpPr>
          <p:spPr bwMode="auto">
            <a:xfrm>
              <a:off x="5435600" y="2176463"/>
              <a:ext cx="1143000" cy="762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33801" name="Line 10"/>
            <p:cNvSpPr>
              <a:spLocks noChangeShapeType="1"/>
            </p:cNvSpPr>
            <p:nvPr/>
          </p:nvSpPr>
          <p:spPr bwMode="auto">
            <a:xfrm flipV="1">
              <a:off x="5486400" y="3124200"/>
              <a:ext cx="1066800" cy="104298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33802" name="Text Box 6"/>
            <p:cNvSpPr txBox="1">
              <a:spLocks noChangeArrowheads="1"/>
            </p:cNvSpPr>
            <p:nvPr/>
          </p:nvSpPr>
          <p:spPr bwMode="auto">
            <a:xfrm>
              <a:off x="2286000" y="3133319"/>
              <a:ext cx="3200400" cy="159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540" dirty="0">
                  <a:solidFill>
                    <a:srgbClr val="00264D"/>
                  </a:solidFill>
                  <a:latin typeface="Century Gothic" panose="020B0502020202020204" pitchFamily="34" charset="0"/>
                </a:rPr>
                <a:t>Community Characteristics / Health Service supply</a:t>
              </a:r>
            </a:p>
            <a:p>
              <a:pPr eaLnBrk="1" hangingPunct="1">
                <a:lnSpc>
                  <a:spcPct val="80000"/>
                </a:lnSpc>
                <a:spcBef>
                  <a:spcPct val="0"/>
                </a:spcBef>
                <a:buClrTx/>
                <a:buFontTx/>
                <a:buNone/>
              </a:pPr>
              <a:r>
                <a:rPr lang="en-US" altLang="en-US" sz="1540" dirty="0">
                  <a:solidFill>
                    <a:srgbClr val="FFFFFF"/>
                  </a:solidFill>
                  <a:latin typeface="Century Gothic" panose="020B0502020202020204" pitchFamily="34" charset="0"/>
                </a:rPr>
                <a:t>  </a:t>
              </a:r>
              <a:r>
                <a:rPr lang="en-US" altLang="en-US" sz="154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540" dirty="0">
                  <a:solidFill>
                    <a:srgbClr val="000000"/>
                  </a:solidFill>
                  <a:latin typeface="Century Gothic" panose="020B0502020202020204" pitchFamily="34" charset="0"/>
                </a:rPr>
                <a:t>  - Program</a:t>
              </a:r>
            </a:p>
            <a:p>
              <a:pPr eaLnBrk="1" hangingPunct="1">
                <a:lnSpc>
                  <a:spcPct val="10000"/>
                </a:lnSpc>
                <a:spcBef>
                  <a:spcPct val="0"/>
                </a:spcBef>
                <a:buClrTx/>
                <a:buFontTx/>
                <a:buNone/>
              </a:pPr>
              <a:r>
                <a:rPr lang="en-US" altLang="en-US" sz="1540" dirty="0">
                  <a:solidFill>
                    <a:srgbClr val="FFFFFF"/>
                  </a:solidFill>
                  <a:latin typeface="Century Gothic" panose="020B0502020202020204" pitchFamily="34" charset="0"/>
                </a:rPr>
                <a:t> </a:t>
              </a:r>
            </a:p>
            <a:p>
              <a:pPr eaLnBrk="1" hangingPunct="1">
                <a:spcBef>
                  <a:spcPct val="0"/>
                </a:spcBef>
                <a:buClrTx/>
                <a:buFontTx/>
                <a:buNone/>
              </a:pPr>
              <a:r>
                <a:rPr lang="en-US" altLang="en-US" sz="1540" dirty="0">
                  <a:solidFill>
                    <a:srgbClr val="00B050"/>
                  </a:solidFill>
                  <a:latin typeface="Century Gothic" panose="020B0502020202020204" pitchFamily="34" charset="0"/>
                </a:rPr>
                <a:t>  - Sanitation</a:t>
              </a:r>
            </a:p>
          </p:txBody>
        </p:sp>
      </p:grpSp>
      <p:sp>
        <p:nvSpPr>
          <p:cNvPr id="33797" name="Rectangle 15"/>
          <p:cNvSpPr>
            <a:spLocks noChangeArrowheads="1"/>
          </p:cNvSpPr>
          <p:nvPr/>
        </p:nvSpPr>
        <p:spPr bwMode="auto">
          <a:xfrm>
            <a:off x="0" y="4305300"/>
            <a:ext cx="10058400" cy="317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dirty="0" smtClean="0">
              <a:solidFill>
                <a:srgbClr val="000000"/>
              </a:solidFill>
            </a:endParaRPr>
          </a:p>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baseline="-25000" dirty="0" smtClean="0">
                <a:solidFill>
                  <a:srgbClr val="000000"/>
                </a:solidFill>
              </a:rPr>
              <a:t> </a:t>
            </a:r>
            <a:r>
              <a:rPr lang="en-US" altLang="en-US" sz="2090" dirty="0">
                <a:solidFill>
                  <a:srgbClr val="000000"/>
                </a:solidFill>
              </a:rPr>
              <a:t>= </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endParaRPr lang="en-US" altLang="en-US" sz="770"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a:t>
            </a:r>
          </a:p>
          <a:p>
            <a:pPr eaLnBrk="1" hangingPunct="1">
              <a:spcBef>
                <a:spcPct val="0"/>
              </a:spcBef>
              <a:buClrTx/>
              <a:buFontTx/>
              <a:buNone/>
            </a:pPr>
            <a:r>
              <a:rPr lang="en-US" altLang="en-US" sz="2090" dirty="0">
                <a:solidFill>
                  <a:srgbClr val="000000"/>
                </a:solidFill>
              </a:rPr>
              <a:t>		</a:t>
            </a:r>
          </a:p>
          <a:p>
            <a:pPr eaLnBrk="1" hangingPunct="1">
              <a:spcBef>
                <a:spcPct val="0"/>
              </a:spcBef>
              <a:buClrTx/>
              <a:buFontTx/>
              <a:buNone/>
            </a:pPr>
            <a:endParaRPr lang="en-US" altLang="en-US" sz="2090" dirty="0">
              <a:solidFill>
                <a:srgbClr val="000000"/>
              </a:solidFill>
            </a:endParaRPr>
          </a:p>
          <a:p>
            <a:pPr eaLnBrk="1" hangingPunct="1">
              <a:lnSpc>
                <a:spcPct val="150000"/>
              </a:lnSpc>
              <a:spcBef>
                <a:spcPct val="0"/>
              </a:spcBef>
              <a:buClrTx/>
              <a:buFontTx/>
              <a:buNone/>
            </a:pPr>
            <a:endParaRPr lang="en-US" altLang="en-US" sz="2090" dirty="0">
              <a:solidFill>
                <a:srgbClr val="000000"/>
              </a:solidFill>
            </a:endParaRPr>
          </a:p>
          <a:p>
            <a:pPr eaLnBrk="1" hangingPunct="1">
              <a:spcBef>
                <a:spcPct val="0"/>
              </a:spcBef>
              <a:buClrTx/>
              <a:buFontTx/>
              <a:buNone/>
            </a:pPr>
            <a:endParaRPr lang="en-US" altLang="en-US" sz="2530" dirty="0">
              <a:solidFill>
                <a:srgbClr val="000000"/>
              </a:solidFill>
            </a:endParaRPr>
          </a:p>
        </p:txBody>
      </p:sp>
    </p:spTree>
    <p:extLst>
      <p:ext uri="{BB962C8B-B14F-4D97-AF65-F5344CB8AC3E}">
        <p14:creationId xmlns:p14="http://schemas.microsoft.com/office/powerpoint/2010/main" val="1745234655"/>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33180" y="1320959"/>
            <a:ext cx="10025221" cy="4019562"/>
          </a:xfrm>
          <a:prstGeom prst="rect">
            <a:avLst/>
          </a:prstGeom>
        </p:spPr>
        <p:txBody>
          <a:bodyPr>
            <a:spAutoFit/>
          </a:bodyPr>
          <a:lstStyle/>
          <a:p>
            <a:pPr eaLnBrk="1" hangingPunct="1">
              <a:lnSpc>
                <a:spcPct val="150000"/>
              </a:lnSpc>
              <a:defRPr/>
            </a:pPr>
            <a:r>
              <a:rPr lang="en-US" sz="2090" dirty="0" err="1">
                <a:solidFill>
                  <a:srgbClr val="000000"/>
                </a:solidFill>
                <a:latin typeface="Arial"/>
                <a:cs typeface="Times New Roman" pitchFamily="18" charset="0"/>
              </a:rPr>
              <a:t>Use</a:t>
            </a:r>
            <a:r>
              <a:rPr lang="en-US" sz="2090" baseline="-25000" dirty="0" err="1">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0</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1</a:t>
            </a:r>
            <a:r>
              <a:rPr lang="en-US" sz="2090" dirty="0">
                <a:solidFill>
                  <a:srgbClr val="000000"/>
                </a:solidFill>
                <a:latin typeface="Arial"/>
                <a:cs typeface="Times New Roman" pitchFamily="18" charset="0"/>
              </a:rPr>
              <a:t>Age</a:t>
            </a:r>
            <a:r>
              <a:rPr lang="en-US" sz="2090" baseline="-25000" dirty="0">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2</a:t>
            </a:r>
            <a:r>
              <a:rPr lang="en-US" sz="2090" dirty="0">
                <a:solidFill>
                  <a:srgbClr val="000000"/>
                </a:solidFill>
                <a:latin typeface="Arial"/>
                <a:cs typeface="Times New Roman" pitchFamily="18" charset="0"/>
              </a:rPr>
              <a:t>Edu</a:t>
            </a:r>
            <a:r>
              <a:rPr lang="en-US" sz="2090" baseline="-25000" dirty="0">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3</a:t>
            </a:r>
            <a:r>
              <a:rPr lang="en-US" sz="2090" dirty="0">
                <a:solidFill>
                  <a:srgbClr val="000000"/>
                </a:solidFill>
                <a:latin typeface="Arial"/>
                <a:cs typeface="Times New Roman" pitchFamily="18" charset="0"/>
              </a:rPr>
              <a:t>SES</a:t>
            </a:r>
            <a:r>
              <a:rPr lang="en-US" sz="2090" baseline="-25000" dirty="0">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4</a:t>
            </a:r>
            <a:r>
              <a:rPr lang="en-US" sz="2090" dirty="0">
                <a:solidFill>
                  <a:srgbClr val="000000"/>
                </a:solidFill>
                <a:latin typeface="Arial"/>
                <a:cs typeface="Times New Roman" pitchFamily="18" charset="0"/>
              </a:rPr>
              <a:t>Rur</a:t>
            </a:r>
            <a:r>
              <a:rPr lang="en-US" sz="2090" baseline="-25000" dirty="0">
                <a:solidFill>
                  <a:srgbClr val="000000"/>
                </a:solidFill>
                <a:latin typeface="Arial"/>
                <a:cs typeface="Times New Roman" pitchFamily="18" charset="0"/>
              </a:rPr>
              <a:t>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5</a:t>
            </a:r>
            <a:r>
              <a:rPr lang="en-US" sz="2090" dirty="0">
                <a:solidFill>
                  <a:srgbClr val="000000"/>
                </a:solidFill>
                <a:latin typeface="Arial"/>
                <a:cs typeface="Times New Roman" pitchFamily="18" charset="0"/>
              </a:rPr>
              <a:t>Prog</a:t>
            </a:r>
            <a:r>
              <a:rPr lang="en-US" sz="2090" baseline="-25000" dirty="0">
                <a:solidFill>
                  <a:srgbClr val="000000"/>
                </a:solidFill>
                <a:latin typeface="Arial"/>
                <a:cs typeface="Times New Roman" pitchFamily="18" charset="0"/>
              </a:rPr>
              <a:t>j </a:t>
            </a:r>
            <a:r>
              <a:rPr lang="en-US" sz="2090" dirty="0">
                <a:solidFill>
                  <a:srgbClr val="000000"/>
                </a:solidFill>
                <a:latin typeface="Arial"/>
                <a:cs typeface="Times New Roman" pitchFamily="18" charset="0"/>
              </a:rPr>
              <a:t>+ </a:t>
            </a:r>
            <a:r>
              <a:rPr lang="el-GR" sz="2090" dirty="0">
                <a:solidFill>
                  <a:srgbClr val="00B050"/>
                </a:solidFill>
                <a:latin typeface="Arial"/>
                <a:cs typeface="Times New Roman" pitchFamily="18" charset="0"/>
              </a:rPr>
              <a:t>α</a:t>
            </a:r>
            <a:r>
              <a:rPr lang="en-US" sz="2090" baseline="-25000" dirty="0">
                <a:solidFill>
                  <a:srgbClr val="00B050"/>
                </a:solidFill>
                <a:latin typeface="Arial"/>
                <a:cs typeface="Times New Roman" pitchFamily="18" charset="0"/>
              </a:rPr>
              <a:t>6</a:t>
            </a:r>
            <a:r>
              <a:rPr lang="en-US" sz="2090" dirty="0">
                <a:solidFill>
                  <a:srgbClr val="00B050"/>
                </a:solidFill>
                <a:latin typeface="Arial"/>
                <a:cs typeface="Times New Roman" pitchFamily="18" charset="0"/>
              </a:rPr>
              <a:t>Risk</a:t>
            </a:r>
            <a:r>
              <a:rPr lang="en-US" sz="2090" baseline="-25000" dirty="0">
                <a:solidFill>
                  <a:srgbClr val="00B050"/>
                </a:solidFill>
                <a:latin typeface="Arial"/>
                <a:cs typeface="Times New Roman" pitchFamily="18" charset="0"/>
              </a:rPr>
              <a:t>ij</a:t>
            </a:r>
            <a:r>
              <a:rPr lang="en-US" sz="2090" dirty="0">
                <a:solidFill>
                  <a:srgbClr val="00B050"/>
                </a:solidFill>
                <a:latin typeface="Arial"/>
                <a:cs typeface="Times New Roman" pitchFamily="18" charset="0"/>
              </a:rPr>
              <a:t>+</a:t>
            </a:r>
            <a:r>
              <a:rPr lang="el-GR" sz="2090" dirty="0">
                <a:solidFill>
                  <a:srgbClr val="00B050"/>
                </a:solidFill>
                <a:latin typeface="Arial"/>
                <a:cs typeface="Times New Roman" pitchFamily="18" charset="0"/>
              </a:rPr>
              <a:t>α</a:t>
            </a:r>
            <a:r>
              <a:rPr lang="en-US" sz="2090" baseline="-25000" dirty="0">
                <a:solidFill>
                  <a:srgbClr val="00B050"/>
                </a:solidFill>
                <a:latin typeface="Arial"/>
                <a:cs typeface="Times New Roman" pitchFamily="18" charset="0"/>
              </a:rPr>
              <a:t>7</a:t>
            </a:r>
            <a:r>
              <a:rPr lang="en-US" sz="2090" dirty="0">
                <a:solidFill>
                  <a:srgbClr val="00B050"/>
                </a:solidFill>
                <a:latin typeface="Arial"/>
                <a:cs typeface="Times New Roman" pitchFamily="18" charset="0"/>
              </a:rPr>
              <a:t>Gen</a:t>
            </a:r>
            <a:r>
              <a:rPr lang="en-US" sz="2090" baseline="-25000" dirty="0">
                <a:solidFill>
                  <a:srgbClr val="00B050"/>
                </a:solidFill>
                <a:latin typeface="Arial"/>
                <a:cs typeface="Times New Roman" pitchFamily="18" charset="0"/>
              </a:rPr>
              <a:t>ij </a:t>
            </a:r>
            <a:r>
              <a:rPr lang="en-US" sz="2090" dirty="0">
                <a:solidFill>
                  <a:srgbClr val="00B050"/>
                </a:solidFill>
                <a:latin typeface="Arial"/>
                <a:cs typeface="Times New Roman" pitchFamily="18" charset="0"/>
              </a:rPr>
              <a:t>+ </a:t>
            </a:r>
            <a:r>
              <a:rPr lang="el-GR" sz="2090" dirty="0">
                <a:solidFill>
                  <a:srgbClr val="00B050"/>
                </a:solidFill>
                <a:latin typeface="Arial"/>
                <a:cs typeface="Times New Roman" pitchFamily="18" charset="0"/>
              </a:rPr>
              <a:t>α</a:t>
            </a:r>
            <a:r>
              <a:rPr lang="en-US" sz="2090" baseline="-25000" dirty="0">
                <a:solidFill>
                  <a:srgbClr val="00B050"/>
                </a:solidFill>
                <a:latin typeface="Arial"/>
                <a:cs typeface="Times New Roman" pitchFamily="18" charset="0"/>
              </a:rPr>
              <a:t>8</a:t>
            </a:r>
            <a:r>
              <a:rPr lang="en-US" sz="2090" dirty="0">
                <a:solidFill>
                  <a:srgbClr val="00B050"/>
                </a:solidFill>
                <a:latin typeface="Arial"/>
                <a:cs typeface="Times New Roman" pitchFamily="18" charset="0"/>
              </a:rPr>
              <a:t>HF</a:t>
            </a:r>
            <a:r>
              <a:rPr lang="en-US" sz="2090" baseline="-25000" dirty="0">
                <a:solidFill>
                  <a:srgbClr val="00B050"/>
                </a:solidFill>
                <a:latin typeface="Arial"/>
                <a:cs typeface="Times New Roman" pitchFamily="18" charset="0"/>
              </a:rPr>
              <a:t>j</a:t>
            </a:r>
            <a:r>
              <a:rPr lang="en-US" sz="2090" dirty="0">
                <a:solidFill>
                  <a:srgbClr val="00B050"/>
                </a:solidFill>
                <a:latin typeface="Arial"/>
                <a:cs typeface="Times New Roman" pitchFamily="18" charset="0"/>
              </a:rPr>
              <a:t>+</a:t>
            </a:r>
            <a:r>
              <a:rPr lang="el-GR" sz="2090" dirty="0">
                <a:solidFill>
                  <a:srgbClr val="00B050"/>
                </a:solidFill>
                <a:latin typeface="Arial"/>
                <a:cs typeface="Times New Roman" pitchFamily="18" charset="0"/>
              </a:rPr>
              <a:t>α</a:t>
            </a:r>
            <a:r>
              <a:rPr lang="en-US" sz="2090" baseline="-25000" dirty="0">
                <a:solidFill>
                  <a:srgbClr val="00B050"/>
                </a:solidFill>
                <a:latin typeface="Arial"/>
                <a:cs typeface="Times New Roman" pitchFamily="18" charset="0"/>
              </a:rPr>
              <a:t>9</a:t>
            </a:r>
            <a:r>
              <a:rPr lang="en-US" sz="2090" dirty="0">
                <a:solidFill>
                  <a:srgbClr val="00B050"/>
                </a:solidFill>
                <a:latin typeface="Arial"/>
                <a:cs typeface="Times New Roman" pitchFamily="18" charset="0"/>
              </a:rPr>
              <a:t>San</a:t>
            </a:r>
            <a:r>
              <a:rPr lang="en-US" sz="2090" baseline="-25000" dirty="0">
                <a:solidFill>
                  <a:srgbClr val="00B050"/>
                </a:solidFill>
                <a:latin typeface="Arial"/>
                <a:cs typeface="Times New Roman" pitchFamily="18" charset="0"/>
              </a:rPr>
              <a:t>j</a:t>
            </a:r>
            <a:endParaRPr lang="en-US" sz="2090" dirty="0">
              <a:solidFill>
                <a:srgbClr val="000000"/>
              </a:solidFill>
              <a:latin typeface="Arial"/>
              <a:cs typeface="Times New Roman" pitchFamily="18" charset="0"/>
            </a:endParaRPr>
          </a:p>
          <a:p>
            <a:pPr eaLnBrk="1" hangingPunct="1">
              <a:lnSpc>
                <a:spcPct val="150000"/>
              </a:lnSpc>
              <a:defRPr/>
            </a:pPr>
            <a:r>
              <a:rPr lang="en-US" sz="2090" dirty="0" err="1">
                <a:solidFill>
                  <a:srgbClr val="000000"/>
                </a:solidFill>
                <a:latin typeface="Arial"/>
                <a:cs typeface="Times New Roman" pitchFamily="18" charset="0"/>
              </a:rPr>
              <a:t>Prog</a:t>
            </a:r>
            <a:r>
              <a:rPr lang="en-US" sz="2090" baseline="-25000" dirty="0" err="1">
                <a:solidFill>
                  <a:srgbClr val="000000"/>
                </a:solidFill>
                <a:latin typeface="Arial"/>
                <a:cs typeface="Times New Roman" pitchFamily="18" charset="0"/>
              </a:rPr>
              <a:t>j</a:t>
            </a:r>
            <a:r>
              <a:rPr lang="en-US" sz="2090" dirty="0">
                <a:solidFill>
                  <a:srgbClr val="000000"/>
                </a:solidFill>
                <a:latin typeface="Arial"/>
                <a:cs typeface="Times New Roman" pitchFamily="18" charset="0"/>
              </a:rPr>
              <a:t> = </a:t>
            </a:r>
            <a:r>
              <a:rPr lang="el-GR" sz="2090" dirty="0">
                <a:solidFill>
                  <a:srgbClr val="000000"/>
                </a:solidFill>
                <a:latin typeface="Arial"/>
                <a:cs typeface="Times New Roman" pitchFamily="18" charset="0"/>
              </a:rPr>
              <a:t>β</a:t>
            </a:r>
            <a:r>
              <a:rPr lang="en-US" sz="2090" baseline="-25000" dirty="0">
                <a:solidFill>
                  <a:srgbClr val="000000"/>
                </a:solidFill>
                <a:latin typeface="Arial"/>
                <a:cs typeface="Times New Roman" pitchFamily="18" charset="0"/>
              </a:rPr>
              <a:t>0 </a:t>
            </a:r>
            <a:r>
              <a:rPr lang="en-US" sz="2090" dirty="0">
                <a:solidFill>
                  <a:srgbClr val="000000"/>
                </a:solidFill>
                <a:latin typeface="Arial"/>
                <a:cs typeface="Times New Roman" pitchFamily="18" charset="0"/>
              </a:rPr>
              <a:t>+ </a:t>
            </a:r>
            <a:r>
              <a:rPr lang="el-GR" sz="2090" dirty="0">
                <a:solidFill>
                  <a:srgbClr val="000000"/>
                </a:solidFill>
                <a:latin typeface="Arial"/>
                <a:cs typeface="Times New Roman" pitchFamily="18" charset="0"/>
              </a:rPr>
              <a:t>β</a:t>
            </a:r>
            <a:r>
              <a:rPr lang="en-US" sz="2090" baseline="-25000" dirty="0">
                <a:solidFill>
                  <a:srgbClr val="000000"/>
                </a:solidFill>
                <a:latin typeface="Arial"/>
                <a:cs typeface="Times New Roman" pitchFamily="18" charset="0"/>
              </a:rPr>
              <a:t>1</a:t>
            </a:r>
            <a:r>
              <a:rPr lang="en-US" sz="2090" dirty="0">
                <a:solidFill>
                  <a:srgbClr val="000000"/>
                </a:solidFill>
                <a:latin typeface="Arial"/>
                <a:cs typeface="Times New Roman" pitchFamily="18" charset="0"/>
              </a:rPr>
              <a:t>Rur</a:t>
            </a:r>
            <a:r>
              <a:rPr lang="en-US" sz="2090" baseline="-25000" dirty="0">
                <a:solidFill>
                  <a:srgbClr val="000000"/>
                </a:solidFill>
                <a:latin typeface="Arial"/>
                <a:cs typeface="Times New Roman" pitchFamily="18" charset="0"/>
              </a:rPr>
              <a:t>j </a:t>
            </a:r>
            <a:r>
              <a:rPr lang="en-US" sz="2090" dirty="0">
                <a:solidFill>
                  <a:srgbClr val="000000"/>
                </a:solidFill>
                <a:latin typeface="Arial"/>
                <a:cs typeface="Times New Roman" pitchFamily="18" charset="0"/>
              </a:rPr>
              <a:t>+ </a:t>
            </a:r>
            <a:r>
              <a:rPr lang="el-GR" sz="2090" dirty="0">
                <a:solidFill>
                  <a:srgbClr val="00B050"/>
                </a:solidFill>
                <a:latin typeface="Arial"/>
                <a:cs typeface="Times New Roman" pitchFamily="18" charset="0"/>
              </a:rPr>
              <a:t>β</a:t>
            </a:r>
            <a:r>
              <a:rPr lang="en-US" sz="2090" baseline="-25000" dirty="0">
                <a:solidFill>
                  <a:srgbClr val="00B050"/>
                </a:solidFill>
                <a:latin typeface="Arial"/>
                <a:cs typeface="Times New Roman" pitchFamily="18" charset="0"/>
              </a:rPr>
              <a:t>2</a:t>
            </a:r>
            <a:r>
              <a:rPr lang="en-US" sz="2090" dirty="0">
                <a:solidFill>
                  <a:srgbClr val="00B050"/>
                </a:solidFill>
                <a:latin typeface="Arial"/>
                <a:cs typeface="Times New Roman" pitchFamily="18" charset="0"/>
              </a:rPr>
              <a:t>HF</a:t>
            </a:r>
            <a:r>
              <a:rPr lang="en-US" sz="2090" baseline="-25000" dirty="0">
                <a:solidFill>
                  <a:srgbClr val="00B050"/>
                </a:solidFill>
                <a:latin typeface="Arial"/>
                <a:cs typeface="Times New Roman" pitchFamily="18" charset="0"/>
              </a:rPr>
              <a:t>j </a:t>
            </a:r>
            <a:r>
              <a:rPr lang="en-US" sz="2090" dirty="0">
                <a:solidFill>
                  <a:srgbClr val="00B050"/>
                </a:solidFill>
                <a:latin typeface="Arial"/>
                <a:cs typeface="Times New Roman" pitchFamily="18" charset="0"/>
              </a:rPr>
              <a:t>+ </a:t>
            </a:r>
            <a:r>
              <a:rPr lang="el-GR" sz="2090" dirty="0">
                <a:solidFill>
                  <a:srgbClr val="00B050"/>
                </a:solidFill>
                <a:latin typeface="Arial"/>
                <a:cs typeface="Times New Roman" pitchFamily="18" charset="0"/>
              </a:rPr>
              <a:t>β</a:t>
            </a:r>
            <a:r>
              <a:rPr lang="en-US" sz="2090" baseline="-25000" dirty="0">
                <a:solidFill>
                  <a:srgbClr val="00B050"/>
                </a:solidFill>
                <a:latin typeface="Arial"/>
                <a:cs typeface="Times New Roman" pitchFamily="18" charset="0"/>
              </a:rPr>
              <a:t>3</a:t>
            </a:r>
            <a:r>
              <a:rPr lang="en-US" sz="2090" dirty="0">
                <a:solidFill>
                  <a:srgbClr val="00B050"/>
                </a:solidFill>
                <a:latin typeface="Arial"/>
                <a:cs typeface="Times New Roman" pitchFamily="18" charset="0"/>
              </a:rPr>
              <a:t>San</a:t>
            </a:r>
            <a:r>
              <a:rPr lang="en-US" sz="2090" baseline="-25000" dirty="0">
                <a:solidFill>
                  <a:srgbClr val="00B050"/>
                </a:solidFill>
                <a:latin typeface="Arial"/>
                <a:cs typeface="Times New Roman" pitchFamily="18" charset="0"/>
              </a:rPr>
              <a:t>j</a:t>
            </a:r>
          </a:p>
          <a:p>
            <a:pPr eaLnBrk="1" hangingPunct="1">
              <a:defRPr/>
            </a:pPr>
            <a:endParaRPr lang="en-US" sz="2090" u="sng" dirty="0">
              <a:solidFill>
                <a:srgbClr val="000000"/>
              </a:solidFill>
              <a:latin typeface="Arial"/>
              <a:cs typeface="Times New Roman" pitchFamily="18" charset="0"/>
            </a:endParaRPr>
          </a:p>
          <a:p>
            <a:pPr eaLnBrk="1" hangingPunct="1">
              <a:defRPr/>
            </a:pPr>
            <a:endParaRPr lang="en-US" sz="2090" u="sng" dirty="0">
              <a:solidFill>
                <a:srgbClr val="000000"/>
              </a:solidFill>
              <a:latin typeface="Arial"/>
              <a:cs typeface="Times New Roman" pitchFamily="18" charset="0"/>
            </a:endParaRPr>
          </a:p>
          <a:p>
            <a:pPr eaLnBrk="1" hangingPunct="1">
              <a:defRPr/>
            </a:pPr>
            <a:r>
              <a:rPr lang="en-US" sz="2090" u="sng" dirty="0" smtClean="0">
                <a:solidFill>
                  <a:srgbClr val="000000"/>
                </a:solidFill>
                <a:latin typeface="Century Gothic" panose="020B0502020202020204" pitchFamily="34" charset="0"/>
                <a:cs typeface="Times New Roman" pitchFamily="18" charset="0"/>
              </a:rPr>
              <a:t>Usually </a:t>
            </a:r>
            <a:r>
              <a:rPr lang="en-US" sz="2090" u="sng" dirty="0">
                <a:solidFill>
                  <a:srgbClr val="000000"/>
                </a:solidFill>
                <a:latin typeface="Century Gothic" panose="020B0502020202020204" pitchFamily="34" charset="0"/>
                <a:cs typeface="Times New Roman" pitchFamily="18" charset="0"/>
              </a:rPr>
              <a:t>written as:</a:t>
            </a:r>
          </a:p>
          <a:p>
            <a:pPr eaLnBrk="1" hangingPunct="1">
              <a:defRPr/>
            </a:pPr>
            <a:endParaRPr lang="en-US" sz="2200" u="sng" dirty="0">
              <a:solidFill>
                <a:srgbClr val="000000"/>
              </a:solidFill>
              <a:latin typeface="Arial"/>
              <a:cs typeface="Times New Roman" pitchFamily="18" charset="0"/>
            </a:endParaRPr>
          </a:p>
          <a:p>
            <a:pPr eaLnBrk="1" hangingPunct="1">
              <a:lnSpc>
                <a:spcPct val="150000"/>
              </a:lnSpc>
              <a:defRPr/>
            </a:pPr>
            <a:r>
              <a:rPr lang="en-US" sz="2200" dirty="0">
                <a:solidFill>
                  <a:srgbClr val="000000"/>
                </a:solidFill>
                <a:latin typeface="Arial"/>
                <a:cs typeface="Times New Roman" pitchFamily="18" charset="0"/>
              </a:rPr>
              <a:t> </a:t>
            </a:r>
            <a:r>
              <a:rPr lang="en-US" sz="2200" dirty="0" err="1">
                <a:solidFill>
                  <a:srgbClr val="000000"/>
                </a:solidFill>
                <a:latin typeface="Arial"/>
                <a:cs typeface="Times New Roman" pitchFamily="18" charset="0"/>
              </a:rPr>
              <a:t>Use</a:t>
            </a:r>
            <a:r>
              <a:rPr lang="en-US" sz="2200" baseline="-25000" dirty="0" err="1">
                <a:solidFill>
                  <a:srgbClr val="000000"/>
                </a:solidFill>
                <a:latin typeface="Arial"/>
                <a:cs typeface="Times New Roman" pitchFamily="18" charset="0"/>
              </a:rPr>
              <a:t>ij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0</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1</a:t>
            </a:r>
            <a:r>
              <a:rPr lang="en-US" sz="2200" dirty="0">
                <a:solidFill>
                  <a:srgbClr val="000000"/>
                </a:solidFill>
                <a:latin typeface="Arial"/>
                <a:cs typeface="Times New Roman" pitchFamily="18" charset="0"/>
              </a:rPr>
              <a:t>Age</a:t>
            </a:r>
            <a:r>
              <a:rPr lang="en-US" sz="2200" baseline="-25000" dirty="0">
                <a:solidFill>
                  <a:srgbClr val="000000"/>
                </a:solidFill>
                <a:latin typeface="Arial"/>
                <a:cs typeface="Times New Roman" pitchFamily="18" charset="0"/>
              </a:rPr>
              <a:t>ij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2</a:t>
            </a:r>
            <a:r>
              <a:rPr lang="en-US" sz="2200" dirty="0">
                <a:solidFill>
                  <a:srgbClr val="000000"/>
                </a:solidFill>
                <a:latin typeface="Arial"/>
                <a:cs typeface="Times New Roman" pitchFamily="18" charset="0"/>
              </a:rPr>
              <a:t>Edu</a:t>
            </a:r>
            <a:r>
              <a:rPr lang="en-US" sz="2200" baseline="-25000" dirty="0">
                <a:solidFill>
                  <a:srgbClr val="000000"/>
                </a:solidFill>
                <a:latin typeface="Arial"/>
                <a:cs typeface="Times New Roman" pitchFamily="18" charset="0"/>
              </a:rPr>
              <a:t>ij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3</a:t>
            </a:r>
            <a:r>
              <a:rPr lang="en-US" sz="2200" dirty="0">
                <a:solidFill>
                  <a:srgbClr val="000000"/>
                </a:solidFill>
                <a:latin typeface="Arial"/>
                <a:cs typeface="Times New Roman" pitchFamily="18" charset="0"/>
              </a:rPr>
              <a:t>SES</a:t>
            </a:r>
            <a:r>
              <a:rPr lang="en-US" sz="2200" baseline="-25000" dirty="0">
                <a:solidFill>
                  <a:srgbClr val="000000"/>
                </a:solidFill>
                <a:latin typeface="Arial"/>
                <a:cs typeface="Times New Roman" pitchFamily="18" charset="0"/>
              </a:rPr>
              <a:t>ij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4</a:t>
            </a:r>
            <a:r>
              <a:rPr lang="en-US" sz="2200" dirty="0">
                <a:solidFill>
                  <a:srgbClr val="000000"/>
                </a:solidFill>
                <a:latin typeface="Arial"/>
                <a:cs typeface="Times New Roman" pitchFamily="18" charset="0"/>
              </a:rPr>
              <a:t>Rur</a:t>
            </a:r>
            <a:r>
              <a:rPr lang="en-US" sz="2200" baseline="-25000" dirty="0">
                <a:solidFill>
                  <a:srgbClr val="000000"/>
                </a:solidFill>
                <a:latin typeface="Arial"/>
                <a:cs typeface="Times New Roman" pitchFamily="18" charset="0"/>
              </a:rPr>
              <a:t>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5</a:t>
            </a:r>
            <a:r>
              <a:rPr lang="en-US" sz="2200" dirty="0">
                <a:solidFill>
                  <a:srgbClr val="000000"/>
                </a:solidFill>
                <a:latin typeface="Arial"/>
                <a:cs typeface="Times New Roman" pitchFamily="18" charset="0"/>
              </a:rPr>
              <a:t>Prog</a:t>
            </a:r>
            <a:r>
              <a:rPr lang="en-US" sz="2200" baseline="-25000" dirty="0">
                <a:solidFill>
                  <a:srgbClr val="000000"/>
                </a:solidFill>
                <a:latin typeface="Arial"/>
                <a:cs typeface="Times New Roman" pitchFamily="18" charset="0"/>
              </a:rPr>
              <a:t>j </a:t>
            </a:r>
            <a:r>
              <a:rPr lang="en-US" sz="2200" dirty="0">
                <a:solidFill>
                  <a:srgbClr val="000000"/>
                </a:solidFill>
                <a:latin typeface="Arial"/>
                <a:cs typeface="Times New Roman" pitchFamily="18" charset="0"/>
              </a:rPr>
              <a:t>  +  µ</a:t>
            </a:r>
            <a:r>
              <a:rPr lang="en-US" sz="2200" baseline="-25000" dirty="0">
                <a:solidFill>
                  <a:srgbClr val="000000"/>
                </a:solidFill>
                <a:latin typeface="Arial"/>
                <a:cs typeface="Times New Roman" pitchFamily="18" charset="0"/>
              </a:rPr>
              <a:t>j</a:t>
            </a:r>
            <a:r>
              <a:rPr lang="en-US" sz="2200" dirty="0">
                <a:solidFill>
                  <a:srgbClr val="000000"/>
                </a:solidFill>
                <a:latin typeface="Arial"/>
                <a:cs typeface="Times New Roman" pitchFamily="18" charset="0"/>
              </a:rPr>
              <a:t>  + </a:t>
            </a:r>
            <a:r>
              <a:rPr lang="en-US" sz="2310" dirty="0">
                <a:solidFill>
                  <a:srgbClr val="000000"/>
                </a:solidFill>
                <a:latin typeface="Arial"/>
                <a:cs typeface="Times New Roman" pitchFamily="18" charset="0"/>
              </a:rPr>
              <a:t> </a:t>
            </a:r>
            <a:r>
              <a:rPr lang="el-GR" sz="2310" dirty="0">
                <a:solidFill>
                  <a:srgbClr val="000000"/>
                </a:solidFill>
                <a:latin typeface="Arial"/>
                <a:cs typeface="Times New Roman" pitchFamily="18" charset="0"/>
              </a:rPr>
              <a:t>ε</a:t>
            </a:r>
            <a:r>
              <a:rPr lang="en-US" sz="2310" baseline="-25000" dirty="0" err="1">
                <a:solidFill>
                  <a:srgbClr val="000000"/>
                </a:solidFill>
                <a:latin typeface="Arial"/>
                <a:cs typeface="Times New Roman" pitchFamily="18" charset="0"/>
              </a:rPr>
              <a:t>ij</a:t>
            </a:r>
            <a:endParaRPr lang="en-US" sz="2310" dirty="0">
              <a:solidFill>
                <a:srgbClr val="000000"/>
              </a:solidFill>
              <a:latin typeface="Arial"/>
              <a:cs typeface="Times New Roman" pitchFamily="18" charset="0"/>
            </a:endParaRPr>
          </a:p>
          <a:p>
            <a:pPr eaLnBrk="1" hangingPunct="1">
              <a:lnSpc>
                <a:spcPct val="150000"/>
              </a:lnSpc>
              <a:defRPr/>
            </a:pPr>
            <a:r>
              <a:rPr lang="en-US" sz="2200" dirty="0">
                <a:solidFill>
                  <a:srgbClr val="000000"/>
                </a:solidFill>
                <a:latin typeface="Arial"/>
                <a:cs typeface="Times New Roman" pitchFamily="18" charset="0"/>
              </a:rPr>
              <a:t> </a:t>
            </a:r>
            <a:r>
              <a:rPr lang="en-US" sz="2200" dirty="0" err="1">
                <a:solidFill>
                  <a:srgbClr val="000000"/>
                </a:solidFill>
                <a:latin typeface="Arial"/>
                <a:cs typeface="Times New Roman" pitchFamily="18" charset="0"/>
              </a:rPr>
              <a:t>Prog</a:t>
            </a:r>
            <a:r>
              <a:rPr lang="en-US" sz="2200" baseline="-25000" dirty="0" err="1">
                <a:solidFill>
                  <a:srgbClr val="000000"/>
                </a:solidFill>
                <a:latin typeface="Arial"/>
                <a:cs typeface="Times New Roman" pitchFamily="18" charset="0"/>
              </a:rPr>
              <a:t>j</a:t>
            </a:r>
            <a:r>
              <a:rPr lang="en-US" sz="2200" dirty="0">
                <a:solidFill>
                  <a:srgbClr val="000000"/>
                </a:solidFill>
                <a:latin typeface="Arial"/>
                <a:cs typeface="Times New Roman" pitchFamily="18" charset="0"/>
              </a:rPr>
              <a:t> = </a:t>
            </a:r>
            <a:r>
              <a:rPr lang="el-GR" sz="2200" dirty="0">
                <a:solidFill>
                  <a:srgbClr val="000000"/>
                </a:solidFill>
                <a:latin typeface="Arial"/>
                <a:cs typeface="Times New Roman" pitchFamily="18" charset="0"/>
              </a:rPr>
              <a:t>β</a:t>
            </a:r>
            <a:r>
              <a:rPr lang="en-US" sz="2200" baseline="-25000" dirty="0">
                <a:solidFill>
                  <a:srgbClr val="000000"/>
                </a:solidFill>
                <a:latin typeface="Arial"/>
                <a:cs typeface="Times New Roman" pitchFamily="18" charset="0"/>
              </a:rPr>
              <a:t>0 </a:t>
            </a:r>
            <a:r>
              <a:rPr lang="en-US" sz="2200" dirty="0">
                <a:solidFill>
                  <a:srgbClr val="000000"/>
                </a:solidFill>
                <a:latin typeface="Arial"/>
                <a:cs typeface="Times New Roman" pitchFamily="18" charset="0"/>
              </a:rPr>
              <a:t>+ </a:t>
            </a:r>
            <a:r>
              <a:rPr lang="el-GR" sz="2200" dirty="0">
                <a:solidFill>
                  <a:srgbClr val="000000"/>
                </a:solidFill>
                <a:latin typeface="Arial"/>
                <a:cs typeface="Times New Roman" pitchFamily="18" charset="0"/>
              </a:rPr>
              <a:t>β</a:t>
            </a:r>
            <a:r>
              <a:rPr lang="en-US" sz="2200" baseline="-25000" dirty="0">
                <a:solidFill>
                  <a:srgbClr val="000000"/>
                </a:solidFill>
                <a:latin typeface="Arial"/>
                <a:cs typeface="Times New Roman" pitchFamily="18" charset="0"/>
              </a:rPr>
              <a:t>1</a:t>
            </a:r>
            <a:r>
              <a:rPr lang="en-US" sz="2200" dirty="0">
                <a:solidFill>
                  <a:srgbClr val="000000"/>
                </a:solidFill>
                <a:latin typeface="Arial"/>
                <a:cs typeface="Times New Roman" pitchFamily="18" charset="0"/>
              </a:rPr>
              <a:t>Rur</a:t>
            </a:r>
            <a:r>
              <a:rPr lang="en-US" sz="2200" baseline="-25000" dirty="0">
                <a:solidFill>
                  <a:srgbClr val="000000"/>
                </a:solidFill>
                <a:latin typeface="Arial"/>
                <a:cs typeface="Times New Roman" pitchFamily="18" charset="0"/>
              </a:rPr>
              <a:t>j </a:t>
            </a:r>
            <a:r>
              <a:rPr lang="en-US" sz="2200" dirty="0">
                <a:solidFill>
                  <a:srgbClr val="000000"/>
                </a:solidFill>
                <a:latin typeface="Arial"/>
                <a:cs typeface="Times New Roman" pitchFamily="18" charset="0"/>
              </a:rPr>
              <a:t>  +   µ</a:t>
            </a:r>
            <a:r>
              <a:rPr lang="en-US" sz="2200" baseline="-25000" dirty="0">
                <a:solidFill>
                  <a:srgbClr val="000000"/>
                </a:solidFill>
                <a:latin typeface="Arial"/>
                <a:cs typeface="Times New Roman" pitchFamily="18" charset="0"/>
              </a:rPr>
              <a:t>j</a:t>
            </a:r>
            <a:endParaRPr lang="en-US" sz="2200" baseline="-25000" dirty="0">
              <a:solidFill>
                <a:srgbClr val="00B050"/>
              </a:solidFill>
              <a:latin typeface="Arial"/>
              <a:cs typeface="Times New Roman" pitchFamily="18" charset="0"/>
            </a:endParaRPr>
          </a:p>
          <a:p>
            <a:pPr eaLnBrk="1" hangingPunct="1">
              <a:defRPr/>
            </a:pPr>
            <a:endParaRPr lang="en-US" sz="2090" u="sng" dirty="0">
              <a:solidFill>
                <a:srgbClr val="000000"/>
              </a:solidFill>
              <a:latin typeface="Arial"/>
              <a:cs typeface="Times New Roman" pitchFamily="18" charset="0"/>
            </a:endParaRPr>
          </a:p>
          <a:p>
            <a:pPr eaLnBrk="1" hangingPunct="1">
              <a:defRPr/>
            </a:pPr>
            <a:endParaRPr lang="en-US" sz="1925" u="sng" dirty="0">
              <a:solidFill>
                <a:srgbClr val="000000"/>
              </a:solidFill>
              <a:latin typeface="Arial"/>
              <a:cs typeface="Times New Roman" pitchFamily="18" charset="0"/>
            </a:endParaRPr>
          </a:p>
        </p:txBody>
      </p:sp>
      <p:sp>
        <p:nvSpPr>
          <p:cNvPr id="125955" name="Oval 1"/>
          <p:cNvSpPr>
            <a:spLocks noChangeArrowheads="1"/>
          </p:cNvSpPr>
          <p:nvPr/>
        </p:nvSpPr>
        <p:spPr bwMode="auto">
          <a:xfrm>
            <a:off x="2514600" y="1850073"/>
            <a:ext cx="1896428" cy="58674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125956" name="Oval 13"/>
          <p:cNvSpPr>
            <a:spLocks noChangeArrowheads="1"/>
          </p:cNvSpPr>
          <p:nvPr/>
        </p:nvSpPr>
        <p:spPr bwMode="auto">
          <a:xfrm>
            <a:off x="8175943" y="1371600"/>
            <a:ext cx="1927860" cy="58674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cxnSp>
        <p:nvCxnSpPr>
          <p:cNvPr id="125957" name="Straight Arrow Connector 3"/>
          <p:cNvCxnSpPr>
            <a:cxnSpLocks noChangeShapeType="1"/>
          </p:cNvCxnSpPr>
          <p:nvPr/>
        </p:nvCxnSpPr>
        <p:spPr bwMode="auto">
          <a:xfrm flipV="1">
            <a:off x="6957060" y="1958340"/>
            <a:ext cx="1424940" cy="1760220"/>
          </a:xfrm>
          <a:prstGeom prst="straightConnector1">
            <a:avLst/>
          </a:prstGeom>
          <a:noFill/>
          <a:ln w="25400" algn="ctr">
            <a:solidFill>
              <a:srgbClr val="FF0000"/>
            </a:solidFill>
            <a:round/>
            <a:headEnd type="arrow" w="med" len="med"/>
            <a:tailEnd type="arrow" w="med" len="med"/>
          </a:ln>
          <a:extLst>
            <a:ext uri="{909E8E84-426E-40DD-AFC4-6F175D3DCCD1}">
              <a14:hiddenFill xmlns:a14="http://schemas.microsoft.com/office/drawing/2010/main">
                <a:noFill/>
              </a14:hiddenFill>
            </a:ext>
          </a:extLst>
        </p:spPr>
      </p:cxnSp>
      <p:cxnSp>
        <p:nvCxnSpPr>
          <p:cNvPr id="125958" name="Straight Arrow Connector 3"/>
          <p:cNvCxnSpPr>
            <a:cxnSpLocks noChangeShapeType="1"/>
            <a:endCxn id="125955" idx="4"/>
          </p:cNvCxnSpPr>
          <p:nvPr/>
        </p:nvCxnSpPr>
        <p:spPr bwMode="auto">
          <a:xfrm flipV="1">
            <a:off x="3185161" y="2436813"/>
            <a:ext cx="277654" cy="1868488"/>
          </a:xfrm>
          <a:prstGeom prst="straightConnector1">
            <a:avLst/>
          </a:prstGeom>
          <a:noFill/>
          <a:ln w="25400" algn="ctr">
            <a:solidFill>
              <a:srgbClr val="FF0000"/>
            </a:solidFill>
            <a:round/>
            <a:headEnd type="arrow" w="med" len="med"/>
            <a:tailEnd type="arrow" w="med" len="med"/>
          </a:ln>
          <a:extLst>
            <a:ext uri="{909E8E84-426E-40DD-AFC4-6F175D3DCCD1}">
              <a14:hiddenFill xmlns:a14="http://schemas.microsoft.com/office/drawing/2010/main">
                <a:noFill/>
              </a14:hiddenFill>
            </a:ext>
          </a:extLst>
        </p:spPr>
      </p:cxnSp>
      <p:sp>
        <p:nvSpPr>
          <p:cNvPr id="125959" name="Rectangle 4"/>
          <p:cNvSpPr>
            <a:spLocks noChangeArrowheads="1"/>
          </p:cNvSpPr>
          <p:nvPr/>
        </p:nvSpPr>
        <p:spPr bwMode="auto">
          <a:xfrm>
            <a:off x="335280" y="114300"/>
            <a:ext cx="947166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Some terminology issues</a:t>
            </a:r>
          </a:p>
        </p:txBody>
      </p:sp>
    </p:spTree>
    <p:extLst>
      <p:ext uri="{BB962C8B-B14F-4D97-AF65-F5344CB8AC3E}">
        <p14:creationId xmlns:p14="http://schemas.microsoft.com/office/powerpoint/2010/main" val="49759782"/>
      </p:ext>
    </p:extLst>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7" name="Rectangle 16"/>
          <p:cNvSpPr/>
          <p:nvPr/>
        </p:nvSpPr>
        <p:spPr>
          <a:xfrm>
            <a:off x="33180" y="1320959"/>
            <a:ext cx="10025221" cy="4019562"/>
          </a:xfrm>
          <a:prstGeom prst="rect">
            <a:avLst/>
          </a:prstGeom>
        </p:spPr>
        <p:txBody>
          <a:bodyPr>
            <a:spAutoFit/>
          </a:bodyPr>
          <a:lstStyle/>
          <a:p>
            <a:pPr eaLnBrk="1" hangingPunct="1">
              <a:lnSpc>
                <a:spcPct val="150000"/>
              </a:lnSpc>
              <a:defRPr/>
            </a:pPr>
            <a:r>
              <a:rPr lang="en-US" sz="2090" dirty="0" err="1">
                <a:solidFill>
                  <a:srgbClr val="000000"/>
                </a:solidFill>
                <a:latin typeface="Arial"/>
                <a:cs typeface="Times New Roman" pitchFamily="18" charset="0"/>
              </a:rPr>
              <a:t>Use</a:t>
            </a:r>
            <a:r>
              <a:rPr lang="en-US" sz="2090" baseline="-25000" dirty="0" err="1">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0</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1</a:t>
            </a:r>
            <a:r>
              <a:rPr lang="en-US" sz="2090" dirty="0">
                <a:solidFill>
                  <a:srgbClr val="000000"/>
                </a:solidFill>
                <a:latin typeface="Arial"/>
                <a:cs typeface="Times New Roman" pitchFamily="18" charset="0"/>
              </a:rPr>
              <a:t>Age</a:t>
            </a:r>
            <a:r>
              <a:rPr lang="en-US" sz="2090" baseline="-25000" dirty="0">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2</a:t>
            </a:r>
            <a:r>
              <a:rPr lang="en-US" sz="2090" dirty="0">
                <a:solidFill>
                  <a:srgbClr val="000000"/>
                </a:solidFill>
                <a:latin typeface="Arial"/>
                <a:cs typeface="Times New Roman" pitchFamily="18" charset="0"/>
              </a:rPr>
              <a:t>Edu</a:t>
            </a:r>
            <a:r>
              <a:rPr lang="en-US" sz="2090" baseline="-25000" dirty="0">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3</a:t>
            </a:r>
            <a:r>
              <a:rPr lang="en-US" sz="2090" dirty="0">
                <a:solidFill>
                  <a:srgbClr val="000000"/>
                </a:solidFill>
                <a:latin typeface="Arial"/>
                <a:cs typeface="Times New Roman" pitchFamily="18" charset="0"/>
              </a:rPr>
              <a:t>SES</a:t>
            </a:r>
            <a:r>
              <a:rPr lang="en-US" sz="2090" baseline="-25000" dirty="0">
                <a:solidFill>
                  <a:srgbClr val="000000"/>
                </a:solidFill>
                <a:latin typeface="Arial"/>
                <a:cs typeface="Times New Roman" pitchFamily="18" charset="0"/>
              </a:rPr>
              <a:t>ij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4</a:t>
            </a:r>
            <a:r>
              <a:rPr lang="en-US" sz="2090" dirty="0">
                <a:solidFill>
                  <a:srgbClr val="000000"/>
                </a:solidFill>
                <a:latin typeface="Arial"/>
                <a:cs typeface="Times New Roman" pitchFamily="18" charset="0"/>
              </a:rPr>
              <a:t>Rur</a:t>
            </a:r>
            <a:r>
              <a:rPr lang="en-US" sz="2090" baseline="-25000" dirty="0">
                <a:solidFill>
                  <a:srgbClr val="000000"/>
                </a:solidFill>
                <a:latin typeface="Arial"/>
                <a:cs typeface="Times New Roman" pitchFamily="18" charset="0"/>
              </a:rPr>
              <a:t>j</a:t>
            </a:r>
            <a:r>
              <a:rPr lang="en-US" sz="2090" dirty="0">
                <a:solidFill>
                  <a:srgbClr val="000000"/>
                </a:solidFill>
                <a:latin typeface="Arial"/>
                <a:cs typeface="Times New Roman" pitchFamily="18" charset="0"/>
              </a:rPr>
              <a:t>+</a:t>
            </a:r>
            <a:r>
              <a:rPr lang="el-GR" sz="2090" dirty="0">
                <a:solidFill>
                  <a:srgbClr val="000000"/>
                </a:solidFill>
                <a:latin typeface="Arial"/>
                <a:cs typeface="Times New Roman" pitchFamily="18" charset="0"/>
              </a:rPr>
              <a:t>α</a:t>
            </a:r>
            <a:r>
              <a:rPr lang="en-US" sz="2090" baseline="-25000" dirty="0">
                <a:solidFill>
                  <a:srgbClr val="000000"/>
                </a:solidFill>
                <a:latin typeface="Arial"/>
                <a:cs typeface="Times New Roman" pitchFamily="18" charset="0"/>
              </a:rPr>
              <a:t>5</a:t>
            </a:r>
            <a:r>
              <a:rPr lang="en-US" sz="2090" dirty="0">
                <a:solidFill>
                  <a:srgbClr val="000000"/>
                </a:solidFill>
                <a:latin typeface="Arial"/>
                <a:cs typeface="Times New Roman" pitchFamily="18" charset="0"/>
              </a:rPr>
              <a:t>Prog</a:t>
            </a:r>
            <a:r>
              <a:rPr lang="en-US" sz="2090" baseline="-25000" dirty="0">
                <a:solidFill>
                  <a:srgbClr val="000000"/>
                </a:solidFill>
                <a:latin typeface="Arial"/>
                <a:cs typeface="Times New Roman" pitchFamily="18" charset="0"/>
              </a:rPr>
              <a:t>j </a:t>
            </a:r>
            <a:r>
              <a:rPr lang="en-US" sz="2090" dirty="0">
                <a:solidFill>
                  <a:srgbClr val="000000"/>
                </a:solidFill>
                <a:latin typeface="Arial"/>
                <a:cs typeface="Times New Roman" pitchFamily="18" charset="0"/>
              </a:rPr>
              <a:t>+ </a:t>
            </a:r>
            <a:r>
              <a:rPr lang="el-GR" sz="2090" dirty="0">
                <a:solidFill>
                  <a:srgbClr val="00B050"/>
                </a:solidFill>
                <a:latin typeface="Arial"/>
                <a:cs typeface="Times New Roman" pitchFamily="18" charset="0"/>
              </a:rPr>
              <a:t>α</a:t>
            </a:r>
            <a:r>
              <a:rPr lang="en-US" sz="2090" baseline="-25000" dirty="0">
                <a:solidFill>
                  <a:srgbClr val="00B050"/>
                </a:solidFill>
                <a:latin typeface="Arial"/>
                <a:cs typeface="Times New Roman" pitchFamily="18" charset="0"/>
              </a:rPr>
              <a:t>6</a:t>
            </a:r>
            <a:r>
              <a:rPr lang="en-US" sz="2090" dirty="0">
                <a:solidFill>
                  <a:srgbClr val="00B050"/>
                </a:solidFill>
                <a:latin typeface="Arial"/>
                <a:cs typeface="Times New Roman" pitchFamily="18" charset="0"/>
              </a:rPr>
              <a:t>Risk</a:t>
            </a:r>
            <a:r>
              <a:rPr lang="en-US" sz="2090" baseline="-25000" dirty="0">
                <a:solidFill>
                  <a:srgbClr val="00B050"/>
                </a:solidFill>
                <a:latin typeface="Arial"/>
                <a:cs typeface="Times New Roman" pitchFamily="18" charset="0"/>
              </a:rPr>
              <a:t>ij</a:t>
            </a:r>
            <a:r>
              <a:rPr lang="en-US" sz="2090" dirty="0">
                <a:solidFill>
                  <a:srgbClr val="00B050"/>
                </a:solidFill>
                <a:latin typeface="Arial"/>
                <a:cs typeface="Times New Roman" pitchFamily="18" charset="0"/>
              </a:rPr>
              <a:t>+</a:t>
            </a:r>
            <a:r>
              <a:rPr lang="el-GR" sz="2090" dirty="0">
                <a:solidFill>
                  <a:srgbClr val="00B050"/>
                </a:solidFill>
                <a:latin typeface="Arial"/>
                <a:cs typeface="Times New Roman" pitchFamily="18" charset="0"/>
              </a:rPr>
              <a:t>α</a:t>
            </a:r>
            <a:r>
              <a:rPr lang="en-US" sz="2090" baseline="-25000" dirty="0">
                <a:solidFill>
                  <a:srgbClr val="00B050"/>
                </a:solidFill>
                <a:latin typeface="Arial"/>
                <a:cs typeface="Times New Roman" pitchFamily="18" charset="0"/>
              </a:rPr>
              <a:t>7</a:t>
            </a:r>
            <a:r>
              <a:rPr lang="en-US" sz="2090" dirty="0">
                <a:solidFill>
                  <a:srgbClr val="00B050"/>
                </a:solidFill>
                <a:latin typeface="Arial"/>
                <a:cs typeface="Times New Roman" pitchFamily="18" charset="0"/>
              </a:rPr>
              <a:t>Gen</a:t>
            </a:r>
            <a:r>
              <a:rPr lang="en-US" sz="2090" baseline="-25000" dirty="0">
                <a:solidFill>
                  <a:srgbClr val="00B050"/>
                </a:solidFill>
                <a:latin typeface="Arial"/>
                <a:cs typeface="Times New Roman" pitchFamily="18" charset="0"/>
              </a:rPr>
              <a:t>ij </a:t>
            </a:r>
            <a:r>
              <a:rPr lang="en-US" sz="2090" dirty="0">
                <a:solidFill>
                  <a:srgbClr val="00B050"/>
                </a:solidFill>
                <a:latin typeface="Arial"/>
                <a:cs typeface="Times New Roman" pitchFamily="18" charset="0"/>
              </a:rPr>
              <a:t>+ </a:t>
            </a:r>
            <a:r>
              <a:rPr lang="el-GR" sz="2090" dirty="0">
                <a:solidFill>
                  <a:srgbClr val="00B050"/>
                </a:solidFill>
                <a:latin typeface="Arial"/>
                <a:cs typeface="Times New Roman" pitchFamily="18" charset="0"/>
              </a:rPr>
              <a:t>α</a:t>
            </a:r>
            <a:r>
              <a:rPr lang="en-US" sz="2090" baseline="-25000" dirty="0">
                <a:solidFill>
                  <a:srgbClr val="00B050"/>
                </a:solidFill>
                <a:latin typeface="Arial"/>
                <a:cs typeface="Times New Roman" pitchFamily="18" charset="0"/>
              </a:rPr>
              <a:t>8</a:t>
            </a:r>
            <a:r>
              <a:rPr lang="en-US" sz="2090" dirty="0">
                <a:solidFill>
                  <a:srgbClr val="00B050"/>
                </a:solidFill>
                <a:latin typeface="Arial"/>
                <a:cs typeface="Times New Roman" pitchFamily="18" charset="0"/>
              </a:rPr>
              <a:t>HF</a:t>
            </a:r>
            <a:r>
              <a:rPr lang="en-US" sz="2090" baseline="-25000" dirty="0">
                <a:solidFill>
                  <a:srgbClr val="00B050"/>
                </a:solidFill>
                <a:latin typeface="Arial"/>
                <a:cs typeface="Times New Roman" pitchFamily="18" charset="0"/>
              </a:rPr>
              <a:t>j</a:t>
            </a:r>
            <a:r>
              <a:rPr lang="en-US" sz="2090" dirty="0">
                <a:solidFill>
                  <a:srgbClr val="00B050"/>
                </a:solidFill>
                <a:latin typeface="Arial"/>
                <a:cs typeface="Times New Roman" pitchFamily="18" charset="0"/>
              </a:rPr>
              <a:t>+</a:t>
            </a:r>
            <a:r>
              <a:rPr lang="el-GR" sz="2090" dirty="0">
                <a:solidFill>
                  <a:srgbClr val="00B050"/>
                </a:solidFill>
                <a:latin typeface="Arial"/>
                <a:cs typeface="Times New Roman" pitchFamily="18" charset="0"/>
              </a:rPr>
              <a:t>α</a:t>
            </a:r>
            <a:r>
              <a:rPr lang="en-US" sz="2090" baseline="-25000" dirty="0">
                <a:solidFill>
                  <a:srgbClr val="00B050"/>
                </a:solidFill>
                <a:latin typeface="Arial"/>
                <a:cs typeface="Times New Roman" pitchFamily="18" charset="0"/>
              </a:rPr>
              <a:t>9</a:t>
            </a:r>
            <a:r>
              <a:rPr lang="en-US" sz="2090" dirty="0">
                <a:solidFill>
                  <a:srgbClr val="00B050"/>
                </a:solidFill>
                <a:latin typeface="Arial"/>
                <a:cs typeface="Times New Roman" pitchFamily="18" charset="0"/>
              </a:rPr>
              <a:t>San</a:t>
            </a:r>
            <a:r>
              <a:rPr lang="en-US" sz="2090" baseline="-25000" dirty="0">
                <a:solidFill>
                  <a:srgbClr val="00B050"/>
                </a:solidFill>
                <a:latin typeface="Arial"/>
                <a:cs typeface="Times New Roman" pitchFamily="18" charset="0"/>
              </a:rPr>
              <a:t>j</a:t>
            </a:r>
            <a:endParaRPr lang="en-US" sz="2090" dirty="0">
              <a:solidFill>
                <a:srgbClr val="000000"/>
              </a:solidFill>
              <a:latin typeface="Arial"/>
              <a:cs typeface="Times New Roman" pitchFamily="18" charset="0"/>
            </a:endParaRPr>
          </a:p>
          <a:p>
            <a:pPr eaLnBrk="1" hangingPunct="1">
              <a:lnSpc>
                <a:spcPct val="150000"/>
              </a:lnSpc>
              <a:defRPr/>
            </a:pPr>
            <a:r>
              <a:rPr lang="en-US" sz="2090" dirty="0" err="1">
                <a:solidFill>
                  <a:srgbClr val="000000"/>
                </a:solidFill>
                <a:latin typeface="Arial"/>
                <a:cs typeface="Times New Roman" pitchFamily="18" charset="0"/>
              </a:rPr>
              <a:t>Prog</a:t>
            </a:r>
            <a:r>
              <a:rPr lang="en-US" sz="2090" baseline="-25000" dirty="0" err="1">
                <a:solidFill>
                  <a:srgbClr val="000000"/>
                </a:solidFill>
                <a:latin typeface="Arial"/>
                <a:cs typeface="Times New Roman" pitchFamily="18" charset="0"/>
              </a:rPr>
              <a:t>j</a:t>
            </a:r>
            <a:r>
              <a:rPr lang="en-US" sz="2090" dirty="0">
                <a:solidFill>
                  <a:srgbClr val="000000"/>
                </a:solidFill>
                <a:latin typeface="Arial"/>
                <a:cs typeface="Times New Roman" pitchFamily="18" charset="0"/>
              </a:rPr>
              <a:t> = </a:t>
            </a:r>
            <a:r>
              <a:rPr lang="el-GR" sz="2090" dirty="0">
                <a:solidFill>
                  <a:srgbClr val="000000"/>
                </a:solidFill>
                <a:latin typeface="Arial"/>
                <a:cs typeface="Times New Roman" pitchFamily="18" charset="0"/>
              </a:rPr>
              <a:t>β</a:t>
            </a:r>
            <a:r>
              <a:rPr lang="en-US" sz="2090" baseline="-25000" dirty="0">
                <a:solidFill>
                  <a:srgbClr val="000000"/>
                </a:solidFill>
                <a:latin typeface="Arial"/>
                <a:cs typeface="Times New Roman" pitchFamily="18" charset="0"/>
              </a:rPr>
              <a:t>0 </a:t>
            </a:r>
            <a:r>
              <a:rPr lang="en-US" sz="2090" dirty="0">
                <a:solidFill>
                  <a:srgbClr val="000000"/>
                </a:solidFill>
                <a:latin typeface="Arial"/>
                <a:cs typeface="Times New Roman" pitchFamily="18" charset="0"/>
              </a:rPr>
              <a:t>+ </a:t>
            </a:r>
            <a:r>
              <a:rPr lang="el-GR" sz="2090" dirty="0">
                <a:solidFill>
                  <a:srgbClr val="000000"/>
                </a:solidFill>
                <a:latin typeface="Arial"/>
                <a:cs typeface="Times New Roman" pitchFamily="18" charset="0"/>
              </a:rPr>
              <a:t>β</a:t>
            </a:r>
            <a:r>
              <a:rPr lang="en-US" sz="2090" baseline="-25000" dirty="0">
                <a:solidFill>
                  <a:srgbClr val="000000"/>
                </a:solidFill>
                <a:latin typeface="Arial"/>
                <a:cs typeface="Times New Roman" pitchFamily="18" charset="0"/>
              </a:rPr>
              <a:t>1</a:t>
            </a:r>
            <a:r>
              <a:rPr lang="en-US" sz="2090" dirty="0">
                <a:solidFill>
                  <a:srgbClr val="000000"/>
                </a:solidFill>
                <a:latin typeface="Arial"/>
                <a:cs typeface="Times New Roman" pitchFamily="18" charset="0"/>
              </a:rPr>
              <a:t>Rur</a:t>
            </a:r>
            <a:r>
              <a:rPr lang="en-US" sz="2090" baseline="-25000" dirty="0">
                <a:solidFill>
                  <a:srgbClr val="000000"/>
                </a:solidFill>
                <a:latin typeface="Arial"/>
                <a:cs typeface="Times New Roman" pitchFamily="18" charset="0"/>
              </a:rPr>
              <a:t>j </a:t>
            </a:r>
            <a:r>
              <a:rPr lang="en-US" sz="2090" dirty="0">
                <a:solidFill>
                  <a:srgbClr val="000000"/>
                </a:solidFill>
                <a:latin typeface="Arial"/>
                <a:cs typeface="Times New Roman" pitchFamily="18" charset="0"/>
              </a:rPr>
              <a:t>+ </a:t>
            </a:r>
            <a:r>
              <a:rPr lang="el-GR" sz="2090" dirty="0">
                <a:solidFill>
                  <a:srgbClr val="00B050"/>
                </a:solidFill>
                <a:latin typeface="Arial"/>
                <a:cs typeface="Times New Roman" pitchFamily="18" charset="0"/>
              </a:rPr>
              <a:t>β</a:t>
            </a:r>
            <a:r>
              <a:rPr lang="en-US" sz="2090" baseline="-25000" dirty="0">
                <a:solidFill>
                  <a:srgbClr val="00B050"/>
                </a:solidFill>
                <a:latin typeface="Arial"/>
                <a:cs typeface="Times New Roman" pitchFamily="18" charset="0"/>
              </a:rPr>
              <a:t>2</a:t>
            </a:r>
            <a:r>
              <a:rPr lang="en-US" sz="2090" dirty="0">
                <a:solidFill>
                  <a:srgbClr val="00B050"/>
                </a:solidFill>
                <a:latin typeface="Arial"/>
                <a:cs typeface="Times New Roman" pitchFamily="18" charset="0"/>
              </a:rPr>
              <a:t>HF</a:t>
            </a:r>
            <a:r>
              <a:rPr lang="en-US" sz="2090" baseline="-25000" dirty="0">
                <a:solidFill>
                  <a:srgbClr val="00B050"/>
                </a:solidFill>
                <a:latin typeface="Arial"/>
                <a:cs typeface="Times New Roman" pitchFamily="18" charset="0"/>
              </a:rPr>
              <a:t>j </a:t>
            </a:r>
            <a:r>
              <a:rPr lang="en-US" sz="2090" dirty="0">
                <a:solidFill>
                  <a:srgbClr val="00B050"/>
                </a:solidFill>
                <a:latin typeface="Arial"/>
                <a:cs typeface="Times New Roman" pitchFamily="18" charset="0"/>
              </a:rPr>
              <a:t>+ </a:t>
            </a:r>
            <a:r>
              <a:rPr lang="el-GR" sz="2090" dirty="0">
                <a:solidFill>
                  <a:srgbClr val="00B050"/>
                </a:solidFill>
                <a:latin typeface="Arial"/>
                <a:cs typeface="Times New Roman" pitchFamily="18" charset="0"/>
              </a:rPr>
              <a:t>β</a:t>
            </a:r>
            <a:r>
              <a:rPr lang="en-US" sz="2090" baseline="-25000" dirty="0">
                <a:solidFill>
                  <a:srgbClr val="00B050"/>
                </a:solidFill>
                <a:latin typeface="Arial"/>
                <a:cs typeface="Times New Roman" pitchFamily="18" charset="0"/>
              </a:rPr>
              <a:t>3</a:t>
            </a:r>
            <a:r>
              <a:rPr lang="en-US" sz="2090" dirty="0">
                <a:solidFill>
                  <a:srgbClr val="00B050"/>
                </a:solidFill>
                <a:latin typeface="Arial"/>
                <a:cs typeface="Times New Roman" pitchFamily="18" charset="0"/>
              </a:rPr>
              <a:t>San</a:t>
            </a:r>
            <a:r>
              <a:rPr lang="en-US" sz="2090" baseline="-25000" dirty="0">
                <a:solidFill>
                  <a:srgbClr val="00B050"/>
                </a:solidFill>
                <a:latin typeface="Arial"/>
                <a:cs typeface="Times New Roman" pitchFamily="18" charset="0"/>
              </a:rPr>
              <a:t>j</a:t>
            </a:r>
          </a:p>
          <a:p>
            <a:pPr eaLnBrk="1" hangingPunct="1">
              <a:defRPr/>
            </a:pPr>
            <a:endParaRPr lang="en-US" sz="2090" u="sng" dirty="0">
              <a:solidFill>
                <a:srgbClr val="000000"/>
              </a:solidFill>
              <a:latin typeface="Arial"/>
              <a:cs typeface="Times New Roman" pitchFamily="18" charset="0"/>
            </a:endParaRPr>
          </a:p>
          <a:p>
            <a:pPr eaLnBrk="1" hangingPunct="1">
              <a:defRPr/>
            </a:pPr>
            <a:endParaRPr lang="en-US" sz="2090" u="sng" dirty="0">
              <a:solidFill>
                <a:srgbClr val="000000"/>
              </a:solidFill>
              <a:latin typeface="Arial"/>
              <a:cs typeface="Times New Roman" pitchFamily="18" charset="0"/>
            </a:endParaRPr>
          </a:p>
          <a:p>
            <a:pPr eaLnBrk="1" hangingPunct="1">
              <a:defRPr/>
            </a:pPr>
            <a:r>
              <a:rPr lang="en-US" sz="2090" u="sng" dirty="0" smtClean="0">
                <a:solidFill>
                  <a:srgbClr val="000000"/>
                </a:solidFill>
                <a:latin typeface="Century Gothic" panose="020B0502020202020204" pitchFamily="34" charset="0"/>
                <a:cs typeface="Times New Roman" pitchFamily="18" charset="0"/>
              </a:rPr>
              <a:t>Usually </a:t>
            </a:r>
            <a:r>
              <a:rPr lang="en-US" sz="2090" u="sng" dirty="0">
                <a:solidFill>
                  <a:srgbClr val="000000"/>
                </a:solidFill>
                <a:latin typeface="Century Gothic" panose="020B0502020202020204" pitchFamily="34" charset="0"/>
                <a:cs typeface="Times New Roman" pitchFamily="18" charset="0"/>
              </a:rPr>
              <a:t>written as:</a:t>
            </a:r>
          </a:p>
          <a:p>
            <a:pPr eaLnBrk="1" hangingPunct="1">
              <a:defRPr/>
            </a:pPr>
            <a:endParaRPr lang="en-US" sz="2200" u="sng" dirty="0">
              <a:solidFill>
                <a:srgbClr val="000000"/>
              </a:solidFill>
              <a:latin typeface="Arial"/>
              <a:cs typeface="Times New Roman" pitchFamily="18" charset="0"/>
            </a:endParaRPr>
          </a:p>
          <a:p>
            <a:pPr eaLnBrk="1" hangingPunct="1">
              <a:lnSpc>
                <a:spcPct val="150000"/>
              </a:lnSpc>
              <a:defRPr/>
            </a:pPr>
            <a:r>
              <a:rPr lang="en-US" sz="2200" dirty="0">
                <a:solidFill>
                  <a:srgbClr val="000000"/>
                </a:solidFill>
                <a:latin typeface="Arial"/>
                <a:cs typeface="Times New Roman" pitchFamily="18" charset="0"/>
              </a:rPr>
              <a:t> </a:t>
            </a:r>
            <a:r>
              <a:rPr lang="en-US" sz="2200" dirty="0" err="1">
                <a:solidFill>
                  <a:srgbClr val="000000"/>
                </a:solidFill>
                <a:latin typeface="Arial"/>
                <a:cs typeface="Times New Roman" pitchFamily="18" charset="0"/>
              </a:rPr>
              <a:t>Use</a:t>
            </a:r>
            <a:r>
              <a:rPr lang="en-US" sz="2200" baseline="-25000" dirty="0" err="1">
                <a:solidFill>
                  <a:srgbClr val="000000"/>
                </a:solidFill>
                <a:latin typeface="Arial"/>
                <a:cs typeface="Times New Roman" pitchFamily="18" charset="0"/>
              </a:rPr>
              <a:t>ij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0</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1</a:t>
            </a:r>
            <a:r>
              <a:rPr lang="en-US" sz="2200" dirty="0">
                <a:solidFill>
                  <a:srgbClr val="000000"/>
                </a:solidFill>
                <a:latin typeface="Arial"/>
                <a:cs typeface="Times New Roman" pitchFamily="18" charset="0"/>
              </a:rPr>
              <a:t>Age</a:t>
            </a:r>
            <a:r>
              <a:rPr lang="en-US" sz="2200" baseline="-25000" dirty="0">
                <a:solidFill>
                  <a:srgbClr val="000000"/>
                </a:solidFill>
                <a:latin typeface="Arial"/>
                <a:cs typeface="Times New Roman" pitchFamily="18" charset="0"/>
              </a:rPr>
              <a:t>ij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2</a:t>
            </a:r>
            <a:r>
              <a:rPr lang="en-US" sz="2200" dirty="0">
                <a:solidFill>
                  <a:srgbClr val="000000"/>
                </a:solidFill>
                <a:latin typeface="Arial"/>
                <a:cs typeface="Times New Roman" pitchFamily="18" charset="0"/>
              </a:rPr>
              <a:t>Edu</a:t>
            </a:r>
            <a:r>
              <a:rPr lang="en-US" sz="2200" baseline="-25000" dirty="0">
                <a:solidFill>
                  <a:srgbClr val="000000"/>
                </a:solidFill>
                <a:latin typeface="Arial"/>
                <a:cs typeface="Times New Roman" pitchFamily="18" charset="0"/>
              </a:rPr>
              <a:t>ij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3</a:t>
            </a:r>
            <a:r>
              <a:rPr lang="en-US" sz="2200" dirty="0">
                <a:solidFill>
                  <a:srgbClr val="000000"/>
                </a:solidFill>
                <a:latin typeface="Arial"/>
                <a:cs typeface="Times New Roman" pitchFamily="18" charset="0"/>
              </a:rPr>
              <a:t>SES</a:t>
            </a:r>
            <a:r>
              <a:rPr lang="en-US" sz="2200" baseline="-25000" dirty="0">
                <a:solidFill>
                  <a:srgbClr val="000000"/>
                </a:solidFill>
                <a:latin typeface="Arial"/>
                <a:cs typeface="Times New Roman" pitchFamily="18" charset="0"/>
              </a:rPr>
              <a:t>ij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4</a:t>
            </a:r>
            <a:r>
              <a:rPr lang="en-US" sz="2200" dirty="0">
                <a:solidFill>
                  <a:srgbClr val="000000"/>
                </a:solidFill>
                <a:latin typeface="Arial"/>
                <a:cs typeface="Times New Roman" pitchFamily="18" charset="0"/>
              </a:rPr>
              <a:t>Rur</a:t>
            </a:r>
            <a:r>
              <a:rPr lang="en-US" sz="2200" baseline="-25000" dirty="0">
                <a:solidFill>
                  <a:srgbClr val="000000"/>
                </a:solidFill>
                <a:latin typeface="Arial"/>
                <a:cs typeface="Times New Roman" pitchFamily="18" charset="0"/>
              </a:rPr>
              <a:t>j</a:t>
            </a:r>
            <a:r>
              <a:rPr lang="en-US" sz="2200" dirty="0">
                <a:solidFill>
                  <a:srgbClr val="000000"/>
                </a:solidFill>
                <a:latin typeface="Arial"/>
                <a:cs typeface="Times New Roman" pitchFamily="18" charset="0"/>
              </a:rPr>
              <a:t>+</a:t>
            </a:r>
            <a:r>
              <a:rPr lang="el-GR" sz="2200" dirty="0">
                <a:solidFill>
                  <a:srgbClr val="000000"/>
                </a:solidFill>
                <a:latin typeface="Arial"/>
                <a:cs typeface="Times New Roman" pitchFamily="18" charset="0"/>
              </a:rPr>
              <a:t>α</a:t>
            </a:r>
            <a:r>
              <a:rPr lang="en-US" sz="2200" baseline="-25000" dirty="0">
                <a:solidFill>
                  <a:srgbClr val="000000"/>
                </a:solidFill>
                <a:latin typeface="Arial"/>
                <a:cs typeface="Times New Roman" pitchFamily="18" charset="0"/>
              </a:rPr>
              <a:t>5</a:t>
            </a:r>
            <a:r>
              <a:rPr lang="en-US" sz="2200" dirty="0">
                <a:solidFill>
                  <a:srgbClr val="000000"/>
                </a:solidFill>
                <a:latin typeface="Arial"/>
                <a:cs typeface="Times New Roman" pitchFamily="18" charset="0"/>
              </a:rPr>
              <a:t>Prog</a:t>
            </a:r>
            <a:r>
              <a:rPr lang="en-US" sz="2200" baseline="-25000" dirty="0">
                <a:solidFill>
                  <a:srgbClr val="000000"/>
                </a:solidFill>
                <a:latin typeface="Arial"/>
                <a:cs typeface="Times New Roman" pitchFamily="18" charset="0"/>
              </a:rPr>
              <a:t>j </a:t>
            </a:r>
            <a:r>
              <a:rPr lang="en-US" sz="2200" dirty="0">
                <a:solidFill>
                  <a:srgbClr val="000000"/>
                </a:solidFill>
                <a:latin typeface="Arial"/>
                <a:cs typeface="Times New Roman" pitchFamily="18" charset="0"/>
              </a:rPr>
              <a:t>  +  µ</a:t>
            </a:r>
            <a:r>
              <a:rPr lang="en-US" sz="2200" baseline="-25000" dirty="0">
                <a:solidFill>
                  <a:srgbClr val="000000"/>
                </a:solidFill>
                <a:latin typeface="Arial"/>
                <a:cs typeface="Times New Roman" pitchFamily="18" charset="0"/>
              </a:rPr>
              <a:t>j</a:t>
            </a:r>
            <a:r>
              <a:rPr lang="en-US" sz="2200" dirty="0">
                <a:solidFill>
                  <a:srgbClr val="000000"/>
                </a:solidFill>
                <a:latin typeface="Arial"/>
                <a:cs typeface="Times New Roman" pitchFamily="18" charset="0"/>
              </a:rPr>
              <a:t>  + </a:t>
            </a:r>
            <a:r>
              <a:rPr lang="en-US" sz="2310" dirty="0">
                <a:solidFill>
                  <a:srgbClr val="000000"/>
                </a:solidFill>
                <a:latin typeface="Arial"/>
                <a:cs typeface="Times New Roman" pitchFamily="18" charset="0"/>
              </a:rPr>
              <a:t> </a:t>
            </a:r>
            <a:r>
              <a:rPr lang="el-GR" sz="2310" dirty="0">
                <a:solidFill>
                  <a:srgbClr val="000000"/>
                </a:solidFill>
                <a:latin typeface="Arial"/>
                <a:cs typeface="Times New Roman" pitchFamily="18" charset="0"/>
              </a:rPr>
              <a:t>ε</a:t>
            </a:r>
            <a:r>
              <a:rPr lang="en-US" sz="2310" baseline="-25000" dirty="0" err="1">
                <a:solidFill>
                  <a:srgbClr val="000000"/>
                </a:solidFill>
                <a:latin typeface="Arial"/>
                <a:cs typeface="Times New Roman" pitchFamily="18" charset="0"/>
              </a:rPr>
              <a:t>ij</a:t>
            </a:r>
            <a:endParaRPr lang="en-US" sz="2310" dirty="0">
              <a:solidFill>
                <a:srgbClr val="000000"/>
              </a:solidFill>
              <a:latin typeface="Arial"/>
              <a:cs typeface="Times New Roman" pitchFamily="18" charset="0"/>
            </a:endParaRPr>
          </a:p>
          <a:p>
            <a:pPr eaLnBrk="1" hangingPunct="1">
              <a:lnSpc>
                <a:spcPct val="150000"/>
              </a:lnSpc>
              <a:defRPr/>
            </a:pPr>
            <a:r>
              <a:rPr lang="en-US" sz="2200" dirty="0">
                <a:solidFill>
                  <a:srgbClr val="000000"/>
                </a:solidFill>
                <a:latin typeface="Arial"/>
                <a:cs typeface="Times New Roman" pitchFamily="18" charset="0"/>
              </a:rPr>
              <a:t> </a:t>
            </a:r>
            <a:r>
              <a:rPr lang="en-US" sz="2200" dirty="0" err="1">
                <a:solidFill>
                  <a:srgbClr val="000000"/>
                </a:solidFill>
                <a:latin typeface="Arial"/>
                <a:cs typeface="Times New Roman" pitchFamily="18" charset="0"/>
              </a:rPr>
              <a:t>Prog</a:t>
            </a:r>
            <a:r>
              <a:rPr lang="en-US" sz="2200" baseline="-25000" dirty="0" err="1">
                <a:solidFill>
                  <a:srgbClr val="000000"/>
                </a:solidFill>
                <a:latin typeface="Arial"/>
                <a:cs typeface="Times New Roman" pitchFamily="18" charset="0"/>
              </a:rPr>
              <a:t>j</a:t>
            </a:r>
            <a:r>
              <a:rPr lang="en-US" sz="2200" dirty="0">
                <a:solidFill>
                  <a:srgbClr val="000000"/>
                </a:solidFill>
                <a:latin typeface="Arial"/>
                <a:cs typeface="Times New Roman" pitchFamily="18" charset="0"/>
              </a:rPr>
              <a:t> = </a:t>
            </a:r>
            <a:r>
              <a:rPr lang="el-GR" sz="2200" dirty="0">
                <a:solidFill>
                  <a:srgbClr val="000000"/>
                </a:solidFill>
                <a:latin typeface="Arial"/>
                <a:cs typeface="Times New Roman" pitchFamily="18" charset="0"/>
              </a:rPr>
              <a:t>β</a:t>
            </a:r>
            <a:r>
              <a:rPr lang="en-US" sz="2200" baseline="-25000" dirty="0">
                <a:solidFill>
                  <a:srgbClr val="000000"/>
                </a:solidFill>
                <a:latin typeface="Arial"/>
                <a:cs typeface="Times New Roman" pitchFamily="18" charset="0"/>
              </a:rPr>
              <a:t>0 </a:t>
            </a:r>
            <a:r>
              <a:rPr lang="en-US" sz="2200" dirty="0">
                <a:solidFill>
                  <a:srgbClr val="000000"/>
                </a:solidFill>
                <a:latin typeface="Arial"/>
                <a:cs typeface="Times New Roman" pitchFamily="18" charset="0"/>
              </a:rPr>
              <a:t>+ </a:t>
            </a:r>
            <a:r>
              <a:rPr lang="el-GR" sz="2200" dirty="0">
                <a:solidFill>
                  <a:srgbClr val="000000"/>
                </a:solidFill>
                <a:latin typeface="Arial"/>
                <a:cs typeface="Times New Roman" pitchFamily="18" charset="0"/>
              </a:rPr>
              <a:t>β</a:t>
            </a:r>
            <a:r>
              <a:rPr lang="en-US" sz="2200" baseline="-25000" dirty="0">
                <a:solidFill>
                  <a:srgbClr val="000000"/>
                </a:solidFill>
                <a:latin typeface="Arial"/>
                <a:cs typeface="Times New Roman" pitchFamily="18" charset="0"/>
              </a:rPr>
              <a:t>1</a:t>
            </a:r>
            <a:r>
              <a:rPr lang="en-US" sz="2200" dirty="0">
                <a:solidFill>
                  <a:srgbClr val="000000"/>
                </a:solidFill>
                <a:latin typeface="Arial"/>
                <a:cs typeface="Times New Roman" pitchFamily="18" charset="0"/>
              </a:rPr>
              <a:t>Rur</a:t>
            </a:r>
            <a:r>
              <a:rPr lang="en-US" sz="2200" baseline="-25000" dirty="0">
                <a:solidFill>
                  <a:srgbClr val="000000"/>
                </a:solidFill>
                <a:latin typeface="Arial"/>
                <a:cs typeface="Times New Roman" pitchFamily="18" charset="0"/>
              </a:rPr>
              <a:t>j </a:t>
            </a:r>
            <a:r>
              <a:rPr lang="en-US" sz="2200" dirty="0">
                <a:solidFill>
                  <a:srgbClr val="000000"/>
                </a:solidFill>
                <a:latin typeface="Arial"/>
                <a:cs typeface="Times New Roman" pitchFamily="18" charset="0"/>
              </a:rPr>
              <a:t>  +   µ</a:t>
            </a:r>
            <a:r>
              <a:rPr lang="en-US" sz="2200" baseline="-25000" dirty="0">
                <a:solidFill>
                  <a:srgbClr val="000000"/>
                </a:solidFill>
                <a:latin typeface="Arial"/>
                <a:cs typeface="Times New Roman" pitchFamily="18" charset="0"/>
              </a:rPr>
              <a:t>j</a:t>
            </a:r>
            <a:endParaRPr lang="en-US" sz="2200" baseline="-25000" dirty="0">
              <a:solidFill>
                <a:srgbClr val="00B050"/>
              </a:solidFill>
              <a:latin typeface="Arial"/>
              <a:cs typeface="Times New Roman" pitchFamily="18" charset="0"/>
            </a:endParaRPr>
          </a:p>
          <a:p>
            <a:pPr eaLnBrk="1" hangingPunct="1">
              <a:defRPr/>
            </a:pPr>
            <a:endParaRPr lang="en-US" sz="2090" u="sng" dirty="0">
              <a:solidFill>
                <a:srgbClr val="000000"/>
              </a:solidFill>
              <a:latin typeface="Arial"/>
              <a:cs typeface="Times New Roman" pitchFamily="18" charset="0"/>
            </a:endParaRPr>
          </a:p>
          <a:p>
            <a:pPr eaLnBrk="1" hangingPunct="1">
              <a:defRPr/>
            </a:pPr>
            <a:endParaRPr lang="en-US" sz="1925" u="sng" dirty="0">
              <a:solidFill>
                <a:srgbClr val="000000"/>
              </a:solidFill>
              <a:latin typeface="Arial"/>
              <a:cs typeface="Times New Roman" pitchFamily="18" charset="0"/>
            </a:endParaRPr>
          </a:p>
        </p:txBody>
      </p:sp>
      <p:sp>
        <p:nvSpPr>
          <p:cNvPr id="128004" name="Oval 1"/>
          <p:cNvSpPr>
            <a:spLocks noChangeArrowheads="1"/>
          </p:cNvSpPr>
          <p:nvPr/>
        </p:nvSpPr>
        <p:spPr bwMode="auto">
          <a:xfrm>
            <a:off x="2514600" y="1850073"/>
            <a:ext cx="1896428" cy="58674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128005" name="Oval 13"/>
          <p:cNvSpPr>
            <a:spLocks noChangeArrowheads="1"/>
          </p:cNvSpPr>
          <p:nvPr/>
        </p:nvSpPr>
        <p:spPr bwMode="auto">
          <a:xfrm>
            <a:off x="8175943" y="1371600"/>
            <a:ext cx="1927860" cy="58674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cxnSp>
        <p:nvCxnSpPr>
          <p:cNvPr id="128006" name="Straight Arrow Connector 3"/>
          <p:cNvCxnSpPr>
            <a:cxnSpLocks noChangeShapeType="1"/>
          </p:cNvCxnSpPr>
          <p:nvPr/>
        </p:nvCxnSpPr>
        <p:spPr bwMode="auto">
          <a:xfrm flipV="1">
            <a:off x="6957060" y="1958340"/>
            <a:ext cx="1424940" cy="1760220"/>
          </a:xfrm>
          <a:prstGeom prst="straightConnector1">
            <a:avLst/>
          </a:prstGeom>
          <a:noFill/>
          <a:ln w="25400" algn="ctr">
            <a:solidFill>
              <a:srgbClr val="FF0000"/>
            </a:solidFill>
            <a:round/>
            <a:headEnd type="arrow" w="med" len="med"/>
            <a:tailEnd type="arrow" w="med" len="med"/>
          </a:ln>
          <a:extLst>
            <a:ext uri="{909E8E84-426E-40DD-AFC4-6F175D3DCCD1}">
              <a14:hiddenFill xmlns:a14="http://schemas.microsoft.com/office/drawing/2010/main">
                <a:noFill/>
              </a14:hiddenFill>
            </a:ext>
          </a:extLst>
        </p:spPr>
      </p:cxnSp>
      <p:sp>
        <p:nvSpPr>
          <p:cNvPr id="128007" name="Oval 13"/>
          <p:cNvSpPr>
            <a:spLocks noChangeArrowheads="1"/>
          </p:cNvSpPr>
          <p:nvPr/>
        </p:nvSpPr>
        <p:spPr bwMode="auto">
          <a:xfrm>
            <a:off x="6209665" y="1401287"/>
            <a:ext cx="1962785" cy="565785"/>
          </a:xfrm>
          <a:prstGeom prst="ellipse">
            <a:avLst/>
          </a:prstGeom>
          <a:noFill/>
          <a:ln w="25400" algn="ctr">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cxnSp>
        <p:nvCxnSpPr>
          <p:cNvPr id="128008" name="Straight Arrow Connector 3"/>
          <p:cNvCxnSpPr>
            <a:cxnSpLocks noChangeShapeType="1"/>
            <a:endCxn id="128007" idx="4"/>
          </p:cNvCxnSpPr>
          <p:nvPr/>
        </p:nvCxnSpPr>
        <p:spPr bwMode="auto">
          <a:xfrm flipH="1" flipV="1">
            <a:off x="7191058" y="1967072"/>
            <a:ext cx="352743" cy="1751488"/>
          </a:xfrm>
          <a:prstGeom prst="straightConnector1">
            <a:avLst/>
          </a:prstGeom>
          <a:noFill/>
          <a:ln w="25400" algn="ctr">
            <a:solidFill>
              <a:schemeClr val="accent2"/>
            </a:solidFill>
            <a:round/>
            <a:headEnd type="arrow" w="med" len="med"/>
            <a:tailEnd type="arrow" w="med" len="med"/>
          </a:ln>
          <a:extLst>
            <a:ext uri="{909E8E84-426E-40DD-AFC4-6F175D3DCCD1}">
              <a14:hiddenFill xmlns:a14="http://schemas.microsoft.com/office/drawing/2010/main">
                <a:noFill/>
              </a14:hiddenFill>
            </a:ext>
          </a:extLst>
        </p:spPr>
      </p:cxnSp>
      <p:cxnSp>
        <p:nvCxnSpPr>
          <p:cNvPr id="128009" name="Straight Arrow Connector 3"/>
          <p:cNvCxnSpPr>
            <a:cxnSpLocks noChangeShapeType="1"/>
            <a:endCxn id="128004" idx="4"/>
          </p:cNvCxnSpPr>
          <p:nvPr/>
        </p:nvCxnSpPr>
        <p:spPr bwMode="auto">
          <a:xfrm flipV="1">
            <a:off x="3185161" y="2436813"/>
            <a:ext cx="277654" cy="1868488"/>
          </a:xfrm>
          <a:prstGeom prst="straightConnector1">
            <a:avLst/>
          </a:prstGeom>
          <a:noFill/>
          <a:ln w="25400" algn="ctr">
            <a:solidFill>
              <a:srgbClr val="FF0000"/>
            </a:solidFill>
            <a:round/>
            <a:headEnd type="arrow" w="med" len="med"/>
            <a:tailEnd type="arrow" w="med" len="med"/>
          </a:ln>
          <a:extLst>
            <a:ext uri="{909E8E84-426E-40DD-AFC4-6F175D3DCCD1}">
              <a14:hiddenFill xmlns:a14="http://schemas.microsoft.com/office/drawing/2010/main">
                <a:noFill/>
              </a14:hiddenFill>
            </a:ext>
          </a:extLst>
        </p:spPr>
      </p:cxnSp>
      <p:sp>
        <p:nvSpPr>
          <p:cNvPr id="128010" name="Rectangle 4"/>
          <p:cNvSpPr>
            <a:spLocks noChangeArrowheads="1"/>
          </p:cNvSpPr>
          <p:nvPr/>
        </p:nvSpPr>
        <p:spPr bwMode="auto">
          <a:xfrm>
            <a:off x="335280" y="114300"/>
            <a:ext cx="947166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Some terminology issues</a:t>
            </a:r>
          </a:p>
        </p:txBody>
      </p:sp>
    </p:spTree>
    <p:extLst>
      <p:ext uri="{BB962C8B-B14F-4D97-AF65-F5344CB8AC3E}">
        <p14:creationId xmlns:p14="http://schemas.microsoft.com/office/powerpoint/2010/main" val="3071757470"/>
      </p:ext>
    </p:extLst>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17" name="Rectangle 16"/>
          <p:cNvSpPr/>
          <p:nvPr/>
        </p:nvSpPr>
        <p:spPr>
          <a:xfrm>
            <a:off x="33180" y="1319213"/>
            <a:ext cx="10025221" cy="4633191"/>
          </a:xfrm>
          <a:prstGeom prst="rect">
            <a:avLst/>
          </a:prstGeom>
        </p:spPr>
        <p:txBody>
          <a:bodyPr>
            <a:spAutoFit/>
          </a:bodyPr>
          <a:lstStyle/>
          <a:p>
            <a:pPr eaLnBrk="1" hangingPunct="1">
              <a:lnSpc>
                <a:spcPct val="150000"/>
              </a:lnSpc>
              <a:defRPr/>
            </a:pPr>
            <a:r>
              <a:rPr lang="en-US" sz="1925" dirty="0" err="1">
                <a:solidFill>
                  <a:srgbClr val="000000"/>
                </a:solidFill>
                <a:latin typeface="Arial"/>
                <a:cs typeface="Times New Roman" pitchFamily="18" charset="0"/>
              </a:rPr>
              <a:t>Use</a:t>
            </a:r>
            <a:r>
              <a:rPr lang="en-US" sz="1925" baseline="-25000" dirty="0" err="1">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0</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1</a:t>
            </a:r>
            <a:r>
              <a:rPr lang="en-US" sz="1925" dirty="0">
                <a:solidFill>
                  <a:srgbClr val="000000"/>
                </a:solidFill>
                <a:latin typeface="Arial"/>
                <a:cs typeface="Times New Roman" pitchFamily="18" charset="0"/>
              </a:rPr>
              <a:t>Age</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2</a:t>
            </a:r>
            <a:r>
              <a:rPr lang="en-US" sz="1925" dirty="0">
                <a:solidFill>
                  <a:srgbClr val="000000"/>
                </a:solidFill>
                <a:latin typeface="Arial"/>
                <a:cs typeface="Times New Roman" pitchFamily="18" charset="0"/>
              </a:rPr>
              <a:t>Edu</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3</a:t>
            </a:r>
            <a:r>
              <a:rPr lang="en-US" sz="1925" dirty="0">
                <a:solidFill>
                  <a:srgbClr val="000000"/>
                </a:solidFill>
                <a:latin typeface="Arial"/>
                <a:cs typeface="Times New Roman" pitchFamily="18" charset="0"/>
              </a:rPr>
              <a:t>SES</a:t>
            </a:r>
            <a:r>
              <a:rPr lang="en-US" sz="1925" baseline="-25000" dirty="0">
                <a:solidFill>
                  <a:srgbClr val="000000"/>
                </a:solidFill>
                <a:latin typeface="Arial"/>
                <a:cs typeface="Times New Roman" pitchFamily="18" charset="0"/>
              </a:rPr>
              <a:t>ij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4</a:t>
            </a:r>
            <a:r>
              <a:rPr lang="en-US" sz="1925" dirty="0">
                <a:solidFill>
                  <a:srgbClr val="000000"/>
                </a:solidFill>
                <a:latin typeface="Arial"/>
                <a:cs typeface="Times New Roman" pitchFamily="18" charset="0"/>
              </a:rPr>
              <a:t>Rur</a:t>
            </a:r>
            <a:r>
              <a:rPr lang="en-US" sz="1925" baseline="-25000" dirty="0">
                <a:solidFill>
                  <a:srgbClr val="000000"/>
                </a:solidFill>
                <a:latin typeface="Arial"/>
                <a:cs typeface="Times New Roman" pitchFamily="18" charset="0"/>
              </a:rPr>
              <a:t>j</a:t>
            </a:r>
            <a:r>
              <a:rPr lang="en-US" sz="1925" dirty="0">
                <a:solidFill>
                  <a:srgbClr val="000000"/>
                </a:solidFill>
                <a:latin typeface="Arial"/>
                <a:cs typeface="Times New Roman" pitchFamily="18" charset="0"/>
              </a:rPr>
              <a:t>+</a:t>
            </a:r>
            <a:r>
              <a:rPr lang="el-GR" sz="1925" dirty="0">
                <a:solidFill>
                  <a:srgbClr val="000000"/>
                </a:solidFill>
                <a:latin typeface="Arial"/>
                <a:cs typeface="Times New Roman" pitchFamily="18" charset="0"/>
              </a:rPr>
              <a:t>α</a:t>
            </a:r>
            <a:r>
              <a:rPr lang="en-US" sz="1925" baseline="-25000" dirty="0">
                <a:solidFill>
                  <a:srgbClr val="000000"/>
                </a:solidFill>
                <a:latin typeface="Arial"/>
                <a:cs typeface="Times New Roman" pitchFamily="18" charset="0"/>
              </a:rPr>
              <a:t>5</a:t>
            </a:r>
            <a:r>
              <a:rPr lang="en-US" sz="1925" dirty="0">
                <a:solidFill>
                  <a:srgbClr val="000000"/>
                </a:solidFill>
                <a:latin typeface="Arial"/>
                <a:cs typeface="Times New Roman" pitchFamily="18" charset="0"/>
              </a:rPr>
              <a:t>Prog</a:t>
            </a:r>
            <a:r>
              <a:rPr lang="en-US" sz="1925" baseline="-25000" dirty="0">
                <a:solidFill>
                  <a:srgbClr val="000000"/>
                </a:solidFill>
                <a:latin typeface="Arial"/>
                <a:cs typeface="Times New Roman" pitchFamily="18" charset="0"/>
              </a:rPr>
              <a:t>j</a:t>
            </a:r>
            <a:r>
              <a:rPr lang="en-US" sz="1925" dirty="0">
                <a:solidFill>
                  <a:srgbClr val="00000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6</a:t>
            </a:r>
            <a:r>
              <a:rPr lang="en-US" sz="1925" dirty="0">
                <a:solidFill>
                  <a:srgbClr val="00B050"/>
                </a:solidFill>
                <a:latin typeface="Arial"/>
                <a:cs typeface="Times New Roman" pitchFamily="18" charset="0"/>
              </a:rPr>
              <a:t>Risk</a:t>
            </a:r>
            <a:r>
              <a:rPr lang="en-US" sz="1925" baseline="-25000" dirty="0">
                <a:solidFill>
                  <a:srgbClr val="00B050"/>
                </a:solidFill>
                <a:latin typeface="Arial"/>
                <a:cs typeface="Times New Roman" pitchFamily="18" charset="0"/>
              </a:rPr>
              <a:t>ij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7</a:t>
            </a:r>
            <a:r>
              <a:rPr lang="en-US" sz="1925" dirty="0">
                <a:solidFill>
                  <a:srgbClr val="00B050"/>
                </a:solidFill>
                <a:latin typeface="Arial"/>
                <a:cs typeface="Times New Roman" pitchFamily="18" charset="0"/>
              </a:rPr>
              <a:t>Gen</a:t>
            </a:r>
            <a:r>
              <a:rPr lang="en-US" sz="1925" baseline="-25000" dirty="0">
                <a:solidFill>
                  <a:srgbClr val="00B050"/>
                </a:solidFill>
                <a:latin typeface="Arial"/>
                <a:cs typeface="Times New Roman" pitchFamily="18" charset="0"/>
              </a:rPr>
              <a:t>ij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8</a:t>
            </a:r>
            <a:r>
              <a:rPr lang="en-US" sz="1925" dirty="0">
                <a:solidFill>
                  <a:srgbClr val="00B050"/>
                </a:solidFill>
                <a:latin typeface="Arial"/>
                <a:cs typeface="Times New Roman" pitchFamily="18" charset="0"/>
              </a:rPr>
              <a:t>HF</a:t>
            </a:r>
            <a:r>
              <a:rPr lang="en-US" sz="1925" baseline="-25000" dirty="0">
                <a:solidFill>
                  <a:srgbClr val="00B050"/>
                </a:solidFill>
                <a:latin typeface="Arial"/>
                <a:cs typeface="Times New Roman" pitchFamily="18" charset="0"/>
              </a:rPr>
              <a:t>j</a:t>
            </a:r>
            <a:r>
              <a:rPr lang="en-US" sz="1925" dirty="0">
                <a:solidFill>
                  <a:srgbClr val="00B050"/>
                </a:solidFill>
                <a:latin typeface="Arial"/>
                <a:cs typeface="Times New Roman" pitchFamily="18" charset="0"/>
              </a:rPr>
              <a:t>+</a:t>
            </a:r>
            <a:r>
              <a:rPr lang="el-GR" sz="1925" dirty="0">
                <a:solidFill>
                  <a:srgbClr val="00B050"/>
                </a:solidFill>
                <a:latin typeface="Arial"/>
                <a:cs typeface="Times New Roman" pitchFamily="18" charset="0"/>
              </a:rPr>
              <a:t>α</a:t>
            </a:r>
            <a:r>
              <a:rPr lang="en-US" sz="1925" baseline="-25000" dirty="0">
                <a:solidFill>
                  <a:srgbClr val="00B050"/>
                </a:solidFill>
                <a:latin typeface="Arial"/>
                <a:cs typeface="Times New Roman" pitchFamily="18" charset="0"/>
              </a:rPr>
              <a:t>9</a:t>
            </a:r>
            <a:r>
              <a:rPr lang="en-US" sz="1925" dirty="0">
                <a:solidFill>
                  <a:srgbClr val="00B050"/>
                </a:solidFill>
                <a:latin typeface="Arial"/>
                <a:cs typeface="Times New Roman" pitchFamily="18" charset="0"/>
              </a:rPr>
              <a:t>San</a:t>
            </a:r>
            <a:r>
              <a:rPr lang="en-US" sz="1925" baseline="-25000" dirty="0">
                <a:solidFill>
                  <a:srgbClr val="00B050"/>
                </a:solidFill>
                <a:latin typeface="Arial"/>
                <a:cs typeface="Times New Roman" pitchFamily="18" charset="0"/>
              </a:rPr>
              <a:t>j</a:t>
            </a:r>
            <a:endParaRPr lang="en-US" sz="1925" dirty="0">
              <a:solidFill>
                <a:srgbClr val="000000"/>
              </a:solidFill>
              <a:latin typeface="Arial"/>
              <a:cs typeface="Times New Roman" pitchFamily="18" charset="0"/>
            </a:endParaRPr>
          </a:p>
          <a:p>
            <a:pPr eaLnBrk="1" hangingPunct="1">
              <a:lnSpc>
                <a:spcPct val="150000"/>
              </a:lnSpc>
              <a:defRPr/>
            </a:pPr>
            <a:r>
              <a:rPr lang="en-US" sz="1980" dirty="0" err="1">
                <a:solidFill>
                  <a:srgbClr val="000000"/>
                </a:solidFill>
                <a:latin typeface="Arial"/>
                <a:cs typeface="Times New Roman" pitchFamily="18" charset="0"/>
              </a:rPr>
              <a:t>Prog</a:t>
            </a:r>
            <a:r>
              <a:rPr lang="en-US" sz="1980" baseline="-25000" dirty="0" err="1">
                <a:solidFill>
                  <a:srgbClr val="000000"/>
                </a:solidFill>
                <a:latin typeface="Arial"/>
                <a:cs typeface="Times New Roman" pitchFamily="18" charset="0"/>
              </a:rPr>
              <a:t>j</a:t>
            </a:r>
            <a:r>
              <a:rPr lang="en-US" sz="1980" dirty="0">
                <a:solidFill>
                  <a:srgbClr val="000000"/>
                </a:solidFill>
                <a:latin typeface="Arial"/>
                <a:cs typeface="Times New Roman" pitchFamily="18" charset="0"/>
              </a:rPr>
              <a:t> = </a:t>
            </a:r>
            <a:r>
              <a:rPr lang="el-GR" sz="1980" dirty="0">
                <a:solidFill>
                  <a:srgbClr val="000000"/>
                </a:solidFill>
                <a:latin typeface="Arial"/>
                <a:cs typeface="Times New Roman" pitchFamily="18" charset="0"/>
              </a:rPr>
              <a:t>β</a:t>
            </a:r>
            <a:r>
              <a:rPr lang="en-US" sz="1980" baseline="-25000" dirty="0">
                <a:solidFill>
                  <a:srgbClr val="000000"/>
                </a:solidFill>
                <a:latin typeface="Arial"/>
                <a:cs typeface="Times New Roman" pitchFamily="18" charset="0"/>
              </a:rPr>
              <a:t>0 </a:t>
            </a:r>
            <a:r>
              <a:rPr lang="en-US" sz="1980" dirty="0">
                <a:solidFill>
                  <a:srgbClr val="000000"/>
                </a:solidFill>
                <a:latin typeface="Arial"/>
                <a:cs typeface="Times New Roman" pitchFamily="18" charset="0"/>
              </a:rPr>
              <a:t>+ </a:t>
            </a:r>
            <a:r>
              <a:rPr lang="el-GR" sz="1980" dirty="0">
                <a:solidFill>
                  <a:srgbClr val="000000"/>
                </a:solidFill>
                <a:latin typeface="Arial"/>
                <a:cs typeface="Times New Roman" pitchFamily="18" charset="0"/>
              </a:rPr>
              <a:t>β</a:t>
            </a:r>
            <a:r>
              <a:rPr lang="en-US" sz="1980" baseline="-25000" dirty="0">
                <a:solidFill>
                  <a:srgbClr val="000000"/>
                </a:solidFill>
                <a:latin typeface="Arial"/>
                <a:cs typeface="Times New Roman" pitchFamily="18" charset="0"/>
              </a:rPr>
              <a:t>1</a:t>
            </a:r>
            <a:r>
              <a:rPr lang="en-US" sz="1980" dirty="0">
                <a:solidFill>
                  <a:srgbClr val="000000"/>
                </a:solidFill>
                <a:latin typeface="Arial"/>
                <a:cs typeface="Times New Roman" pitchFamily="18" charset="0"/>
              </a:rPr>
              <a:t>Rur</a:t>
            </a:r>
            <a:r>
              <a:rPr lang="en-US" sz="1980" baseline="-25000" dirty="0">
                <a:solidFill>
                  <a:srgbClr val="000000"/>
                </a:solidFill>
                <a:latin typeface="Arial"/>
                <a:cs typeface="Times New Roman" pitchFamily="18" charset="0"/>
              </a:rPr>
              <a:t>j </a:t>
            </a:r>
            <a:r>
              <a:rPr lang="en-US" sz="1980" dirty="0">
                <a:solidFill>
                  <a:srgbClr val="000000"/>
                </a:solidFill>
                <a:latin typeface="Arial"/>
                <a:cs typeface="Times New Roman" pitchFamily="18" charset="0"/>
              </a:rPr>
              <a:t>+ </a:t>
            </a:r>
            <a:r>
              <a:rPr lang="el-GR" sz="1980" dirty="0">
                <a:solidFill>
                  <a:srgbClr val="00B050"/>
                </a:solidFill>
                <a:latin typeface="Arial"/>
                <a:cs typeface="Times New Roman" pitchFamily="18" charset="0"/>
              </a:rPr>
              <a:t>β</a:t>
            </a:r>
            <a:r>
              <a:rPr lang="en-US" sz="1980" baseline="-25000" dirty="0">
                <a:solidFill>
                  <a:srgbClr val="00B050"/>
                </a:solidFill>
                <a:latin typeface="Arial"/>
                <a:cs typeface="Times New Roman" pitchFamily="18" charset="0"/>
              </a:rPr>
              <a:t>2</a:t>
            </a:r>
            <a:r>
              <a:rPr lang="en-US" sz="1980" dirty="0">
                <a:solidFill>
                  <a:srgbClr val="00B050"/>
                </a:solidFill>
                <a:latin typeface="Arial"/>
                <a:cs typeface="Times New Roman" pitchFamily="18" charset="0"/>
              </a:rPr>
              <a:t>HF</a:t>
            </a:r>
            <a:r>
              <a:rPr lang="en-US" sz="1980" baseline="-25000" dirty="0">
                <a:solidFill>
                  <a:srgbClr val="00B050"/>
                </a:solidFill>
                <a:latin typeface="Arial"/>
                <a:cs typeface="Times New Roman" pitchFamily="18" charset="0"/>
              </a:rPr>
              <a:t>j </a:t>
            </a:r>
            <a:r>
              <a:rPr lang="en-US" sz="1980" dirty="0">
                <a:solidFill>
                  <a:srgbClr val="00B050"/>
                </a:solidFill>
                <a:latin typeface="Arial"/>
                <a:cs typeface="Times New Roman" pitchFamily="18" charset="0"/>
              </a:rPr>
              <a:t>+ </a:t>
            </a:r>
            <a:r>
              <a:rPr lang="el-GR" sz="1980" dirty="0">
                <a:solidFill>
                  <a:srgbClr val="00B050"/>
                </a:solidFill>
                <a:latin typeface="Arial"/>
                <a:cs typeface="Times New Roman" pitchFamily="18" charset="0"/>
              </a:rPr>
              <a:t>β</a:t>
            </a:r>
            <a:r>
              <a:rPr lang="en-US" sz="1980" baseline="-25000" dirty="0">
                <a:solidFill>
                  <a:srgbClr val="00B050"/>
                </a:solidFill>
                <a:latin typeface="Arial"/>
                <a:cs typeface="Times New Roman" pitchFamily="18" charset="0"/>
              </a:rPr>
              <a:t>3</a:t>
            </a:r>
            <a:r>
              <a:rPr lang="en-US" sz="1980" dirty="0">
                <a:solidFill>
                  <a:srgbClr val="00B050"/>
                </a:solidFill>
                <a:latin typeface="Arial"/>
                <a:cs typeface="Times New Roman" pitchFamily="18" charset="0"/>
              </a:rPr>
              <a:t>San</a:t>
            </a:r>
            <a:r>
              <a:rPr lang="en-US" sz="1980" baseline="-25000" dirty="0">
                <a:solidFill>
                  <a:srgbClr val="00B050"/>
                </a:solidFill>
                <a:latin typeface="Arial"/>
                <a:cs typeface="Times New Roman" pitchFamily="18" charset="0"/>
              </a:rPr>
              <a:t>j</a:t>
            </a:r>
          </a:p>
          <a:p>
            <a:pPr eaLnBrk="1" hangingPunct="1">
              <a:defRPr/>
            </a:pPr>
            <a:endParaRPr lang="en-US" sz="1100" u="sng" dirty="0">
              <a:solidFill>
                <a:srgbClr val="000000"/>
              </a:solidFill>
              <a:latin typeface="Arial"/>
              <a:cs typeface="Times New Roman" pitchFamily="18" charset="0"/>
            </a:endParaRPr>
          </a:p>
          <a:p>
            <a:pPr eaLnBrk="1" hangingPunct="1">
              <a:defRPr/>
            </a:pPr>
            <a:endParaRPr lang="en-US" sz="1100" u="sng" dirty="0">
              <a:solidFill>
                <a:srgbClr val="000000"/>
              </a:solidFill>
              <a:latin typeface="Arial"/>
              <a:cs typeface="Times New Roman" pitchFamily="18" charset="0"/>
            </a:endParaRPr>
          </a:p>
          <a:p>
            <a:pPr eaLnBrk="1" hangingPunct="1">
              <a:defRPr/>
            </a:pPr>
            <a:r>
              <a:rPr lang="en-US" sz="2090" u="sng" dirty="0">
                <a:solidFill>
                  <a:srgbClr val="000000"/>
                </a:solidFill>
                <a:latin typeface="Century Gothic" panose="020B0502020202020204" pitchFamily="34" charset="0"/>
                <a:cs typeface="Times New Roman" pitchFamily="18" charset="0"/>
              </a:rPr>
              <a:t>What if?</a:t>
            </a:r>
            <a:r>
              <a:rPr lang="en-US" sz="2090" dirty="0">
                <a:solidFill>
                  <a:srgbClr val="000000"/>
                </a:solidFill>
                <a:latin typeface="Century Gothic" panose="020B0502020202020204" pitchFamily="34" charset="0"/>
                <a:cs typeface="Times New Roman" pitchFamily="18" charset="0"/>
              </a:rPr>
              <a:t>	</a:t>
            </a:r>
            <a:r>
              <a:rPr lang="en-US" sz="2090" b="1" dirty="0" smtClean="0">
                <a:solidFill>
                  <a:srgbClr val="000000"/>
                </a:solidFill>
                <a:latin typeface="Century Gothic" panose="020B0502020202020204" pitchFamily="34" charset="0"/>
                <a:cs typeface="Times New Roman" pitchFamily="18" charset="0"/>
              </a:rPr>
              <a:t>↑</a:t>
            </a:r>
            <a:r>
              <a:rPr lang="en-US" sz="2090" dirty="0">
                <a:solidFill>
                  <a:srgbClr val="000000"/>
                </a:solidFill>
                <a:latin typeface="Century Gothic" panose="020B0502020202020204" pitchFamily="34" charset="0"/>
                <a:cs typeface="Times New Roman" pitchFamily="18" charset="0"/>
              </a:rPr>
              <a:t>Edu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a:t>
            </a:r>
            <a:r>
              <a:rPr lang="en-US" sz="2090" b="1" dirty="0">
                <a:solidFill>
                  <a:srgbClr val="00B050"/>
                </a:solidFill>
                <a:latin typeface="Century Gothic" panose="020B0502020202020204" pitchFamily="34" charset="0"/>
                <a:cs typeface="Times New Roman" pitchFamily="18" charset="0"/>
              </a:rPr>
              <a:t>Risk</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a:t>
            </a:r>
            <a:r>
              <a:rPr lang="en-US" sz="2090" b="1" dirty="0">
                <a:solidFill>
                  <a:srgbClr val="00B050"/>
                </a:solidFill>
                <a:latin typeface="Century Gothic" panose="020B0502020202020204" pitchFamily="34" charset="0"/>
                <a:cs typeface="Times New Roman" pitchFamily="18" charset="0"/>
              </a:rPr>
              <a:t>HF   </a:t>
            </a:r>
            <a:r>
              <a:rPr lang="en-US" sz="2090" b="1" dirty="0">
                <a:solidFill>
                  <a:srgbClr val="000000"/>
                </a:solidFill>
                <a:latin typeface="Century Gothic" panose="020B0502020202020204" pitchFamily="34" charset="0"/>
                <a:cs typeface="Times New Roman" pitchFamily="18" charset="0"/>
              </a:rPr>
              <a:t>→</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dirty="0" err="1">
                <a:solidFill>
                  <a:srgbClr val="000000"/>
                </a:solidFill>
                <a:latin typeface="Century Gothic" panose="020B0502020202020204" pitchFamily="34" charset="0"/>
                <a:cs typeface="Times New Roman" pitchFamily="18" charset="0"/>
              </a:rPr>
              <a:t>Prog</a:t>
            </a:r>
            <a:r>
              <a:rPr lang="en-US" sz="2090" dirty="0">
                <a:solidFill>
                  <a:srgbClr val="000000"/>
                </a:solidFill>
                <a:latin typeface="Century Gothic" panose="020B0502020202020204" pitchFamily="34" charset="0"/>
                <a:cs typeface="Times New Roman" pitchFamily="18" charset="0"/>
              </a:rPr>
              <a:t> </a:t>
            </a:r>
            <a:r>
              <a:rPr lang="en-US" sz="2640" b="1" dirty="0">
                <a:solidFill>
                  <a:srgbClr val="000000"/>
                </a:solidFill>
                <a:latin typeface="Century Gothic" panose="020B0502020202020204" pitchFamily="34" charset="0"/>
                <a:cs typeface="Times New Roman" pitchFamily="18" charset="0"/>
              </a:rPr>
              <a:t>→</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B050"/>
                </a:solidFill>
                <a:latin typeface="Century Gothic" panose="020B0502020202020204" pitchFamily="34" charset="0"/>
                <a:cs typeface="Times New Roman" pitchFamily="18" charset="0"/>
              </a:rPr>
              <a:t>∆</a:t>
            </a:r>
            <a:r>
              <a:rPr lang="en-US" sz="2090" dirty="0">
                <a:solidFill>
                  <a:srgbClr val="00B05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Century Gothic" panose="020B0502020202020204" pitchFamily="34" charset="0"/>
                <a:cs typeface="Times New Roman" pitchFamily="18" charset="0"/>
              </a:rPr>
              <a:t>                                                         </a:t>
            </a:r>
            <a:r>
              <a:rPr lang="en-US" sz="2090" b="1" dirty="0">
                <a:solidFill>
                  <a:srgbClr val="000000"/>
                </a:solidFill>
                <a:latin typeface="Century Gothic" panose="020B0502020202020204" pitchFamily="34" charset="0"/>
                <a:cs typeface="Times New Roman" pitchFamily="18" charset="0"/>
              </a:rPr>
              <a:t>  </a:t>
            </a:r>
            <a:r>
              <a:rPr lang="en-US" sz="2090" dirty="0">
                <a:solidFill>
                  <a:srgbClr val="000000"/>
                </a:solidFill>
                <a:latin typeface="Century Gothic" panose="020B0502020202020204" pitchFamily="34" charset="0"/>
                <a:cs typeface="Times New Roman" pitchFamily="18" charset="0"/>
              </a:rPr>
              <a:t>  </a:t>
            </a:r>
            <a:r>
              <a:rPr lang="en-US" sz="2090" b="1" dirty="0">
                <a:solidFill>
                  <a:srgbClr val="00B050"/>
                </a:solidFill>
                <a:latin typeface="Century Gothic" panose="020B0502020202020204" pitchFamily="34" charset="0"/>
                <a:cs typeface="Times New Roman" pitchFamily="18" charset="0"/>
              </a:rPr>
              <a:t>∆</a:t>
            </a:r>
            <a:r>
              <a:rPr lang="en-US" sz="2090" dirty="0">
                <a:solidFill>
                  <a:srgbClr val="00B050"/>
                </a:solidFill>
                <a:latin typeface="Century Gothic" panose="020B0502020202020204" pitchFamily="34" charset="0"/>
                <a:cs typeface="Times New Roman" pitchFamily="18" charset="0"/>
              </a:rPr>
              <a:t> Use</a:t>
            </a:r>
          </a:p>
          <a:p>
            <a:pPr eaLnBrk="1" hangingPunct="1">
              <a:defRPr/>
            </a:pPr>
            <a:r>
              <a:rPr lang="en-US" sz="2090" dirty="0">
                <a:solidFill>
                  <a:srgbClr val="000000"/>
                </a:solidFill>
                <a:latin typeface="Arial"/>
                <a:cs typeface="Times New Roman" pitchFamily="18" charset="0"/>
              </a:rPr>
              <a:t>    </a:t>
            </a:r>
          </a:p>
          <a:p>
            <a:pPr eaLnBrk="1" hangingPunct="1">
              <a:defRPr/>
            </a:pPr>
            <a:r>
              <a:rPr lang="en-US" sz="2090" dirty="0">
                <a:solidFill>
                  <a:srgbClr val="000000"/>
                </a:solidFill>
                <a:latin typeface="Century Gothic" panose="020B0502020202020204" pitchFamily="34" charset="0"/>
                <a:cs typeface="Times New Roman" pitchFamily="18" charset="0"/>
              </a:rPr>
              <a:t>This problem is </a:t>
            </a:r>
            <a:r>
              <a:rPr lang="en-US" sz="2090" u="sng" dirty="0">
                <a:solidFill>
                  <a:srgbClr val="000000"/>
                </a:solidFill>
                <a:latin typeface="Century Gothic" panose="020B0502020202020204" pitchFamily="34" charset="0"/>
                <a:cs typeface="Times New Roman" pitchFamily="18" charset="0"/>
              </a:rPr>
              <a:t>caused by unobserved factors that influence both</a:t>
            </a:r>
            <a:r>
              <a:rPr lang="en-US" sz="2090" dirty="0">
                <a:solidFill>
                  <a:srgbClr val="000000"/>
                </a:solidFill>
                <a:latin typeface="Century Gothic" panose="020B0502020202020204" pitchFamily="34" charset="0"/>
                <a:cs typeface="Times New Roman" pitchFamily="18" charset="0"/>
              </a:rPr>
              <a:t> the outcome and program. They are:  </a:t>
            </a:r>
            <a:r>
              <a:rPr lang="en-US" sz="2090" b="1" dirty="0">
                <a:solidFill>
                  <a:srgbClr val="00B050"/>
                </a:solidFill>
                <a:latin typeface="Century Gothic" panose="020B0502020202020204" pitchFamily="34" charset="0"/>
                <a:cs typeface="Times New Roman" pitchFamily="18" charset="0"/>
              </a:rPr>
              <a:t>HF</a:t>
            </a:r>
            <a:r>
              <a:rPr lang="en-US" sz="2090" dirty="0">
                <a:solidFill>
                  <a:srgbClr val="000000"/>
                </a:solidFill>
                <a:latin typeface="Century Gothic" panose="020B0502020202020204" pitchFamily="34" charset="0"/>
                <a:cs typeface="Times New Roman" pitchFamily="18" charset="0"/>
              </a:rPr>
              <a:t> and </a:t>
            </a:r>
            <a:r>
              <a:rPr lang="en-US" sz="2090" b="1" dirty="0">
                <a:solidFill>
                  <a:srgbClr val="00B050"/>
                </a:solidFill>
                <a:latin typeface="Century Gothic" panose="020B0502020202020204" pitchFamily="34" charset="0"/>
                <a:cs typeface="Times New Roman" pitchFamily="18" charset="0"/>
              </a:rPr>
              <a:t>San</a:t>
            </a:r>
            <a:r>
              <a:rPr lang="en-US" sz="2090" b="1" dirty="0">
                <a:solidFill>
                  <a:srgbClr val="000000"/>
                </a:solidFill>
                <a:latin typeface="Century Gothic" panose="020B0502020202020204" pitchFamily="34" charset="0"/>
                <a:cs typeface="Times New Roman" pitchFamily="18" charset="0"/>
              </a:rPr>
              <a:t>.</a:t>
            </a:r>
          </a:p>
          <a:p>
            <a:pPr eaLnBrk="1" hangingPunct="1">
              <a:defRPr/>
            </a:pPr>
            <a:endParaRPr lang="en-US" sz="2090" dirty="0">
              <a:solidFill>
                <a:srgbClr val="000000"/>
              </a:solidFill>
              <a:latin typeface="Century Gothic" panose="020B0502020202020204" pitchFamily="34" charset="0"/>
              <a:cs typeface="Times New Roman" pitchFamily="18" charset="0"/>
            </a:endParaRPr>
          </a:p>
          <a:p>
            <a:pPr eaLnBrk="1" hangingPunct="1">
              <a:defRPr/>
            </a:pPr>
            <a:r>
              <a:rPr lang="en-US" sz="2090" dirty="0">
                <a:solidFill>
                  <a:srgbClr val="000000"/>
                </a:solidFill>
                <a:latin typeface="Century Gothic" panose="020B0502020202020204" pitchFamily="34" charset="0"/>
                <a:cs typeface="Times New Roman" pitchFamily="18" charset="0"/>
              </a:rPr>
              <a:t>Notice that there are other </a:t>
            </a:r>
            <a:r>
              <a:rPr lang="en-US" sz="2090" dirty="0" err="1">
                <a:solidFill>
                  <a:srgbClr val="000000"/>
                </a:solidFill>
                <a:latin typeface="Century Gothic" panose="020B0502020202020204" pitchFamily="34" charset="0"/>
                <a:cs typeface="Times New Roman" pitchFamily="18" charset="0"/>
              </a:rPr>
              <a:t>unobservables</a:t>
            </a:r>
            <a:r>
              <a:rPr lang="en-US" sz="2090" dirty="0">
                <a:solidFill>
                  <a:srgbClr val="000000"/>
                </a:solidFill>
                <a:latin typeface="Century Gothic" panose="020B0502020202020204" pitchFamily="34" charset="0"/>
                <a:cs typeface="Times New Roman" pitchFamily="18" charset="0"/>
              </a:rPr>
              <a:t>               that </a:t>
            </a:r>
            <a:r>
              <a:rPr lang="en-US" sz="2090" u="sng" dirty="0">
                <a:solidFill>
                  <a:srgbClr val="000000"/>
                </a:solidFill>
                <a:latin typeface="Century Gothic" panose="020B0502020202020204" pitchFamily="34" charset="0"/>
                <a:cs typeface="Times New Roman" pitchFamily="18" charset="0"/>
              </a:rPr>
              <a:t>do </a:t>
            </a:r>
            <a:r>
              <a:rPr lang="en-US" sz="2090" b="1" u="sng" dirty="0">
                <a:solidFill>
                  <a:srgbClr val="000000"/>
                </a:solidFill>
                <a:latin typeface="Century Gothic" panose="020B0502020202020204" pitchFamily="34" charset="0"/>
                <a:cs typeface="Times New Roman" pitchFamily="18" charset="0"/>
              </a:rPr>
              <a:t>not </a:t>
            </a:r>
            <a:r>
              <a:rPr lang="en-US" sz="2090" dirty="0">
                <a:solidFill>
                  <a:srgbClr val="000000"/>
                </a:solidFill>
                <a:latin typeface="Century Gothic" panose="020B0502020202020204" pitchFamily="34" charset="0"/>
                <a:cs typeface="Times New Roman" pitchFamily="18" charset="0"/>
              </a:rPr>
              <a:t>generate endogeneity:   </a:t>
            </a:r>
            <a:r>
              <a:rPr lang="en-US" sz="2090" b="1" dirty="0">
                <a:solidFill>
                  <a:srgbClr val="00B050"/>
                </a:solidFill>
                <a:latin typeface="Century Gothic" panose="020B0502020202020204" pitchFamily="34" charset="0"/>
                <a:cs typeface="Times New Roman" pitchFamily="18" charset="0"/>
              </a:rPr>
              <a:t>Risk</a:t>
            </a:r>
            <a:r>
              <a:rPr lang="en-US" sz="2090" dirty="0">
                <a:solidFill>
                  <a:srgbClr val="000000"/>
                </a:solidFill>
                <a:latin typeface="Century Gothic" panose="020B0502020202020204" pitchFamily="34" charset="0"/>
                <a:cs typeface="Times New Roman" pitchFamily="18" charset="0"/>
              </a:rPr>
              <a:t> and </a:t>
            </a:r>
            <a:r>
              <a:rPr lang="en-US" sz="2090" b="1" dirty="0">
                <a:solidFill>
                  <a:srgbClr val="00B050"/>
                </a:solidFill>
                <a:latin typeface="Century Gothic" panose="020B0502020202020204" pitchFamily="34" charset="0"/>
                <a:cs typeface="Times New Roman" pitchFamily="18" charset="0"/>
              </a:rPr>
              <a:t>Gen</a:t>
            </a:r>
            <a:r>
              <a:rPr lang="en-US" sz="2090" dirty="0">
                <a:solidFill>
                  <a:srgbClr val="000000"/>
                </a:solidFill>
                <a:latin typeface="Century Gothic" panose="020B0502020202020204" pitchFamily="34" charset="0"/>
                <a:cs typeface="Times New Roman" pitchFamily="18" charset="0"/>
              </a:rPr>
              <a:t>. </a:t>
            </a:r>
          </a:p>
        </p:txBody>
      </p:sp>
      <p:cxnSp>
        <p:nvCxnSpPr>
          <p:cNvPr id="130052" name="Straight Connector 25"/>
          <p:cNvCxnSpPr>
            <a:cxnSpLocks noChangeShapeType="1"/>
          </p:cNvCxnSpPr>
          <p:nvPr/>
        </p:nvCxnSpPr>
        <p:spPr bwMode="auto">
          <a:xfrm rot="5400000" flipH="1" flipV="1">
            <a:off x="4248627" y="3802380"/>
            <a:ext cx="83820" cy="838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0053" name="Straight Connector 26"/>
          <p:cNvCxnSpPr>
            <a:cxnSpLocks noChangeShapeType="1"/>
          </p:cNvCxnSpPr>
          <p:nvPr/>
        </p:nvCxnSpPr>
        <p:spPr bwMode="auto">
          <a:xfrm rot="16200000" flipH="1">
            <a:off x="4240768" y="3714194"/>
            <a:ext cx="99537" cy="73343"/>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30054" name="Freeform 29"/>
          <p:cNvSpPr>
            <a:spLocks/>
          </p:cNvSpPr>
          <p:nvPr/>
        </p:nvSpPr>
        <p:spPr bwMode="auto">
          <a:xfrm>
            <a:off x="2870835" y="3650457"/>
            <a:ext cx="1456373" cy="151923"/>
          </a:xfrm>
          <a:custGeom>
            <a:avLst/>
            <a:gdLst>
              <a:gd name="T0" fmla="*/ 0 w 1323975"/>
              <a:gd name="T1" fmla="*/ 0 h 138112"/>
              <a:gd name="T2" fmla="*/ 166688 w 1323975"/>
              <a:gd name="T3" fmla="*/ 80962 h 138112"/>
              <a:gd name="T4" fmla="*/ 676275 w 1323975"/>
              <a:gd name="T5" fmla="*/ 123825 h 138112"/>
              <a:gd name="T6" fmla="*/ 1323975 w 1323975"/>
              <a:gd name="T7" fmla="*/ 138112 h 138112"/>
              <a:gd name="T8" fmla="*/ 0 60000 65536"/>
              <a:gd name="T9" fmla="*/ 0 60000 65536"/>
              <a:gd name="T10" fmla="*/ 0 60000 65536"/>
              <a:gd name="T11" fmla="*/ 0 60000 65536"/>
              <a:gd name="T12" fmla="*/ 0 w 1323975"/>
              <a:gd name="T13" fmla="*/ 0 h 138112"/>
              <a:gd name="T14" fmla="*/ 1323975 w 1323975"/>
              <a:gd name="T15" fmla="*/ 138112 h 138112"/>
            </a:gdLst>
            <a:ahLst/>
            <a:cxnLst>
              <a:cxn ang="T8">
                <a:pos x="T0" y="T1"/>
              </a:cxn>
              <a:cxn ang="T9">
                <a:pos x="T2" y="T3"/>
              </a:cxn>
              <a:cxn ang="T10">
                <a:pos x="T4" y="T5"/>
              </a:cxn>
              <a:cxn ang="T11">
                <a:pos x="T6" y="T7"/>
              </a:cxn>
            </a:cxnLst>
            <a:rect l="T12" t="T13" r="T14" b="T15"/>
            <a:pathLst>
              <a:path w="1323975" h="138112">
                <a:moveTo>
                  <a:pt x="0" y="0"/>
                </a:moveTo>
                <a:cubicBezTo>
                  <a:pt x="26988" y="30162"/>
                  <a:pt x="53976" y="60325"/>
                  <a:pt x="166688" y="80962"/>
                </a:cubicBezTo>
                <a:cubicBezTo>
                  <a:pt x="279400" y="101599"/>
                  <a:pt x="483394" y="114300"/>
                  <a:pt x="676275" y="123825"/>
                </a:cubicBezTo>
                <a:cubicBezTo>
                  <a:pt x="869156" y="133350"/>
                  <a:pt x="1216819" y="137318"/>
                  <a:pt x="1323975" y="138112"/>
                </a:cubicBezTo>
              </a:path>
            </a:pathLst>
          </a:custGeom>
          <a:noFill/>
          <a:ln w="158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sz="1980"/>
          </a:p>
        </p:txBody>
      </p:sp>
      <p:sp>
        <p:nvSpPr>
          <p:cNvPr id="130055" name="Right Brace 30"/>
          <p:cNvSpPr>
            <a:spLocks/>
          </p:cNvSpPr>
          <p:nvPr/>
        </p:nvSpPr>
        <p:spPr bwMode="auto">
          <a:xfrm>
            <a:off x="5448300" y="3215640"/>
            <a:ext cx="251460" cy="586740"/>
          </a:xfrm>
          <a:prstGeom prst="rightBrace">
            <a:avLst>
              <a:gd name="adj1" fmla="val 8329"/>
              <a:gd name="adj2" fmla="val 50000"/>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130056" name="TextBox 32"/>
          <p:cNvSpPr txBox="1">
            <a:spLocks noChangeArrowheads="1"/>
          </p:cNvSpPr>
          <p:nvPr/>
        </p:nvSpPr>
        <p:spPr bwMode="auto">
          <a:xfrm>
            <a:off x="5682298" y="3278505"/>
            <a:ext cx="93807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r>
              <a:rPr lang="en-US" altLang="en-US" sz="2200" b="1" dirty="0">
                <a:solidFill>
                  <a:srgbClr val="000000"/>
                </a:solidFill>
                <a:latin typeface="Century Gothic" panose="020B0502020202020204" pitchFamily="34" charset="0"/>
              </a:rPr>
              <a:t>∆</a:t>
            </a:r>
            <a:r>
              <a:rPr lang="en-US" altLang="en-US" sz="2200" dirty="0">
                <a:solidFill>
                  <a:srgbClr val="000000"/>
                </a:solidFill>
                <a:latin typeface="Century Gothic" panose="020B0502020202020204" pitchFamily="34" charset="0"/>
              </a:rPr>
              <a:t> Use</a:t>
            </a:r>
          </a:p>
        </p:txBody>
      </p:sp>
      <p:sp>
        <p:nvSpPr>
          <p:cNvPr id="130057" name="Oval 1"/>
          <p:cNvSpPr>
            <a:spLocks noChangeArrowheads="1"/>
          </p:cNvSpPr>
          <p:nvPr/>
        </p:nvSpPr>
        <p:spPr bwMode="auto">
          <a:xfrm>
            <a:off x="2346960" y="1790700"/>
            <a:ext cx="1896428" cy="58674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130058" name="Oval 13"/>
          <p:cNvSpPr>
            <a:spLocks noChangeArrowheads="1"/>
          </p:cNvSpPr>
          <p:nvPr/>
        </p:nvSpPr>
        <p:spPr bwMode="auto">
          <a:xfrm>
            <a:off x="7208520" y="1371600"/>
            <a:ext cx="1896428" cy="58674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cxnSp>
        <p:nvCxnSpPr>
          <p:cNvPr id="130059" name="Straight Arrow Connector 3"/>
          <p:cNvCxnSpPr>
            <a:cxnSpLocks noChangeShapeType="1"/>
          </p:cNvCxnSpPr>
          <p:nvPr/>
        </p:nvCxnSpPr>
        <p:spPr bwMode="auto">
          <a:xfrm flipV="1">
            <a:off x="4311492" y="1916430"/>
            <a:ext cx="2849880" cy="293370"/>
          </a:xfrm>
          <a:prstGeom prst="straightConnector1">
            <a:avLst/>
          </a:prstGeom>
          <a:noFill/>
          <a:ln w="25400" algn="ctr">
            <a:solidFill>
              <a:srgbClr val="FF0000"/>
            </a:solidFill>
            <a:round/>
            <a:headEnd type="arrow" w="med" len="med"/>
            <a:tailEnd type="arrow" w="med" len="med"/>
          </a:ln>
          <a:extLst>
            <a:ext uri="{909E8E84-426E-40DD-AFC4-6F175D3DCCD1}">
              <a14:hiddenFill xmlns:a14="http://schemas.microsoft.com/office/drawing/2010/main">
                <a:noFill/>
              </a14:hiddenFill>
            </a:ext>
          </a:extLst>
        </p:spPr>
      </p:cxnSp>
      <p:sp>
        <p:nvSpPr>
          <p:cNvPr id="130060" name="Oval 13"/>
          <p:cNvSpPr>
            <a:spLocks noChangeArrowheads="1"/>
          </p:cNvSpPr>
          <p:nvPr/>
        </p:nvSpPr>
        <p:spPr bwMode="auto">
          <a:xfrm>
            <a:off x="5448301" y="1371600"/>
            <a:ext cx="1765459" cy="586740"/>
          </a:xfrm>
          <a:prstGeom prst="ellipse">
            <a:avLst/>
          </a:prstGeom>
          <a:noFill/>
          <a:ln w="25400" algn="ctr">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
        <p:nvSpPr>
          <p:cNvPr id="130061" name="Rectangle 4"/>
          <p:cNvSpPr>
            <a:spLocks noChangeArrowheads="1"/>
          </p:cNvSpPr>
          <p:nvPr/>
        </p:nvSpPr>
        <p:spPr bwMode="auto">
          <a:xfrm>
            <a:off x="335280" y="114300"/>
            <a:ext cx="947166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Some terminology issues</a:t>
            </a:r>
          </a:p>
        </p:txBody>
      </p:sp>
      <p:sp>
        <p:nvSpPr>
          <p:cNvPr id="130062" name="Oval 13"/>
          <p:cNvSpPr>
            <a:spLocks noChangeArrowheads="1"/>
          </p:cNvSpPr>
          <p:nvPr/>
        </p:nvSpPr>
        <p:spPr bwMode="auto">
          <a:xfrm>
            <a:off x="5643867" y="5105400"/>
            <a:ext cx="922020" cy="490696"/>
          </a:xfrm>
          <a:prstGeom prst="ellipse">
            <a:avLst/>
          </a:prstGeom>
          <a:noFill/>
          <a:ln w="25400" algn="ctr">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spcBef>
                <a:spcPct val="0"/>
              </a:spcBef>
              <a:buClrTx/>
              <a:buFontTx/>
              <a:buNone/>
            </a:pPr>
            <a:endParaRPr lang="en-US" altLang="en-US" sz="264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800303491"/>
      </p:ext>
    </p:extLst>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47918" y="1371600"/>
            <a:ext cx="0" cy="5137673"/>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defTabSz="1005840" eaLnBrk="0" fontAlgn="base" hangingPunct="0">
              <a:spcBef>
                <a:spcPct val="0"/>
              </a:spcBef>
              <a:spcAft>
                <a:spcPct val="0"/>
              </a:spcAft>
              <a:defRPr/>
            </a:pPr>
            <a:endParaRPr sz="1980">
              <a:solidFill>
                <a:prstClr val="black"/>
              </a:solidFill>
              <a:latin typeface="Arial" panose="020B0604020202020204" pitchFamily="34" charset="0"/>
              <a:cs typeface="Arial" panose="020B0604020202020204" pitchFamily="34" charset="0"/>
            </a:endParaRPr>
          </a:p>
        </p:txBody>
      </p:sp>
      <p:sp>
        <p:nvSpPr>
          <p:cNvPr id="5" name="object 5"/>
          <p:cNvSpPr/>
          <p:nvPr/>
        </p:nvSpPr>
        <p:spPr>
          <a:xfrm>
            <a:off x="0" y="1223684"/>
            <a:ext cx="10058400" cy="5274213"/>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defTabSz="1005840" eaLnBrk="0" fontAlgn="base" hangingPunct="0">
              <a:spcBef>
                <a:spcPct val="0"/>
              </a:spcBef>
              <a:spcAft>
                <a:spcPct val="0"/>
              </a:spcAft>
              <a:defRPr/>
            </a:pPr>
            <a:endParaRPr sz="1980">
              <a:solidFill>
                <a:prstClr val="black"/>
              </a:solidFill>
              <a:latin typeface="Arial" panose="020B0604020202020204" pitchFamily="34" charset="0"/>
              <a:cs typeface="Arial" panose="020B0604020202020204" pitchFamily="34" charset="0"/>
            </a:endParaRPr>
          </a:p>
        </p:txBody>
      </p:sp>
      <p:sp>
        <p:nvSpPr>
          <p:cNvPr id="8" name="object 8"/>
          <p:cNvSpPr txBox="1"/>
          <p:nvPr/>
        </p:nvSpPr>
        <p:spPr>
          <a:xfrm>
            <a:off x="961465" y="1904302"/>
            <a:ext cx="8135470" cy="3868238"/>
          </a:xfrm>
          <a:prstGeom prst="rect">
            <a:avLst/>
          </a:prstGeom>
        </p:spPr>
        <p:txBody>
          <a:bodyPr vert="horz" wrap="square" lIns="0" tIns="0" rIns="0" bIns="0" rtlCol="0">
            <a:spAutoFit/>
          </a:bodyPr>
          <a:lstStyle/>
          <a:p>
            <a:pPr defTabSz="1005840" eaLnBrk="0" fontAlgn="base" hangingPunct="0">
              <a:spcBef>
                <a:spcPct val="0"/>
              </a:spcBef>
              <a:spcAft>
                <a:spcPct val="0"/>
              </a:spcAft>
              <a:defRPr/>
            </a:pPr>
            <a:r>
              <a:rPr lang="en-US" sz="2330" spc="-97" dirty="0">
                <a:solidFill>
                  <a:prstClr val="white"/>
                </a:solidFill>
                <a:latin typeface="Century Gothic" panose="020B0502020202020204" pitchFamily="34" charset="0"/>
                <a:cs typeface="Arial" panose="020B0604020202020204"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a:t>
            </a:r>
            <a:br>
              <a:rPr lang="en-US" sz="2330" spc="-97" dirty="0">
                <a:solidFill>
                  <a:prstClr val="white"/>
                </a:solidFill>
                <a:latin typeface="Century Gothic" panose="020B0502020202020204" pitchFamily="34" charset="0"/>
                <a:cs typeface="Arial" panose="020B0604020202020204" pitchFamily="34" charset="0"/>
              </a:rPr>
            </a:br>
            <a:r>
              <a:rPr lang="en-US" sz="2330" spc="-97" dirty="0">
                <a:solidFill>
                  <a:prstClr val="white"/>
                </a:solidFill>
                <a:latin typeface="Century Gothic" panose="020B0502020202020204" pitchFamily="34" charset="0"/>
                <a:cs typeface="Arial" panose="020B0604020202020204" pitchFamily="34" charset="0"/>
              </a:rPr>
              <a:t>of USAID or the United States government. </a:t>
            </a:r>
          </a:p>
          <a:p>
            <a:pPr marL="12327" marR="795100" defTabSz="1005840" eaLnBrk="0" fontAlgn="base" hangingPunct="0">
              <a:lnSpc>
                <a:spcPts val="5047"/>
              </a:lnSpc>
              <a:spcBef>
                <a:spcPct val="0"/>
              </a:spcBef>
              <a:spcAft>
                <a:spcPct val="0"/>
              </a:spcAft>
              <a:defRPr/>
            </a:pPr>
            <a:r>
              <a:rPr lang="en-US" sz="2330" b="1" spc="-97" dirty="0">
                <a:solidFill>
                  <a:srgbClr val="1E1860"/>
                </a:solidFill>
                <a:latin typeface="Century Gothic" panose="020B0502020202020204" pitchFamily="34" charset="0"/>
                <a:cs typeface="Futura LT Pro Book"/>
              </a:rPr>
              <a:t>www.measureevaluation.org</a:t>
            </a:r>
          </a:p>
        </p:txBody>
      </p:sp>
      <p:sp>
        <p:nvSpPr>
          <p:cNvPr id="11" name="object 3"/>
          <p:cNvSpPr/>
          <p:nvPr/>
        </p:nvSpPr>
        <p:spPr>
          <a:xfrm>
            <a:off x="2" y="114300"/>
            <a:ext cx="10058399" cy="11558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defTabSz="1005840" eaLnBrk="0" fontAlgn="base" hangingPunct="0">
              <a:spcBef>
                <a:spcPct val="0"/>
              </a:spcBef>
              <a:spcAft>
                <a:spcPct val="0"/>
              </a:spcAft>
              <a:defRPr/>
            </a:pPr>
            <a:endParaRPr sz="1980" dirty="0">
              <a:solidFill>
                <a:prstClr val="black"/>
              </a:solidFill>
              <a:latin typeface="Futura Lt BT" panose="020B0402020204020303" pitchFamily="34" charset="0"/>
              <a:cs typeface="Arial" panose="020B0604020202020204" pitchFamily="34" charset="0"/>
            </a:endParaRPr>
          </a:p>
        </p:txBody>
      </p:sp>
      <p:sp>
        <p:nvSpPr>
          <p:cNvPr id="10" name="Rectangle 1"/>
          <p:cNvSpPr>
            <a:spLocks noChangeArrowheads="1"/>
          </p:cNvSpPr>
          <p:nvPr/>
        </p:nvSpPr>
        <p:spPr bwMode="auto">
          <a:xfrm>
            <a:off x="-739589" y="7182792"/>
            <a:ext cx="65" cy="2688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87554" eaLnBrk="0" fontAlgn="base" hangingPunct="0">
              <a:spcBef>
                <a:spcPct val="0"/>
              </a:spcBef>
              <a:spcAft>
                <a:spcPct val="0"/>
              </a:spcAft>
              <a:defRPr/>
            </a:pPr>
            <a:endParaRPr lang="fr-FR" altLang="en-US" sz="1747" dirty="0">
              <a:solidFill>
                <a:prstClr val="black"/>
              </a:solidFill>
              <a:latin typeface="Arial" panose="020B0604020202020204" pitchFamily="34" charset="0"/>
              <a:cs typeface="Arial" panose="020B0604020202020204" pitchFamily="34" charset="0"/>
            </a:endParaRPr>
          </a:p>
        </p:txBody>
      </p:sp>
      <p:grpSp>
        <p:nvGrpSpPr>
          <p:cNvPr id="12" name="Group 11"/>
          <p:cNvGrpSpPr/>
          <p:nvPr/>
        </p:nvGrpSpPr>
        <p:grpSpPr>
          <a:xfrm>
            <a:off x="5448300" y="6676438"/>
            <a:ext cx="3988301" cy="885139"/>
            <a:chOff x="6432672" y="5949280"/>
            <a:chExt cx="3625728" cy="804672"/>
          </a:xfrm>
        </p:grpSpPr>
        <p:grpSp>
          <p:nvGrpSpPr>
            <p:cNvPr id="16" name="Group 15"/>
            <p:cNvGrpSpPr/>
            <p:nvPr/>
          </p:nvGrpSpPr>
          <p:grpSpPr>
            <a:xfrm>
              <a:off x="6432672" y="5949280"/>
              <a:ext cx="2099768" cy="804672"/>
              <a:chOff x="3635896" y="5942647"/>
              <a:chExt cx="2099768" cy="804672"/>
            </a:xfrm>
          </p:grpSpPr>
          <p:pic>
            <p:nvPicPr>
              <p:cNvPr id="18" name="Picture 17"/>
              <p:cNvPicPr>
                <a:picLocks noChangeAspect="1"/>
              </p:cNvPicPr>
              <p:nvPr/>
            </p:nvPicPr>
            <p:blipFill rotWithShape="1">
              <a:blip r:embed="rId3">
                <a:extLst>
                  <a:ext uri="{28A0092B-C50C-407E-A947-70E740481C1C}">
                    <a14:useLocalDpi xmlns:a14="http://schemas.microsoft.com/office/drawing/2010/main" val="0"/>
                  </a:ext>
                </a:extLst>
              </a:blip>
              <a:srcRect l="40134" t="-1363" r="32201" b="29281"/>
              <a:stretch/>
            </p:blipFill>
            <p:spPr>
              <a:xfrm>
                <a:off x="4885919" y="5942647"/>
                <a:ext cx="849745" cy="804672"/>
              </a:xfrm>
              <a:prstGeom prst="rect">
                <a:avLst/>
              </a:prstGeom>
            </p:spPr>
          </p:pic>
          <p:pic>
            <p:nvPicPr>
              <p:cNvPr id="19" name="Picture 18"/>
              <p:cNvPicPr>
                <a:picLocks noChangeAspect="1"/>
              </p:cNvPicPr>
              <p:nvPr/>
            </p:nvPicPr>
            <p:blipFill rotWithShape="1">
              <a:blip r:embed="rId4" cstate="print">
                <a:extLst>
                  <a:ext uri="{28A0092B-C50C-407E-A947-70E740481C1C}">
                    <a14:useLocalDpi xmlns:a14="http://schemas.microsoft.com/office/drawing/2010/main" val="0"/>
                  </a:ext>
                </a:extLst>
              </a:blip>
              <a:srcRect l="8541" t="16330" r="8210" b="16261"/>
              <a:stretch/>
            </p:blipFill>
            <p:spPr>
              <a:xfrm>
                <a:off x="3635896" y="5992219"/>
                <a:ext cx="1023322" cy="704088"/>
              </a:xfrm>
              <a:prstGeom prst="rect">
                <a:avLst/>
              </a:prstGeom>
            </p:spPr>
          </p:pic>
        </p:grpSp>
        <p:pic>
          <p:nvPicPr>
            <p:cNvPr id="17" name="Picture 1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43132" y="5971420"/>
              <a:ext cx="1215268" cy="73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42595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35843"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Remember the simple conceptual framework and its associated empirical model</a:t>
            </a:r>
          </a:p>
        </p:txBody>
      </p:sp>
      <p:grpSp>
        <p:nvGrpSpPr>
          <p:cNvPr id="35844" name="Group 12"/>
          <p:cNvGrpSpPr>
            <a:grpSpLocks/>
          </p:cNvGrpSpPr>
          <p:nvPr/>
        </p:nvGrpSpPr>
        <p:grpSpPr bwMode="auto">
          <a:xfrm>
            <a:off x="2179320" y="1287780"/>
            <a:ext cx="6537960" cy="3086860"/>
            <a:chOff x="2286000" y="1134879"/>
            <a:chExt cx="5943600" cy="3597411"/>
          </a:xfrm>
        </p:grpSpPr>
        <p:sp>
          <p:nvSpPr>
            <p:cNvPr id="35846" name="Text Box 5"/>
            <p:cNvSpPr txBox="1">
              <a:spLocks noChangeArrowheads="1"/>
            </p:cNvSpPr>
            <p:nvPr/>
          </p:nvSpPr>
          <p:spPr bwMode="auto">
            <a:xfrm>
              <a:off x="2438400" y="1134879"/>
              <a:ext cx="2971800" cy="16543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Biological endowments</a:t>
              </a:r>
            </a:p>
          </p:txBody>
        </p:sp>
        <p:sp>
          <p:nvSpPr>
            <p:cNvPr id="35847" name="Text Box 7"/>
            <p:cNvSpPr txBox="1">
              <a:spLocks noChangeArrowheads="1"/>
            </p:cNvSpPr>
            <p:nvPr/>
          </p:nvSpPr>
          <p:spPr bwMode="auto">
            <a:xfrm>
              <a:off x="6629400" y="2622551"/>
              <a:ext cx="1600200" cy="80344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760" dirty="0">
                  <a:solidFill>
                    <a:srgbClr val="000000"/>
                  </a:solidFill>
                  <a:latin typeface="Century Gothic" panose="020B0502020202020204" pitchFamily="34" charset="0"/>
                </a:rPr>
                <a:t>Use of FP Methods</a:t>
              </a:r>
            </a:p>
          </p:txBody>
        </p:sp>
        <p:sp>
          <p:nvSpPr>
            <p:cNvPr id="35848" name="Line 9"/>
            <p:cNvSpPr>
              <a:spLocks noChangeShapeType="1"/>
            </p:cNvSpPr>
            <p:nvPr/>
          </p:nvSpPr>
          <p:spPr bwMode="auto">
            <a:xfrm>
              <a:off x="5435600" y="2176463"/>
              <a:ext cx="1143000" cy="762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35849" name="Line 10"/>
            <p:cNvSpPr>
              <a:spLocks noChangeShapeType="1"/>
            </p:cNvSpPr>
            <p:nvPr/>
          </p:nvSpPr>
          <p:spPr bwMode="auto">
            <a:xfrm flipV="1">
              <a:off x="5486400" y="3124200"/>
              <a:ext cx="1066800" cy="104298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35850" name="Text Box 6"/>
            <p:cNvSpPr txBox="1">
              <a:spLocks noChangeArrowheads="1"/>
            </p:cNvSpPr>
            <p:nvPr/>
          </p:nvSpPr>
          <p:spPr bwMode="auto">
            <a:xfrm>
              <a:off x="2286000" y="3133319"/>
              <a:ext cx="3200400" cy="159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540" dirty="0">
                  <a:solidFill>
                    <a:srgbClr val="00264D"/>
                  </a:solidFill>
                  <a:latin typeface="Century Gothic" panose="020B0502020202020204" pitchFamily="34" charset="0"/>
                </a:rPr>
                <a:t>Community Characteristics / Health Service supply</a:t>
              </a:r>
            </a:p>
            <a:p>
              <a:pPr eaLnBrk="1" hangingPunct="1">
                <a:lnSpc>
                  <a:spcPct val="80000"/>
                </a:lnSpc>
                <a:spcBef>
                  <a:spcPct val="0"/>
                </a:spcBef>
                <a:buClrTx/>
                <a:buFontTx/>
                <a:buNone/>
              </a:pPr>
              <a:r>
                <a:rPr lang="en-US" altLang="en-US" sz="1540" dirty="0">
                  <a:solidFill>
                    <a:srgbClr val="FFFFFF"/>
                  </a:solidFill>
                  <a:latin typeface="Century Gothic" panose="020B0502020202020204" pitchFamily="34" charset="0"/>
                </a:rPr>
                <a:t>  </a:t>
              </a:r>
              <a:r>
                <a:rPr lang="en-US" altLang="en-US" sz="154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540" dirty="0">
                  <a:solidFill>
                    <a:srgbClr val="000000"/>
                  </a:solidFill>
                  <a:latin typeface="Century Gothic" panose="020B0502020202020204" pitchFamily="34" charset="0"/>
                </a:rPr>
                <a:t>  - Program</a:t>
              </a:r>
            </a:p>
            <a:p>
              <a:pPr eaLnBrk="1" hangingPunct="1">
                <a:lnSpc>
                  <a:spcPct val="10000"/>
                </a:lnSpc>
                <a:spcBef>
                  <a:spcPct val="0"/>
                </a:spcBef>
                <a:buClrTx/>
                <a:buFontTx/>
                <a:buNone/>
              </a:pPr>
              <a:r>
                <a:rPr lang="en-US" altLang="en-US" sz="1540" dirty="0">
                  <a:solidFill>
                    <a:srgbClr val="FFFFFF"/>
                  </a:solidFill>
                  <a:latin typeface="Century Gothic" panose="020B0502020202020204" pitchFamily="34" charset="0"/>
                </a:rPr>
                <a:t> </a:t>
              </a:r>
            </a:p>
            <a:p>
              <a:pPr eaLnBrk="1" hangingPunct="1">
                <a:spcBef>
                  <a:spcPct val="0"/>
                </a:spcBef>
                <a:buClrTx/>
                <a:buFontTx/>
                <a:buNone/>
              </a:pPr>
              <a:r>
                <a:rPr lang="en-US" altLang="en-US" sz="1540" dirty="0">
                  <a:solidFill>
                    <a:srgbClr val="00B050"/>
                  </a:solidFill>
                  <a:latin typeface="Century Gothic" panose="020B0502020202020204" pitchFamily="34" charset="0"/>
                </a:rPr>
                <a:t>  - Sanitation</a:t>
              </a:r>
            </a:p>
          </p:txBody>
        </p:sp>
      </p:grpSp>
      <p:sp>
        <p:nvSpPr>
          <p:cNvPr id="35845" name="Rectangle 15"/>
          <p:cNvSpPr>
            <a:spLocks noChangeArrowheads="1"/>
          </p:cNvSpPr>
          <p:nvPr/>
        </p:nvSpPr>
        <p:spPr bwMode="auto">
          <a:xfrm>
            <a:off x="0" y="4305300"/>
            <a:ext cx="10058400" cy="269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r>
              <a:rPr lang="en-US" altLang="en-US" sz="2090" dirty="0" err="1">
                <a:solidFill>
                  <a:srgbClr val="000000"/>
                </a:solidFill>
              </a:rPr>
              <a:t>Use</a:t>
            </a:r>
            <a:r>
              <a:rPr lang="en-US" altLang="en-US" sz="2090" baseline="-25000" dirty="0" err="1">
                <a:solidFill>
                  <a:srgbClr val="000000"/>
                </a:solidFill>
              </a:rPr>
              <a:t>ij</a:t>
            </a:r>
            <a:r>
              <a:rPr lang="en-US" altLang="en-US" sz="2090" baseline="-25000" dirty="0">
                <a:solidFill>
                  <a:srgbClr val="000000"/>
                </a:solidFill>
              </a:rPr>
              <a:t> </a:t>
            </a:r>
            <a:r>
              <a:rPr lang="en-US" altLang="en-US" sz="2090" dirty="0">
                <a:solidFill>
                  <a:srgbClr val="000000"/>
                </a:solidFill>
              </a:rPr>
              <a:t>= </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endParaRPr lang="en-US" altLang="en-US" sz="770"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rPr>
              <a:t>		</a:t>
            </a:r>
          </a:p>
          <a:p>
            <a:pPr eaLnBrk="1" hangingPunct="1">
              <a:spcBef>
                <a:spcPct val="0"/>
              </a:spcBef>
              <a:buClrTx/>
              <a:buFontTx/>
              <a:buNone/>
            </a:pPr>
            <a:endParaRPr lang="en-US" altLang="en-US" sz="2090" dirty="0">
              <a:solidFill>
                <a:srgbClr val="000000"/>
              </a:solidFill>
            </a:endParaRPr>
          </a:p>
          <a:p>
            <a:pPr eaLnBrk="1" hangingPunct="1">
              <a:lnSpc>
                <a:spcPct val="150000"/>
              </a:lnSpc>
              <a:spcBef>
                <a:spcPct val="0"/>
              </a:spcBef>
              <a:buClrTx/>
              <a:buFontTx/>
              <a:buNone/>
            </a:pPr>
            <a:endParaRPr lang="en-US" altLang="en-US" sz="2090" dirty="0">
              <a:solidFill>
                <a:srgbClr val="000000"/>
              </a:solidFill>
            </a:endParaRPr>
          </a:p>
          <a:p>
            <a:pPr eaLnBrk="1" hangingPunct="1">
              <a:spcBef>
                <a:spcPct val="0"/>
              </a:spcBef>
              <a:buClrTx/>
              <a:buFontTx/>
              <a:buNone/>
            </a:pPr>
            <a:endParaRPr lang="en-US" altLang="en-US" sz="2530" dirty="0">
              <a:solidFill>
                <a:srgbClr val="000000"/>
              </a:solidFill>
            </a:endParaRPr>
          </a:p>
        </p:txBody>
      </p:sp>
    </p:spTree>
    <p:extLst>
      <p:ext uri="{BB962C8B-B14F-4D97-AF65-F5344CB8AC3E}">
        <p14:creationId xmlns:p14="http://schemas.microsoft.com/office/powerpoint/2010/main" val="3407568357"/>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37891"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Remember the simple conceptual framework and its associated empirical model</a:t>
            </a:r>
          </a:p>
        </p:txBody>
      </p:sp>
      <p:grpSp>
        <p:nvGrpSpPr>
          <p:cNvPr id="37892" name="Group 12"/>
          <p:cNvGrpSpPr>
            <a:grpSpLocks/>
          </p:cNvGrpSpPr>
          <p:nvPr/>
        </p:nvGrpSpPr>
        <p:grpSpPr bwMode="auto">
          <a:xfrm>
            <a:off x="2179320" y="1287780"/>
            <a:ext cx="6537960" cy="3086860"/>
            <a:chOff x="2286000" y="1134879"/>
            <a:chExt cx="5943600" cy="3597411"/>
          </a:xfrm>
        </p:grpSpPr>
        <p:sp>
          <p:nvSpPr>
            <p:cNvPr id="37894" name="Text Box 5"/>
            <p:cNvSpPr txBox="1">
              <a:spLocks noChangeArrowheads="1"/>
            </p:cNvSpPr>
            <p:nvPr/>
          </p:nvSpPr>
          <p:spPr bwMode="auto">
            <a:xfrm>
              <a:off x="2438400" y="1134879"/>
              <a:ext cx="2971800" cy="16543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Biological endowments</a:t>
              </a:r>
            </a:p>
          </p:txBody>
        </p:sp>
        <p:sp>
          <p:nvSpPr>
            <p:cNvPr id="37895" name="Text Box 7"/>
            <p:cNvSpPr txBox="1">
              <a:spLocks noChangeArrowheads="1"/>
            </p:cNvSpPr>
            <p:nvPr/>
          </p:nvSpPr>
          <p:spPr bwMode="auto">
            <a:xfrm>
              <a:off x="6629400" y="2622551"/>
              <a:ext cx="1600200" cy="80344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760" dirty="0">
                  <a:solidFill>
                    <a:srgbClr val="000000"/>
                  </a:solidFill>
                  <a:latin typeface="Century Gothic" panose="020B0502020202020204" pitchFamily="34" charset="0"/>
                </a:rPr>
                <a:t>Use of FP Methods</a:t>
              </a:r>
            </a:p>
          </p:txBody>
        </p:sp>
        <p:sp>
          <p:nvSpPr>
            <p:cNvPr id="37896" name="Line 9"/>
            <p:cNvSpPr>
              <a:spLocks noChangeShapeType="1"/>
            </p:cNvSpPr>
            <p:nvPr/>
          </p:nvSpPr>
          <p:spPr bwMode="auto">
            <a:xfrm>
              <a:off x="5435600" y="2176463"/>
              <a:ext cx="1143000" cy="762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37897" name="Line 10"/>
            <p:cNvSpPr>
              <a:spLocks noChangeShapeType="1"/>
            </p:cNvSpPr>
            <p:nvPr/>
          </p:nvSpPr>
          <p:spPr bwMode="auto">
            <a:xfrm flipV="1">
              <a:off x="5486400" y="3124200"/>
              <a:ext cx="1066800" cy="104298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37898" name="Text Box 6"/>
            <p:cNvSpPr txBox="1">
              <a:spLocks noChangeArrowheads="1"/>
            </p:cNvSpPr>
            <p:nvPr/>
          </p:nvSpPr>
          <p:spPr bwMode="auto">
            <a:xfrm>
              <a:off x="2286000" y="3133319"/>
              <a:ext cx="3200400" cy="159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540" dirty="0">
                  <a:solidFill>
                    <a:srgbClr val="00264D"/>
                  </a:solidFill>
                  <a:latin typeface="Century Gothic" panose="020B0502020202020204" pitchFamily="34" charset="0"/>
                </a:rPr>
                <a:t>Community Characteristics / Health Service supply</a:t>
              </a:r>
            </a:p>
            <a:p>
              <a:pPr eaLnBrk="1" hangingPunct="1">
                <a:lnSpc>
                  <a:spcPct val="80000"/>
                </a:lnSpc>
                <a:spcBef>
                  <a:spcPct val="0"/>
                </a:spcBef>
                <a:buClrTx/>
                <a:buFontTx/>
                <a:buNone/>
              </a:pPr>
              <a:r>
                <a:rPr lang="en-US" altLang="en-US" sz="1540" dirty="0">
                  <a:solidFill>
                    <a:srgbClr val="FFFFFF"/>
                  </a:solidFill>
                  <a:latin typeface="Century Gothic" panose="020B0502020202020204" pitchFamily="34" charset="0"/>
                </a:rPr>
                <a:t>  </a:t>
              </a:r>
              <a:r>
                <a:rPr lang="en-US" altLang="en-US" sz="154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540" dirty="0">
                  <a:solidFill>
                    <a:srgbClr val="000000"/>
                  </a:solidFill>
                  <a:latin typeface="Century Gothic" panose="020B0502020202020204" pitchFamily="34" charset="0"/>
                </a:rPr>
                <a:t>  - Program</a:t>
              </a:r>
            </a:p>
            <a:p>
              <a:pPr eaLnBrk="1" hangingPunct="1">
                <a:lnSpc>
                  <a:spcPct val="10000"/>
                </a:lnSpc>
                <a:spcBef>
                  <a:spcPct val="0"/>
                </a:spcBef>
                <a:buClrTx/>
                <a:buFontTx/>
                <a:buNone/>
              </a:pPr>
              <a:r>
                <a:rPr lang="en-US" altLang="en-US" sz="1540" dirty="0">
                  <a:solidFill>
                    <a:srgbClr val="FFFFFF"/>
                  </a:solidFill>
                  <a:latin typeface="Century Gothic" panose="020B0502020202020204" pitchFamily="34" charset="0"/>
                </a:rPr>
                <a:t> </a:t>
              </a:r>
            </a:p>
            <a:p>
              <a:pPr eaLnBrk="1" hangingPunct="1">
                <a:spcBef>
                  <a:spcPct val="0"/>
                </a:spcBef>
                <a:buClrTx/>
                <a:buFontTx/>
                <a:buNone/>
              </a:pPr>
              <a:r>
                <a:rPr lang="en-US" altLang="en-US" sz="1540" dirty="0">
                  <a:solidFill>
                    <a:srgbClr val="00B050"/>
                  </a:solidFill>
                  <a:latin typeface="Century Gothic" panose="020B0502020202020204" pitchFamily="34" charset="0"/>
                </a:rPr>
                <a:t>  - Sanitation</a:t>
              </a:r>
            </a:p>
          </p:txBody>
        </p:sp>
      </p:grpSp>
      <p:sp>
        <p:nvSpPr>
          <p:cNvPr id="37893" name="Rectangle 15"/>
          <p:cNvSpPr>
            <a:spLocks noChangeArrowheads="1"/>
          </p:cNvSpPr>
          <p:nvPr/>
        </p:nvSpPr>
        <p:spPr bwMode="auto">
          <a:xfrm>
            <a:off x="0" y="4305301"/>
            <a:ext cx="10058400" cy="359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dirty="0" smtClean="0">
              <a:solidFill>
                <a:srgbClr val="000000"/>
              </a:solidFill>
            </a:endParaRPr>
          </a:p>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baseline="-25000" dirty="0" smtClean="0">
                <a:solidFill>
                  <a:srgbClr val="000000"/>
                </a:solidFill>
              </a:rPr>
              <a:t> </a:t>
            </a:r>
            <a:r>
              <a:rPr lang="en-US" altLang="en-US" sz="2090" dirty="0">
                <a:solidFill>
                  <a:srgbClr val="000000"/>
                </a:solidFill>
              </a:rPr>
              <a:t>= </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endParaRPr lang="en-US" altLang="en-US" sz="770" dirty="0">
              <a:solidFill>
                <a:srgbClr val="000000"/>
              </a:solidFill>
              <a:latin typeface="Century Gothic" panose="020B0502020202020204" pitchFamily="34" charset="0"/>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750" b="1" dirty="0" smtClean="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HF</a:t>
            </a:r>
            <a:endParaRPr lang="en-US" altLang="en-US" sz="2090" dirty="0">
              <a:solidFill>
                <a:srgbClr val="000000"/>
              </a:solidFill>
              <a:latin typeface="Century Gothic" panose="020B0502020202020204" pitchFamily="34" charset="0"/>
            </a:endParaRPr>
          </a:p>
          <a:p>
            <a:pPr eaLnBrk="1" hangingPunct="1">
              <a:spcBef>
                <a:spcPct val="0"/>
              </a:spcBef>
              <a:buClrTx/>
              <a:buFontTx/>
              <a:buNone/>
            </a:pPr>
            <a:r>
              <a:rPr lang="en-US" altLang="en-US" sz="2090" dirty="0">
                <a:solidFill>
                  <a:srgbClr val="000000"/>
                </a:solidFill>
                <a:latin typeface="Times New Roman" panose="02020603050405020304" pitchFamily="18" charset="0"/>
              </a:rPr>
              <a:t>		</a:t>
            </a:r>
            <a:endParaRPr lang="en-US" altLang="en-US" sz="2090" dirty="0">
              <a:solidFill>
                <a:srgbClr val="000000"/>
              </a:solidFill>
            </a:endParaRPr>
          </a:p>
          <a:p>
            <a:pPr eaLnBrk="1" hangingPunct="1">
              <a:spcBef>
                <a:spcPct val="0"/>
              </a:spcBef>
              <a:buClrTx/>
              <a:buFontTx/>
              <a:buNone/>
            </a:pPr>
            <a:endParaRPr lang="en-US" altLang="en-US" sz="2090" dirty="0">
              <a:solidFill>
                <a:srgbClr val="000000"/>
              </a:solidFill>
            </a:endParaRPr>
          </a:p>
          <a:p>
            <a:pPr eaLnBrk="1" hangingPunct="1">
              <a:lnSpc>
                <a:spcPct val="150000"/>
              </a:lnSpc>
              <a:spcBef>
                <a:spcPct val="0"/>
              </a:spcBef>
              <a:buClrTx/>
              <a:buFontTx/>
              <a:buNone/>
            </a:pPr>
            <a:endParaRPr lang="en-US" altLang="en-US" sz="2090" dirty="0">
              <a:solidFill>
                <a:srgbClr val="000000"/>
              </a:solidFill>
            </a:endParaRPr>
          </a:p>
          <a:p>
            <a:pPr eaLnBrk="1" hangingPunct="1">
              <a:spcBef>
                <a:spcPct val="0"/>
              </a:spcBef>
              <a:buClrTx/>
              <a:buFontTx/>
              <a:buNone/>
            </a:pPr>
            <a:endParaRPr lang="en-US" altLang="en-US" sz="2530" dirty="0">
              <a:solidFill>
                <a:srgbClr val="000000"/>
              </a:solidFill>
            </a:endParaRPr>
          </a:p>
        </p:txBody>
      </p:sp>
    </p:spTree>
    <p:extLst>
      <p:ext uri="{BB962C8B-B14F-4D97-AF65-F5344CB8AC3E}">
        <p14:creationId xmlns:p14="http://schemas.microsoft.com/office/powerpoint/2010/main" val="3704539736"/>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39939"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Remember the simple conceptual framework and its associated empirical model</a:t>
            </a:r>
          </a:p>
        </p:txBody>
      </p:sp>
      <p:grpSp>
        <p:nvGrpSpPr>
          <p:cNvPr id="39940" name="Group 12"/>
          <p:cNvGrpSpPr>
            <a:grpSpLocks/>
          </p:cNvGrpSpPr>
          <p:nvPr/>
        </p:nvGrpSpPr>
        <p:grpSpPr bwMode="auto">
          <a:xfrm>
            <a:off x="2179320" y="1287780"/>
            <a:ext cx="6537960" cy="3086860"/>
            <a:chOff x="2286000" y="1134879"/>
            <a:chExt cx="5943600" cy="3597411"/>
          </a:xfrm>
        </p:grpSpPr>
        <p:sp>
          <p:nvSpPr>
            <p:cNvPr id="39942" name="Text Box 5"/>
            <p:cNvSpPr txBox="1">
              <a:spLocks noChangeArrowheads="1"/>
            </p:cNvSpPr>
            <p:nvPr/>
          </p:nvSpPr>
          <p:spPr bwMode="auto">
            <a:xfrm>
              <a:off x="2438400" y="1134879"/>
              <a:ext cx="2971800" cy="16543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Biological endowments</a:t>
              </a:r>
            </a:p>
          </p:txBody>
        </p:sp>
        <p:sp>
          <p:nvSpPr>
            <p:cNvPr id="39943" name="Text Box 7"/>
            <p:cNvSpPr txBox="1">
              <a:spLocks noChangeArrowheads="1"/>
            </p:cNvSpPr>
            <p:nvPr/>
          </p:nvSpPr>
          <p:spPr bwMode="auto">
            <a:xfrm>
              <a:off x="6629400" y="2622551"/>
              <a:ext cx="1600200" cy="80344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760" dirty="0">
                  <a:solidFill>
                    <a:srgbClr val="000000"/>
                  </a:solidFill>
                  <a:latin typeface="Century Gothic" panose="020B0502020202020204" pitchFamily="34" charset="0"/>
                </a:rPr>
                <a:t>Use of FP Methods</a:t>
              </a:r>
            </a:p>
          </p:txBody>
        </p:sp>
        <p:sp>
          <p:nvSpPr>
            <p:cNvPr id="39944" name="Line 9"/>
            <p:cNvSpPr>
              <a:spLocks noChangeShapeType="1"/>
            </p:cNvSpPr>
            <p:nvPr/>
          </p:nvSpPr>
          <p:spPr bwMode="auto">
            <a:xfrm>
              <a:off x="5435600" y="2176463"/>
              <a:ext cx="1143000" cy="762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39945" name="Line 10"/>
            <p:cNvSpPr>
              <a:spLocks noChangeShapeType="1"/>
            </p:cNvSpPr>
            <p:nvPr/>
          </p:nvSpPr>
          <p:spPr bwMode="auto">
            <a:xfrm flipV="1">
              <a:off x="5486400" y="3124200"/>
              <a:ext cx="1066800" cy="104298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39946" name="Text Box 6"/>
            <p:cNvSpPr txBox="1">
              <a:spLocks noChangeArrowheads="1"/>
            </p:cNvSpPr>
            <p:nvPr/>
          </p:nvSpPr>
          <p:spPr bwMode="auto">
            <a:xfrm>
              <a:off x="2286000" y="3133319"/>
              <a:ext cx="3200400" cy="159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540" dirty="0">
                  <a:solidFill>
                    <a:srgbClr val="00264D"/>
                  </a:solidFill>
                  <a:latin typeface="Century Gothic" panose="020B0502020202020204" pitchFamily="34" charset="0"/>
                </a:rPr>
                <a:t>Community Characteristics / Health Service supply</a:t>
              </a:r>
            </a:p>
            <a:p>
              <a:pPr eaLnBrk="1" hangingPunct="1">
                <a:lnSpc>
                  <a:spcPct val="80000"/>
                </a:lnSpc>
                <a:spcBef>
                  <a:spcPct val="0"/>
                </a:spcBef>
                <a:buClrTx/>
                <a:buFontTx/>
                <a:buNone/>
              </a:pPr>
              <a:r>
                <a:rPr lang="en-US" altLang="en-US" sz="1540" dirty="0">
                  <a:solidFill>
                    <a:srgbClr val="FFFFFF"/>
                  </a:solidFill>
                  <a:latin typeface="Century Gothic" panose="020B0502020202020204" pitchFamily="34" charset="0"/>
                </a:rPr>
                <a:t>  </a:t>
              </a:r>
              <a:r>
                <a:rPr lang="en-US" altLang="en-US" sz="154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540" dirty="0">
                  <a:solidFill>
                    <a:srgbClr val="000000"/>
                  </a:solidFill>
                  <a:latin typeface="Century Gothic" panose="020B0502020202020204" pitchFamily="34" charset="0"/>
                </a:rPr>
                <a:t>  - Program</a:t>
              </a:r>
            </a:p>
            <a:p>
              <a:pPr eaLnBrk="1" hangingPunct="1">
                <a:lnSpc>
                  <a:spcPct val="10000"/>
                </a:lnSpc>
                <a:spcBef>
                  <a:spcPct val="0"/>
                </a:spcBef>
                <a:buClrTx/>
                <a:buFontTx/>
                <a:buNone/>
              </a:pPr>
              <a:r>
                <a:rPr lang="en-US" altLang="en-US" sz="1540" dirty="0">
                  <a:solidFill>
                    <a:srgbClr val="FFFFFF"/>
                  </a:solidFill>
                  <a:latin typeface="Century Gothic" panose="020B0502020202020204" pitchFamily="34" charset="0"/>
                </a:rPr>
                <a:t> </a:t>
              </a:r>
            </a:p>
            <a:p>
              <a:pPr eaLnBrk="1" hangingPunct="1">
                <a:spcBef>
                  <a:spcPct val="0"/>
                </a:spcBef>
                <a:buClrTx/>
                <a:buFontTx/>
                <a:buNone/>
              </a:pPr>
              <a:r>
                <a:rPr lang="en-US" altLang="en-US" sz="1540" dirty="0">
                  <a:solidFill>
                    <a:srgbClr val="00B050"/>
                  </a:solidFill>
                  <a:latin typeface="Century Gothic" panose="020B0502020202020204" pitchFamily="34" charset="0"/>
                </a:rPr>
                <a:t>  - Sanitation</a:t>
              </a:r>
            </a:p>
          </p:txBody>
        </p:sp>
      </p:grpSp>
      <p:sp>
        <p:nvSpPr>
          <p:cNvPr id="39941" name="Rectangle 15"/>
          <p:cNvSpPr>
            <a:spLocks noChangeArrowheads="1"/>
          </p:cNvSpPr>
          <p:nvPr/>
        </p:nvSpPr>
        <p:spPr bwMode="auto">
          <a:xfrm>
            <a:off x="0" y="4305301"/>
            <a:ext cx="10058400" cy="359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dirty="0" smtClean="0">
              <a:solidFill>
                <a:srgbClr val="000000"/>
              </a:solidFill>
            </a:endParaRPr>
          </a:p>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baseline="-25000" dirty="0" smtClean="0">
                <a:solidFill>
                  <a:srgbClr val="000000"/>
                </a:solidFill>
              </a:rPr>
              <a:t> </a:t>
            </a:r>
            <a:r>
              <a:rPr lang="en-US" altLang="en-US" sz="2090" dirty="0">
                <a:solidFill>
                  <a:srgbClr val="000000"/>
                </a:solidFill>
              </a:rPr>
              <a:t>= </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endParaRPr lang="en-US" altLang="en-US" sz="770"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750" b="1" dirty="0" smtClean="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HF</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Times New Roman" panose="02020603050405020304" pitchFamily="18" charset="0"/>
              </a:rPr>
              <a:t>		</a:t>
            </a:r>
            <a:endParaRPr lang="en-US" altLang="en-US" sz="2090" dirty="0">
              <a:solidFill>
                <a:srgbClr val="000000"/>
              </a:solidFill>
            </a:endParaRPr>
          </a:p>
          <a:p>
            <a:pPr eaLnBrk="1" hangingPunct="1">
              <a:spcBef>
                <a:spcPct val="0"/>
              </a:spcBef>
              <a:buClrTx/>
              <a:buFontTx/>
              <a:buNone/>
            </a:pPr>
            <a:endParaRPr lang="en-US" altLang="en-US" sz="2090" dirty="0">
              <a:solidFill>
                <a:srgbClr val="000000"/>
              </a:solidFill>
            </a:endParaRPr>
          </a:p>
          <a:p>
            <a:pPr eaLnBrk="1" hangingPunct="1">
              <a:lnSpc>
                <a:spcPct val="150000"/>
              </a:lnSpc>
              <a:spcBef>
                <a:spcPct val="0"/>
              </a:spcBef>
              <a:buClrTx/>
              <a:buFontTx/>
              <a:buNone/>
            </a:pPr>
            <a:endParaRPr lang="en-US" altLang="en-US" sz="2090" dirty="0">
              <a:solidFill>
                <a:srgbClr val="000000"/>
              </a:solidFill>
            </a:endParaRPr>
          </a:p>
          <a:p>
            <a:pPr eaLnBrk="1" hangingPunct="1">
              <a:spcBef>
                <a:spcPct val="0"/>
              </a:spcBef>
              <a:buClrTx/>
              <a:buFontTx/>
              <a:buNone/>
            </a:pPr>
            <a:endParaRPr lang="en-US" altLang="en-US" sz="2530" dirty="0">
              <a:solidFill>
                <a:srgbClr val="000000"/>
              </a:solidFill>
            </a:endParaRPr>
          </a:p>
        </p:txBody>
      </p:sp>
    </p:spTree>
    <p:extLst>
      <p:ext uri="{BB962C8B-B14F-4D97-AF65-F5344CB8AC3E}">
        <p14:creationId xmlns:p14="http://schemas.microsoft.com/office/powerpoint/2010/main" val="1519520608"/>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endParaRPr lang="es-MX" altLang="en-US" sz="3520" b="1">
              <a:solidFill>
                <a:srgbClr val="003366"/>
              </a:solidFill>
            </a:endParaRPr>
          </a:p>
        </p:txBody>
      </p:sp>
      <p:sp>
        <p:nvSpPr>
          <p:cNvPr id="41987"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2800" b="1" dirty="0">
                <a:solidFill>
                  <a:srgbClr val="A29CC0"/>
                </a:solidFill>
                <a:latin typeface="Century Gothic" panose="020B0502020202020204" pitchFamily="34" charset="0"/>
              </a:rPr>
              <a:t>Remember the simple conceptual framework and its associated empirical model</a:t>
            </a:r>
          </a:p>
        </p:txBody>
      </p:sp>
      <p:grpSp>
        <p:nvGrpSpPr>
          <p:cNvPr id="41988" name="Group 12"/>
          <p:cNvGrpSpPr>
            <a:grpSpLocks/>
          </p:cNvGrpSpPr>
          <p:nvPr/>
        </p:nvGrpSpPr>
        <p:grpSpPr bwMode="auto">
          <a:xfrm>
            <a:off x="2179320" y="1287780"/>
            <a:ext cx="6537960" cy="3086860"/>
            <a:chOff x="2286000" y="1134879"/>
            <a:chExt cx="5943600" cy="3597411"/>
          </a:xfrm>
        </p:grpSpPr>
        <p:sp>
          <p:nvSpPr>
            <p:cNvPr id="41990" name="Text Box 5"/>
            <p:cNvSpPr txBox="1">
              <a:spLocks noChangeArrowheads="1"/>
            </p:cNvSpPr>
            <p:nvPr/>
          </p:nvSpPr>
          <p:spPr bwMode="auto">
            <a:xfrm>
              <a:off x="2438400" y="1134879"/>
              <a:ext cx="2971800" cy="16543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Individual / Household Characteristics</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Age</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Education</a:t>
              </a:r>
            </a:p>
            <a:p>
              <a:pPr eaLnBrk="1" hangingPunct="1">
                <a:lnSpc>
                  <a:spcPct val="80000"/>
                </a:lnSpc>
                <a:spcBef>
                  <a:spcPct val="0"/>
                </a:spcBef>
                <a:buClrTx/>
                <a:buFontTx/>
                <a:buNone/>
              </a:pPr>
              <a:r>
                <a:rPr lang="en-US" altLang="en-US" sz="1540" dirty="0">
                  <a:solidFill>
                    <a:srgbClr val="000000"/>
                  </a:solidFill>
                  <a:latin typeface="Century Gothic" panose="020B0502020202020204" pitchFamily="34" charset="0"/>
                </a:rPr>
                <a:t>   - Household wealth/SES</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Risk aversion</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Biological endowments</a:t>
              </a:r>
            </a:p>
          </p:txBody>
        </p:sp>
        <p:sp>
          <p:nvSpPr>
            <p:cNvPr id="41991" name="Text Box 7"/>
            <p:cNvSpPr txBox="1">
              <a:spLocks noChangeArrowheads="1"/>
            </p:cNvSpPr>
            <p:nvPr/>
          </p:nvSpPr>
          <p:spPr bwMode="auto">
            <a:xfrm>
              <a:off x="6629400" y="2622551"/>
              <a:ext cx="1600200" cy="80344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algn="ctr" eaLnBrk="1" hangingPunct="1">
                <a:spcBef>
                  <a:spcPct val="0"/>
                </a:spcBef>
                <a:buClrTx/>
                <a:buFontTx/>
                <a:buNone/>
              </a:pPr>
              <a:r>
                <a:rPr lang="en-US" altLang="en-US" sz="1760" dirty="0">
                  <a:solidFill>
                    <a:srgbClr val="000000"/>
                  </a:solidFill>
                  <a:latin typeface="Century Gothic" panose="020B0502020202020204" pitchFamily="34" charset="0"/>
                </a:rPr>
                <a:t>Use of FP Methods</a:t>
              </a:r>
            </a:p>
          </p:txBody>
        </p:sp>
        <p:sp>
          <p:nvSpPr>
            <p:cNvPr id="41992" name="Line 9"/>
            <p:cNvSpPr>
              <a:spLocks noChangeShapeType="1"/>
            </p:cNvSpPr>
            <p:nvPr/>
          </p:nvSpPr>
          <p:spPr bwMode="auto">
            <a:xfrm>
              <a:off x="5435600" y="2176463"/>
              <a:ext cx="1143000" cy="762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41993" name="Line 10"/>
            <p:cNvSpPr>
              <a:spLocks noChangeShapeType="1"/>
            </p:cNvSpPr>
            <p:nvPr/>
          </p:nvSpPr>
          <p:spPr bwMode="auto">
            <a:xfrm flipV="1">
              <a:off x="5486400" y="3124200"/>
              <a:ext cx="1066800" cy="104298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41994" name="Text Box 6"/>
            <p:cNvSpPr txBox="1">
              <a:spLocks noChangeArrowheads="1"/>
            </p:cNvSpPr>
            <p:nvPr/>
          </p:nvSpPr>
          <p:spPr bwMode="auto">
            <a:xfrm>
              <a:off x="2286000" y="3133319"/>
              <a:ext cx="3200400" cy="159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90000"/>
                </a:lnSpc>
                <a:spcBef>
                  <a:spcPct val="0"/>
                </a:spcBef>
                <a:buClrTx/>
                <a:buFontTx/>
                <a:buNone/>
              </a:pPr>
              <a:r>
                <a:rPr lang="en-US" altLang="en-US" sz="1540" dirty="0">
                  <a:solidFill>
                    <a:srgbClr val="00264D"/>
                  </a:solidFill>
                  <a:latin typeface="Century Gothic" panose="020B0502020202020204" pitchFamily="34" charset="0"/>
                </a:rPr>
                <a:t>Community Characteristics / Health Service supply</a:t>
              </a:r>
            </a:p>
            <a:p>
              <a:pPr eaLnBrk="1" hangingPunct="1">
                <a:lnSpc>
                  <a:spcPct val="80000"/>
                </a:lnSpc>
                <a:spcBef>
                  <a:spcPct val="0"/>
                </a:spcBef>
                <a:buClrTx/>
                <a:buFontTx/>
                <a:buNone/>
              </a:pPr>
              <a:r>
                <a:rPr lang="en-US" altLang="en-US" sz="1540" dirty="0">
                  <a:solidFill>
                    <a:srgbClr val="FFFFFF"/>
                  </a:solidFill>
                  <a:latin typeface="Century Gothic" panose="020B0502020202020204" pitchFamily="34" charset="0"/>
                </a:rPr>
                <a:t>  </a:t>
              </a:r>
              <a:r>
                <a:rPr lang="en-US" altLang="en-US" sz="1540" dirty="0">
                  <a:solidFill>
                    <a:srgbClr val="000000"/>
                  </a:solidFill>
                  <a:latin typeface="Century Gothic" panose="020B0502020202020204" pitchFamily="34" charset="0"/>
                </a:rPr>
                <a:t>- Rurality</a:t>
              </a:r>
            </a:p>
            <a:p>
              <a:pPr eaLnBrk="1" hangingPunct="1">
                <a:lnSpc>
                  <a:spcPct val="80000"/>
                </a:lnSpc>
                <a:spcBef>
                  <a:spcPct val="0"/>
                </a:spcBef>
                <a:buClrTx/>
                <a:buFontTx/>
                <a:buNone/>
              </a:pPr>
              <a:r>
                <a:rPr lang="en-US" altLang="en-US" sz="1540" dirty="0">
                  <a:solidFill>
                    <a:srgbClr val="00B050"/>
                  </a:solidFill>
                  <a:latin typeface="Century Gothic" panose="020B0502020202020204" pitchFamily="34" charset="0"/>
                </a:rPr>
                <a:t>  - Health facilities (HF)</a:t>
              </a:r>
            </a:p>
            <a:p>
              <a:pPr eaLnBrk="1" hangingPunct="1">
                <a:lnSpc>
                  <a:spcPct val="90000"/>
                </a:lnSpc>
                <a:spcBef>
                  <a:spcPct val="0"/>
                </a:spcBef>
                <a:buClrTx/>
                <a:buFontTx/>
                <a:buNone/>
              </a:pPr>
              <a:r>
                <a:rPr lang="en-US" altLang="en-US" sz="1540" dirty="0">
                  <a:solidFill>
                    <a:srgbClr val="000000"/>
                  </a:solidFill>
                  <a:latin typeface="Century Gothic" panose="020B0502020202020204" pitchFamily="34" charset="0"/>
                </a:rPr>
                <a:t>  - Program</a:t>
              </a:r>
            </a:p>
            <a:p>
              <a:pPr eaLnBrk="1" hangingPunct="1">
                <a:lnSpc>
                  <a:spcPct val="10000"/>
                </a:lnSpc>
                <a:spcBef>
                  <a:spcPct val="0"/>
                </a:spcBef>
                <a:buClrTx/>
                <a:buFontTx/>
                <a:buNone/>
              </a:pPr>
              <a:r>
                <a:rPr lang="en-US" altLang="en-US" sz="1540" dirty="0">
                  <a:solidFill>
                    <a:srgbClr val="FFFFFF"/>
                  </a:solidFill>
                  <a:latin typeface="Century Gothic" panose="020B0502020202020204" pitchFamily="34" charset="0"/>
                </a:rPr>
                <a:t> </a:t>
              </a:r>
            </a:p>
            <a:p>
              <a:pPr eaLnBrk="1" hangingPunct="1">
                <a:spcBef>
                  <a:spcPct val="0"/>
                </a:spcBef>
                <a:buClrTx/>
                <a:buFontTx/>
                <a:buNone/>
              </a:pPr>
              <a:r>
                <a:rPr lang="en-US" altLang="en-US" sz="1540" dirty="0">
                  <a:solidFill>
                    <a:srgbClr val="00B050"/>
                  </a:solidFill>
                  <a:latin typeface="Century Gothic" panose="020B0502020202020204" pitchFamily="34" charset="0"/>
                </a:rPr>
                <a:t>  - Sanitation</a:t>
              </a:r>
            </a:p>
          </p:txBody>
        </p:sp>
      </p:grpSp>
      <p:sp>
        <p:nvSpPr>
          <p:cNvPr id="41989" name="Rectangle 15"/>
          <p:cNvSpPr>
            <a:spLocks noChangeArrowheads="1"/>
          </p:cNvSpPr>
          <p:nvPr/>
        </p:nvSpPr>
        <p:spPr bwMode="auto">
          <a:xfrm>
            <a:off x="0" y="4305301"/>
            <a:ext cx="10058400" cy="4188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Char char="•"/>
              <a:defRPr sz="3200">
                <a:solidFill>
                  <a:schemeClr val="tx1"/>
                </a:solidFill>
                <a:latin typeface="Arial" panose="020B0604020202020204" pitchFamily="34" charset="0"/>
                <a:cs typeface="Times New Roman" panose="02020603050405020304" pitchFamily="18" charset="0"/>
              </a:defRPr>
            </a:lvl1pPr>
            <a:lvl2pPr marL="742950" indent="-285750">
              <a:spcBef>
                <a:spcPct val="20000"/>
              </a:spcBef>
              <a:buClr>
                <a:srgbClr val="FF0000"/>
              </a:buClr>
              <a:buChar char="–"/>
              <a:defRPr sz="2800">
                <a:solidFill>
                  <a:schemeClr val="tx1"/>
                </a:solidFill>
                <a:latin typeface="Arial" panose="020B0604020202020204" pitchFamily="34" charset="0"/>
                <a:cs typeface="Times New Roman" panose="02020603050405020304" pitchFamily="18" charset="0"/>
              </a:defRPr>
            </a:lvl2pPr>
            <a:lvl3pPr marL="1143000" indent="-228600">
              <a:spcBef>
                <a:spcPct val="20000"/>
              </a:spcBef>
              <a:buClr>
                <a:srgbClr val="FF0000"/>
              </a:buClr>
              <a:buChar char="•"/>
              <a:defRPr sz="2400">
                <a:solidFill>
                  <a:schemeClr val="tx1"/>
                </a:solidFill>
                <a:latin typeface="Arial" panose="020B0604020202020204" pitchFamily="34" charset="0"/>
                <a:cs typeface="Times New Roman" panose="02020603050405020304" pitchFamily="18" charset="0"/>
              </a:defRPr>
            </a:lvl3pPr>
            <a:lvl4pPr marL="16002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4pPr>
            <a:lvl5pPr marL="2057400" indent="-228600">
              <a:spcBef>
                <a:spcPct val="20000"/>
              </a:spcBef>
              <a:buClr>
                <a:srgbClr val="FF0000"/>
              </a:buClr>
              <a:buChar char="»"/>
              <a:defRPr sz="20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lr>
                <a:srgbClr val="FF0000"/>
              </a:buClr>
              <a:buChar char="»"/>
              <a:defRPr sz="2000">
                <a:solidFill>
                  <a:schemeClr val="tx1"/>
                </a:solidFill>
                <a:latin typeface="Arial" panose="020B0604020202020204" pitchFamily="34" charset="0"/>
                <a:cs typeface="Times New Roman" panose="02020603050405020304" pitchFamily="18" charset="0"/>
              </a:defRPr>
            </a:lvl9pPr>
          </a:lstStyle>
          <a:p>
            <a:pPr eaLnBrk="1" hangingPunct="1">
              <a:lnSpc>
                <a:spcPct val="150000"/>
              </a:lnSpc>
              <a:spcBef>
                <a:spcPct val="0"/>
              </a:spcBef>
              <a:buClrTx/>
              <a:buFontTx/>
              <a:buNone/>
            </a:pPr>
            <a:endParaRPr lang="en-US" altLang="en-US" sz="2090" dirty="0" smtClean="0">
              <a:solidFill>
                <a:srgbClr val="000000"/>
              </a:solidFill>
            </a:endParaRPr>
          </a:p>
          <a:p>
            <a:pPr eaLnBrk="1" hangingPunct="1">
              <a:lnSpc>
                <a:spcPct val="150000"/>
              </a:lnSpc>
              <a:spcBef>
                <a:spcPct val="0"/>
              </a:spcBef>
              <a:buClrTx/>
              <a:buFontTx/>
              <a:buNone/>
            </a:pPr>
            <a:r>
              <a:rPr lang="en-US" altLang="en-US" sz="2090" dirty="0" err="1" smtClean="0">
                <a:solidFill>
                  <a:srgbClr val="000000"/>
                </a:solidFill>
              </a:rPr>
              <a:t>Use</a:t>
            </a:r>
            <a:r>
              <a:rPr lang="en-US" altLang="en-US" sz="2090" baseline="-25000" dirty="0" err="1" smtClean="0">
                <a:solidFill>
                  <a:srgbClr val="000000"/>
                </a:solidFill>
              </a:rPr>
              <a:t>ij</a:t>
            </a:r>
            <a:r>
              <a:rPr lang="en-US" altLang="en-US" sz="2090" baseline="-25000" dirty="0" smtClean="0">
                <a:solidFill>
                  <a:srgbClr val="000000"/>
                </a:solidFill>
              </a:rPr>
              <a:t> </a:t>
            </a:r>
            <a:r>
              <a:rPr lang="en-US" altLang="en-US" sz="2090" dirty="0">
                <a:solidFill>
                  <a:srgbClr val="000000"/>
                </a:solidFill>
              </a:rPr>
              <a:t>= </a:t>
            </a:r>
            <a:r>
              <a:rPr lang="el-GR" altLang="en-US" sz="2090" dirty="0">
                <a:solidFill>
                  <a:srgbClr val="000000"/>
                </a:solidFill>
              </a:rPr>
              <a:t>α</a:t>
            </a:r>
            <a:r>
              <a:rPr lang="en-US" altLang="en-US" sz="2090" baseline="-25000" dirty="0">
                <a:solidFill>
                  <a:srgbClr val="000000"/>
                </a:solidFill>
              </a:rPr>
              <a:t>0</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1</a:t>
            </a:r>
            <a:r>
              <a:rPr lang="en-US" altLang="en-US" sz="2090" dirty="0">
                <a:solidFill>
                  <a:srgbClr val="000000"/>
                </a:solidFill>
              </a:rPr>
              <a:t>Age</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2</a:t>
            </a:r>
            <a:r>
              <a:rPr lang="en-US" altLang="en-US" sz="2090" dirty="0">
                <a:solidFill>
                  <a:srgbClr val="000000"/>
                </a:solidFill>
              </a:rPr>
              <a:t>Edu</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3</a:t>
            </a:r>
            <a:r>
              <a:rPr lang="en-US" altLang="en-US" sz="2090" dirty="0">
                <a:solidFill>
                  <a:srgbClr val="000000"/>
                </a:solidFill>
              </a:rPr>
              <a:t>SES</a:t>
            </a:r>
            <a:r>
              <a:rPr lang="en-US" altLang="en-US" sz="2090" baseline="-25000" dirty="0">
                <a:solidFill>
                  <a:srgbClr val="000000"/>
                </a:solidFill>
              </a:rPr>
              <a:t>ij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4</a:t>
            </a:r>
            <a:r>
              <a:rPr lang="en-US" altLang="en-US" sz="2090" dirty="0">
                <a:solidFill>
                  <a:srgbClr val="000000"/>
                </a:solidFill>
              </a:rPr>
              <a:t>Rur</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0000"/>
                </a:solidFill>
              </a:rPr>
              <a:t>α</a:t>
            </a:r>
            <a:r>
              <a:rPr lang="en-US" altLang="en-US" sz="2090" baseline="-25000" dirty="0">
                <a:solidFill>
                  <a:srgbClr val="000000"/>
                </a:solidFill>
              </a:rPr>
              <a:t>5</a:t>
            </a:r>
            <a:r>
              <a:rPr lang="en-US" altLang="en-US" sz="2090" dirty="0">
                <a:solidFill>
                  <a:srgbClr val="000000"/>
                </a:solidFill>
              </a:rPr>
              <a:t>Prog</a:t>
            </a:r>
            <a:r>
              <a:rPr lang="en-US" altLang="en-US" sz="2090" baseline="-25000" dirty="0">
                <a:solidFill>
                  <a:srgbClr val="000000"/>
                </a:solidFill>
              </a:rPr>
              <a:t>j</a:t>
            </a:r>
            <a:r>
              <a:rPr lang="en-US" altLang="en-US" sz="2090" dirty="0">
                <a:solidFill>
                  <a:srgbClr val="000000"/>
                </a:solidFill>
              </a:rPr>
              <a:t>+</a:t>
            </a:r>
            <a:r>
              <a:rPr lang="el-GR" altLang="en-US" sz="2090" dirty="0">
                <a:solidFill>
                  <a:srgbClr val="00B050"/>
                </a:solidFill>
              </a:rPr>
              <a:t>α</a:t>
            </a:r>
            <a:r>
              <a:rPr lang="en-US" altLang="en-US" sz="2090" baseline="-25000" dirty="0">
                <a:solidFill>
                  <a:srgbClr val="00B050"/>
                </a:solidFill>
              </a:rPr>
              <a:t>6</a:t>
            </a:r>
            <a:r>
              <a:rPr lang="en-US" altLang="en-US" sz="2090" dirty="0">
                <a:solidFill>
                  <a:srgbClr val="00B050"/>
                </a:solidFill>
              </a:rPr>
              <a:t>Risk</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7</a:t>
            </a:r>
            <a:r>
              <a:rPr lang="en-US" altLang="en-US" sz="2090" dirty="0">
                <a:solidFill>
                  <a:srgbClr val="00B050"/>
                </a:solidFill>
              </a:rPr>
              <a:t>Gen</a:t>
            </a:r>
            <a:r>
              <a:rPr lang="en-US" altLang="en-US" sz="2090" baseline="-25000" dirty="0">
                <a:solidFill>
                  <a:srgbClr val="00B050"/>
                </a:solidFill>
              </a:rPr>
              <a:t>ij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8</a:t>
            </a:r>
            <a:r>
              <a:rPr lang="en-US" altLang="en-US" sz="2090" dirty="0">
                <a:solidFill>
                  <a:srgbClr val="00B050"/>
                </a:solidFill>
              </a:rPr>
              <a:t>HF</a:t>
            </a:r>
            <a:r>
              <a:rPr lang="en-US" altLang="en-US" sz="2090" baseline="-25000" dirty="0">
                <a:solidFill>
                  <a:srgbClr val="00B050"/>
                </a:solidFill>
              </a:rPr>
              <a:t>j</a:t>
            </a:r>
            <a:r>
              <a:rPr lang="en-US" altLang="en-US" sz="2090" dirty="0">
                <a:solidFill>
                  <a:srgbClr val="00B050"/>
                </a:solidFill>
              </a:rPr>
              <a:t>+</a:t>
            </a:r>
            <a:r>
              <a:rPr lang="el-GR" altLang="en-US" sz="2090" dirty="0">
                <a:solidFill>
                  <a:srgbClr val="00B050"/>
                </a:solidFill>
              </a:rPr>
              <a:t>α</a:t>
            </a:r>
            <a:r>
              <a:rPr lang="en-US" altLang="en-US" sz="2090" baseline="-25000" dirty="0">
                <a:solidFill>
                  <a:srgbClr val="00B050"/>
                </a:solidFill>
              </a:rPr>
              <a:t>9</a:t>
            </a:r>
            <a:r>
              <a:rPr lang="en-US" altLang="en-US" sz="2090" dirty="0">
                <a:solidFill>
                  <a:srgbClr val="00B050"/>
                </a:solidFill>
              </a:rPr>
              <a:t>San</a:t>
            </a:r>
            <a:r>
              <a:rPr lang="en-US" altLang="en-US" sz="2090" baseline="-25000" dirty="0">
                <a:solidFill>
                  <a:srgbClr val="00B050"/>
                </a:solidFill>
              </a:rPr>
              <a:t>j</a:t>
            </a:r>
            <a:endParaRPr lang="en-US" altLang="en-US" sz="2090" dirty="0">
              <a:solidFill>
                <a:srgbClr val="000000"/>
              </a:solidFill>
            </a:endParaRPr>
          </a:p>
          <a:p>
            <a:pPr eaLnBrk="1" hangingPunct="1">
              <a:lnSpc>
                <a:spcPct val="150000"/>
              </a:lnSpc>
              <a:spcBef>
                <a:spcPct val="0"/>
              </a:spcBef>
              <a:buClrTx/>
              <a:buFontTx/>
              <a:buNone/>
            </a:pPr>
            <a:endParaRPr lang="en-US" altLang="en-US" sz="770" dirty="0">
              <a:solidFill>
                <a:srgbClr val="000000"/>
              </a:solidFill>
            </a:endParaRPr>
          </a:p>
          <a:p>
            <a:pPr eaLnBrk="1" hangingPunct="1">
              <a:spcBef>
                <a:spcPct val="0"/>
              </a:spcBef>
              <a:buClrTx/>
              <a:buFontTx/>
              <a:buNone/>
            </a:pPr>
            <a:r>
              <a:rPr lang="en-US" altLang="en-US" sz="2090" u="sng" dirty="0">
                <a:solidFill>
                  <a:srgbClr val="000000"/>
                </a:solidFill>
                <a:latin typeface="Century Gothic" panose="020B0502020202020204" pitchFamily="34" charset="0"/>
              </a:rPr>
              <a:t>What if?</a:t>
            </a:r>
            <a:r>
              <a:rPr lang="en-US" altLang="en-US" sz="2090" dirty="0">
                <a:solidFill>
                  <a:srgbClr val="000000"/>
                </a:solidFill>
                <a:latin typeface="Century Gothic" panose="020B0502020202020204" pitchFamily="34" charset="0"/>
              </a:rPr>
              <a:t>	</a:t>
            </a:r>
            <a:r>
              <a:rPr lang="en-US" altLang="en-US" sz="2750" b="1" dirty="0" smtClean="0">
                <a:solidFill>
                  <a:srgbClr val="000000"/>
                </a:solidFill>
                <a:latin typeface="Century Gothic" panose="020B0502020202020204" pitchFamily="34" charset="0"/>
              </a:rPr>
              <a:t>↑</a:t>
            </a:r>
            <a:r>
              <a:rPr lang="en-US" altLang="en-US" sz="2090" dirty="0">
                <a:solidFill>
                  <a:srgbClr val="000000"/>
                </a:solidFill>
                <a:latin typeface="Century Gothic" panose="020B0502020202020204" pitchFamily="34" charset="0"/>
              </a:rPr>
              <a:t>Edu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a:t>
            </a:r>
            <a:r>
              <a:rPr lang="en-US" altLang="en-US" sz="2090" b="1" dirty="0">
                <a:solidFill>
                  <a:srgbClr val="00B050"/>
                </a:solidFill>
                <a:latin typeface="Century Gothic" panose="020B0502020202020204" pitchFamily="34" charset="0"/>
              </a:rPr>
              <a:t>HF</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 ∆</a:t>
            </a:r>
            <a:r>
              <a:rPr lang="en-US" altLang="en-US" sz="2090" dirty="0">
                <a:solidFill>
                  <a:srgbClr val="000000"/>
                </a:solidFill>
                <a:latin typeface="Century Gothic" panose="020B0502020202020204" pitchFamily="34" charset="0"/>
              </a:rPr>
              <a:t> Use</a:t>
            </a:r>
          </a:p>
          <a:p>
            <a:pPr eaLnBrk="1" hangingPunct="1">
              <a:spcBef>
                <a:spcPct val="0"/>
              </a:spcBef>
              <a:buClrTx/>
              <a:buFontTx/>
              <a:buNone/>
            </a:pPr>
            <a:r>
              <a:rPr lang="en-US" altLang="en-US" sz="2090" dirty="0">
                <a:solidFill>
                  <a:srgbClr val="000000"/>
                </a:solidFill>
                <a:latin typeface="Century Gothic" panose="020B0502020202020204" pitchFamily="34" charset="0"/>
              </a:rPr>
              <a:t>		</a:t>
            </a:r>
            <a:r>
              <a:rPr lang="en-US" altLang="en-US" sz="2750" b="1" dirty="0">
                <a:solidFill>
                  <a:srgbClr val="000000"/>
                </a:solidFill>
                <a:latin typeface="Century Gothic" panose="020B0502020202020204" pitchFamily="34" charset="0"/>
              </a:rPr>
              <a:t>↑</a:t>
            </a:r>
            <a:r>
              <a:rPr lang="en-US" altLang="en-US" sz="2090" dirty="0" err="1">
                <a:solidFill>
                  <a:srgbClr val="000000"/>
                </a:solidFill>
                <a:latin typeface="Century Gothic" panose="020B0502020202020204" pitchFamily="34" charset="0"/>
              </a:rPr>
              <a:t>Prog</a:t>
            </a:r>
            <a:endParaRPr lang="en-US" altLang="en-US" sz="2090" dirty="0">
              <a:solidFill>
                <a:srgbClr val="000000"/>
              </a:solidFill>
              <a:latin typeface="Century Gothic" panose="020B0502020202020204" pitchFamily="34" charset="0"/>
            </a:endParaRPr>
          </a:p>
          <a:p>
            <a:pPr eaLnBrk="1" hangingPunct="1">
              <a:spcBef>
                <a:spcPct val="0"/>
              </a:spcBef>
              <a:buClrTx/>
              <a:buFontTx/>
              <a:buNone/>
            </a:pPr>
            <a:endParaRPr lang="en-US" altLang="en-US" sz="1100" dirty="0">
              <a:solidFill>
                <a:srgbClr val="000000"/>
              </a:solidFill>
            </a:endParaRPr>
          </a:p>
          <a:p>
            <a:pPr eaLnBrk="1" hangingPunct="1">
              <a:spcBef>
                <a:spcPct val="0"/>
              </a:spcBef>
              <a:buClrTx/>
              <a:buFontTx/>
              <a:buNone/>
            </a:pPr>
            <a:endParaRPr lang="en-US" altLang="en-US" sz="2090" dirty="0">
              <a:solidFill>
                <a:srgbClr val="000000"/>
              </a:solidFill>
            </a:endParaRPr>
          </a:p>
          <a:p>
            <a:pPr eaLnBrk="1" hangingPunct="1">
              <a:spcBef>
                <a:spcPct val="0"/>
              </a:spcBef>
              <a:buClrTx/>
              <a:buFontTx/>
              <a:buNone/>
            </a:pPr>
            <a:endParaRPr lang="en-US" altLang="en-US" sz="2090" dirty="0">
              <a:solidFill>
                <a:srgbClr val="000000"/>
              </a:solidFill>
            </a:endParaRPr>
          </a:p>
          <a:p>
            <a:pPr eaLnBrk="1" hangingPunct="1">
              <a:lnSpc>
                <a:spcPct val="150000"/>
              </a:lnSpc>
              <a:spcBef>
                <a:spcPct val="0"/>
              </a:spcBef>
              <a:buClrTx/>
              <a:buFontTx/>
              <a:buNone/>
            </a:pPr>
            <a:endParaRPr lang="en-US" altLang="en-US" sz="2090" dirty="0">
              <a:solidFill>
                <a:srgbClr val="000000"/>
              </a:solidFill>
            </a:endParaRPr>
          </a:p>
          <a:p>
            <a:pPr eaLnBrk="1" hangingPunct="1">
              <a:spcBef>
                <a:spcPct val="0"/>
              </a:spcBef>
              <a:buClrTx/>
              <a:buFontTx/>
              <a:buNone/>
            </a:pPr>
            <a:endParaRPr lang="en-US" altLang="en-US" sz="2530" dirty="0">
              <a:solidFill>
                <a:srgbClr val="000000"/>
              </a:solidFill>
            </a:endParaRPr>
          </a:p>
        </p:txBody>
      </p:sp>
    </p:spTree>
    <p:extLst>
      <p:ext uri="{BB962C8B-B14F-4D97-AF65-F5344CB8AC3E}">
        <p14:creationId xmlns:p14="http://schemas.microsoft.com/office/powerpoint/2010/main" val="4045783950"/>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euse and blue_corrected" id="{24BB43F7-A238-40E1-A388-AA30B486D4FC}" vid="{C3D0504A-8D89-47AB-96BA-D5EE0E8259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3" ma:contentTypeDescription="Create a new document." ma:contentTypeScope="" ma:versionID="e802c12fce4af27327074414c3d1bce2">
  <xsd:schema xmlns:xsd="http://www.w3.org/2001/XMLSchema" xmlns:xs="http://www.w3.org/2001/XMLSchema" xmlns:p="http://schemas.microsoft.com/office/2006/metadata/properties" xmlns:ns1="http://schemas.microsoft.com/sharepoint/v3" xmlns:ns2="d8573787-17db-43b5-9af3-2a45e79ab039" targetNamespace="http://schemas.microsoft.com/office/2006/metadata/properties" ma:root="true" ma:fieldsID="de3be56df68e78b098a568f754a457d5" ns1:_="" ns2:_="">
    <xsd:import namespace="http://schemas.microsoft.com/sharepoint/v3"/>
    <xsd:import namespace="d8573787-17db-43b5-9af3-2a45e79ab039"/>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048E68-115E-4EEB-AE32-34075EC8E989}">
  <ds:schemaRefs>
    <ds:schemaRef ds:uri="http://schemas.microsoft.com/office/2006/metadata/properties"/>
    <ds:schemaRef ds:uri="http://schemas.microsoft.com/office/2006/documentManagement/types"/>
    <ds:schemaRef ds:uri="http://schemas.microsoft.com/sharepoint/v3"/>
    <ds:schemaRef ds:uri="http://purl.org/dc/elements/1.1/"/>
    <ds:schemaRef ds:uri="http://schemas.openxmlformats.org/package/2006/metadata/core-properties"/>
    <ds:schemaRef ds:uri="http://schemas.microsoft.com/office/infopath/2007/PartnerControls"/>
    <ds:schemaRef ds:uri="d8573787-17db-43b5-9af3-2a45e79ab039"/>
    <ds:schemaRef ds:uri="http://purl.org/dc/terms/"/>
    <ds:schemaRef ds:uri="http://www.w3.org/XML/1998/namespace"/>
    <ds:schemaRef ds:uri="http://purl.org/dc/dcmitype/"/>
  </ds:schemaRefs>
</ds:datastoreItem>
</file>

<file path=customXml/itemProps2.xml><?xml version="1.0" encoding="utf-8"?>
<ds:datastoreItem xmlns:ds="http://schemas.openxmlformats.org/officeDocument/2006/customXml" ds:itemID="{036FC224-0626-43ED-8AD4-4384B71126AD}">
  <ds:schemaRefs>
    <ds:schemaRef ds:uri="http://schemas.microsoft.com/sharepoint/v3/contenttype/forms"/>
  </ds:schemaRefs>
</ds:datastoreItem>
</file>

<file path=customXml/itemProps3.xml><?xml version="1.0" encoding="utf-8"?>
<ds:datastoreItem xmlns:ds="http://schemas.openxmlformats.org/officeDocument/2006/customXml" ds:itemID="{3F7CB58E-9D7C-4D87-BFAB-3DA75F075A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Charteuse and blue USAID (4)</Template>
  <TotalTime>106</TotalTime>
  <Words>4664</Words>
  <Application>Microsoft Office PowerPoint</Application>
  <PresentationFormat>Custom</PresentationFormat>
  <Paragraphs>1041</Paragraphs>
  <Slides>53</Slides>
  <Notes>53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53</vt:i4>
      </vt:variant>
    </vt:vector>
  </HeadingPairs>
  <TitlesOfParts>
    <vt:vector size="61" baseType="lpstr">
      <vt:lpstr>Arial</vt:lpstr>
      <vt:lpstr>Calibri</vt:lpstr>
      <vt:lpstr>Century Gothic</vt:lpstr>
      <vt:lpstr>Futura Lt BT</vt:lpstr>
      <vt:lpstr>Futura LT Pro Book</vt:lpstr>
      <vt:lpstr>Gill Sans MT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daijahsd</dc:creator>
  <cp:lastModifiedBy>Hoover, Donald Wayne</cp:lastModifiedBy>
  <cp:revision>12</cp:revision>
  <dcterms:created xsi:type="dcterms:W3CDTF">2017-04-10T15:08:14Z</dcterms:created>
  <dcterms:modified xsi:type="dcterms:W3CDTF">2017-04-13T17:04:55Z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