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6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70.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7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7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7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 id="2147484133" r:id="rId2"/>
  </p:sldMasterIdLst>
  <p:notesMasterIdLst>
    <p:notesMasterId r:id="rId82"/>
  </p:notesMasterIdLst>
  <p:handoutMasterIdLst>
    <p:handoutMasterId r:id="rId83"/>
  </p:handoutMasterIdLst>
  <p:sldIdLst>
    <p:sldId id="514" r:id="rId3"/>
    <p:sldId id="324" r:id="rId4"/>
    <p:sldId id="480" r:id="rId5"/>
    <p:sldId id="472" r:id="rId6"/>
    <p:sldId id="473" r:id="rId7"/>
    <p:sldId id="474" r:id="rId8"/>
    <p:sldId id="475" r:id="rId9"/>
    <p:sldId id="405" r:id="rId10"/>
    <p:sldId id="406" r:id="rId11"/>
    <p:sldId id="407" r:id="rId12"/>
    <p:sldId id="408" r:id="rId13"/>
    <p:sldId id="409" r:id="rId14"/>
    <p:sldId id="411" r:id="rId15"/>
    <p:sldId id="412" r:id="rId16"/>
    <p:sldId id="410" r:id="rId17"/>
    <p:sldId id="476" r:id="rId18"/>
    <p:sldId id="478" r:id="rId19"/>
    <p:sldId id="414" r:id="rId20"/>
    <p:sldId id="387" r:id="rId21"/>
    <p:sldId id="388" r:id="rId22"/>
    <p:sldId id="401" r:id="rId23"/>
    <p:sldId id="374" r:id="rId24"/>
    <p:sldId id="389" r:id="rId25"/>
    <p:sldId id="402" r:id="rId26"/>
    <p:sldId id="415" r:id="rId27"/>
    <p:sldId id="507" r:id="rId28"/>
    <p:sldId id="416" r:id="rId29"/>
    <p:sldId id="417" r:id="rId30"/>
    <p:sldId id="421" r:id="rId31"/>
    <p:sldId id="418" r:id="rId32"/>
    <p:sldId id="419" r:id="rId33"/>
    <p:sldId id="420" r:id="rId34"/>
    <p:sldId id="393" r:id="rId35"/>
    <p:sldId id="398" r:id="rId36"/>
    <p:sldId id="399" r:id="rId37"/>
    <p:sldId id="400" r:id="rId38"/>
    <p:sldId id="386" r:id="rId39"/>
    <p:sldId id="396" r:id="rId40"/>
    <p:sldId id="332" r:id="rId41"/>
    <p:sldId id="333" r:id="rId42"/>
    <p:sldId id="334" r:id="rId43"/>
    <p:sldId id="292" r:id="rId44"/>
    <p:sldId id="423" r:id="rId45"/>
    <p:sldId id="335" r:id="rId46"/>
    <p:sldId id="481" r:id="rId47"/>
    <p:sldId id="284" r:id="rId48"/>
    <p:sldId id="336" r:id="rId49"/>
    <p:sldId id="326" r:id="rId50"/>
    <p:sldId id="305" r:id="rId51"/>
    <p:sldId id="513" r:id="rId52"/>
    <p:sldId id="509" r:id="rId53"/>
    <p:sldId id="424" r:id="rId54"/>
    <p:sldId id="297" r:id="rId55"/>
    <p:sldId id="482" r:id="rId56"/>
    <p:sldId id="483" r:id="rId57"/>
    <p:sldId id="484" r:id="rId58"/>
    <p:sldId id="485" r:id="rId59"/>
    <p:sldId id="486" r:id="rId60"/>
    <p:sldId id="487" r:id="rId61"/>
    <p:sldId id="488" r:id="rId62"/>
    <p:sldId id="489" r:id="rId63"/>
    <p:sldId id="508" r:id="rId64"/>
    <p:sldId id="490" r:id="rId65"/>
    <p:sldId id="491" r:id="rId66"/>
    <p:sldId id="492" r:id="rId67"/>
    <p:sldId id="493" r:id="rId68"/>
    <p:sldId id="494" r:id="rId69"/>
    <p:sldId id="495" r:id="rId70"/>
    <p:sldId id="497" r:id="rId71"/>
    <p:sldId id="498" r:id="rId72"/>
    <p:sldId id="499" r:id="rId73"/>
    <p:sldId id="500" r:id="rId74"/>
    <p:sldId id="501" r:id="rId75"/>
    <p:sldId id="502" r:id="rId76"/>
    <p:sldId id="503" r:id="rId77"/>
    <p:sldId id="504" r:id="rId78"/>
    <p:sldId id="505" r:id="rId79"/>
    <p:sldId id="506" r:id="rId80"/>
    <p:sldId id="515" r:id="rId81"/>
  </p:sldIdLst>
  <p:sldSz cx="9144000" cy="6858000" type="screen4x3"/>
  <p:notesSz cx="7315200" cy="9601200"/>
  <p:custDataLst>
    <p:tags r:id="rId84"/>
  </p:custDataLst>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752" autoAdjust="0"/>
  </p:normalViewPr>
  <p:slideViewPr>
    <p:cSldViewPr showGuides="1">
      <p:cViewPr varScale="1">
        <p:scale>
          <a:sx n="78" d="100"/>
          <a:sy n="78" d="100"/>
        </p:scale>
        <p:origin x="1522"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howGuides="1">
      <p:cViewPr varScale="1">
        <p:scale>
          <a:sx n="64" d="100"/>
          <a:sy n="64" d="100"/>
        </p:scale>
        <p:origin x="-3144" y="-77"/>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notesMaster" Target="notesMasters/notesMaster1.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handoutMaster" Target="handoutMasters/handout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A01FD9-98DA-4D5E-987F-3FC9B357F8CE}" type="doc">
      <dgm:prSet loTypeId="urn:microsoft.com/office/officeart/2005/8/layout/vList6" loCatId="list" qsTypeId="urn:microsoft.com/office/officeart/2005/8/quickstyle/simple1" qsCatId="simple" csTypeId="urn:microsoft.com/office/officeart/2005/8/colors/colorful5" csCatId="colorful" phldr="1"/>
      <dgm:spPr/>
      <dgm:t>
        <a:bodyPr/>
        <a:lstStyle/>
        <a:p>
          <a:endParaRPr lang="es-MX"/>
        </a:p>
      </dgm:t>
    </dgm:pt>
    <dgm:pt modelId="{7287AF39-38FC-411C-AE56-6915D4899F69}">
      <dgm:prSet phldrT="[Texto]"/>
      <dgm:spPr/>
      <dgm:t>
        <a:bodyPr/>
        <a:lstStyle/>
        <a:p>
          <a:r>
            <a:rPr lang="en-US" noProof="0" dirty="0" smtClean="0"/>
            <a:t>Design Evaluation</a:t>
          </a:r>
          <a:endParaRPr lang="en-US" noProof="0" dirty="0"/>
        </a:p>
      </dgm:t>
    </dgm:pt>
    <dgm:pt modelId="{41198880-DB74-4123-891D-35236D468045}" type="parTrans" cxnId="{860E59D2-C944-4336-918F-5506CFA4416D}">
      <dgm:prSet/>
      <dgm:spPr/>
      <dgm:t>
        <a:bodyPr/>
        <a:lstStyle/>
        <a:p>
          <a:endParaRPr lang="es-MX"/>
        </a:p>
      </dgm:t>
    </dgm:pt>
    <dgm:pt modelId="{479B6BD3-CD44-41D4-8752-42B10DB805DB}" type="sibTrans" cxnId="{860E59D2-C944-4336-918F-5506CFA4416D}">
      <dgm:prSet/>
      <dgm:spPr/>
      <dgm:t>
        <a:bodyPr/>
        <a:lstStyle/>
        <a:p>
          <a:endParaRPr lang="es-MX"/>
        </a:p>
      </dgm:t>
    </dgm:pt>
    <dgm:pt modelId="{1B7EE436-3715-4E2F-8263-A8DFFF734CFE}">
      <dgm:prSet phldrT="[Texto]"/>
      <dgm:spPr/>
      <dgm:t>
        <a:bodyPr/>
        <a:lstStyle/>
        <a:p>
          <a:r>
            <a:rPr lang="en-US" b="1" noProof="0" dirty="0" smtClean="0"/>
            <a:t>Question</a:t>
          </a:r>
          <a:r>
            <a:rPr lang="en-US" noProof="0" dirty="0" smtClean="0"/>
            <a:t>: Is the program design consistent with the objective sought?</a:t>
          </a:r>
          <a:endParaRPr lang="en-US" noProof="0" dirty="0"/>
        </a:p>
      </dgm:t>
    </dgm:pt>
    <dgm:pt modelId="{652FBC60-4A1E-44D8-AF06-740797D6039F}" type="parTrans" cxnId="{4471A4A7-E139-4DB7-B245-63A51455C5DB}">
      <dgm:prSet/>
      <dgm:spPr/>
      <dgm:t>
        <a:bodyPr/>
        <a:lstStyle/>
        <a:p>
          <a:endParaRPr lang="es-MX"/>
        </a:p>
      </dgm:t>
    </dgm:pt>
    <dgm:pt modelId="{7B441484-D613-4D1F-BBF9-55EF24E426F7}" type="sibTrans" cxnId="{4471A4A7-E139-4DB7-B245-63A51455C5DB}">
      <dgm:prSet/>
      <dgm:spPr/>
      <dgm:t>
        <a:bodyPr/>
        <a:lstStyle/>
        <a:p>
          <a:endParaRPr lang="es-MX"/>
        </a:p>
      </dgm:t>
    </dgm:pt>
    <dgm:pt modelId="{BD13E4CB-0C78-4675-AC05-DAE6202B0EC0}">
      <dgm:prSet phldrT="[Texto]"/>
      <dgm:spPr/>
      <dgm:t>
        <a:bodyPr/>
        <a:lstStyle/>
        <a:p>
          <a:r>
            <a:rPr lang="en-US" b="1" noProof="0" dirty="0" smtClean="0"/>
            <a:t>Contribution</a:t>
          </a:r>
          <a:r>
            <a:rPr lang="en-US" noProof="0" dirty="0" smtClean="0"/>
            <a:t>: Problem identification, causality and context</a:t>
          </a:r>
          <a:endParaRPr lang="en-US" noProof="0" dirty="0"/>
        </a:p>
      </dgm:t>
    </dgm:pt>
    <dgm:pt modelId="{750E9A20-A034-48F7-8C72-BDE8120834A5}" type="parTrans" cxnId="{2BE65B58-6D28-4A49-88C8-A78AF5A821BE}">
      <dgm:prSet/>
      <dgm:spPr/>
      <dgm:t>
        <a:bodyPr/>
        <a:lstStyle/>
        <a:p>
          <a:endParaRPr lang="es-MX"/>
        </a:p>
      </dgm:t>
    </dgm:pt>
    <dgm:pt modelId="{8D67BDFD-2312-4D6D-AEB8-A7E77790CCD8}" type="sibTrans" cxnId="{2BE65B58-6D28-4A49-88C8-A78AF5A821BE}">
      <dgm:prSet/>
      <dgm:spPr/>
      <dgm:t>
        <a:bodyPr/>
        <a:lstStyle/>
        <a:p>
          <a:endParaRPr lang="es-MX"/>
        </a:p>
      </dgm:t>
    </dgm:pt>
    <dgm:pt modelId="{CDF38C00-1A8B-466C-987F-5AF724B04A81}">
      <dgm:prSet phldrT="[Texto]"/>
      <dgm:spPr/>
      <dgm:t>
        <a:bodyPr/>
        <a:lstStyle/>
        <a:p>
          <a:r>
            <a:rPr lang="en-US" noProof="0" dirty="0" smtClean="0"/>
            <a:t>Result Evaluation</a:t>
          </a:r>
          <a:endParaRPr lang="en-US" noProof="0" dirty="0"/>
        </a:p>
      </dgm:t>
    </dgm:pt>
    <dgm:pt modelId="{DEAAC84A-C11D-4B11-AC28-E8557BA7B4B0}" type="parTrans" cxnId="{2A4C42BB-25D9-472F-B1B6-C43A600F938B}">
      <dgm:prSet/>
      <dgm:spPr/>
      <dgm:t>
        <a:bodyPr/>
        <a:lstStyle/>
        <a:p>
          <a:endParaRPr lang="es-MX"/>
        </a:p>
      </dgm:t>
    </dgm:pt>
    <dgm:pt modelId="{213F779B-1483-4B96-9EAF-F44B4806E061}" type="sibTrans" cxnId="{2A4C42BB-25D9-472F-B1B6-C43A600F938B}">
      <dgm:prSet/>
      <dgm:spPr/>
      <dgm:t>
        <a:bodyPr/>
        <a:lstStyle/>
        <a:p>
          <a:endParaRPr lang="es-MX"/>
        </a:p>
      </dgm:t>
    </dgm:pt>
    <dgm:pt modelId="{E5FE91BB-CF79-47C8-967E-E44527990325}">
      <dgm:prSet phldrT="[Texto]"/>
      <dgm:spPr/>
      <dgm:t>
        <a:bodyPr/>
        <a:lstStyle/>
        <a:p>
          <a:r>
            <a:rPr lang="en-US" b="1" noProof="0" dirty="0" smtClean="0"/>
            <a:t>Contribution</a:t>
          </a:r>
          <a:r>
            <a:rPr lang="en-US" noProof="0" dirty="0" smtClean="0"/>
            <a:t>: Monitoring results</a:t>
          </a:r>
          <a:endParaRPr lang="en-US" noProof="0" dirty="0"/>
        </a:p>
      </dgm:t>
    </dgm:pt>
    <dgm:pt modelId="{E5D78098-4337-47EC-8F53-EB41D242B171}" type="parTrans" cxnId="{DBF1FEA9-6615-417C-8274-DD6ED6533180}">
      <dgm:prSet/>
      <dgm:spPr/>
      <dgm:t>
        <a:bodyPr/>
        <a:lstStyle/>
        <a:p>
          <a:endParaRPr lang="es-MX"/>
        </a:p>
      </dgm:t>
    </dgm:pt>
    <dgm:pt modelId="{73987357-BFD0-48D5-811D-5250D5243929}" type="sibTrans" cxnId="{DBF1FEA9-6615-417C-8274-DD6ED6533180}">
      <dgm:prSet/>
      <dgm:spPr/>
      <dgm:t>
        <a:bodyPr/>
        <a:lstStyle/>
        <a:p>
          <a:endParaRPr lang="es-MX"/>
        </a:p>
      </dgm:t>
    </dgm:pt>
    <dgm:pt modelId="{F57275B8-8081-4BE9-9A5A-32C1230FB834}">
      <dgm:prSet/>
      <dgm:spPr/>
      <dgm:t>
        <a:bodyPr/>
        <a:lstStyle/>
        <a:p>
          <a:r>
            <a:rPr lang="en-US" noProof="0" dirty="0" smtClean="0"/>
            <a:t>Process Evaluation</a:t>
          </a:r>
          <a:endParaRPr lang="en-US" noProof="0" dirty="0"/>
        </a:p>
      </dgm:t>
    </dgm:pt>
    <dgm:pt modelId="{45803240-555F-49AB-8A6A-81249FA58F96}" type="parTrans" cxnId="{697B4475-CEB9-401E-B7F9-8635F7DCBFAA}">
      <dgm:prSet/>
      <dgm:spPr/>
      <dgm:t>
        <a:bodyPr/>
        <a:lstStyle/>
        <a:p>
          <a:endParaRPr lang="es-MX"/>
        </a:p>
      </dgm:t>
    </dgm:pt>
    <dgm:pt modelId="{6852F32E-992A-4C6F-9AE9-F41CB953EAAB}" type="sibTrans" cxnId="{697B4475-CEB9-401E-B7F9-8635F7DCBFAA}">
      <dgm:prSet/>
      <dgm:spPr/>
      <dgm:t>
        <a:bodyPr/>
        <a:lstStyle/>
        <a:p>
          <a:endParaRPr lang="es-MX"/>
        </a:p>
      </dgm:t>
    </dgm:pt>
    <dgm:pt modelId="{A25553BC-E0BD-47F7-A226-FF1B8C89D1C5}">
      <dgm:prSet/>
      <dgm:spPr/>
      <dgm:t>
        <a:bodyPr/>
        <a:lstStyle/>
        <a:p>
          <a:r>
            <a:rPr lang="en-US" b="1" noProof="0" dirty="0" smtClean="0"/>
            <a:t>Question</a:t>
          </a:r>
          <a:r>
            <a:rPr lang="en-US" noProof="0" dirty="0" smtClean="0"/>
            <a:t>: Are we achieving the goals?</a:t>
          </a:r>
          <a:endParaRPr lang="en-US" noProof="0" dirty="0"/>
        </a:p>
      </dgm:t>
    </dgm:pt>
    <dgm:pt modelId="{87918E58-5D4D-4EAB-AE2E-BC18A70A47D8}" type="parTrans" cxnId="{6F46EEC8-E311-430E-B003-8967EE33648E}">
      <dgm:prSet/>
      <dgm:spPr/>
      <dgm:t>
        <a:bodyPr/>
        <a:lstStyle/>
        <a:p>
          <a:endParaRPr lang="es-MX"/>
        </a:p>
      </dgm:t>
    </dgm:pt>
    <dgm:pt modelId="{23E49709-73B3-42C1-843C-8B14CD3A3568}" type="sibTrans" cxnId="{6F46EEC8-E311-430E-B003-8967EE33648E}">
      <dgm:prSet/>
      <dgm:spPr/>
      <dgm:t>
        <a:bodyPr/>
        <a:lstStyle/>
        <a:p>
          <a:endParaRPr lang="es-MX"/>
        </a:p>
      </dgm:t>
    </dgm:pt>
    <dgm:pt modelId="{1C0BC958-73C1-4785-8D7A-03465CD737BB}">
      <dgm:prSet/>
      <dgm:spPr/>
      <dgm:t>
        <a:bodyPr/>
        <a:lstStyle/>
        <a:p>
          <a:r>
            <a:rPr lang="en-US" noProof="0" dirty="0" smtClean="0"/>
            <a:t>Impact Evaluation</a:t>
          </a:r>
          <a:endParaRPr lang="en-US" noProof="0" dirty="0"/>
        </a:p>
      </dgm:t>
    </dgm:pt>
    <dgm:pt modelId="{AAF5A78F-199B-4812-B475-3CA4B6A28DC2}" type="parTrans" cxnId="{FB821274-E399-49A2-8DF7-7DBDC6747150}">
      <dgm:prSet/>
      <dgm:spPr/>
      <dgm:t>
        <a:bodyPr/>
        <a:lstStyle/>
        <a:p>
          <a:endParaRPr lang="es-MX"/>
        </a:p>
      </dgm:t>
    </dgm:pt>
    <dgm:pt modelId="{F2D277B4-AD79-42BD-84ED-60BD084C82C8}" type="sibTrans" cxnId="{FB821274-E399-49A2-8DF7-7DBDC6747150}">
      <dgm:prSet/>
      <dgm:spPr/>
      <dgm:t>
        <a:bodyPr/>
        <a:lstStyle/>
        <a:p>
          <a:endParaRPr lang="es-MX"/>
        </a:p>
      </dgm:t>
    </dgm:pt>
    <dgm:pt modelId="{E59B0000-430F-44F6-A95B-94DBF66CAD52}">
      <dgm:prSet/>
      <dgm:spPr/>
      <dgm:t>
        <a:bodyPr/>
        <a:lstStyle/>
        <a:p>
          <a:r>
            <a:rPr lang="en-US" b="1" noProof="0" dirty="0" smtClean="0"/>
            <a:t>Question</a:t>
          </a:r>
          <a:r>
            <a:rPr lang="en-US" noProof="0" dirty="0" smtClean="0"/>
            <a:t>: Is it being implemented as designed?</a:t>
          </a:r>
          <a:endParaRPr lang="en-US" noProof="0" dirty="0"/>
        </a:p>
      </dgm:t>
    </dgm:pt>
    <dgm:pt modelId="{24CE7AC8-8C94-48DC-8863-72C44A02ED45}" type="parTrans" cxnId="{B5E81390-E90C-4636-A27D-581B3226E6DD}">
      <dgm:prSet/>
      <dgm:spPr/>
      <dgm:t>
        <a:bodyPr/>
        <a:lstStyle/>
        <a:p>
          <a:endParaRPr lang="es-MX"/>
        </a:p>
      </dgm:t>
    </dgm:pt>
    <dgm:pt modelId="{262DBD52-A8F1-402A-8DC5-96EB679D3501}" type="sibTrans" cxnId="{B5E81390-E90C-4636-A27D-581B3226E6DD}">
      <dgm:prSet/>
      <dgm:spPr/>
      <dgm:t>
        <a:bodyPr/>
        <a:lstStyle/>
        <a:p>
          <a:endParaRPr lang="es-MX"/>
        </a:p>
      </dgm:t>
    </dgm:pt>
    <dgm:pt modelId="{F176C2D4-69AA-4437-B03E-B62E1E825FBC}">
      <dgm:prSet/>
      <dgm:spPr/>
      <dgm:t>
        <a:bodyPr/>
        <a:lstStyle/>
        <a:p>
          <a:r>
            <a:rPr lang="en-US" b="1" noProof="0" dirty="0" smtClean="0"/>
            <a:t>Contribution</a:t>
          </a:r>
          <a:r>
            <a:rPr lang="en-US" noProof="0" dirty="0" smtClean="0"/>
            <a:t>: Analysis of objectives and consistency of the program.</a:t>
          </a:r>
          <a:endParaRPr lang="en-US" noProof="0" dirty="0"/>
        </a:p>
      </dgm:t>
    </dgm:pt>
    <dgm:pt modelId="{78962947-F7E3-49BE-9FD7-9A01E2E6E453}" type="parTrans" cxnId="{C055C6E0-621E-4A9F-B813-24DA92FAFE11}">
      <dgm:prSet/>
      <dgm:spPr/>
      <dgm:t>
        <a:bodyPr/>
        <a:lstStyle/>
        <a:p>
          <a:endParaRPr lang="es-MX"/>
        </a:p>
      </dgm:t>
    </dgm:pt>
    <dgm:pt modelId="{B6231EDB-A8CC-47A1-8939-66892556A910}" type="sibTrans" cxnId="{C055C6E0-621E-4A9F-B813-24DA92FAFE11}">
      <dgm:prSet/>
      <dgm:spPr/>
      <dgm:t>
        <a:bodyPr/>
        <a:lstStyle/>
        <a:p>
          <a:endParaRPr lang="es-MX"/>
        </a:p>
      </dgm:t>
    </dgm:pt>
    <dgm:pt modelId="{841FDC1B-648E-430A-9A34-33A62E8DEA40}">
      <dgm:prSet/>
      <dgm:spPr/>
      <dgm:t>
        <a:bodyPr/>
        <a:lstStyle/>
        <a:p>
          <a:r>
            <a:rPr lang="en-US" b="1" noProof="0" dirty="0" smtClean="0"/>
            <a:t>Question</a:t>
          </a:r>
          <a:r>
            <a:rPr lang="en-US" noProof="0" dirty="0" smtClean="0"/>
            <a:t>: What are the effects of the program?</a:t>
          </a:r>
          <a:endParaRPr lang="en-US" noProof="0" dirty="0"/>
        </a:p>
      </dgm:t>
    </dgm:pt>
    <dgm:pt modelId="{8D4A9F01-56FB-46F7-91D1-5C9F371EEBFE}" type="parTrans" cxnId="{F377FCD3-174D-4642-9C9E-0D0293D5803C}">
      <dgm:prSet/>
      <dgm:spPr/>
      <dgm:t>
        <a:bodyPr/>
        <a:lstStyle/>
        <a:p>
          <a:endParaRPr lang="es-MX"/>
        </a:p>
      </dgm:t>
    </dgm:pt>
    <dgm:pt modelId="{2C26B97E-D376-485D-8097-81F2DEE252A1}" type="sibTrans" cxnId="{F377FCD3-174D-4642-9C9E-0D0293D5803C}">
      <dgm:prSet/>
      <dgm:spPr/>
      <dgm:t>
        <a:bodyPr/>
        <a:lstStyle/>
        <a:p>
          <a:endParaRPr lang="es-MX"/>
        </a:p>
      </dgm:t>
    </dgm:pt>
    <dgm:pt modelId="{724FE438-3459-4649-A091-FB03430293CD}">
      <dgm:prSet/>
      <dgm:spPr/>
      <dgm:t>
        <a:bodyPr/>
        <a:lstStyle/>
        <a:p>
          <a:r>
            <a:rPr lang="en-US" b="1" noProof="0" dirty="0" smtClean="0"/>
            <a:t>Contribution</a:t>
          </a:r>
          <a:r>
            <a:rPr lang="en-US" noProof="0" dirty="0" smtClean="0"/>
            <a:t>: attributable effects</a:t>
          </a:r>
          <a:endParaRPr lang="en-US" noProof="0" dirty="0"/>
        </a:p>
      </dgm:t>
    </dgm:pt>
    <dgm:pt modelId="{7EE72435-B268-4C12-8FAE-B1A8328BA19D}" type="parTrans" cxnId="{426A6E58-5511-4EBB-A1C6-2FAE11001324}">
      <dgm:prSet/>
      <dgm:spPr/>
      <dgm:t>
        <a:bodyPr/>
        <a:lstStyle/>
        <a:p>
          <a:endParaRPr lang="es-MX"/>
        </a:p>
      </dgm:t>
    </dgm:pt>
    <dgm:pt modelId="{DE6B06AF-6177-4AD0-86DD-F2ED01F3C894}" type="sibTrans" cxnId="{426A6E58-5511-4EBB-A1C6-2FAE11001324}">
      <dgm:prSet/>
      <dgm:spPr/>
      <dgm:t>
        <a:bodyPr/>
        <a:lstStyle/>
        <a:p>
          <a:endParaRPr lang="es-MX"/>
        </a:p>
      </dgm:t>
    </dgm:pt>
    <dgm:pt modelId="{D549433C-21EB-4423-B16F-54D4E2AA8F66}" type="pres">
      <dgm:prSet presAssocID="{13A01FD9-98DA-4D5E-987F-3FC9B357F8CE}" presName="Name0" presStyleCnt="0">
        <dgm:presLayoutVars>
          <dgm:dir/>
          <dgm:animLvl val="lvl"/>
          <dgm:resizeHandles/>
        </dgm:presLayoutVars>
      </dgm:prSet>
      <dgm:spPr/>
      <dgm:t>
        <a:bodyPr/>
        <a:lstStyle/>
        <a:p>
          <a:endParaRPr lang="es-MX"/>
        </a:p>
      </dgm:t>
    </dgm:pt>
    <dgm:pt modelId="{72FB9A18-0171-4036-93F4-418C88085D35}" type="pres">
      <dgm:prSet presAssocID="{7287AF39-38FC-411C-AE56-6915D4899F69}" presName="linNode" presStyleCnt="0"/>
      <dgm:spPr/>
    </dgm:pt>
    <dgm:pt modelId="{84062BEA-1FBD-421B-9F89-115E6F27AF43}" type="pres">
      <dgm:prSet presAssocID="{7287AF39-38FC-411C-AE56-6915D4899F69}" presName="parentShp" presStyleLbl="node1" presStyleIdx="0" presStyleCnt="4">
        <dgm:presLayoutVars>
          <dgm:bulletEnabled val="1"/>
        </dgm:presLayoutVars>
      </dgm:prSet>
      <dgm:spPr/>
      <dgm:t>
        <a:bodyPr/>
        <a:lstStyle/>
        <a:p>
          <a:endParaRPr lang="es-MX"/>
        </a:p>
      </dgm:t>
    </dgm:pt>
    <dgm:pt modelId="{C029C920-9F5D-4CAF-BBAA-5EA36578045C}" type="pres">
      <dgm:prSet presAssocID="{7287AF39-38FC-411C-AE56-6915D4899F69}" presName="childShp" presStyleLbl="bgAccFollowNode1" presStyleIdx="0" presStyleCnt="4">
        <dgm:presLayoutVars>
          <dgm:bulletEnabled val="1"/>
        </dgm:presLayoutVars>
      </dgm:prSet>
      <dgm:spPr/>
      <dgm:t>
        <a:bodyPr/>
        <a:lstStyle/>
        <a:p>
          <a:endParaRPr lang="es-MX"/>
        </a:p>
      </dgm:t>
    </dgm:pt>
    <dgm:pt modelId="{AC52CA87-DA01-4F26-93C5-28C01A2392C6}" type="pres">
      <dgm:prSet presAssocID="{479B6BD3-CD44-41D4-8752-42B10DB805DB}" presName="spacing" presStyleCnt="0"/>
      <dgm:spPr/>
    </dgm:pt>
    <dgm:pt modelId="{A50D389F-6CDC-4435-BD4F-2456FDA4EC9A}" type="pres">
      <dgm:prSet presAssocID="{F57275B8-8081-4BE9-9A5A-32C1230FB834}" presName="linNode" presStyleCnt="0"/>
      <dgm:spPr/>
    </dgm:pt>
    <dgm:pt modelId="{7285CB19-4D50-44FD-BAD8-80E1244CD2AD}" type="pres">
      <dgm:prSet presAssocID="{F57275B8-8081-4BE9-9A5A-32C1230FB834}" presName="parentShp" presStyleLbl="node1" presStyleIdx="1" presStyleCnt="4">
        <dgm:presLayoutVars>
          <dgm:bulletEnabled val="1"/>
        </dgm:presLayoutVars>
      </dgm:prSet>
      <dgm:spPr/>
      <dgm:t>
        <a:bodyPr/>
        <a:lstStyle/>
        <a:p>
          <a:endParaRPr lang="es-MX"/>
        </a:p>
      </dgm:t>
    </dgm:pt>
    <dgm:pt modelId="{616F1251-4F6A-4D03-8A91-A8DF20F07016}" type="pres">
      <dgm:prSet presAssocID="{F57275B8-8081-4BE9-9A5A-32C1230FB834}" presName="childShp" presStyleLbl="bgAccFollowNode1" presStyleIdx="1" presStyleCnt="4">
        <dgm:presLayoutVars>
          <dgm:bulletEnabled val="1"/>
        </dgm:presLayoutVars>
      </dgm:prSet>
      <dgm:spPr/>
      <dgm:t>
        <a:bodyPr/>
        <a:lstStyle/>
        <a:p>
          <a:endParaRPr lang="es-MX"/>
        </a:p>
      </dgm:t>
    </dgm:pt>
    <dgm:pt modelId="{1EB9475C-4283-4B46-9B01-783C562D8801}" type="pres">
      <dgm:prSet presAssocID="{6852F32E-992A-4C6F-9AE9-F41CB953EAAB}" presName="spacing" presStyleCnt="0"/>
      <dgm:spPr/>
    </dgm:pt>
    <dgm:pt modelId="{9D3F668D-9591-47B2-BEFF-145E858009E4}" type="pres">
      <dgm:prSet presAssocID="{CDF38C00-1A8B-466C-987F-5AF724B04A81}" presName="linNode" presStyleCnt="0"/>
      <dgm:spPr/>
    </dgm:pt>
    <dgm:pt modelId="{B96BD3AF-8375-4B95-ABF4-E9A5605ECCD7}" type="pres">
      <dgm:prSet presAssocID="{CDF38C00-1A8B-466C-987F-5AF724B04A81}" presName="parentShp" presStyleLbl="node1" presStyleIdx="2" presStyleCnt="4">
        <dgm:presLayoutVars>
          <dgm:bulletEnabled val="1"/>
        </dgm:presLayoutVars>
      </dgm:prSet>
      <dgm:spPr/>
      <dgm:t>
        <a:bodyPr/>
        <a:lstStyle/>
        <a:p>
          <a:endParaRPr lang="es-MX"/>
        </a:p>
      </dgm:t>
    </dgm:pt>
    <dgm:pt modelId="{D823434E-F7F1-46C7-8CCD-8E754245E49F}" type="pres">
      <dgm:prSet presAssocID="{CDF38C00-1A8B-466C-987F-5AF724B04A81}" presName="childShp" presStyleLbl="bgAccFollowNode1" presStyleIdx="2" presStyleCnt="4">
        <dgm:presLayoutVars>
          <dgm:bulletEnabled val="1"/>
        </dgm:presLayoutVars>
      </dgm:prSet>
      <dgm:spPr/>
      <dgm:t>
        <a:bodyPr/>
        <a:lstStyle/>
        <a:p>
          <a:endParaRPr lang="es-MX"/>
        </a:p>
      </dgm:t>
    </dgm:pt>
    <dgm:pt modelId="{9DD91F9F-73B5-4D33-BBA7-EFD1C3D21F64}" type="pres">
      <dgm:prSet presAssocID="{213F779B-1483-4B96-9EAF-F44B4806E061}" presName="spacing" presStyleCnt="0"/>
      <dgm:spPr/>
    </dgm:pt>
    <dgm:pt modelId="{8C11F410-BBDE-4AC2-95D4-E9249225C8BB}" type="pres">
      <dgm:prSet presAssocID="{1C0BC958-73C1-4785-8D7A-03465CD737BB}" presName="linNode" presStyleCnt="0"/>
      <dgm:spPr/>
    </dgm:pt>
    <dgm:pt modelId="{D3CB3269-F92F-495A-A53C-A548C30A3381}" type="pres">
      <dgm:prSet presAssocID="{1C0BC958-73C1-4785-8D7A-03465CD737BB}" presName="parentShp" presStyleLbl="node1" presStyleIdx="3" presStyleCnt="4">
        <dgm:presLayoutVars>
          <dgm:bulletEnabled val="1"/>
        </dgm:presLayoutVars>
      </dgm:prSet>
      <dgm:spPr/>
      <dgm:t>
        <a:bodyPr/>
        <a:lstStyle/>
        <a:p>
          <a:endParaRPr lang="es-MX"/>
        </a:p>
      </dgm:t>
    </dgm:pt>
    <dgm:pt modelId="{16F193F2-46EF-4D0F-9452-CFB78DD44CCD}" type="pres">
      <dgm:prSet presAssocID="{1C0BC958-73C1-4785-8D7A-03465CD737BB}" presName="childShp" presStyleLbl="bgAccFollowNode1" presStyleIdx="3" presStyleCnt="4">
        <dgm:presLayoutVars>
          <dgm:bulletEnabled val="1"/>
        </dgm:presLayoutVars>
      </dgm:prSet>
      <dgm:spPr/>
      <dgm:t>
        <a:bodyPr/>
        <a:lstStyle/>
        <a:p>
          <a:endParaRPr lang="es-MX"/>
        </a:p>
      </dgm:t>
    </dgm:pt>
  </dgm:ptLst>
  <dgm:cxnLst>
    <dgm:cxn modelId="{4471A4A7-E139-4DB7-B245-63A51455C5DB}" srcId="{7287AF39-38FC-411C-AE56-6915D4899F69}" destId="{1B7EE436-3715-4E2F-8263-A8DFFF734CFE}" srcOrd="0" destOrd="0" parTransId="{652FBC60-4A1E-44D8-AF06-740797D6039F}" sibTransId="{7B441484-D613-4D1F-BBF9-55EF24E426F7}"/>
    <dgm:cxn modelId="{FB821274-E399-49A2-8DF7-7DBDC6747150}" srcId="{13A01FD9-98DA-4D5E-987F-3FC9B357F8CE}" destId="{1C0BC958-73C1-4785-8D7A-03465CD737BB}" srcOrd="3" destOrd="0" parTransId="{AAF5A78F-199B-4812-B475-3CA4B6A28DC2}" sibTransId="{F2D277B4-AD79-42BD-84ED-60BD084C82C8}"/>
    <dgm:cxn modelId="{F377FCD3-174D-4642-9C9E-0D0293D5803C}" srcId="{1C0BC958-73C1-4785-8D7A-03465CD737BB}" destId="{841FDC1B-648E-430A-9A34-33A62E8DEA40}" srcOrd="0" destOrd="0" parTransId="{8D4A9F01-56FB-46F7-91D1-5C9F371EEBFE}" sibTransId="{2C26B97E-D376-485D-8097-81F2DEE252A1}"/>
    <dgm:cxn modelId="{2A4C42BB-25D9-472F-B1B6-C43A600F938B}" srcId="{13A01FD9-98DA-4D5E-987F-3FC9B357F8CE}" destId="{CDF38C00-1A8B-466C-987F-5AF724B04A81}" srcOrd="2" destOrd="0" parTransId="{DEAAC84A-C11D-4B11-AC28-E8557BA7B4B0}" sibTransId="{213F779B-1483-4B96-9EAF-F44B4806E061}"/>
    <dgm:cxn modelId="{2BE65B58-6D28-4A49-88C8-A78AF5A821BE}" srcId="{7287AF39-38FC-411C-AE56-6915D4899F69}" destId="{BD13E4CB-0C78-4675-AC05-DAE6202B0EC0}" srcOrd="1" destOrd="0" parTransId="{750E9A20-A034-48F7-8C72-BDE8120834A5}" sibTransId="{8D67BDFD-2312-4D6D-AEB8-A7E77790CCD8}"/>
    <dgm:cxn modelId="{B5E81390-E90C-4636-A27D-581B3226E6DD}" srcId="{F57275B8-8081-4BE9-9A5A-32C1230FB834}" destId="{E59B0000-430F-44F6-A95B-94DBF66CAD52}" srcOrd="0" destOrd="0" parTransId="{24CE7AC8-8C94-48DC-8863-72C44A02ED45}" sibTransId="{262DBD52-A8F1-402A-8DC5-96EB679D3501}"/>
    <dgm:cxn modelId="{426A6E58-5511-4EBB-A1C6-2FAE11001324}" srcId="{1C0BC958-73C1-4785-8D7A-03465CD737BB}" destId="{724FE438-3459-4649-A091-FB03430293CD}" srcOrd="1" destOrd="0" parTransId="{7EE72435-B268-4C12-8FAE-B1A8328BA19D}" sibTransId="{DE6B06AF-6177-4AD0-86DD-F2ED01F3C894}"/>
    <dgm:cxn modelId="{DBF1FEA9-6615-417C-8274-DD6ED6533180}" srcId="{CDF38C00-1A8B-466C-987F-5AF724B04A81}" destId="{E5FE91BB-CF79-47C8-967E-E44527990325}" srcOrd="1" destOrd="0" parTransId="{E5D78098-4337-47EC-8F53-EB41D242B171}" sibTransId="{73987357-BFD0-48D5-811D-5250D5243929}"/>
    <dgm:cxn modelId="{F3731C91-9F1B-497D-B4C5-981A4D3A51FE}" type="presOf" srcId="{1B7EE436-3715-4E2F-8263-A8DFFF734CFE}" destId="{C029C920-9F5D-4CAF-BBAA-5EA36578045C}" srcOrd="0" destOrd="0" presId="urn:microsoft.com/office/officeart/2005/8/layout/vList6"/>
    <dgm:cxn modelId="{C950E9BE-D88D-40C1-B532-AFB5DE3B2319}" type="presOf" srcId="{A25553BC-E0BD-47F7-A226-FF1B8C89D1C5}" destId="{D823434E-F7F1-46C7-8CCD-8E754245E49F}" srcOrd="0" destOrd="0" presId="urn:microsoft.com/office/officeart/2005/8/layout/vList6"/>
    <dgm:cxn modelId="{C7DBF864-3714-4374-A1B4-AFDC64F332B7}" type="presOf" srcId="{E5FE91BB-CF79-47C8-967E-E44527990325}" destId="{D823434E-F7F1-46C7-8CCD-8E754245E49F}" srcOrd="0" destOrd="1" presId="urn:microsoft.com/office/officeart/2005/8/layout/vList6"/>
    <dgm:cxn modelId="{89EC49EF-96AD-4286-A1C4-FE3D141AF0B1}" type="presOf" srcId="{7287AF39-38FC-411C-AE56-6915D4899F69}" destId="{84062BEA-1FBD-421B-9F89-115E6F27AF43}" srcOrd="0" destOrd="0" presId="urn:microsoft.com/office/officeart/2005/8/layout/vList6"/>
    <dgm:cxn modelId="{C055C6E0-621E-4A9F-B813-24DA92FAFE11}" srcId="{F57275B8-8081-4BE9-9A5A-32C1230FB834}" destId="{F176C2D4-69AA-4437-B03E-B62E1E825FBC}" srcOrd="1" destOrd="0" parTransId="{78962947-F7E3-49BE-9FD7-9A01E2E6E453}" sibTransId="{B6231EDB-A8CC-47A1-8939-66892556A910}"/>
    <dgm:cxn modelId="{6F46EEC8-E311-430E-B003-8967EE33648E}" srcId="{CDF38C00-1A8B-466C-987F-5AF724B04A81}" destId="{A25553BC-E0BD-47F7-A226-FF1B8C89D1C5}" srcOrd="0" destOrd="0" parTransId="{87918E58-5D4D-4EAB-AE2E-BC18A70A47D8}" sibTransId="{23E49709-73B3-42C1-843C-8B14CD3A3568}"/>
    <dgm:cxn modelId="{DBFAED2A-1B9E-4CFF-ACC0-226FBC460C93}" type="presOf" srcId="{F57275B8-8081-4BE9-9A5A-32C1230FB834}" destId="{7285CB19-4D50-44FD-BAD8-80E1244CD2AD}" srcOrd="0" destOrd="0" presId="urn:microsoft.com/office/officeart/2005/8/layout/vList6"/>
    <dgm:cxn modelId="{FF97C882-87FD-46A8-A10E-E3090616B62A}" type="presOf" srcId="{E59B0000-430F-44F6-A95B-94DBF66CAD52}" destId="{616F1251-4F6A-4D03-8A91-A8DF20F07016}" srcOrd="0" destOrd="0" presId="urn:microsoft.com/office/officeart/2005/8/layout/vList6"/>
    <dgm:cxn modelId="{997C62DD-DAB6-4460-92C4-E7B5FE768649}" type="presOf" srcId="{BD13E4CB-0C78-4675-AC05-DAE6202B0EC0}" destId="{C029C920-9F5D-4CAF-BBAA-5EA36578045C}" srcOrd="0" destOrd="1" presId="urn:microsoft.com/office/officeart/2005/8/layout/vList6"/>
    <dgm:cxn modelId="{935A041D-21B1-4650-9167-2B8C937A0E0D}" type="presOf" srcId="{13A01FD9-98DA-4D5E-987F-3FC9B357F8CE}" destId="{D549433C-21EB-4423-B16F-54D4E2AA8F66}" srcOrd="0" destOrd="0" presId="urn:microsoft.com/office/officeart/2005/8/layout/vList6"/>
    <dgm:cxn modelId="{C4AAA450-D43A-4936-855D-E76B18C3E7E7}" type="presOf" srcId="{724FE438-3459-4649-A091-FB03430293CD}" destId="{16F193F2-46EF-4D0F-9452-CFB78DD44CCD}" srcOrd="0" destOrd="1" presId="urn:microsoft.com/office/officeart/2005/8/layout/vList6"/>
    <dgm:cxn modelId="{697B4475-CEB9-401E-B7F9-8635F7DCBFAA}" srcId="{13A01FD9-98DA-4D5E-987F-3FC9B357F8CE}" destId="{F57275B8-8081-4BE9-9A5A-32C1230FB834}" srcOrd="1" destOrd="0" parTransId="{45803240-555F-49AB-8A6A-81249FA58F96}" sibTransId="{6852F32E-992A-4C6F-9AE9-F41CB953EAAB}"/>
    <dgm:cxn modelId="{EB885DC5-EB32-43A9-872B-1EDF9FBE88C1}" type="presOf" srcId="{CDF38C00-1A8B-466C-987F-5AF724B04A81}" destId="{B96BD3AF-8375-4B95-ABF4-E9A5605ECCD7}" srcOrd="0" destOrd="0" presId="urn:microsoft.com/office/officeart/2005/8/layout/vList6"/>
    <dgm:cxn modelId="{EC229A18-DBED-4165-9355-7E7C8EF908B7}" type="presOf" srcId="{841FDC1B-648E-430A-9A34-33A62E8DEA40}" destId="{16F193F2-46EF-4D0F-9452-CFB78DD44CCD}" srcOrd="0" destOrd="0" presId="urn:microsoft.com/office/officeart/2005/8/layout/vList6"/>
    <dgm:cxn modelId="{860E59D2-C944-4336-918F-5506CFA4416D}" srcId="{13A01FD9-98DA-4D5E-987F-3FC9B357F8CE}" destId="{7287AF39-38FC-411C-AE56-6915D4899F69}" srcOrd="0" destOrd="0" parTransId="{41198880-DB74-4123-891D-35236D468045}" sibTransId="{479B6BD3-CD44-41D4-8752-42B10DB805DB}"/>
    <dgm:cxn modelId="{777823B0-6B4E-4C62-B2D3-3A942576750A}" type="presOf" srcId="{F176C2D4-69AA-4437-B03E-B62E1E825FBC}" destId="{616F1251-4F6A-4D03-8A91-A8DF20F07016}" srcOrd="0" destOrd="1" presId="urn:microsoft.com/office/officeart/2005/8/layout/vList6"/>
    <dgm:cxn modelId="{7189EDED-70FF-48D9-9717-0D41FE981CB1}" type="presOf" srcId="{1C0BC958-73C1-4785-8D7A-03465CD737BB}" destId="{D3CB3269-F92F-495A-A53C-A548C30A3381}" srcOrd="0" destOrd="0" presId="urn:microsoft.com/office/officeart/2005/8/layout/vList6"/>
    <dgm:cxn modelId="{07DDDB92-E053-4050-951B-772EC86CE604}" type="presParOf" srcId="{D549433C-21EB-4423-B16F-54D4E2AA8F66}" destId="{72FB9A18-0171-4036-93F4-418C88085D35}" srcOrd="0" destOrd="0" presId="urn:microsoft.com/office/officeart/2005/8/layout/vList6"/>
    <dgm:cxn modelId="{228DE71B-AEEC-4F07-A122-F69241D541E4}" type="presParOf" srcId="{72FB9A18-0171-4036-93F4-418C88085D35}" destId="{84062BEA-1FBD-421B-9F89-115E6F27AF43}" srcOrd="0" destOrd="0" presId="urn:microsoft.com/office/officeart/2005/8/layout/vList6"/>
    <dgm:cxn modelId="{5FBC249A-C387-4585-A9A5-76C554978440}" type="presParOf" srcId="{72FB9A18-0171-4036-93F4-418C88085D35}" destId="{C029C920-9F5D-4CAF-BBAA-5EA36578045C}" srcOrd="1" destOrd="0" presId="urn:microsoft.com/office/officeart/2005/8/layout/vList6"/>
    <dgm:cxn modelId="{BE6C5833-59F0-481B-8277-3D9FBD0F1795}" type="presParOf" srcId="{D549433C-21EB-4423-B16F-54D4E2AA8F66}" destId="{AC52CA87-DA01-4F26-93C5-28C01A2392C6}" srcOrd="1" destOrd="0" presId="urn:microsoft.com/office/officeart/2005/8/layout/vList6"/>
    <dgm:cxn modelId="{6AB4F254-E9CF-4A94-BDE5-FAB086D3B90F}" type="presParOf" srcId="{D549433C-21EB-4423-B16F-54D4E2AA8F66}" destId="{A50D389F-6CDC-4435-BD4F-2456FDA4EC9A}" srcOrd="2" destOrd="0" presId="urn:microsoft.com/office/officeart/2005/8/layout/vList6"/>
    <dgm:cxn modelId="{18E41A12-5597-48E0-A588-473FAE52311E}" type="presParOf" srcId="{A50D389F-6CDC-4435-BD4F-2456FDA4EC9A}" destId="{7285CB19-4D50-44FD-BAD8-80E1244CD2AD}" srcOrd="0" destOrd="0" presId="urn:microsoft.com/office/officeart/2005/8/layout/vList6"/>
    <dgm:cxn modelId="{383A12BF-E7EE-475C-A0A5-1E51E6C07DDE}" type="presParOf" srcId="{A50D389F-6CDC-4435-BD4F-2456FDA4EC9A}" destId="{616F1251-4F6A-4D03-8A91-A8DF20F07016}" srcOrd="1" destOrd="0" presId="urn:microsoft.com/office/officeart/2005/8/layout/vList6"/>
    <dgm:cxn modelId="{78568AB8-DAD5-4452-B760-21D854653CD4}" type="presParOf" srcId="{D549433C-21EB-4423-B16F-54D4E2AA8F66}" destId="{1EB9475C-4283-4B46-9B01-783C562D8801}" srcOrd="3" destOrd="0" presId="urn:microsoft.com/office/officeart/2005/8/layout/vList6"/>
    <dgm:cxn modelId="{5BFE9566-FD38-4B6C-90B6-A4FCDC96588C}" type="presParOf" srcId="{D549433C-21EB-4423-B16F-54D4E2AA8F66}" destId="{9D3F668D-9591-47B2-BEFF-145E858009E4}" srcOrd="4" destOrd="0" presId="urn:microsoft.com/office/officeart/2005/8/layout/vList6"/>
    <dgm:cxn modelId="{305A1BCC-CFB4-4D14-9496-710516F175E9}" type="presParOf" srcId="{9D3F668D-9591-47B2-BEFF-145E858009E4}" destId="{B96BD3AF-8375-4B95-ABF4-E9A5605ECCD7}" srcOrd="0" destOrd="0" presId="urn:microsoft.com/office/officeart/2005/8/layout/vList6"/>
    <dgm:cxn modelId="{0B28D1FC-4551-45C4-B439-8B77580A4F82}" type="presParOf" srcId="{9D3F668D-9591-47B2-BEFF-145E858009E4}" destId="{D823434E-F7F1-46C7-8CCD-8E754245E49F}" srcOrd="1" destOrd="0" presId="urn:microsoft.com/office/officeart/2005/8/layout/vList6"/>
    <dgm:cxn modelId="{F81F907B-BF2C-46F4-AD62-5E263C32FF52}" type="presParOf" srcId="{D549433C-21EB-4423-B16F-54D4E2AA8F66}" destId="{9DD91F9F-73B5-4D33-BBA7-EFD1C3D21F64}" srcOrd="5" destOrd="0" presId="urn:microsoft.com/office/officeart/2005/8/layout/vList6"/>
    <dgm:cxn modelId="{CE1A1F37-FFE7-4F49-991B-A5CCFB70E115}" type="presParOf" srcId="{D549433C-21EB-4423-B16F-54D4E2AA8F66}" destId="{8C11F410-BBDE-4AC2-95D4-E9249225C8BB}" srcOrd="6" destOrd="0" presId="urn:microsoft.com/office/officeart/2005/8/layout/vList6"/>
    <dgm:cxn modelId="{53B29F4F-D1BE-4F7D-91E7-CA66C24B46FD}" type="presParOf" srcId="{8C11F410-BBDE-4AC2-95D4-E9249225C8BB}" destId="{D3CB3269-F92F-495A-A53C-A548C30A3381}" srcOrd="0" destOrd="0" presId="urn:microsoft.com/office/officeart/2005/8/layout/vList6"/>
    <dgm:cxn modelId="{047735D4-5D08-40C2-A722-DEB30FBBF8BA}" type="presParOf" srcId="{8C11F410-BBDE-4AC2-95D4-E9249225C8BB}" destId="{16F193F2-46EF-4D0F-9452-CFB78DD44CCD}"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1B776AA-6786-CE48-80CB-E52D864F718B}" type="doc">
      <dgm:prSet loTypeId="urn:microsoft.com/office/officeart/2005/8/layout/cycle2" loCatId="cycle" qsTypeId="urn:microsoft.com/office/officeart/2005/8/quickstyle/simple4" qsCatId="simple" csTypeId="urn:microsoft.com/office/officeart/2005/8/colors/accent1_2" csCatId="accent1" phldr="1"/>
      <dgm:spPr/>
      <dgm:t>
        <a:bodyPr/>
        <a:lstStyle/>
        <a:p>
          <a:endParaRPr lang="en-US"/>
        </a:p>
      </dgm:t>
    </dgm:pt>
    <dgm:pt modelId="{175289BE-AD3D-2F48-B6AB-2999E16DE21F}">
      <dgm:prSet phldrT="[Text]" custT="1"/>
      <dgm:spPr>
        <a:solidFill>
          <a:schemeClr val="accent4">
            <a:lumMod val="75000"/>
          </a:schemeClr>
        </a:solidFill>
      </dgm:spPr>
      <dgm:t>
        <a:bodyPr/>
        <a:lstStyle/>
        <a:p>
          <a:r>
            <a:rPr lang="en-US" sz="2400" noProof="0" dirty="0" smtClean="0">
              <a:solidFill>
                <a:srgbClr val="000000"/>
              </a:solidFill>
            </a:rPr>
            <a:t>Interviews</a:t>
          </a:r>
          <a:endParaRPr lang="en-US" sz="1600" noProof="0" dirty="0">
            <a:solidFill>
              <a:srgbClr val="000000"/>
            </a:solidFill>
          </a:endParaRPr>
        </a:p>
      </dgm:t>
    </dgm:pt>
    <dgm:pt modelId="{39283A6F-A5A7-4B43-BE12-19C56E1662E4}" type="parTrans" cxnId="{02C60C5E-9483-364F-A0EA-62838D244A89}">
      <dgm:prSet/>
      <dgm:spPr/>
      <dgm:t>
        <a:bodyPr/>
        <a:lstStyle/>
        <a:p>
          <a:endParaRPr lang="en-US"/>
        </a:p>
      </dgm:t>
    </dgm:pt>
    <dgm:pt modelId="{1253E475-5891-DE42-B774-7D7380972B82}" type="sibTrans" cxnId="{02C60C5E-9483-364F-A0EA-62838D244A89}">
      <dgm:prSet/>
      <dgm:spPr>
        <a:solidFill>
          <a:schemeClr val="accent1">
            <a:lumMod val="75000"/>
          </a:schemeClr>
        </a:solidFill>
      </dgm:spPr>
      <dgm:t>
        <a:bodyPr/>
        <a:lstStyle/>
        <a:p>
          <a:endParaRPr lang="en-US"/>
        </a:p>
      </dgm:t>
    </dgm:pt>
    <dgm:pt modelId="{92936711-8B78-084E-8E72-677BAD495CBE}">
      <dgm:prSet phldrT="[Text]" custT="1"/>
      <dgm:spPr>
        <a:solidFill>
          <a:schemeClr val="accent4">
            <a:lumMod val="75000"/>
          </a:schemeClr>
        </a:solidFill>
      </dgm:spPr>
      <dgm:t>
        <a:bodyPr/>
        <a:lstStyle/>
        <a:p>
          <a:r>
            <a:rPr lang="en-US" sz="2400" noProof="0" dirty="0" smtClean="0">
              <a:solidFill>
                <a:srgbClr val="000000"/>
              </a:solidFill>
            </a:rPr>
            <a:t>Focus groups</a:t>
          </a:r>
          <a:endParaRPr lang="en-US" sz="2400" noProof="0" dirty="0">
            <a:solidFill>
              <a:srgbClr val="000000"/>
            </a:solidFill>
          </a:endParaRPr>
        </a:p>
      </dgm:t>
    </dgm:pt>
    <dgm:pt modelId="{A1E5194B-29A9-C847-8E52-BA992596E413}" type="parTrans" cxnId="{68AB633B-36FC-AA4E-8E79-A8AD856E3720}">
      <dgm:prSet/>
      <dgm:spPr/>
      <dgm:t>
        <a:bodyPr/>
        <a:lstStyle/>
        <a:p>
          <a:endParaRPr lang="en-US"/>
        </a:p>
      </dgm:t>
    </dgm:pt>
    <dgm:pt modelId="{A042DC22-3ACA-A248-883D-704D58E33649}" type="sibTrans" cxnId="{68AB633B-36FC-AA4E-8E79-A8AD856E3720}">
      <dgm:prSet/>
      <dgm:spPr>
        <a:solidFill>
          <a:schemeClr val="accent1">
            <a:lumMod val="75000"/>
          </a:schemeClr>
        </a:solidFill>
      </dgm:spPr>
      <dgm:t>
        <a:bodyPr/>
        <a:lstStyle/>
        <a:p>
          <a:endParaRPr lang="en-US"/>
        </a:p>
      </dgm:t>
    </dgm:pt>
    <dgm:pt modelId="{D96DD4D0-8CA2-4945-ADCA-2D8C99478678}">
      <dgm:prSet phldrT="[Text]" custT="1"/>
      <dgm:spPr>
        <a:solidFill>
          <a:schemeClr val="accent4">
            <a:lumMod val="75000"/>
          </a:schemeClr>
        </a:solidFill>
      </dgm:spPr>
      <dgm:t>
        <a:bodyPr/>
        <a:lstStyle/>
        <a:p>
          <a:r>
            <a:rPr lang="en-US" sz="1600" b="1" noProof="0" dirty="0" smtClean="0">
              <a:solidFill>
                <a:srgbClr val="000000"/>
              </a:solidFill>
            </a:rPr>
            <a:t>Questionnaires/ clinical samples</a:t>
          </a:r>
          <a:endParaRPr lang="en-US" sz="1600" b="1" noProof="0" dirty="0">
            <a:solidFill>
              <a:srgbClr val="000000"/>
            </a:solidFill>
          </a:endParaRPr>
        </a:p>
      </dgm:t>
    </dgm:pt>
    <dgm:pt modelId="{3C8E9964-FF61-AC4D-A478-C84EB0BA614A}" type="parTrans" cxnId="{2BDCEBE9-D771-A247-A925-41E1951C3BE8}">
      <dgm:prSet/>
      <dgm:spPr/>
      <dgm:t>
        <a:bodyPr/>
        <a:lstStyle/>
        <a:p>
          <a:endParaRPr lang="en-US"/>
        </a:p>
      </dgm:t>
    </dgm:pt>
    <dgm:pt modelId="{7582FD9F-248A-EB40-84F5-DC9B7AAAC232}" type="sibTrans" cxnId="{2BDCEBE9-D771-A247-A925-41E1951C3BE8}">
      <dgm:prSet/>
      <dgm:spPr>
        <a:solidFill>
          <a:schemeClr val="accent1">
            <a:lumMod val="75000"/>
          </a:schemeClr>
        </a:solidFill>
      </dgm:spPr>
      <dgm:t>
        <a:bodyPr/>
        <a:lstStyle/>
        <a:p>
          <a:endParaRPr lang="en-US"/>
        </a:p>
      </dgm:t>
    </dgm:pt>
    <dgm:pt modelId="{8F4106AC-617D-154E-8B5C-F4077D0AEA32}">
      <dgm:prSet phldrT="[Text]" custT="1"/>
      <dgm:spPr>
        <a:solidFill>
          <a:schemeClr val="accent4">
            <a:lumMod val="75000"/>
          </a:schemeClr>
        </a:solidFill>
      </dgm:spPr>
      <dgm:t>
        <a:bodyPr/>
        <a:lstStyle/>
        <a:p>
          <a:r>
            <a:rPr lang="en-US" sz="2000" noProof="0" dirty="0" smtClean="0">
              <a:solidFill>
                <a:srgbClr val="000000"/>
              </a:solidFill>
            </a:rPr>
            <a:t>Observation</a:t>
          </a:r>
          <a:endParaRPr lang="en-US" sz="1600" noProof="0" dirty="0">
            <a:solidFill>
              <a:srgbClr val="000000"/>
            </a:solidFill>
          </a:endParaRPr>
        </a:p>
      </dgm:t>
    </dgm:pt>
    <dgm:pt modelId="{6F3A63D4-E48A-484F-BDBD-5C8AF4EA9BCF}" type="parTrans" cxnId="{C0CF7AC3-F242-EB4B-965D-2499278D87A9}">
      <dgm:prSet/>
      <dgm:spPr/>
      <dgm:t>
        <a:bodyPr/>
        <a:lstStyle/>
        <a:p>
          <a:endParaRPr lang="en-US"/>
        </a:p>
      </dgm:t>
    </dgm:pt>
    <dgm:pt modelId="{544D053F-2F33-9B47-B989-F390A8FAA6FA}" type="sibTrans" cxnId="{C0CF7AC3-F242-EB4B-965D-2499278D87A9}">
      <dgm:prSet/>
      <dgm:spPr>
        <a:solidFill>
          <a:schemeClr val="accent1">
            <a:lumMod val="75000"/>
          </a:schemeClr>
        </a:solidFill>
      </dgm:spPr>
      <dgm:t>
        <a:bodyPr/>
        <a:lstStyle/>
        <a:p>
          <a:endParaRPr lang="en-US"/>
        </a:p>
      </dgm:t>
    </dgm:pt>
    <dgm:pt modelId="{4CAF6567-E45F-454E-8258-49DDA6C34CF7}" type="pres">
      <dgm:prSet presAssocID="{71B776AA-6786-CE48-80CB-E52D864F718B}" presName="cycle" presStyleCnt="0">
        <dgm:presLayoutVars>
          <dgm:dir/>
          <dgm:resizeHandles val="exact"/>
        </dgm:presLayoutVars>
      </dgm:prSet>
      <dgm:spPr/>
      <dgm:t>
        <a:bodyPr/>
        <a:lstStyle/>
        <a:p>
          <a:endParaRPr lang="en-US"/>
        </a:p>
      </dgm:t>
    </dgm:pt>
    <dgm:pt modelId="{9E0034BB-F008-4744-BB65-7BB2BE1E6293}" type="pres">
      <dgm:prSet presAssocID="{175289BE-AD3D-2F48-B6AB-2999E16DE21F}" presName="node" presStyleLbl="node1" presStyleIdx="0" presStyleCnt="4" custAng="0" custScaleX="130871" custScaleY="80422" custRadScaleRad="101367" custRadScaleInc="-321">
        <dgm:presLayoutVars>
          <dgm:bulletEnabled val="1"/>
        </dgm:presLayoutVars>
      </dgm:prSet>
      <dgm:spPr/>
      <dgm:t>
        <a:bodyPr/>
        <a:lstStyle/>
        <a:p>
          <a:endParaRPr lang="en-US"/>
        </a:p>
      </dgm:t>
    </dgm:pt>
    <dgm:pt modelId="{44119E68-4736-3741-A633-EF1690F3EEB8}" type="pres">
      <dgm:prSet presAssocID="{1253E475-5891-DE42-B774-7D7380972B82}" presName="sibTrans" presStyleLbl="sibTrans2D1" presStyleIdx="0" presStyleCnt="4"/>
      <dgm:spPr/>
      <dgm:t>
        <a:bodyPr/>
        <a:lstStyle/>
        <a:p>
          <a:endParaRPr lang="en-US"/>
        </a:p>
      </dgm:t>
    </dgm:pt>
    <dgm:pt modelId="{34E91531-6C90-ED4E-85FF-90C636A13ACD}" type="pres">
      <dgm:prSet presAssocID="{1253E475-5891-DE42-B774-7D7380972B82}" presName="connectorText" presStyleLbl="sibTrans2D1" presStyleIdx="0" presStyleCnt="4"/>
      <dgm:spPr/>
      <dgm:t>
        <a:bodyPr/>
        <a:lstStyle/>
        <a:p>
          <a:endParaRPr lang="en-US"/>
        </a:p>
      </dgm:t>
    </dgm:pt>
    <dgm:pt modelId="{EB371B60-A766-E24D-BC6D-819A498D01B7}" type="pres">
      <dgm:prSet presAssocID="{92936711-8B78-084E-8E72-677BAD495CBE}" presName="node" presStyleLbl="node1" presStyleIdx="1" presStyleCnt="4" custScaleX="130871" custScaleY="80422">
        <dgm:presLayoutVars>
          <dgm:bulletEnabled val="1"/>
        </dgm:presLayoutVars>
      </dgm:prSet>
      <dgm:spPr/>
      <dgm:t>
        <a:bodyPr/>
        <a:lstStyle/>
        <a:p>
          <a:endParaRPr lang="en-US"/>
        </a:p>
      </dgm:t>
    </dgm:pt>
    <dgm:pt modelId="{8F68EBC1-3095-B04A-8CDF-3655847AEB79}" type="pres">
      <dgm:prSet presAssocID="{A042DC22-3ACA-A248-883D-704D58E33649}" presName="sibTrans" presStyleLbl="sibTrans2D1" presStyleIdx="1" presStyleCnt="4"/>
      <dgm:spPr/>
      <dgm:t>
        <a:bodyPr/>
        <a:lstStyle/>
        <a:p>
          <a:endParaRPr lang="en-US"/>
        </a:p>
      </dgm:t>
    </dgm:pt>
    <dgm:pt modelId="{DCEC27FD-4077-4240-B475-76008992C787}" type="pres">
      <dgm:prSet presAssocID="{A042DC22-3ACA-A248-883D-704D58E33649}" presName="connectorText" presStyleLbl="sibTrans2D1" presStyleIdx="1" presStyleCnt="4"/>
      <dgm:spPr/>
      <dgm:t>
        <a:bodyPr/>
        <a:lstStyle/>
        <a:p>
          <a:endParaRPr lang="en-US"/>
        </a:p>
      </dgm:t>
    </dgm:pt>
    <dgm:pt modelId="{BAFC1D44-6D43-1F40-BCB2-5735C3C5C50A}" type="pres">
      <dgm:prSet presAssocID="{D96DD4D0-8CA2-4945-ADCA-2D8C99478678}" presName="node" presStyleLbl="node1" presStyleIdx="2" presStyleCnt="4" custScaleX="130871" custScaleY="80422" custRadScaleRad="98633" custRadScaleInc="330">
        <dgm:presLayoutVars>
          <dgm:bulletEnabled val="1"/>
        </dgm:presLayoutVars>
      </dgm:prSet>
      <dgm:spPr/>
      <dgm:t>
        <a:bodyPr/>
        <a:lstStyle/>
        <a:p>
          <a:endParaRPr lang="en-US"/>
        </a:p>
      </dgm:t>
    </dgm:pt>
    <dgm:pt modelId="{99526BC8-2D35-EF4A-AF70-C6036CE16E2D}" type="pres">
      <dgm:prSet presAssocID="{7582FD9F-248A-EB40-84F5-DC9B7AAAC232}" presName="sibTrans" presStyleLbl="sibTrans2D1" presStyleIdx="2" presStyleCnt="4"/>
      <dgm:spPr/>
      <dgm:t>
        <a:bodyPr/>
        <a:lstStyle/>
        <a:p>
          <a:endParaRPr lang="en-US"/>
        </a:p>
      </dgm:t>
    </dgm:pt>
    <dgm:pt modelId="{3506BA3D-1911-8741-8B77-A1951C9F01E9}" type="pres">
      <dgm:prSet presAssocID="{7582FD9F-248A-EB40-84F5-DC9B7AAAC232}" presName="connectorText" presStyleLbl="sibTrans2D1" presStyleIdx="2" presStyleCnt="4"/>
      <dgm:spPr/>
      <dgm:t>
        <a:bodyPr/>
        <a:lstStyle/>
        <a:p>
          <a:endParaRPr lang="en-US"/>
        </a:p>
      </dgm:t>
    </dgm:pt>
    <dgm:pt modelId="{D182D382-E1CB-F142-8441-5F948B6230C2}" type="pres">
      <dgm:prSet presAssocID="{8F4106AC-617D-154E-8B5C-F4077D0AEA32}" presName="node" presStyleLbl="node1" presStyleIdx="3" presStyleCnt="4" custScaleX="130871" custScaleY="80422" custRadScaleRad="100265" custRadScaleInc="1736">
        <dgm:presLayoutVars>
          <dgm:bulletEnabled val="1"/>
        </dgm:presLayoutVars>
      </dgm:prSet>
      <dgm:spPr/>
      <dgm:t>
        <a:bodyPr/>
        <a:lstStyle/>
        <a:p>
          <a:endParaRPr lang="en-US"/>
        </a:p>
      </dgm:t>
    </dgm:pt>
    <dgm:pt modelId="{D73885F6-C704-8D47-8360-CD3FC79B676E}" type="pres">
      <dgm:prSet presAssocID="{544D053F-2F33-9B47-B989-F390A8FAA6FA}" presName="sibTrans" presStyleLbl="sibTrans2D1" presStyleIdx="3" presStyleCnt="4"/>
      <dgm:spPr/>
      <dgm:t>
        <a:bodyPr/>
        <a:lstStyle/>
        <a:p>
          <a:endParaRPr lang="en-US"/>
        </a:p>
      </dgm:t>
    </dgm:pt>
    <dgm:pt modelId="{2A034AC3-FE66-8D4E-B80D-99B7D891BB03}" type="pres">
      <dgm:prSet presAssocID="{544D053F-2F33-9B47-B989-F390A8FAA6FA}" presName="connectorText" presStyleLbl="sibTrans2D1" presStyleIdx="3" presStyleCnt="4"/>
      <dgm:spPr/>
      <dgm:t>
        <a:bodyPr/>
        <a:lstStyle/>
        <a:p>
          <a:endParaRPr lang="en-US"/>
        </a:p>
      </dgm:t>
    </dgm:pt>
  </dgm:ptLst>
  <dgm:cxnLst>
    <dgm:cxn modelId="{2D773955-6399-4B1C-926B-44878DAA42F8}" type="presOf" srcId="{92936711-8B78-084E-8E72-677BAD495CBE}" destId="{EB371B60-A766-E24D-BC6D-819A498D01B7}" srcOrd="0" destOrd="0" presId="urn:microsoft.com/office/officeart/2005/8/layout/cycle2"/>
    <dgm:cxn modelId="{64531B34-F040-49AE-B1B9-6C4612C8836A}" type="presOf" srcId="{D96DD4D0-8CA2-4945-ADCA-2D8C99478678}" destId="{BAFC1D44-6D43-1F40-BCB2-5735C3C5C50A}" srcOrd="0" destOrd="0" presId="urn:microsoft.com/office/officeart/2005/8/layout/cycle2"/>
    <dgm:cxn modelId="{A25FF54F-CB41-4DFA-8527-34ECEDC00206}" type="presOf" srcId="{1253E475-5891-DE42-B774-7D7380972B82}" destId="{44119E68-4736-3741-A633-EF1690F3EEB8}" srcOrd="0" destOrd="0" presId="urn:microsoft.com/office/officeart/2005/8/layout/cycle2"/>
    <dgm:cxn modelId="{54121357-1FE3-4B56-8F8E-651D13E441CB}" type="presOf" srcId="{A042DC22-3ACA-A248-883D-704D58E33649}" destId="{DCEC27FD-4077-4240-B475-76008992C787}" srcOrd="1" destOrd="0" presId="urn:microsoft.com/office/officeart/2005/8/layout/cycle2"/>
    <dgm:cxn modelId="{2CF75A47-F5FA-4543-9E91-A129B43EBB31}" type="presOf" srcId="{7582FD9F-248A-EB40-84F5-DC9B7AAAC232}" destId="{3506BA3D-1911-8741-8B77-A1951C9F01E9}" srcOrd="1" destOrd="0" presId="urn:microsoft.com/office/officeart/2005/8/layout/cycle2"/>
    <dgm:cxn modelId="{68AB633B-36FC-AA4E-8E79-A8AD856E3720}" srcId="{71B776AA-6786-CE48-80CB-E52D864F718B}" destId="{92936711-8B78-084E-8E72-677BAD495CBE}" srcOrd="1" destOrd="0" parTransId="{A1E5194B-29A9-C847-8E52-BA992596E413}" sibTransId="{A042DC22-3ACA-A248-883D-704D58E33649}"/>
    <dgm:cxn modelId="{C0CF7AC3-F242-EB4B-965D-2499278D87A9}" srcId="{71B776AA-6786-CE48-80CB-E52D864F718B}" destId="{8F4106AC-617D-154E-8B5C-F4077D0AEA32}" srcOrd="3" destOrd="0" parTransId="{6F3A63D4-E48A-484F-BDBD-5C8AF4EA9BCF}" sibTransId="{544D053F-2F33-9B47-B989-F390A8FAA6FA}"/>
    <dgm:cxn modelId="{F010B686-9564-4B88-B188-08F2F6DB590E}" type="presOf" srcId="{544D053F-2F33-9B47-B989-F390A8FAA6FA}" destId="{D73885F6-C704-8D47-8360-CD3FC79B676E}" srcOrd="0" destOrd="0" presId="urn:microsoft.com/office/officeart/2005/8/layout/cycle2"/>
    <dgm:cxn modelId="{A8031C4D-C6EB-4BED-B5C6-B0EAC5C5C77E}" type="presOf" srcId="{A042DC22-3ACA-A248-883D-704D58E33649}" destId="{8F68EBC1-3095-B04A-8CDF-3655847AEB79}" srcOrd="0" destOrd="0" presId="urn:microsoft.com/office/officeart/2005/8/layout/cycle2"/>
    <dgm:cxn modelId="{BF561400-04CC-49FB-824A-BC9F369B37BF}" type="presOf" srcId="{7582FD9F-248A-EB40-84F5-DC9B7AAAC232}" destId="{99526BC8-2D35-EF4A-AF70-C6036CE16E2D}" srcOrd="0" destOrd="0" presId="urn:microsoft.com/office/officeart/2005/8/layout/cycle2"/>
    <dgm:cxn modelId="{A3EA74C1-DE2D-48CC-9DDE-30D57304CDA8}" type="presOf" srcId="{544D053F-2F33-9B47-B989-F390A8FAA6FA}" destId="{2A034AC3-FE66-8D4E-B80D-99B7D891BB03}" srcOrd="1" destOrd="0" presId="urn:microsoft.com/office/officeart/2005/8/layout/cycle2"/>
    <dgm:cxn modelId="{02C60C5E-9483-364F-A0EA-62838D244A89}" srcId="{71B776AA-6786-CE48-80CB-E52D864F718B}" destId="{175289BE-AD3D-2F48-B6AB-2999E16DE21F}" srcOrd="0" destOrd="0" parTransId="{39283A6F-A5A7-4B43-BE12-19C56E1662E4}" sibTransId="{1253E475-5891-DE42-B774-7D7380972B82}"/>
    <dgm:cxn modelId="{D48DCFF2-7FC1-4C60-B8F3-D7F709176EE3}" type="presOf" srcId="{175289BE-AD3D-2F48-B6AB-2999E16DE21F}" destId="{9E0034BB-F008-4744-BB65-7BB2BE1E6293}" srcOrd="0" destOrd="0" presId="urn:microsoft.com/office/officeart/2005/8/layout/cycle2"/>
    <dgm:cxn modelId="{C6766FA4-293F-4E4D-AD7B-DDC7199DE989}" type="presOf" srcId="{71B776AA-6786-CE48-80CB-E52D864F718B}" destId="{4CAF6567-E45F-454E-8258-49DDA6C34CF7}" srcOrd="0" destOrd="0" presId="urn:microsoft.com/office/officeart/2005/8/layout/cycle2"/>
    <dgm:cxn modelId="{5B663449-D4D5-4C0E-B877-A6DD06C1F985}" type="presOf" srcId="{8F4106AC-617D-154E-8B5C-F4077D0AEA32}" destId="{D182D382-E1CB-F142-8441-5F948B6230C2}" srcOrd="0" destOrd="0" presId="urn:microsoft.com/office/officeart/2005/8/layout/cycle2"/>
    <dgm:cxn modelId="{85EA84DA-8F40-45C5-918B-3C58971607FB}" type="presOf" srcId="{1253E475-5891-DE42-B774-7D7380972B82}" destId="{34E91531-6C90-ED4E-85FF-90C636A13ACD}" srcOrd="1" destOrd="0" presId="urn:microsoft.com/office/officeart/2005/8/layout/cycle2"/>
    <dgm:cxn modelId="{2BDCEBE9-D771-A247-A925-41E1951C3BE8}" srcId="{71B776AA-6786-CE48-80CB-E52D864F718B}" destId="{D96DD4D0-8CA2-4945-ADCA-2D8C99478678}" srcOrd="2" destOrd="0" parTransId="{3C8E9964-FF61-AC4D-A478-C84EB0BA614A}" sibTransId="{7582FD9F-248A-EB40-84F5-DC9B7AAAC232}"/>
    <dgm:cxn modelId="{AFB48572-3C57-4F83-A424-69A2DCB7AF89}" type="presParOf" srcId="{4CAF6567-E45F-454E-8258-49DDA6C34CF7}" destId="{9E0034BB-F008-4744-BB65-7BB2BE1E6293}" srcOrd="0" destOrd="0" presId="urn:microsoft.com/office/officeart/2005/8/layout/cycle2"/>
    <dgm:cxn modelId="{BBC6D6AD-F383-4BCC-955E-83C9B088F6B5}" type="presParOf" srcId="{4CAF6567-E45F-454E-8258-49DDA6C34CF7}" destId="{44119E68-4736-3741-A633-EF1690F3EEB8}" srcOrd="1" destOrd="0" presId="urn:microsoft.com/office/officeart/2005/8/layout/cycle2"/>
    <dgm:cxn modelId="{2BAB8E35-1E97-49DB-B1C4-971A551D5AB9}" type="presParOf" srcId="{44119E68-4736-3741-A633-EF1690F3EEB8}" destId="{34E91531-6C90-ED4E-85FF-90C636A13ACD}" srcOrd="0" destOrd="0" presId="urn:microsoft.com/office/officeart/2005/8/layout/cycle2"/>
    <dgm:cxn modelId="{1BD753B5-518E-4C82-8E85-69FBA90FCD23}" type="presParOf" srcId="{4CAF6567-E45F-454E-8258-49DDA6C34CF7}" destId="{EB371B60-A766-E24D-BC6D-819A498D01B7}" srcOrd="2" destOrd="0" presId="urn:microsoft.com/office/officeart/2005/8/layout/cycle2"/>
    <dgm:cxn modelId="{3C57E631-892D-44C2-A9D5-3C7515F9B9D8}" type="presParOf" srcId="{4CAF6567-E45F-454E-8258-49DDA6C34CF7}" destId="{8F68EBC1-3095-B04A-8CDF-3655847AEB79}" srcOrd="3" destOrd="0" presId="urn:microsoft.com/office/officeart/2005/8/layout/cycle2"/>
    <dgm:cxn modelId="{9D0A2395-4D21-4DCF-82A4-6F4751115727}" type="presParOf" srcId="{8F68EBC1-3095-B04A-8CDF-3655847AEB79}" destId="{DCEC27FD-4077-4240-B475-76008992C787}" srcOrd="0" destOrd="0" presId="urn:microsoft.com/office/officeart/2005/8/layout/cycle2"/>
    <dgm:cxn modelId="{BF095476-E83E-4F2E-9D1A-47460D7CB396}" type="presParOf" srcId="{4CAF6567-E45F-454E-8258-49DDA6C34CF7}" destId="{BAFC1D44-6D43-1F40-BCB2-5735C3C5C50A}" srcOrd="4" destOrd="0" presId="urn:microsoft.com/office/officeart/2005/8/layout/cycle2"/>
    <dgm:cxn modelId="{D4FD294E-B2C7-4FD5-B443-C82B28BA1F40}" type="presParOf" srcId="{4CAF6567-E45F-454E-8258-49DDA6C34CF7}" destId="{99526BC8-2D35-EF4A-AF70-C6036CE16E2D}" srcOrd="5" destOrd="0" presId="urn:microsoft.com/office/officeart/2005/8/layout/cycle2"/>
    <dgm:cxn modelId="{11FB4470-592D-4FEB-A439-E8F737C15390}" type="presParOf" srcId="{99526BC8-2D35-EF4A-AF70-C6036CE16E2D}" destId="{3506BA3D-1911-8741-8B77-A1951C9F01E9}" srcOrd="0" destOrd="0" presId="urn:microsoft.com/office/officeart/2005/8/layout/cycle2"/>
    <dgm:cxn modelId="{00217EFD-B464-40E7-B958-DB535463AA95}" type="presParOf" srcId="{4CAF6567-E45F-454E-8258-49DDA6C34CF7}" destId="{D182D382-E1CB-F142-8441-5F948B6230C2}" srcOrd="6" destOrd="0" presId="urn:microsoft.com/office/officeart/2005/8/layout/cycle2"/>
    <dgm:cxn modelId="{7768CEBA-39D6-4744-A596-6A9CA46AA8CD}" type="presParOf" srcId="{4CAF6567-E45F-454E-8258-49DDA6C34CF7}" destId="{D73885F6-C704-8D47-8360-CD3FC79B676E}" srcOrd="7" destOrd="0" presId="urn:microsoft.com/office/officeart/2005/8/layout/cycle2"/>
    <dgm:cxn modelId="{51F37F1C-A383-4765-B14D-5A8FDA20BB92}" type="presParOf" srcId="{D73885F6-C704-8D47-8360-CD3FC79B676E}" destId="{2A034AC3-FE66-8D4E-B80D-99B7D891BB03}"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C2CA2AF-D96E-3D4F-B7D6-5BA754118DD7}" type="doc">
      <dgm:prSet loTypeId="urn:microsoft.com/office/officeart/2005/8/layout/hProcess9" loCatId="process" qsTypeId="urn:microsoft.com/office/officeart/2005/8/quickstyle/simple4" qsCatId="simple" csTypeId="urn:microsoft.com/office/officeart/2005/8/colors/accent1_2" csCatId="accent1" phldr="1"/>
      <dgm:spPr/>
      <dgm:t>
        <a:bodyPr/>
        <a:lstStyle/>
        <a:p>
          <a:endParaRPr lang="en-US"/>
        </a:p>
      </dgm:t>
    </dgm:pt>
    <dgm:pt modelId="{15DE6D5F-33EE-8540-92BE-CB9F0F749D99}">
      <dgm:prSet phldrT="[Text]" custT="1"/>
      <dgm:spPr>
        <a:solidFill>
          <a:schemeClr val="bg2">
            <a:lumMod val="50000"/>
          </a:schemeClr>
        </a:solidFill>
      </dgm:spPr>
      <dgm:t>
        <a:bodyPr/>
        <a:lstStyle/>
        <a:p>
          <a:r>
            <a:rPr lang="en-US" sz="2600" b="1" i="1" noProof="0" dirty="0" smtClean="0">
              <a:solidFill>
                <a:srgbClr val="000000"/>
              </a:solidFill>
            </a:rPr>
            <a:t>Qualitative </a:t>
          </a:r>
          <a:r>
            <a:rPr lang="en-US" sz="2600" b="0" i="0" noProof="0" dirty="0" smtClean="0">
              <a:solidFill>
                <a:srgbClr val="000000"/>
              </a:solidFill>
            </a:rPr>
            <a:t>Analysis </a:t>
          </a:r>
          <a:r>
            <a:rPr lang="en-US" sz="2400" b="0" i="0" noProof="0" dirty="0" smtClean="0">
              <a:solidFill>
                <a:srgbClr val="000000"/>
              </a:solidFill>
            </a:rPr>
            <a:t>(</a:t>
          </a:r>
          <a:r>
            <a:rPr lang="en-US" sz="2400" noProof="0" dirty="0" smtClean="0">
              <a:solidFill>
                <a:srgbClr val="000000"/>
              </a:solidFill>
            </a:rPr>
            <a:t>data from a </a:t>
          </a:r>
          <a:r>
            <a:rPr lang="en-US" sz="2400" noProof="0" dirty="0" err="1" smtClean="0">
              <a:solidFill>
                <a:srgbClr val="000000"/>
              </a:solidFill>
            </a:rPr>
            <a:t>quali</a:t>
          </a:r>
          <a:r>
            <a:rPr lang="en-US" sz="2400" noProof="0" dirty="0" smtClean="0">
              <a:solidFill>
                <a:srgbClr val="000000"/>
              </a:solidFill>
            </a:rPr>
            <a:t> study)</a:t>
          </a:r>
          <a:endParaRPr lang="en-US" sz="2600" noProof="0" dirty="0">
            <a:solidFill>
              <a:srgbClr val="000000"/>
            </a:solidFill>
          </a:endParaRPr>
        </a:p>
      </dgm:t>
    </dgm:pt>
    <dgm:pt modelId="{D362BE7C-CFEB-BC40-B18F-3CDFA5B4233F}" type="parTrans" cxnId="{57557976-C8FB-4545-8CA8-EB4640E428B8}">
      <dgm:prSet/>
      <dgm:spPr/>
      <dgm:t>
        <a:bodyPr/>
        <a:lstStyle/>
        <a:p>
          <a:endParaRPr lang="en-US"/>
        </a:p>
      </dgm:t>
    </dgm:pt>
    <dgm:pt modelId="{9BB5ECBE-D3F1-744B-B168-75490556208A}" type="sibTrans" cxnId="{57557976-C8FB-4545-8CA8-EB4640E428B8}">
      <dgm:prSet/>
      <dgm:spPr/>
      <dgm:t>
        <a:bodyPr/>
        <a:lstStyle/>
        <a:p>
          <a:endParaRPr lang="en-US"/>
        </a:p>
      </dgm:t>
    </dgm:pt>
    <dgm:pt modelId="{0EEB05C4-B902-6F49-ABD3-2DB517FF400F}">
      <dgm:prSet phldrT="[Text]" custT="1"/>
      <dgm:spPr>
        <a:solidFill>
          <a:schemeClr val="bg2">
            <a:lumMod val="50000"/>
          </a:schemeClr>
        </a:solidFill>
      </dgm:spPr>
      <dgm:t>
        <a:bodyPr/>
        <a:lstStyle/>
        <a:p>
          <a:r>
            <a:rPr lang="en-US" sz="2600" noProof="0" dirty="0" smtClean="0">
              <a:solidFill>
                <a:srgbClr val="000000"/>
              </a:solidFill>
            </a:rPr>
            <a:t>Collection and analysis </a:t>
          </a:r>
          <a:r>
            <a:rPr lang="en-US" sz="2600" b="1" i="1" noProof="0" dirty="0" smtClean="0">
              <a:solidFill>
                <a:srgbClr val="000000"/>
              </a:solidFill>
            </a:rPr>
            <a:t>quantitative</a:t>
          </a:r>
          <a:endParaRPr lang="en-US" sz="2600" b="1" i="1" noProof="0" dirty="0">
            <a:solidFill>
              <a:srgbClr val="000000"/>
            </a:solidFill>
          </a:endParaRPr>
        </a:p>
      </dgm:t>
    </dgm:pt>
    <dgm:pt modelId="{101390F2-00D6-5148-83BC-1C805FA40D44}" type="parTrans" cxnId="{50D0BEC6-97C7-A54B-B56C-8F20BEBCE92A}">
      <dgm:prSet/>
      <dgm:spPr/>
      <dgm:t>
        <a:bodyPr/>
        <a:lstStyle/>
        <a:p>
          <a:endParaRPr lang="en-US"/>
        </a:p>
      </dgm:t>
    </dgm:pt>
    <dgm:pt modelId="{203A221A-3F22-1041-B181-92EA1EFF11AE}" type="sibTrans" cxnId="{50D0BEC6-97C7-A54B-B56C-8F20BEBCE92A}">
      <dgm:prSet/>
      <dgm:spPr/>
      <dgm:t>
        <a:bodyPr/>
        <a:lstStyle/>
        <a:p>
          <a:endParaRPr lang="en-US"/>
        </a:p>
      </dgm:t>
    </dgm:pt>
    <dgm:pt modelId="{B78FEB7F-2DF4-044B-A122-7710B1AE1C74}">
      <dgm:prSet phldrT="[Text]" custT="1"/>
      <dgm:spPr>
        <a:solidFill>
          <a:schemeClr val="bg2">
            <a:lumMod val="50000"/>
          </a:schemeClr>
        </a:solidFill>
      </dgm:spPr>
      <dgm:t>
        <a:bodyPr/>
        <a:lstStyle/>
        <a:p>
          <a:pPr>
            <a:lnSpc>
              <a:spcPct val="100000"/>
            </a:lnSpc>
          </a:pPr>
          <a:r>
            <a:rPr lang="en-US" sz="2600" b="1" noProof="0" dirty="0" smtClean="0">
              <a:solidFill>
                <a:srgbClr val="000000"/>
              </a:solidFill>
            </a:rPr>
            <a:t>Quantitative</a:t>
          </a:r>
          <a:r>
            <a:rPr lang="en-US" sz="2600" noProof="0" dirty="0" smtClean="0">
              <a:solidFill>
                <a:srgbClr val="000000"/>
              </a:solidFill>
            </a:rPr>
            <a:t> results confirm </a:t>
          </a:r>
          <a:r>
            <a:rPr lang="en-US" sz="2600" b="1" noProof="0" dirty="0" smtClean="0">
              <a:solidFill>
                <a:srgbClr val="000000"/>
              </a:solidFill>
            </a:rPr>
            <a:t>qualitative</a:t>
          </a:r>
          <a:r>
            <a:rPr lang="en-US" sz="2600" noProof="0" dirty="0" smtClean="0">
              <a:solidFill>
                <a:srgbClr val="000000"/>
              </a:solidFill>
            </a:rPr>
            <a:t> data and strengthen the association</a:t>
          </a:r>
          <a:endParaRPr lang="en-US" sz="2600" noProof="0" dirty="0">
            <a:solidFill>
              <a:srgbClr val="000000"/>
            </a:solidFill>
          </a:endParaRPr>
        </a:p>
      </dgm:t>
    </dgm:pt>
    <dgm:pt modelId="{BD528257-195A-484A-BA1A-708DEF433111}" type="parTrans" cxnId="{698DDA70-0F70-DD40-8D22-3E3A0C226A36}">
      <dgm:prSet/>
      <dgm:spPr/>
      <dgm:t>
        <a:bodyPr/>
        <a:lstStyle/>
        <a:p>
          <a:endParaRPr lang="en-US"/>
        </a:p>
      </dgm:t>
    </dgm:pt>
    <dgm:pt modelId="{47CD0292-3D22-4A43-8CF2-DF4F69F57691}" type="sibTrans" cxnId="{698DDA70-0F70-DD40-8D22-3E3A0C226A36}">
      <dgm:prSet/>
      <dgm:spPr/>
      <dgm:t>
        <a:bodyPr/>
        <a:lstStyle/>
        <a:p>
          <a:endParaRPr lang="en-US"/>
        </a:p>
      </dgm:t>
    </dgm:pt>
    <dgm:pt modelId="{393EC8E7-342B-AD4F-AEE6-D8F563C2B484}" type="pres">
      <dgm:prSet presAssocID="{2C2CA2AF-D96E-3D4F-B7D6-5BA754118DD7}" presName="CompostProcess" presStyleCnt="0">
        <dgm:presLayoutVars>
          <dgm:dir/>
          <dgm:resizeHandles val="exact"/>
        </dgm:presLayoutVars>
      </dgm:prSet>
      <dgm:spPr/>
      <dgm:t>
        <a:bodyPr/>
        <a:lstStyle/>
        <a:p>
          <a:endParaRPr lang="en-US"/>
        </a:p>
      </dgm:t>
    </dgm:pt>
    <dgm:pt modelId="{156402E8-DD3C-9D48-A15A-1EF90196A771}" type="pres">
      <dgm:prSet presAssocID="{2C2CA2AF-D96E-3D4F-B7D6-5BA754118DD7}" presName="arrow" presStyleLbl="bgShp" presStyleIdx="0" presStyleCnt="1"/>
      <dgm:spPr>
        <a:solidFill>
          <a:schemeClr val="accent2">
            <a:lumMod val="60000"/>
            <a:lumOff val="40000"/>
          </a:schemeClr>
        </a:solidFill>
      </dgm:spPr>
      <dgm:t>
        <a:bodyPr/>
        <a:lstStyle/>
        <a:p>
          <a:endParaRPr lang="es-MX"/>
        </a:p>
      </dgm:t>
    </dgm:pt>
    <dgm:pt modelId="{F8F685C5-7048-A241-B8B0-AB9533B8772B}" type="pres">
      <dgm:prSet presAssocID="{2C2CA2AF-D96E-3D4F-B7D6-5BA754118DD7}" presName="linearProcess" presStyleCnt="0"/>
      <dgm:spPr/>
    </dgm:pt>
    <dgm:pt modelId="{8AFB65A0-9F5B-E64F-8AD0-2A1E954C7301}" type="pres">
      <dgm:prSet presAssocID="{15DE6D5F-33EE-8540-92BE-CB9F0F749D99}" presName="textNode" presStyleLbl="node1" presStyleIdx="0" presStyleCnt="3">
        <dgm:presLayoutVars>
          <dgm:bulletEnabled val="1"/>
        </dgm:presLayoutVars>
      </dgm:prSet>
      <dgm:spPr/>
      <dgm:t>
        <a:bodyPr/>
        <a:lstStyle/>
        <a:p>
          <a:endParaRPr lang="en-US"/>
        </a:p>
      </dgm:t>
    </dgm:pt>
    <dgm:pt modelId="{DBA9C282-28A8-644D-935C-6DFA7B2DA240}" type="pres">
      <dgm:prSet presAssocID="{9BB5ECBE-D3F1-744B-B168-75490556208A}" presName="sibTrans" presStyleCnt="0"/>
      <dgm:spPr/>
    </dgm:pt>
    <dgm:pt modelId="{6252BCFD-DE82-D240-8604-5D6EA40B7054}" type="pres">
      <dgm:prSet presAssocID="{0EEB05C4-B902-6F49-ABD3-2DB517FF400F}" presName="textNode" presStyleLbl="node1" presStyleIdx="1" presStyleCnt="3">
        <dgm:presLayoutVars>
          <dgm:bulletEnabled val="1"/>
        </dgm:presLayoutVars>
      </dgm:prSet>
      <dgm:spPr/>
      <dgm:t>
        <a:bodyPr/>
        <a:lstStyle/>
        <a:p>
          <a:endParaRPr lang="en-US"/>
        </a:p>
      </dgm:t>
    </dgm:pt>
    <dgm:pt modelId="{007FD201-7EDD-9D45-B68F-472D00EE1F82}" type="pres">
      <dgm:prSet presAssocID="{203A221A-3F22-1041-B181-92EA1EFF11AE}" presName="sibTrans" presStyleCnt="0"/>
      <dgm:spPr/>
    </dgm:pt>
    <dgm:pt modelId="{0D58DAED-DF16-EE4C-9AA2-7700A08C5CED}" type="pres">
      <dgm:prSet presAssocID="{B78FEB7F-2DF4-044B-A122-7710B1AE1C74}" presName="textNode" presStyleLbl="node1" presStyleIdx="2" presStyleCnt="3" custScaleY="214576">
        <dgm:presLayoutVars>
          <dgm:bulletEnabled val="1"/>
        </dgm:presLayoutVars>
      </dgm:prSet>
      <dgm:spPr/>
      <dgm:t>
        <a:bodyPr/>
        <a:lstStyle/>
        <a:p>
          <a:endParaRPr lang="en-US"/>
        </a:p>
      </dgm:t>
    </dgm:pt>
  </dgm:ptLst>
  <dgm:cxnLst>
    <dgm:cxn modelId="{2AA830FB-593F-44A2-B972-714E05DCDD08}" type="presOf" srcId="{0EEB05C4-B902-6F49-ABD3-2DB517FF400F}" destId="{6252BCFD-DE82-D240-8604-5D6EA40B7054}" srcOrd="0" destOrd="0" presId="urn:microsoft.com/office/officeart/2005/8/layout/hProcess9"/>
    <dgm:cxn modelId="{698DDA70-0F70-DD40-8D22-3E3A0C226A36}" srcId="{2C2CA2AF-D96E-3D4F-B7D6-5BA754118DD7}" destId="{B78FEB7F-2DF4-044B-A122-7710B1AE1C74}" srcOrd="2" destOrd="0" parTransId="{BD528257-195A-484A-BA1A-708DEF433111}" sibTransId="{47CD0292-3D22-4A43-8CF2-DF4F69F57691}"/>
    <dgm:cxn modelId="{57557976-C8FB-4545-8CA8-EB4640E428B8}" srcId="{2C2CA2AF-D96E-3D4F-B7D6-5BA754118DD7}" destId="{15DE6D5F-33EE-8540-92BE-CB9F0F749D99}" srcOrd="0" destOrd="0" parTransId="{D362BE7C-CFEB-BC40-B18F-3CDFA5B4233F}" sibTransId="{9BB5ECBE-D3F1-744B-B168-75490556208A}"/>
    <dgm:cxn modelId="{66382AEC-A07C-4BBD-9768-2753EDE7BD82}" type="presOf" srcId="{15DE6D5F-33EE-8540-92BE-CB9F0F749D99}" destId="{8AFB65A0-9F5B-E64F-8AD0-2A1E954C7301}" srcOrd="0" destOrd="0" presId="urn:microsoft.com/office/officeart/2005/8/layout/hProcess9"/>
    <dgm:cxn modelId="{50D0BEC6-97C7-A54B-B56C-8F20BEBCE92A}" srcId="{2C2CA2AF-D96E-3D4F-B7D6-5BA754118DD7}" destId="{0EEB05C4-B902-6F49-ABD3-2DB517FF400F}" srcOrd="1" destOrd="0" parTransId="{101390F2-00D6-5148-83BC-1C805FA40D44}" sibTransId="{203A221A-3F22-1041-B181-92EA1EFF11AE}"/>
    <dgm:cxn modelId="{0AF275B8-01ED-4C8A-B68E-F6B06D8A8186}" type="presOf" srcId="{B78FEB7F-2DF4-044B-A122-7710B1AE1C74}" destId="{0D58DAED-DF16-EE4C-9AA2-7700A08C5CED}" srcOrd="0" destOrd="0" presId="urn:microsoft.com/office/officeart/2005/8/layout/hProcess9"/>
    <dgm:cxn modelId="{B6C9FDDD-0726-4ADE-B9B8-859BCDCCF11B}" type="presOf" srcId="{2C2CA2AF-D96E-3D4F-B7D6-5BA754118DD7}" destId="{393EC8E7-342B-AD4F-AEE6-D8F563C2B484}" srcOrd="0" destOrd="0" presId="urn:microsoft.com/office/officeart/2005/8/layout/hProcess9"/>
    <dgm:cxn modelId="{260509E7-AEFC-4982-9646-99C51061982A}" type="presParOf" srcId="{393EC8E7-342B-AD4F-AEE6-D8F563C2B484}" destId="{156402E8-DD3C-9D48-A15A-1EF90196A771}" srcOrd="0" destOrd="0" presId="urn:microsoft.com/office/officeart/2005/8/layout/hProcess9"/>
    <dgm:cxn modelId="{39051729-2D4D-44AE-807D-6D53D4541999}" type="presParOf" srcId="{393EC8E7-342B-AD4F-AEE6-D8F563C2B484}" destId="{F8F685C5-7048-A241-B8B0-AB9533B8772B}" srcOrd="1" destOrd="0" presId="urn:microsoft.com/office/officeart/2005/8/layout/hProcess9"/>
    <dgm:cxn modelId="{901DA498-3EC2-4C0D-BF2E-1579D9131F6C}" type="presParOf" srcId="{F8F685C5-7048-A241-B8B0-AB9533B8772B}" destId="{8AFB65A0-9F5B-E64F-8AD0-2A1E954C7301}" srcOrd="0" destOrd="0" presId="urn:microsoft.com/office/officeart/2005/8/layout/hProcess9"/>
    <dgm:cxn modelId="{423DF83D-7A59-48F0-AEC4-EACF78201138}" type="presParOf" srcId="{F8F685C5-7048-A241-B8B0-AB9533B8772B}" destId="{DBA9C282-28A8-644D-935C-6DFA7B2DA240}" srcOrd="1" destOrd="0" presId="urn:microsoft.com/office/officeart/2005/8/layout/hProcess9"/>
    <dgm:cxn modelId="{D9C1B0C3-0987-4349-9D0E-55DF68E225C3}" type="presParOf" srcId="{F8F685C5-7048-A241-B8B0-AB9533B8772B}" destId="{6252BCFD-DE82-D240-8604-5D6EA40B7054}" srcOrd="2" destOrd="0" presId="urn:microsoft.com/office/officeart/2005/8/layout/hProcess9"/>
    <dgm:cxn modelId="{BF940B9D-B392-4070-BFE6-EC0A98450E0D}" type="presParOf" srcId="{F8F685C5-7048-A241-B8B0-AB9533B8772B}" destId="{007FD201-7EDD-9D45-B68F-472D00EE1F82}" srcOrd="3" destOrd="0" presId="urn:microsoft.com/office/officeart/2005/8/layout/hProcess9"/>
    <dgm:cxn modelId="{16EDBBB2-1C23-415F-89B8-52409F51A403}" type="presParOf" srcId="{F8F685C5-7048-A241-B8B0-AB9533B8772B}" destId="{0D58DAED-DF16-EE4C-9AA2-7700A08C5CED}"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C2CA2AF-D96E-3D4F-B7D6-5BA754118DD7}" type="doc">
      <dgm:prSet loTypeId="urn:microsoft.com/office/officeart/2005/8/layout/hProcess9" loCatId="process" qsTypeId="urn:microsoft.com/office/officeart/2005/8/quickstyle/simple4" qsCatId="simple" csTypeId="urn:microsoft.com/office/officeart/2005/8/colors/accent1_2" csCatId="accent1" phldr="1"/>
      <dgm:spPr/>
      <dgm:t>
        <a:bodyPr/>
        <a:lstStyle/>
        <a:p>
          <a:endParaRPr lang="en-US"/>
        </a:p>
      </dgm:t>
    </dgm:pt>
    <dgm:pt modelId="{15DE6D5F-33EE-8540-92BE-CB9F0F749D99}">
      <dgm:prSet phldrT="[Text]" custT="1"/>
      <dgm:spPr>
        <a:solidFill>
          <a:schemeClr val="bg2">
            <a:lumMod val="50000"/>
          </a:schemeClr>
        </a:solidFill>
      </dgm:spPr>
      <dgm:t>
        <a:bodyPr/>
        <a:lstStyle/>
        <a:p>
          <a:r>
            <a:rPr lang="en-US" sz="2600" b="1" i="1" noProof="0" smtClean="0">
              <a:solidFill>
                <a:srgbClr val="000000"/>
              </a:solidFill>
            </a:rPr>
            <a:t>Quantitative </a:t>
          </a:r>
          <a:r>
            <a:rPr lang="en-US" sz="2600" noProof="0" smtClean="0">
              <a:solidFill>
                <a:srgbClr val="000000"/>
              </a:solidFill>
            </a:rPr>
            <a:t>Analysis (data from a quanti study)</a:t>
          </a:r>
          <a:endParaRPr lang="en-US" sz="2600" noProof="0">
            <a:solidFill>
              <a:srgbClr val="000000"/>
            </a:solidFill>
          </a:endParaRPr>
        </a:p>
      </dgm:t>
    </dgm:pt>
    <dgm:pt modelId="{D362BE7C-CFEB-BC40-B18F-3CDFA5B4233F}" type="parTrans" cxnId="{57557976-C8FB-4545-8CA8-EB4640E428B8}">
      <dgm:prSet/>
      <dgm:spPr/>
      <dgm:t>
        <a:bodyPr/>
        <a:lstStyle/>
        <a:p>
          <a:endParaRPr lang="en-US"/>
        </a:p>
      </dgm:t>
    </dgm:pt>
    <dgm:pt modelId="{9BB5ECBE-D3F1-744B-B168-75490556208A}" type="sibTrans" cxnId="{57557976-C8FB-4545-8CA8-EB4640E428B8}">
      <dgm:prSet/>
      <dgm:spPr/>
      <dgm:t>
        <a:bodyPr/>
        <a:lstStyle/>
        <a:p>
          <a:endParaRPr lang="en-US"/>
        </a:p>
      </dgm:t>
    </dgm:pt>
    <dgm:pt modelId="{0EEB05C4-B902-6F49-ABD3-2DB517FF400F}">
      <dgm:prSet phldrT="[Text]" custT="1"/>
      <dgm:spPr>
        <a:solidFill>
          <a:schemeClr val="bg2">
            <a:lumMod val="50000"/>
          </a:schemeClr>
        </a:solidFill>
      </dgm:spPr>
      <dgm:t>
        <a:bodyPr/>
        <a:lstStyle/>
        <a:p>
          <a:r>
            <a:rPr lang="en-US" sz="2600" noProof="0" dirty="0" smtClean="0">
              <a:solidFill>
                <a:srgbClr val="000000"/>
              </a:solidFill>
            </a:rPr>
            <a:t>Data collection and analysis </a:t>
          </a:r>
          <a:r>
            <a:rPr lang="en-US" sz="2600" b="1" i="1" noProof="0" dirty="0" smtClean="0">
              <a:solidFill>
                <a:srgbClr val="000000"/>
              </a:solidFill>
            </a:rPr>
            <a:t>qualitative</a:t>
          </a:r>
          <a:endParaRPr lang="en-US" sz="2600" b="1" i="1" noProof="0" dirty="0">
            <a:solidFill>
              <a:srgbClr val="000000"/>
            </a:solidFill>
          </a:endParaRPr>
        </a:p>
      </dgm:t>
    </dgm:pt>
    <dgm:pt modelId="{101390F2-00D6-5148-83BC-1C805FA40D44}" type="parTrans" cxnId="{50D0BEC6-97C7-A54B-B56C-8F20BEBCE92A}">
      <dgm:prSet/>
      <dgm:spPr/>
      <dgm:t>
        <a:bodyPr/>
        <a:lstStyle/>
        <a:p>
          <a:endParaRPr lang="en-US"/>
        </a:p>
      </dgm:t>
    </dgm:pt>
    <dgm:pt modelId="{203A221A-3F22-1041-B181-92EA1EFF11AE}" type="sibTrans" cxnId="{50D0BEC6-97C7-A54B-B56C-8F20BEBCE92A}">
      <dgm:prSet/>
      <dgm:spPr/>
      <dgm:t>
        <a:bodyPr/>
        <a:lstStyle/>
        <a:p>
          <a:endParaRPr lang="en-US"/>
        </a:p>
      </dgm:t>
    </dgm:pt>
    <dgm:pt modelId="{B78FEB7F-2DF4-044B-A122-7710B1AE1C74}">
      <dgm:prSet phldrT="[Text]" custT="1"/>
      <dgm:spPr>
        <a:solidFill>
          <a:schemeClr val="bg2">
            <a:lumMod val="50000"/>
          </a:schemeClr>
        </a:solidFill>
      </dgm:spPr>
      <dgm:t>
        <a:bodyPr/>
        <a:lstStyle/>
        <a:p>
          <a:pPr>
            <a:lnSpc>
              <a:spcPct val="100000"/>
            </a:lnSpc>
          </a:pPr>
          <a:r>
            <a:rPr lang="en-US" sz="2600" b="1" noProof="0" dirty="0" smtClean="0">
              <a:solidFill>
                <a:srgbClr val="000000"/>
              </a:solidFill>
            </a:rPr>
            <a:t>Qualitative</a:t>
          </a:r>
          <a:r>
            <a:rPr lang="en-US" sz="2600" noProof="0" dirty="0" smtClean="0">
              <a:solidFill>
                <a:srgbClr val="000000"/>
              </a:solidFill>
            </a:rPr>
            <a:t> results explain/enrich </a:t>
          </a:r>
          <a:r>
            <a:rPr lang="en-US" sz="2600" b="1" noProof="0" dirty="0" smtClean="0">
              <a:solidFill>
                <a:srgbClr val="000000"/>
              </a:solidFill>
            </a:rPr>
            <a:t>quantitative</a:t>
          </a:r>
          <a:r>
            <a:rPr lang="en-US" sz="2600" noProof="0" dirty="0" smtClean="0">
              <a:solidFill>
                <a:srgbClr val="000000"/>
              </a:solidFill>
            </a:rPr>
            <a:t> data</a:t>
          </a:r>
          <a:endParaRPr lang="en-US" sz="2600" noProof="0" dirty="0">
            <a:solidFill>
              <a:srgbClr val="000000"/>
            </a:solidFill>
          </a:endParaRPr>
        </a:p>
      </dgm:t>
    </dgm:pt>
    <dgm:pt modelId="{BD528257-195A-484A-BA1A-708DEF433111}" type="parTrans" cxnId="{698DDA70-0F70-DD40-8D22-3E3A0C226A36}">
      <dgm:prSet/>
      <dgm:spPr/>
      <dgm:t>
        <a:bodyPr/>
        <a:lstStyle/>
        <a:p>
          <a:endParaRPr lang="en-US"/>
        </a:p>
      </dgm:t>
    </dgm:pt>
    <dgm:pt modelId="{47CD0292-3D22-4A43-8CF2-DF4F69F57691}" type="sibTrans" cxnId="{698DDA70-0F70-DD40-8D22-3E3A0C226A36}">
      <dgm:prSet/>
      <dgm:spPr/>
      <dgm:t>
        <a:bodyPr/>
        <a:lstStyle/>
        <a:p>
          <a:endParaRPr lang="en-US"/>
        </a:p>
      </dgm:t>
    </dgm:pt>
    <dgm:pt modelId="{393EC8E7-342B-AD4F-AEE6-D8F563C2B484}" type="pres">
      <dgm:prSet presAssocID="{2C2CA2AF-D96E-3D4F-B7D6-5BA754118DD7}" presName="CompostProcess" presStyleCnt="0">
        <dgm:presLayoutVars>
          <dgm:dir/>
          <dgm:resizeHandles val="exact"/>
        </dgm:presLayoutVars>
      </dgm:prSet>
      <dgm:spPr/>
      <dgm:t>
        <a:bodyPr/>
        <a:lstStyle/>
        <a:p>
          <a:endParaRPr lang="en-US"/>
        </a:p>
      </dgm:t>
    </dgm:pt>
    <dgm:pt modelId="{156402E8-DD3C-9D48-A15A-1EF90196A771}" type="pres">
      <dgm:prSet presAssocID="{2C2CA2AF-D96E-3D4F-B7D6-5BA754118DD7}" presName="arrow" presStyleLbl="bgShp" presStyleIdx="0" presStyleCnt="1"/>
      <dgm:spPr>
        <a:solidFill>
          <a:schemeClr val="accent2">
            <a:lumMod val="60000"/>
            <a:lumOff val="40000"/>
          </a:schemeClr>
        </a:solidFill>
      </dgm:spPr>
      <dgm:t>
        <a:bodyPr/>
        <a:lstStyle/>
        <a:p>
          <a:endParaRPr lang="es-MX"/>
        </a:p>
      </dgm:t>
    </dgm:pt>
    <dgm:pt modelId="{F8F685C5-7048-A241-B8B0-AB9533B8772B}" type="pres">
      <dgm:prSet presAssocID="{2C2CA2AF-D96E-3D4F-B7D6-5BA754118DD7}" presName="linearProcess" presStyleCnt="0"/>
      <dgm:spPr/>
    </dgm:pt>
    <dgm:pt modelId="{8AFB65A0-9F5B-E64F-8AD0-2A1E954C7301}" type="pres">
      <dgm:prSet presAssocID="{15DE6D5F-33EE-8540-92BE-CB9F0F749D99}" presName="textNode" presStyleLbl="node1" presStyleIdx="0" presStyleCnt="3" custScaleY="117159">
        <dgm:presLayoutVars>
          <dgm:bulletEnabled val="1"/>
        </dgm:presLayoutVars>
      </dgm:prSet>
      <dgm:spPr/>
      <dgm:t>
        <a:bodyPr/>
        <a:lstStyle/>
        <a:p>
          <a:endParaRPr lang="en-US"/>
        </a:p>
      </dgm:t>
    </dgm:pt>
    <dgm:pt modelId="{DBA9C282-28A8-644D-935C-6DFA7B2DA240}" type="pres">
      <dgm:prSet presAssocID="{9BB5ECBE-D3F1-744B-B168-75490556208A}" presName="sibTrans" presStyleCnt="0"/>
      <dgm:spPr/>
    </dgm:pt>
    <dgm:pt modelId="{6252BCFD-DE82-D240-8604-5D6EA40B7054}" type="pres">
      <dgm:prSet presAssocID="{0EEB05C4-B902-6F49-ABD3-2DB517FF400F}" presName="textNode" presStyleLbl="node1" presStyleIdx="1" presStyleCnt="3">
        <dgm:presLayoutVars>
          <dgm:bulletEnabled val="1"/>
        </dgm:presLayoutVars>
      </dgm:prSet>
      <dgm:spPr/>
      <dgm:t>
        <a:bodyPr/>
        <a:lstStyle/>
        <a:p>
          <a:endParaRPr lang="en-US"/>
        </a:p>
      </dgm:t>
    </dgm:pt>
    <dgm:pt modelId="{007FD201-7EDD-9D45-B68F-472D00EE1F82}" type="pres">
      <dgm:prSet presAssocID="{203A221A-3F22-1041-B181-92EA1EFF11AE}" presName="sibTrans" presStyleCnt="0"/>
      <dgm:spPr/>
    </dgm:pt>
    <dgm:pt modelId="{0D58DAED-DF16-EE4C-9AA2-7700A08C5CED}" type="pres">
      <dgm:prSet presAssocID="{B78FEB7F-2DF4-044B-A122-7710B1AE1C74}" presName="textNode" presStyleLbl="node1" presStyleIdx="2" presStyleCnt="3" custScaleX="102203" custScaleY="214576" custLinFactNeighborX="-11214" custLinFactNeighborY="-43">
        <dgm:presLayoutVars>
          <dgm:bulletEnabled val="1"/>
        </dgm:presLayoutVars>
      </dgm:prSet>
      <dgm:spPr/>
      <dgm:t>
        <a:bodyPr/>
        <a:lstStyle/>
        <a:p>
          <a:endParaRPr lang="en-US"/>
        </a:p>
      </dgm:t>
    </dgm:pt>
  </dgm:ptLst>
  <dgm:cxnLst>
    <dgm:cxn modelId="{698DDA70-0F70-DD40-8D22-3E3A0C226A36}" srcId="{2C2CA2AF-D96E-3D4F-B7D6-5BA754118DD7}" destId="{B78FEB7F-2DF4-044B-A122-7710B1AE1C74}" srcOrd="2" destOrd="0" parTransId="{BD528257-195A-484A-BA1A-708DEF433111}" sibTransId="{47CD0292-3D22-4A43-8CF2-DF4F69F57691}"/>
    <dgm:cxn modelId="{9E72175A-D42B-46FF-9AB3-A3586D848DF2}" type="presOf" srcId="{2C2CA2AF-D96E-3D4F-B7D6-5BA754118DD7}" destId="{393EC8E7-342B-AD4F-AEE6-D8F563C2B484}" srcOrd="0" destOrd="0" presId="urn:microsoft.com/office/officeart/2005/8/layout/hProcess9"/>
    <dgm:cxn modelId="{57557976-C8FB-4545-8CA8-EB4640E428B8}" srcId="{2C2CA2AF-D96E-3D4F-B7D6-5BA754118DD7}" destId="{15DE6D5F-33EE-8540-92BE-CB9F0F749D99}" srcOrd="0" destOrd="0" parTransId="{D362BE7C-CFEB-BC40-B18F-3CDFA5B4233F}" sibTransId="{9BB5ECBE-D3F1-744B-B168-75490556208A}"/>
    <dgm:cxn modelId="{C2D55825-BD20-449A-BF83-4AD073DA201D}" type="presOf" srcId="{B78FEB7F-2DF4-044B-A122-7710B1AE1C74}" destId="{0D58DAED-DF16-EE4C-9AA2-7700A08C5CED}" srcOrd="0" destOrd="0" presId="urn:microsoft.com/office/officeart/2005/8/layout/hProcess9"/>
    <dgm:cxn modelId="{50D0BEC6-97C7-A54B-B56C-8F20BEBCE92A}" srcId="{2C2CA2AF-D96E-3D4F-B7D6-5BA754118DD7}" destId="{0EEB05C4-B902-6F49-ABD3-2DB517FF400F}" srcOrd="1" destOrd="0" parTransId="{101390F2-00D6-5148-83BC-1C805FA40D44}" sibTransId="{203A221A-3F22-1041-B181-92EA1EFF11AE}"/>
    <dgm:cxn modelId="{67E5BF24-14F3-4F32-AE00-F5A39BBDFD46}" type="presOf" srcId="{15DE6D5F-33EE-8540-92BE-CB9F0F749D99}" destId="{8AFB65A0-9F5B-E64F-8AD0-2A1E954C7301}" srcOrd="0" destOrd="0" presId="urn:microsoft.com/office/officeart/2005/8/layout/hProcess9"/>
    <dgm:cxn modelId="{A274F977-7647-4169-94FD-B608C6DBECBF}" type="presOf" srcId="{0EEB05C4-B902-6F49-ABD3-2DB517FF400F}" destId="{6252BCFD-DE82-D240-8604-5D6EA40B7054}" srcOrd="0" destOrd="0" presId="urn:microsoft.com/office/officeart/2005/8/layout/hProcess9"/>
    <dgm:cxn modelId="{A4AC60A5-9A45-4059-B685-EAEA575E921E}" type="presParOf" srcId="{393EC8E7-342B-AD4F-AEE6-D8F563C2B484}" destId="{156402E8-DD3C-9D48-A15A-1EF90196A771}" srcOrd="0" destOrd="0" presId="urn:microsoft.com/office/officeart/2005/8/layout/hProcess9"/>
    <dgm:cxn modelId="{F2C4761D-12C0-48EC-8ABF-E9EC601AE459}" type="presParOf" srcId="{393EC8E7-342B-AD4F-AEE6-D8F563C2B484}" destId="{F8F685C5-7048-A241-B8B0-AB9533B8772B}" srcOrd="1" destOrd="0" presId="urn:microsoft.com/office/officeart/2005/8/layout/hProcess9"/>
    <dgm:cxn modelId="{594C9684-0AB7-467E-9147-CDBF16F87805}" type="presParOf" srcId="{F8F685C5-7048-A241-B8B0-AB9533B8772B}" destId="{8AFB65A0-9F5B-E64F-8AD0-2A1E954C7301}" srcOrd="0" destOrd="0" presId="urn:microsoft.com/office/officeart/2005/8/layout/hProcess9"/>
    <dgm:cxn modelId="{0E262776-E566-487E-9925-D010438BD149}" type="presParOf" srcId="{F8F685C5-7048-A241-B8B0-AB9533B8772B}" destId="{DBA9C282-28A8-644D-935C-6DFA7B2DA240}" srcOrd="1" destOrd="0" presId="urn:microsoft.com/office/officeart/2005/8/layout/hProcess9"/>
    <dgm:cxn modelId="{F56AE330-11A1-45BD-8692-8682054A317B}" type="presParOf" srcId="{F8F685C5-7048-A241-B8B0-AB9533B8772B}" destId="{6252BCFD-DE82-D240-8604-5D6EA40B7054}" srcOrd="2" destOrd="0" presId="urn:microsoft.com/office/officeart/2005/8/layout/hProcess9"/>
    <dgm:cxn modelId="{1495E6AA-AD10-408F-8306-AB38D6C159E6}" type="presParOf" srcId="{F8F685C5-7048-A241-B8B0-AB9533B8772B}" destId="{007FD201-7EDD-9D45-B68F-472D00EE1F82}" srcOrd="3" destOrd="0" presId="urn:microsoft.com/office/officeart/2005/8/layout/hProcess9"/>
    <dgm:cxn modelId="{66EE071B-21F1-402D-9EA5-B8600C8173E9}" type="presParOf" srcId="{F8F685C5-7048-A241-B8B0-AB9533B8772B}" destId="{0D58DAED-DF16-EE4C-9AA2-7700A08C5CED}"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C2CA2AF-D96E-3D4F-B7D6-5BA754118DD7}" type="doc">
      <dgm:prSet loTypeId="urn:microsoft.com/office/officeart/2005/8/layout/hProcess9" loCatId="process" qsTypeId="urn:microsoft.com/office/officeart/2005/8/quickstyle/simple4" qsCatId="simple" csTypeId="urn:microsoft.com/office/officeart/2005/8/colors/accent1_2" csCatId="accent1" phldr="1"/>
      <dgm:spPr/>
      <dgm:t>
        <a:bodyPr/>
        <a:lstStyle/>
        <a:p>
          <a:endParaRPr lang="en-US"/>
        </a:p>
      </dgm:t>
    </dgm:pt>
    <dgm:pt modelId="{15DE6D5F-33EE-8540-92BE-CB9F0F749D99}">
      <dgm:prSet phldrT="[Text]" custT="1"/>
      <dgm:spPr>
        <a:solidFill>
          <a:schemeClr val="bg2">
            <a:lumMod val="50000"/>
          </a:schemeClr>
        </a:solidFill>
      </dgm:spPr>
      <dgm:t>
        <a:bodyPr/>
        <a:lstStyle/>
        <a:p>
          <a:pPr>
            <a:lnSpc>
              <a:spcPct val="100000"/>
            </a:lnSpc>
          </a:pPr>
          <a:r>
            <a:rPr lang="en-US" sz="2600" noProof="0" dirty="0" smtClean="0">
              <a:solidFill>
                <a:srgbClr val="000000"/>
              </a:solidFill>
            </a:rPr>
            <a:t>Questions/aligned objectives</a:t>
          </a:r>
          <a:endParaRPr lang="en-US" sz="2600" noProof="0" dirty="0">
            <a:solidFill>
              <a:srgbClr val="000000"/>
            </a:solidFill>
          </a:endParaRPr>
        </a:p>
      </dgm:t>
    </dgm:pt>
    <dgm:pt modelId="{D362BE7C-CFEB-BC40-B18F-3CDFA5B4233F}" type="parTrans" cxnId="{57557976-C8FB-4545-8CA8-EB4640E428B8}">
      <dgm:prSet/>
      <dgm:spPr/>
      <dgm:t>
        <a:bodyPr/>
        <a:lstStyle/>
        <a:p>
          <a:endParaRPr lang="en-US"/>
        </a:p>
      </dgm:t>
    </dgm:pt>
    <dgm:pt modelId="{9BB5ECBE-D3F1-744B-B168-75490556208A}" type="sibTrans" cxnId="{57557976-C8FB-4545-8CA8-EB4640E428B8}">
      <dgm:prSet/>
      <dgm:spPr/>
      <dgm:t>
        <a:bodyPr/>
        <a:lstStyle/>
        <a:p>
          <a:endParaRPr lang="en-US"/>
        </a:p>
      </dgm:t>
    </dgm:pt>
    <dgm:pt modelId="{0EEB05C4-B902-6F49-ABD3-2DB517FF400F}">
      <dgm:prSet phldrT="[Text]" custT="1"/>
      <dgm:spPr>
        <a:solidFill>
          <a:schemeClr val="bg2">
            <a:lumMod val="50000"/>
          </a:schemeClr>
        </a:solidFill>
      </dgm:spPr>
      <dgm:t>
        <a:bodyPr/>
        <a:lstStyle/>
        <a:p>
          <a:pPr>
            <a:lnSpc>
              <a:spcPct val="100000"/>
            </a:lnSpc>
          </a:pPr>
          <a:r>
            <a:rPr lang="en-US" sz="2400" noProof="0" dirty="0" smtClean="0">
              <a:solidFill>
                <a:srgbClr val="000000"/>
              </a:solidFill>
            </a:rPr>
            <a:t>Collection and analysis </a:t>
          </a:r>
          <a:r>
            <a:rPr lang="en-US" sz="2400" b="1" i="1" noProof="0" dirty="0" smtClean="0">
              <a:solidFill>
                <a:srgbClr val="000000"/>
              </a:solidFill>
            </a:rPr>
            <a:t>quantitative</a:t>
          </a:r>
          <a:endParaRPr lang="en-US" sz="2400" b="1" i="1" noProof="0" dirty="0">
            <a:solidFill>
              <a:srgbClr val="000000"/>
            </a:solidFill>
          </a:endParaRPr>
        </a:p>
      </dgm:t>
    </dgm:pt>
    <dgm:pt modelId="{101390F2-00D6-5148-83BC-1C805FA40D44}" type="parTrans" cxnId="{50D0BEC6-97C7-A54B-B56C-8F20BEBCE92A}">
      <dgm:prSet/>
      <dgm:spPr/>
      <dgm:t>
        <a:bodyPr/>
        <a:lstStyle/>
        <a:p>
          <a:endParaRPr lang="en-US"/>
        </a:p>
      </dgm:t>
    </dgm:pt>
    <dgm:pt modelId="{203A221A-3F22-1041-B181-92EA1EFF11AE}" type="sibTrans" cxnId="{50D0BEC6-97C7-A54B-B56C-8F20BEBCE92A}">
      <dgm:prSet/>
      <dgm:spPr/>
      <dgm:t>
        <a:bodyPr/>
        <a:lstStyle/>
        <a:p>
          <a:endParaRPr lang="en-US"/>
        </a:p>
      </dgm:t>
    </dgm:pt>
    <dgm:pt modelId="{B78FEB7F-2DF4-044B-A122-7710B1AE1C74}">
      <dgm:prSet phldrT="[Text]" custT="1"/>
      <dgm:spPr>
        <a:solidFill>
          <a:schemeClr val="bg2">
            <a:lumMod val="50000"/>
          </a:schemeClr>
        </a:solidFill>
      </dgm:spPr>
      <dgm:t>
        <a:bodyPr/>
        <a:lstStyle/>
        <a:p>
          <a:pPr>
            <a:lnSpc>
              <a:spcPct val="100000"/>
            </a:lnSpc>
          </a:pPr>
          <a:r>
            <a:rPr lang="en-US" sz="2600" noProof="0" dirty="0" smtClean="0">
              <a:solidFill>
                <a:srgbClr val="000000"/>
              </a:solidFill>
            </a:rPr>
            <a:t>Results are </a:t>
          </a:r>
          <a:r>
            <a:rPr lang="en-US" sz="2600" b="1" noProof="0" dirty="0" smtClean="0">
              <a:solidFill>
                <a:srgbClr val="000000"/>
              </a:solidFill>
            </a:rPr>
            <a:t>combined</a:t>
          </a:r>
          <a:r>
            <a:rPr lang="en-US" sz="2600" noProof="0" dirty="0" smtClean="0">
              <a:solidFill>
                <a:srgbClr val="000000"/>
              </a:solidFill>
            </a:rPr>
            <a:t> to better answer the question</a:t>
          </a:r>
          <a:endParaRPr lang="en-US" sz="2600" noProof="0" dirty="0">
            <a:solidFill>
              <a:srgbClr val="000000"/>
            </a:solidFill>
          </a:endParaRPr>
        </a:p>
      </dgm:t>
    </dgm:pt>
    <dgm:pt modelId="{BD528257-195A-484A-BA1A-708DEF433111}" type="parTrans" cxnId="{698DDA70-0F70-DD40-8D22-3E3A0C226A36}">
      <dgm:prSet/>
      <dgm:spPr/>
      <dgm:t>
        <a:bodyPr/>
        <a:lstStyle/>
        <a:p>
          <a:endParaRPr lang="en-US"/>
        </a:p>
      </dgm:t>
    </dgm:pt>
    <dgm:pt modelId="{47CD0292-3D22-4A43-8CF2-DF4F69F57691}" type="sibTrans" cxnId="{698DDA70-0F70-DD40-8D22-3E3A0C226A36}">
      <dgm:prSet/>
      <dgm:spPr/>
      <dgm:t>
        <a:bodyPr/>
        <a:lstStyle/>
        <a:p>
          <a:endParaRPr lang="en-US"/>
        </a:p>
      </dgm:t>
    </dgm:pt>
    <dgm:pt modelId="{79EF0992-6131-D249-85C6-56F15A153515}">
      <dgm:prSet phldrT="[Text]" custT="1"/>
      <dgm:spPr>
        <a:solidFill>
          <a:schemeClr val="bg2">
            <a:lumMod val="50000"/>
          </a:schemeClr>
        </a:solidFill>
      </dgm:spPr>
      <dgm:t>
        <a:bodyPr/>
        <a:lstStyle/>
        <a:p>
          <a:pPr>
            <a:lnSpc>
              <a:spcPct val="100000"/>
            </a:lnSpc>
          </a:pPr>
          <a:r>
            <a:rPr lang="en-US" sz="2400" noProof="0" dirty="0" smtClean="0">
              <a:solidFill>
                <a:srgbClr val="000000"/>
              </a:solidFill>
            </a:rPr>
            <a:t>Collection and analysis </a:t>
          </a:r>
          <a:r>
            <a:rPr lang="en-US" sz="2400" b="1" i="1" noProof="0" dirty="0" smtClean="0">
              <a:solidFill>
                <a:srgbClr val="000000"/>
              </a:solidFill>
            </a:rPr>
            <a:t>qualitative</a:t>
          </a:r>
          <a:endParaRPr lang="en-US" sz="2400" b="1" i="1" noProof="0" dirty="0">
            <a:solidFill>
              <a:srgbClr val="000000"/>
            </a:solidFill>
          </a:endParaRPr>
        </a:p>
      </dgm:t>
    </dgm:pt>
    <dgm:pt modelId="{07C79C03-F31D-4049-9576-5E2B4ACEB4AD}" type="parTrans" cxnId="{0A643F91-061B-234B-99A4-5E59EC44DB31}">
      <dgm:prSet/>
      <dgm:spPr/>
      <dgm:t>
        <a:bodyPr/>
        <a:lstStyle/>
        <a:p>
          <a:endParaRPr lang="en-US"/>
        </a:p>
      </dgm:t>
    </dgm:pt>
    <dgm:pt modelId="{7662BCF8-7407-D341-9629-E3D474ADF94F}" type="sibTrans" cxnId="{0A643F91-061B-234B-99A4-5E59EC44DB31}">
      <dgm:prSet/>
      <dgm:spPr/>
      <dgm:t>
        <a:bodyPr/>
        <a:lstStyle/>
        <a:p>
          <a:endParaRPr lang="en-US"/>
        </a:p>
      </dgm:t>
    </dgm:pt>
    <dgm:pt modelId="{393EC8E7-342B-AD4F-AEE6-D8F563C2B484}" type="pres">
      <dgm:prSet presAssocID="{2C2CA2AF-D96E-3D4F-B7D6-5BA754118DD7}" presName="CompostProcess" presStyleCnt="0">
        <dgm:presLayoutVars>
          <dgm:dir/>
          <dgm:resizeHandles val="exact"/>
        </dgm:presLayoutVars>
      </dgm:prSet>
      <dgm:spPr/>
      <dgm:t>
        <a:bodyPr/>
        <a:lstStyle/>
        <a:p>
          <a:endParaRPr lang="en-US"/>
        </a:p>
      </dgm:t>
    </dgm:pt>
    <dgm:pt modelId="{156402E8-DD3C-9D48-A15A-1EF90196A771}" type="pres">
      <dgm:prSet presAssocID="{2C2CA2AF-D96E-3D4F-B7D6-5BA754118DD7}" presName="arrow" presStyleLbl="bgShp" presStyleIdx="0" presStyleCnt="1"/>
      <dgm:spPr>
        <a:solidFill>
          <a:schemeClr val="accent2">
            <a:lumMod val="60000"/>
            <a:lumOff val="40000"/>
          </a:schemeClr>
        </a:solidFill>
      </dgm:spPr>
      <dgm:t>
        <a:bodyPr/>
        <a:lstStyle/>
        <a:p>
          <a:endParaRPr lang="es-MX"/>
        </a:p>
      </dgm:t>
    </dgm:pt>
    <dgm:pt modelId="{F8F685C5-7048-A241-B8B0-AB9533B8772B}" type="pres">
      <dgm:prSet presAssocID="{2C2CA2AF-D96E-3D4F-B7D6-5BA754118DD7}" presName="linearProcess" presStyleCnt="0"/>
      <dgm:spPr/>
    </dgm:pt>
    <dgm:pt modelId="{8AFB65A0-9F5B-E64F-8AD0-2A1E954C7301}" type="pres">
      <dgm:prSet presAssocID="{15DE6D5F-33EE-8540-92BE-CB9F0F749D99}" presName="textNode" presStyleLbl="node1" presStyleIdx="0" presStyleCnt="4" custScaleX="450148" custScaleY="134871" custLinFactNeighborX="18547" custLinFactNeighborY="-2236">
        <dgm:presLayoutVars>
          <dgm:bulletEnabled val="1"/>
        </dgm:presLayoutVars>
      </dgm:prSet>
      <dgm:spPr/>
      <dgm:t>
        <a:bodyPr/>
        <a:lstStyle/>
        <a:p>
          <a:endParaRPr lang="en-US"/>
        </a:p>
      </dgm:t>
    </dgm:pt>
    <dgm:pt modelId="{DBA9C282-28A8-644D-935C-6DFA7B2DA240}" type="pres">
      <dgm:prSet presAssocID="{9BB5ECBE-D3F1-744B-B168-75490556208A}" presName="sibTrans" presStyleCnt="0"/>
      <dgm:spPr/>
    </dgm:pt>
    <dgm:pt modelId="{6252BCFD-DE82-D240-8604-5D6EA40B7054}" type="pres">
      <dgm:prSet presAssocID="{0EEB05C4-B902-6F49-ABD3-2DB517FF400F}" presName="textNode" presStyleLbl="node1" presStyleIdx="1" presStyleCnt="4" custScaleX="497392" custScaleY="103896" custLinFactX="105334" custLinFactNeighborX="200000" custLinFactNeighborY="57597">
        <dgm:presLayoutVars>
          <dgm:bulletEnabled val="1"/>
        </dgm:presLayoutVars>
      </dgm:prSet>
      <dgm:spPr/>
      <dgm:t>
        <a:bodyPr/>
        <a:lstStyle/>
        <a:p>
          <a:endParaRPr lang="en-US"/>
        </a:p>
      </dgm:t>
    </dgm:pt>
    <dgm:pt modelId="{007FD201-7EDD-9D45-B68F-472D00EE1F82}" type="pres">
      <dgm:prSet presAssocID="{203A221A-3F22-1041-B181-92EA1EFF11AE}" presName="sibTrans" presStyleCnt="0"/>
      <dgm:spPr/>
    </dgm:pt>
    <dgm:pt modelId="{7E910A97-591E-534F-ACCC-D36D93111B58}" type="pres">
      <dgm:prSet presAssocID="{79EF0992-6131-D249-85C6-56F15A153515}" presName="textNode" presStyleLbl="node1" presStyleIdx="2" presStyleCnt="4" custScaleX="447063" custLinFactX="-319360" custLinFactNeighborX="-400000" custLinFactNeighborY="-53147">
        <dgm:presLayoutVars>
          <dgm:bulletEnabled val="1"/>
        </dgm:presLayoutVars>
      </dgm:prSet>
      <dgm:spPr/>
      <dgm:t>
        <a:bodyPr/>
        <a:lstStyle/>
        <a:p>
          <a:endParaRPr lang="en-US"/>
        </a:p>
      </dgm:t>
    </dgm:pt>
    <dgm:pt modelId="{13B632F6-3000-D746-A23C-84611777961C}" type="pres">
      <dgm:prSet presAssocID="{7662BCF8-7407-D341-9629-E3D474ADF94F}" presName="sibTrans" presStyleCnt="0"/>
      <dgm:spPr/>
    </dgm:pt>
    <dgm:pt modelId="{0D58DAED-DF16-EE4C-9AA2-7700A08C5CED}" type="pres">
      <dgm:prSet presAssocID="{B78FEB7F-2DF4-044B-A122-7710B1AE1C74}" presName="textNode" presStyleLbl="node1" presStyleIdx="3" presStyleCnt="4" custScaleX="493743" custScaleY="214576">
        <dgm:presLayoutVars>
          <dgm:bulletEnabled val="1"/>
        </dgm:presLayoutVars>
      </dgm:prSet>
      <dgm:spPr/>
      <dgm:t>
        <a:bodyPr/>
        <a:lstStyle/>
        <a:p>
          <a:endParaRPr lang="en-US"/>
        </a:p>
      </dgm:t>
    </dgm:pt>
  </dgm:ptLst>
  <dgm:cxnLst>
    <dgm:cxn modelId="{20C9B3C5-D077-4AAF-B51B-8F8BE563DD02}" type="presOf" srcId="{79EF0992-6131-D249-85C6-56F15A153515}" destId="{7E910A97-591E-534F-ACCC-D36D93111B58}" srcOrd="0" destOrd="0" presId="urn:microsoft.com/office/officeart/2005/8/layout/hProcess9"/>
    <dgm:cxn modelId="{698DDA70-0F70-DD40-8D22-3E3A0C226A36}" srcId="{2C2CA2AF-D96E-3D4F-B7D6-5BA754118DD7}" destId="{B78FEB7F-2DF4-044B-A122-7710B1AE1C74}" srcOrd="3" destOrd="0" parTransId="{BD528257-195A-484A-BA1A-708DEF433111}" sibTransId="{47CD0292-3D22-4A43-8CF2-DF4F69F57691}"/>
    <dgm:cxn modelId="{46EB98B9-CA0A-4B0F-A86A-DE1FC6A7F03A}" type="presOf" srcId="{0EEB05C4-B902-6F49-ABD3-2DB517FF400F}" destId="{6252BCFD-DE82-D240-8604-5D6EA40B7054}" srcOrd="0" destOrd="0" presId="urn:microsoft.com/office/officeart/2005/8/layout/hProcess9"/>
    <dgm:cxn modelId="{A909A63C-B0EC-4CBC-8E8F-A855DA282BF6}" type="presOf" srcId="{B78FEB7F-2DF4-044B-A122-7710B1AE1C74}" destId="{0D58DAED-DF16-EE4C-9AA2-7700A08C5CED}" srcOrd="0" destOrd="0" presId="urn:microsoft.com/office/officeart/2005/8/layout/hProcess9"/>
    <dgm:cxn modelId="{61DBAA1E-1667-41F3-A6D5-AB46C48841FB}" type="presOf" srcId="{15DE6D5F-33EE-8540-92BE-CB9F0F749D99}" destId="{8AFB65A0-9F5B-E64F-8AD0-2A1E954C7301}" srcOrd="0" destOrd="0" presId="urn:microsoft.com/office/officeart/2005/8/layout/hProcess9"/>
    <dgm:cxn modelId="{50D0BEC6-97C7-A54B-B56C-8F20BEBCE92A}" srcId="{2C2CA2AF-D96E-3D4F-B7D6-5BA754118DD7}" destId="{0EEB05C4-B902-6F49-ABD3-2DB517FF400F}" srcOrd="1" destOrd="0" parTransId="{101390F2-00D6-5148-83BC-1C805FA40D44}" sibTransId="{203A221A-3F22-1041-B181-92EA1EFF11AE}"/>
    <dgm:cxn modelId="{57557976-C8FB-4545-8CA8-EB4640E428B8}" srcId="{2C2CA2AF-D96E-3D4F-B7D6-5BA754118DD7}" destId="{15DE6D5F-33EE-8540-92BE-CB9F0F749D99}" srcOrd="0" destOrd="0" parTransId="{D362BE7C-CFEB-BC40-B18F-3CDFA5B4233F}" sibTransId="{9BB5ECBE-D3F1-744B-B168-75490556208A}"/>
    <dgm:cxn modelId="{A5885F8F-EDA2-4B1B-AF79-46026A0F51BC}" type="presOf" srcId="{2C2CA2AF-D96E-3D4F-B7D6-5BA754118DD7}" destId="{393EC8E7-342B-AD4F-AEE6-D8F563C2B484}" srcOrd="0" destOrd="0" presId="urn:microsoft.com/office/officeart/2005/8/layout/hProcess9"/>
    <dgm:cxn modelId="{0A643F91-061B-234B-99A4-5E59EC44DB31}" srcId="{2C2CA2AF-D96E-3D4F-B7D6-5BA754118DD7}" destId="{79EF0992-6131-D249-85C6-56F15A153515}" srcOrd="2" destOrd="0" parTransId="{07C79C03-F31D-4049-9576-5E2B4ACEB4AD}" sibTransId="{7662BCF8-7407-D341-9629-E3D474ADF94F}"/>
    <dgm:cxn modelId="{24415604-8A98-4581-B58B-D5B981B04A42}" type="presParOf" srcId="{393EC8E7-342B-AD4F-AEE6-D8F563C2B484}" destId="{156402E8-DD3C-9D48-A15A-1EF90196A771}" srcOrd="0" destOrd="0" presId="urn:microsoft.com/office/officeart/2005/8/layout/hProcess9"/>
    <dgm:cxn modelId="{C04E2F14-6D7D-45FE-A6E5-CA8BB074366E}" type="presParOf" srcId="{393EC8E7-342B-AD4F-AEE6-D8F563C2B484}" destId="{F8F685C5-7048-A241-B8B0-AB9533B8772B}" srcOrd="1" destOrd="0" presId="urn:microsoft.com/office/officeart/2005/8/layout/hProcess9"/>
    <dgm:cxn modelId="{BB23719E-6C9D-402E-A364-31E5F540187C}" type="presParOf" srcId="{F8F685C5-7048-A241-B8B0-AB9533B8772B}" destId="{8AFB65A0-9F5B-E64F-8AD0-2A1E954C7301}" srcOrd="0" destOrd="0" presId="urn:microsoft.com/office/officeart/2005/8/layout/hProcess9"/>
    <dgm:cxn modelId="{42926791-1597-4A47-9689-8F7C9F7E7335}" type="presParOf" srcId="{F8F685C5-7048-A241-B8B0-AB9533B8772B}" destId="{DBA9C282-28A8-644D-935C-6DFA7B2DA240}" srcOrd="1" destOrd="0" presId="urn:microsoft.com/office/officeart/2005/8/layout/hProcess9"/>
    <dgm:cxn modelId="{566ABBE7-8F64-422E-9390-81E4C4181DBD}" type="presParOf" srcId="{F8F685C5-7048-A241-B8B0-AB9533B8772B}" destId="{6252BCFD-DE82-D240-8604-5D6EA40B7054}" srcOrd="2" destOrd="0" presId="urn:microsoft.com/office/officeart/2005/8/layout/hProcess9"/>
    <dgm:cxn modelId="{BD54AB3C-4732-4BAF-8699-A9313E8FFBBD}" type="presParOf" srcId="{F8F685C5-7048-A241-B8B0-AB9533B8772B}" destId="{007FD201-7EDD-9D45-B68F-472D00EE1F82}" srcOrd="3" destOrd="0" presId="urn:microsoft.com/office/officeart/2005/8/layout/hProcess9"/>
    <dgm:cxn modelId="{FB30761D-2D14-4974-8844-771215F1DFFD}" type="presParOf" srcId="{F8F685C5-7048-A241-B8B0-AB9533B8772B}" destId="{7E910A97-591E-534F-ACCC-D36D93111B58}" srcOrd="4" destOrd="0" presId="urn:microsoft.com/office/officeart/2005/8/layout/hProcess9"/>
    <dgm:cxn modelId="{33DF5413-34B0-4C9C-9A1A-A9F5950FA4B4}" type="presParOf" srcId="{F8F685C5-7048-A241-B8B0-AB9533B8772B}" destId="{13B632F6-3000-D746-A23C-84611777961C}" srcOrd="5" destOrd="0" presId="urn:microsoft.com/office/officeart/2005/8/layout/hProcess9"/>
    <dgm:cxn modelId="{68CE44BF-1642-4674-ACE0-083EC25F24C9}" type="presParOf" srcId="{F8F685C5-7048-A241-B8B0-AB9533B8772B}" destId="{0D58DAED-DF16-EE4C-9AA2-7700A08C5CED}"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1B776AA-6786-CE48-80CB-E52D864F718B}" type="doc">
      <dgm:prSet loTypeId="urn:microsoft.com/office/officeart/2005/8/layout/cycle2" loCatId="cycle" qsTypeId="urn:microsoft.com/office/officeart/2005/8/quickstyle/simple4" qsCatId="simple" csTypeId="urn:microsoft.com/office/officeart/2005/8/colors/accent1_2" csCatId="accent1" phldr="1"/>
      <dgm:spPr/>
      <dgm:t>
        <a:bodyPr/>
        <a:lstStyle/>
        <a:p>
          <a:endParaRPr lang="en-US"/>
        </a:p>
      </dgm:t>
    </dgm:pt>
    <dgm:pt modelId="{175289BE-AD3D-2F48-B6AB-2999E16DE21F}">
      <dgm:prSet phldrT="[Text]" custT="1"/>
      <dgm:spPr>
        <a:solidFill>
          <a:schemeClr val="accent4">
            <a:lumMod val="75000"/>
          </a:schemeClr>
        </a:solidFill>
      </dgm:spPr>
      <dgm:t>
        <a:bodyPr/>
        <a:lstStyle/>
        <a:p>
          <a:r>
            <a:rPr lang="es-ES_tradnl" sz="6600" b="1" noProof="0" dirty="0" smtClean="0">
              <a:solidFill>
                <a:srgbClr val="000000"/>
              </a:solidFill>
            </a:rPr>
            <a:t>$</a:t>
          </a:r>
          <a:endParaRPr lang="es-ES_tradnl" sz="6600" b="1" noProof="0" dirty="0">
            <a:solidFill>
              <a:srgbClr val="000000"/>
            </a:solidFill>
          </a:endParaRPr>
        </a:p>
      </dgm:t>
    </dgm:pt>
    <dgm:pt modelId="{39283A6F-A5A7-4B43-BE12-19C56E1662E4}" type="parTrans" cxnId="{02C60C5E-9483-364F-A0EA-62838D244A89}">
      <dgm:prSet/>
      <dgm:spPr/>
      <dgm:t>
        <a:bodyPr/>
        <a:lstStyle/>
        <a:p>
          <a:endParaRPr lang="en-US"/>
        </a:p>
      </dgm:t>
    </dgm:pt>
    <dgm:pt modelId="{1253E475-5891-DE42-B774-7D7380972B82}" type="sibTrans" cxnId="{02C60C5E-9483-364F-A0EA-62838D244A89}">
      <dgm:prSet/>
      <dgm:spPr>
        <a:solidFill>
          <a:schemeClr val="accent1">
            <a:lumMod val="75000"/>
          </a:schemeClr>
        </a:solidFill>
      </dgm:spPr>
      <dgm:t>
        <a:bodyPr/>
        <a:lstStyle/>
        <a:p>
          <a:endParaRPr lang="en-US"/>
        </a:p>
      </dgm:t>
    </dgm:pt>
    <dgm:pt modelId="{92936711-8B78-084E-8E72-677BAD495CBE}">
      <dgm:prSet phldrT="[Text]" custT="1"/>
      <dgm:spPr>
        <a:solidFill>
          <a:schemeClr val="accent4">
            <a:lumMod val="75000"/>
          </a:schemeClr>
        </a:solidFill>
      </dgm:spPr>
      <dgm:t>
        <a:bodyPr/>
        <a:lstStyle/>
        <a:p>
          <a:r>
            <a:rPr lang="es-ES_tradnl" sz="3200" noProof="0" dirty="0" smtClean="0">
              <a:solidFill>
                <a:srgbClr val="000000"/>
              </a:solidFill>
            </a:rPr>
            <a:t>Time                                             </a:t>
          </a:r>
          <a:endParaRPr lang="es-ES_tradnl" sz="3200" noProof="0" dirty="0">
            <a:solidFill>
              <a:srgbClr val="000000"/>
            </a:solidFill>
          </a:endParaRPr>
        </a:p>
      </dgm:t>
    </dgm:pt>
    <dgm:pt modelId="{A1E5194B-29A9-C847-8E52-BA992596E413}" type="parTrans" cxnId="{68AB633B-36FC-AA4E-8E79-A8AD856E3720}">
      <dgm:prSet/>
      <dgm:spPr/>
      <dgm:t>
        <a:bodyPr/>
        <a:lstStyle/>
        <a:p>
          <a:endParaRPr lang="en-US"/>
        </a:p>
      </dgm:t>
    </dgm:pt>
    <dgm:pt modelId="{A042DC22-3ACA-A248-883D-704D58E33649}" type="sibTrans" cxnId="{68AB633B-36FC-AA4E-8E79-A8AD856E3720}">
      <dgm:prSet/>
      <dgm:spPr>
        <a:solidFill>
          <a:schemeClr val="accent1">
            <a:lumMod val="75000"/>
          </a:schemeClr>
        </a:solidFill>
      </dgm:spPr>
      <dgm:t>
        <a:bodyPr/>
        <a:lstStyle/>
        <a:p>
          <a:endParaRPr lang="en-US"/>
        </a:p>
      </dgm:t>
    </dgm:pt>
    <dgm:pt modelId="{D96DD4D0-8CA2-4945-ADCA-2D8C99478678}">
      <dgm:prSet phldrT="[Text]" custT="1"/>
      <dgm:spPr>
        <a:solidFill>
          <a:schemeClr val="accent4">
            <a:lumMod val="75000"/>
          </a:schemeClr>
        </a:solidFill>
      </dgm:spPr>
      <dgm:t>
        <a:bodyPr/>
        <a:lstStyle/>
        <a:p>
          <a:r>
            <a:rPr lang="en-US" sz="2800" noProof="0" dirty="0" smtClean="0">
              <a:solidFill>
                <a:srgbClr val="000000"/>
              </a:solidFill>
            </a:rPr>
            <a:t>Experience/ skills (</a:t>
          </a:r>
          <a:r>
            <a:rPr lang="en-US" sz="2800" i="1" noProof="0" dirty="0" smtClean="0">
              <a:solidFill>
                <a:srgbClr val="000000"/>
              </a:solidFill>
            </a:rPr>
            <a:t>expertise</a:t>
          </a:r>
          <a:r>
            <a:rPr lang="en-US" sz="2800" noProof="0" dirty="0" smtClean="0">
              <a:solidFill>
                <a:srgbClr val="000000"/>
              </a:solidFill>
            </a:rPr>
            <a:t>)</a:t>
          </a:r>
          <a:endParaRPr lang="en-US" sz="2800" noProof="0" dirty="0">
            <a:solidFill>
              <a:srgbClr val="000000"/>
            </a:solidFill>
          </a:endParaRPr>
        </a:p>
      </dgm:t>
    </dgm:pt>
    <dgm:pt modelId="{3C8E9964-FF61-AC4D-A478-C84EB0BA614A}" type="parTrans" cxnId="{2BDCEBE9-D771-A247-A925-41E1951C3BE8}">
      <dgm:prSet/>
      <dgm:spPr/>
      <dgm:t>
        <a:bodyPr/>
        <a:lstStyle/>
        <a:p>
          <a:endParaRPr lang="en-US"/>
        </a:p>
      </dgm:t>
    </dgm:pt>
    <dgm:pt modelId="{7582FD9F-248A-EB40-84F5-DC9B7AAAC232}" type="sibTrans" cxnId="{2BDCEBE9-D771-A247-A925-41E1951C3BE8}">
      <dgm:prSet/>
      <dgm:spPr>
        <a:solidFill>
          <a:schemeClr val="accent1">
            <a:lumMod val="75000"/>
          </a:schemeClr>
        </a:solidFill>
      </dgm:spPr>
      <dgm:t>
        <a:bodyPr/>
        <a:lstStyle/>
        <a:p>
          <a:endParaRPr lang="en-US"/>
        </a:p>
      </dgm:t>
    </dgm:pt>
    <dgm:pt modelId="{8F4106AC-617D-154E-8B5C-F4077D0AEA32}">
      <dgm:prSet phldrT="[Text]" custT="1"/>
      <dgm:spPr>
        <a:solidFill>
          <a:schemeClr val="accent4">
            <a:lumMod val="75000"/>
          </a:schemeClr>
        </a:solidFill>
      </dgm:spPr>
      <dgm:t>
        <a:bodyPr/>
        <a:lstStyle/>
        <a:p>
          <a:r>
            <a:rPr lang="en-US" sz="2400" noProof="0" dirty="0" smtClean="0">
              <a:solidFill>
                <a:srgbClr val="000000"/>
              </a:solidFill>
            </a:rPr>
            <a:t>Teams  that collaborate       </a:t>
          </a:r>
          <a:r>
            <a:rPr lang="en-US" sz="3600" noProof="0" dirty="0" smtClean="0">
              <a:solidFill>
                <a:srgbClr val="000000"/>
              </a:solidFill>
            </a:rPr>
            <a:t>                                 </a:t>
          </a:r>
          <a:endParaRPr lang="en-US" sz="3600" noProof="0" dirty="0">
            <a:solidFill>
              <a:srgbClr val="000000"/>
            </a:solidFill>
          </a:endParaRPr>
        </a:p>
      </dgm:t>
    </dgm:pt>
    <dgm:pt modelId="{6F3A63D4-E48A-484F-BDBD-5C8AF4EA9BCF}" type="parTrans" cxnId="{C0CF7AC3-F242-EB4B-965D-2499278D87A9}">
      <dgm:prSet/>
      <dgm:spPr/>
      <dgm:t>
        <a:bodyPr/>
        <a:lstStyle/>
        <a:p>
          <a:endParaRPr lang="en-US"/>
        </a:p>
      </dgm:t>
    </dgm:pt>
    <dgm:pt modelId="{544D053F-2F33-9B47-B989-F390A8FAA6FA}" type="sibTrans" cxnId="{C0CF7AC3-F242-EB4B-965D-2499278D87A9}">
      <dgm:prSet/>
      <dgm:spPr>
        <a:solidFill>
          <a:schemeClr val="accent1">
            <a:lumMod val="75000"/>
          </a:schemeClr>
        </a:solidFill>
      </dgm:spPr>
      <dgm:t>
        <a:bodyPr/>
        <a:lstStyle/>
        <a:p>
          <a:endParaRPr lang="en-US"/>
        </a:p>
      </dgm:t>
    </dgm:pt>
    <dgm:pt modelId="{4CAF6567-E45F-454E-8258-49DDA6C34CF7}" type="pres">
      <dgm:prSet presAssocID="{71B776AA-6786-CE48-80CB-E52D864F718B}" presName="cycle" presStyleCnt="0">
        <dgm:presLayoutVars>
          <dgm:dir/>
          <dgm:resizeHandles val="exact"/>
        </dgm:presLayoutVars>
      </dgm:prSet>
      <dgm:spPr/>
      <dgm:t>
        <a:bodyPr/>
        <a:lstStyle/>
        <a:p>
          <a:endParaRPr lang="en-US"/>
        </a:p>
      </dgm:t>
    </dgm:pt>
    <dgm:pt modelId="{9E0034BB-F008-4744-BB65-7BB2BE1E6293}" type="pres">
      <dgm:prSet presAssocID="{175289BE-AD3D-2F48-B6AB-2999E16DE21F}" presName="node" presStyleLbl="node1" presStyleIdx="0" presStyleCnt="4" custScaleX="130871" custScaleY="80422" custRadScaleRad="98757" custRadScaleInc="7458">
        <dgm:presLayoutVars>
          <dgm:bulletEnabled val="1"/>
        </dgm:presLayoutVars>
      </dgm:prSet>
      <dgm:spPr/>
      <dgm:t>
        <a:bodyPr/>
        <a:lstStyle/>
        <a:p>
          <a:endParaRPr lang="en-US"/>
        </a:p>
      </dgm:t>
    </dgm:pt>
    <dgm:pt modelId="{44119E68-4736-3741-A633-EF1690F3EEB8}" type="pres">
      <dgm:prSet presAssocID="{1253E475-5891-DE42-B774-7D7380972B82}" presName="sibTrans" presStyleLbl="sibTrans2D1" presStyleIdx="0" presStyleCnt="4"/>
      <dgm:spPr/>
      <dgm:t>
        <a:bodyPr/>
        <a:lstStyle/>
        <a:p>
          <a:endParaRPr lang="en-US"/>
        </a:p>
      </dgm:t>
    </dgm:pt>
    <dgm:pt modelId="{34E91531-6C90-ED4E-85FF-90C636A13ACD}" type="pres">
      <dgm:prSet presAssocID="{1253E475-5891-DE42-B774-7D7380972B82}" presName="connectorText" presStyleLbl="sibTrans2D1" presStyleIdx="0" presStyleCnt="4"/>
      <dgm:spPr/>
      <dgm:t>
        <a:bodyPr/>
        <a:lstStyle/>
        <a:p>
          <a:endParaRPr lang="en-US"/>
        </a:p>
      </dgm:t>
    </dgm:pt>
    <dgm:pt modelId="{EB371B60-A766-E24D-BC6D-819A498D01B7}" type="pres">
      <dgm:prSet presAssocID="{92936711-8B78-084E-8E72-677BAD495CBE}" presName="node" presStyleLbl="node1" presStyleIdx="1" presStyleCnt="4" custScaleX="147468" custScaleY="80422">
        <dgm:presLayoutVars>
          <dgm:bulletEnabled val="1"/>
        </dgm:presLayoutVars>
      </dgm:prSet>
      <dgm:spPr/>
      <dgm:t>
        <a:bodyPr/>
        <a:lstStyle/>
        <a:p>
          <a:endParaRPr lang="en-US"/>
        </a:p>
      </dgm:t>
    </dgm:pt>
    <dgm:pt modelId="{8F68EBC1-3095-B04A-8CDF-3655847AEB79}" type="pres">
      <dgm:prSet presAssocID="{A042DC22-3ACA-A248-883D-704D58E33649}" presName="sibTrans" presStyleLbl="sibTrans2D1" presStyleIdx="1" presStyleCnt="4" custScaleX="202597" custLinFactNeighborX="-32277" custLinFactNeighborY="8456"/>
      <dgm:spPr/>
      <dgm:t>
        <a:bodyPr/>
        <a:lstStyle/>
        <a:p>
          <a:endParaRPr lang="en-US"/>
        </a:p>
      </dgm:t>
    </dgm:pt>
    <dgm:pt modelId="{DCEC27FD-4077-4240-B475-76008992C787}" type="pres">
      <dgm:prSet presAssocID="{A042DC22-3ACA-A248-883D-704D58E33649}" presName="connectorText" presStyleLbl="sibTrans2D1" presStyleIdx="1" presStyleCnt="4"/>
      <dgm:spPr/>
      <dgm:t>
        <a:bodyPr/>
        <a:lstStyle/>
        <a:p>
          <a:endParaRPr lang="en-US"/>
        </a:p>
      </dgm:t>
    </dgm:pt>
    <dgm:pt modelId="{BAFC1D44-6D43-1F40-BCB2-5735C3C5C50A}" type="pres">
      <dgm:prSet presAssocID="{D96DD4D0-8CA2-4945-ADCA-2D8C99478678}" presName="node" presStyleLbl="node1" presStyleIdx="2" presStyleCnt="4" custScaleX="245040" custScaleY="113416" custRadScaleRad="101577" custRadScaleInc="-7251">
        <dgm:presLayoutVars>
          <dgm:bulletEnabled val="1"/>
        </dgm:presLayoutVars>
      </dgm:prSet>
      <dgm:spPr/>
      <dgm:t>
        <a:bodyPr/>
        <a:lstStyle/>
        <a:p>
          <a:endParaRPr lang="en-US"/>
        </a:p>
      </dgm:t>
    </dgm:pt>
    <dgm:pt modelId="{99526BC8-2D35-EF4A-AF70-C6036CE16E2D}" type="pres">
      <dgm:prSet presAssocID="{7582FD9F-248A-EB40-84F5-DC9B7AAAC232}" presName="sibTrans" presStyleLbl="sibTrans2D1" presStyleIdx="2" presStyleCnt="4" custScaleX="167519"/>
      <dgm:spPr/>
      <dgm:t>
        <a:bodyPr/>
        <a:lstStyle/>
        <a:p>
          <a:endParaRPr lang="en-US"/>
        </a:p>
      </dgm:t>
    </dgm:pt>
    <dgm:pt modelId="{3506BA3D-1911-8741-8B77-A1951C9F01E9}" type="pres">
      <dgm:prSet presAssocID="{7582FD9F-248A-EB40-84F5-DC9B7AAAC232}" presName="connectorText" presStyleLbl="sibTrans2D1" presStyleIdx="2" presStyleCnt="4"/>
      <dgm:spPr/>
      <dgm:t>
        <a:bodyPr/>
        <a:lstStyle/>
        <a:p>
          <a:endParaRPr lang="en-US"/>
        </a:p>
      </dgm:t>
    </dgm:pt>
    <dgm:pt modelId="{D182D382-E1CB-F142-8441-5F948B6230C2}" type="pres">
      <dgm:prSet presAssocID="{8F4106AC-617D-154E-8B5C-F4077D0AEA32}" presName="node" presStyleLbl="node1" presStyleIdx="3" presStyleCnt="4" custScaleX="214927" custScaleY="80422" custRadScaleRad="94229" custRadScaleInc="-1908">
        <dgm:presLayoutVars>
          <dgm:bulletEnabled val="1"/>
        </dgm:presLayoutVars>
      </dgm:prSet>
      <dgm:spPr/>
      <dgm:t>
        <a:bodyPr/>
        <a:lstStyle/>
        <a:p>
          <a:endParaRPr lang="en-US"/>
        </a:p>
      </dgm:t>
    </dgm:pt>
    <dgm:pt modelId="{D73885F6-C704-8D47-8360-CD3FC79B676E}" type="pres">
      <dgm:prSet presAssocID="{544D053F-2F33-9B47-B989-F390A8FAA6FA}" presName="sibTrans" presStyleLbl="sibTrans2D1" presStyleIdx="3" presStyleCnt="4"/>
      <dgm:spPr/>
      <dgm:t>
        <a:bodyPr/>
        <a:lstStyle/>
        <a:p>
          <a:endParaRPr lang="en-US"/>
        </a:p>
      </dgm:t>
    </dgm:pt>
    <dgm:pt modelId="{2A034AC3-FE66-8D4E-B80D-99B7D891BB03}" type="pres">
      <dgm:prSet presAssocID="{544D053F-2F33-9B47-B989-F390A8FAA6FA}" presName="connectorText" presStyleLbl="sibTrans2D1" presStyleIdx="3" presStyleCnt="4"/>
      <dgm:spPr/>
      <dgm:t>
        <a:bodyPr/>
        <a:lstStyle/>
        <a:p>
          <a:endParaRPr lang="en-US"/>
        </a:p>
      </dgm:t>
    </dgm:pt>
  </dgm:ptLst>
  <dgm:cxnLst>
    <dgm:cxn modelId="{55B549BD-48AD-44D3-9215-54EF647957E0}" type="presOf" srcId="{1253E475-5891-DE42-B774-7D7380972B82}" destId="{44119E68-4736-3741-A633-EF1690F3EEB8}" srcOrd="0" destOrd="0" presId="urn:microsoft.com/office/officeart/2005/8/layout/cycle2"/>
    <dgm:cxn modelId="{F6C88E22-2E8E-49EB-A41B-A231D2978858}" type="presOf" srcId="{92936711-8B78-084E-8E72-677BAD495CBE}" destId="{EB371B60-A766-E24D-BC6D-819A498D01B7}" srcOrd="0" destOrd="0" presId="urn:microsoft.com/office/officeart/2005/8/layout/cycle2"/>
    <dgm:cxn modelId="{D56F069C-8993-42F5-AABA-0B9D5BCF53BB}" type="presOf" srcId="{1253E475-5891-DE42-B774-7D7380972B82}" destId="{34E91531-6C90-ED4E-85FF-90C636A13ACD}" srcOrd="1" destOrd="0" presId="urn:microsoft.com/office/officeart/2005/8/layout/cycle2"/>
    <dgm:cxn modelId="{1A05FEC1-61C5-4FCA-9734-C3380312FF4C}" type="presOf" srcId="{D96DD4D0-8CA2-4945-ADCA-2D8C99478678}" destId="{BAFC1D44-6D43-1F40-BCB2-5735C3C5C50A}" srcOrd="0" destOrd="0" presId="urn:microsoft.com/office/officeart/2005/8/layout/cycle2"/>
    <dgm:cxn modelId="{89438A55-933E-4144-9B86-2B18EDA276B1}" type="presOf" srcId="{544D053F-2F33-9B47-B989-F390A8FAA6FA}" destId="{2A034AC3-FE66-8D4E-B80D-99B7D891BB03}" srcOrd="1" destOrd="0" presId="urn:microsoft.com/office/officeart/2005/8/layout/cycle2"/>
    <dgm:cxn modelId="{68AB633B-36FC-AA4E-8E79-A8AD856E3720}" srcId="{71B776AA-6786-CE48-80CB-E52D864F718B}" destId="{92936711-8B78-084E-8E72-677BAD495CBE}" srcOrd="1" destOrd="0" parTransId="{A1E5194B-29A9-C847-8E52-BA992596E413}" sibTransId="{A042DC22-3ACA-A248-883D-704D58E33649}"/>
    <dgm:cxn modelId="{C0CF7AC3-F242-EB4B-965D-2499278D87A9}" srcId="{71B776AA-6786-CE48-80CB-E52D864F718B}" destId="{8F4106AC-617D-154E-8B5C-F4077D0AEA32}" srcOrd="3" destOrd="0" parTransId="{6F3A63D4-E48A-484F-BDBD-5C8AF4EA9BCF}" sibTransId="{544D053F-2F33-9B47-B989-F390A8FAA6FA}"/>
    <dgm:cxn modelId="{8225D4AC-1FA5-41BE-B156-E90D2F60EAD9}" type="presOf" srcId="{A042DC22-3ACA-A248-883D-704D58E33649}" destId="{8F68EBC1-3095-B04A-8CDF-3655847AEB79}" srcOrd="0" destOrd="0" presId="urn:microsoft.com/office/officeart/2005/8/layout/cycle2"/>
    <dgm:cxn modelId="{EFD54DC8-72B1-42D4-B5F2-AB1FAB9624C4}" type="presOf" srcId="{7582FD9F-248A-EB40-84F5-DC9B7AAAC232}" destId="{3506BA3D-1911-8741-8B77-A1951C9F01E9}" srcOrd="1" destOrd="0" presId="urn:microsoft.com/office/officeart/2005/8/layout/cycle2"/>
    <dgm:cxn modelId="{34CAF045-0230-45C3-B3A1-EAEB3F7FA66B}" type="presOf" srcId="{7582FD9F-248A-EB40-84F5-DC9B7AAAC232}" destId="{99526BC8-2D35-EF4A-AF70-C6036CE16E2D}" srcOrd="0" destOrd="0" presId="urn:microsoft.com/office/officeart/2005/8/layout/cycle2"/>
    <dgm:cxn modelId="{02C60C5E-9483-364F-A0EA-62838D244A89}" srcId="{71B776AA-6786-CE48-80CB-E52D864F718B}" destId="{175289BE-AD3D-2F48-B6AB-2999E16DE21F}" srcOrd="0" destOrd="0" parTransId="{39283A6F-A5A7-4B43-BE12-19C56E1662E4}" sibTransId="{1253E475-5891-DE42-B774-7D7380972B82}"/>
    <dgm:cxn modelId="{6DD1F4D1-79D6-48DA-B4A7-1C795A4FDC46}" type="presOf" srcId="{A042DC22-3ACA-A248-883D-704D58E33649}" destId="{DCEC27FD-4077-4240-B475-76008992C787}" srcOrd="1" destOrd="0" presId="urn:microsoft.com/office/officeart/2005/8/layout/cycle2"/>
    <dgm:cxn modelId="{D77EA9A5-CD11-4236-8D92-B7814D08A376}" type="presOf" srcId="{544D053F-2F33-9B47-B989-F390A8FAA6FA}" destId="{D73885F6-C704-8D47-8360-CD3FC79B676E}" srcOrd="0" destOrd="0" presId="urn:microsoft.com/office/officeart/2005/8/layout/cycle2"/>
    <dgm:cxn modelId="{884E3FA3-41C2-4783-904C-4DA8D77846FA}" type="presOf" srcId="{8F4106AC-617D-154E-8B5C-F4077D0AEA32}" destId="{D182D382-E1CB-F142-8441-5F948B6230C2}" srcOrd="0" destOrd="0" presId="urn:microsoft.com/office/officeart/2005/8/layout/cycle2"/>
    <dgm:cxn modelId="{11057DBB-A804-431E-8693-13F033A4D501}" type="presOf" srcId="{71B776AA-6786-CE48-80CB-E52D864F718B}" destId="{4CAF6567-E45F-454E-8258-49DDA6C34CF7}" srcOrd="0" destOrd="0" presId="urn:microsoft.com/office/officeart/2005/8/layout/cycle2"/>
    <dgm:cxn modelId="{7821E3F4-3256-4F16-B26D-9D84AA820583}" type="presOf" srcId="{175289BE-AD3D-2F48-B6AB-2999E16DE21F}" destId="{9E0034BB-F008-4744-BB65-7BB2BE1E6293}" srcOrd="0" destOrd="0" presId="urn:microsoft.com/office/officeart/2005/8/layout/cycle2"/>
    <dgm:cxn modelId="{2BDCEBE9-D771-A247-A925-41E1951C3BE8}" srcId="{71B776AA-6786-CE48-80CB-E52D864F718B}" destId="{D96DD4D0-8CA2-4945-ADCA-2D8C99478678}" srcOrd="2" destOrd="0" parTransId="{3C8E9964-FF61-AC4D-A478-C84EB0BA614A}" sibTransId="{7582FD9F-248A-EB40-84F5-DC9B7AAAC232}"/>
    <dgm:cxn modelId="{8BC62355-9CB9-4858-9B31-E1D9BAC5F835}" type="presParOf" srcId="{4CAF6567-E45F-454E-8258-49DDA6C34CF7}" destId="{9E0034BB-F008-4744-BB65-7BB2BE1E6293}" srcOrd="0" destOrd="0" presId="urn:microsoft.com/office/officeart/2005/8/layout/cycle2"/>
    <dgm:cxn modelId="{28A08F92-C398-45E8-BB0F-52F1FC48723F}" type="presParOf" srcId="{4CAF6567-E45F-454E-8258-49DDA6C34CF7}" destId="{44119E68-4736-3741-A633-EF1690F3EEB8}" srcOrd="1" destOrd="0" presId="urn:microsoft.com/office/officeart/2005/8/layout/cycle2"/>
    <dgm:cxn modelId="{A6441AB5-D441-44EB-B774-9C81897C561D}" type="presParOf" srcId="{44119E68-4736-3741-A633-EF1690F3EEB8}" destId="{34E91531-6C90-ED4E-85FF-90C636A13ACD}" srcOrd="0" destOrd="0" presId="urn:microsoft.com/office/officeart/2005/8/layout/cycle2"/>
    <dgm:cxn modelId="{9265BE65-3F9E-4F8E-BA56-FF56F68713E8}" type="presParOf" srcId="{4CAF6567-E45F-454E-8258-49DDA6C34CF7}" destId="{EB371B60-A766-E24D-BC6D-819A498D01B7}" srcOrd="2" destOrd="0" presId="urn:microsoft.com/office/officeart/2005/8/layout/cycle2"/>
    <dgm:cxn modelId="{68785A34-03E5-4795-880E-C4D3E46D4DFC}" type="presParOf" srcId="{4CAF6567-E45F-454E-8258-49DDA6C34CF7}" destId="{8F68EBC1-3095-B04A-8CDF-3655847AEB79}" srcOrd="3" destOrd="0" presId="urn:microsoft.com/office/officeart/2005/8/layout/cycle2"/>
    <dgm:cxn modelId="{1C051B28-4D8C-471B-93A6-72491D0F818F}" type="presParOf" srcId="{8F68EBC1-3095-B04A-8CDF-3655847AEB79}" destId="{DCEC27FD-4077-4240-B475-76008992C787}" srcOrd="0" destOrd="0" presId="urn:microsoft.com/office/officeart/2005/8/layout/cycle2"/>
    <dgm:cxn modelId="{AE43E439-2F34-47B4-A64B-32398CFD1B9F}" type="presParOf" srcId="{4CAF6567-E45F-454E-8258-49DDA6C34CF7}" destId="{BAFC1D44-6D43-1F40-BCB2-5735C3C5C50A}" srcOrd="4" destOrd="0" presId="urn:microsoft.com/office/officeart/2005/8/layout/cycle2"/>
    <dgm:cxn modelId="{5A907CC6-09C9-4A6D-874E-B50BAFEC9B51}" type="presParOf" srcId="{4CAF6567-E45F-454E-8258-49DDA6C34CF7}" destId="{99526BC8-2D35-EF4A-AF70-C6036CE16E2D}" srcOrd="5" destOrd="0" presId="urn:microsoft.com/office/officeart/2005/8/layout/cycle2"/>
    <dgm:cxn modelId="{D1199164-383D-4835-B80D-E6FD0DBF99E5}" type="presParOf" srcId="{99526BC8-2D35-EF4A-AF70-C6036CE16E2D}" destId="{3506BA3D-1911-8741-8B77-A1951C9F01E9}" srcOrd="0" destOrd="0" presId="urn:microsoft.com/office/officeart/2005/8/layout/cycle2"/>
    <dgm:cxn modelId="{F88C2D37-513F-4E58-8D87-2EB446EB665B}" type="presParOf" srcId="{4CAF6567-E45F-454E-8258-49DDA6C34CF7}" destId="{D182D382-E1CB-F142-8441-5F948B6230C2}" srcOrd="6" destOrd="0" presId="urn:microsoft.com/office/officeart/2005/8/layout/cycle2"/>
    <dgm:cxn modelId="{A0AE5411-132A-4BFE-9A37-0CE5DFCB24A6}" type="presParOf" srcId="{4CAF6567-E45F-454E-8258-49DDA6C34CF7}" destId="{D73885F6-C704-8D47-8360-CD3FC79B676E}" srcOrd="7" destOrd="0" presId="urn:microsoft.com/office/officeart/2005/8/layout/cycle2"/>
    <dgm:cxn modelId="{AD2B417B-2FF6-4531-91D0-DDDC63777084}" type="presParOf" srcId="{D73885F6-C704-8D47-8360-CD3FC79B676E}" destId="{2A034AC3-FE66-8D4E-B80D-99B7D891BB03}"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E54349-548D-B04A-82FC-A4B20E54A1CD}" type="doc">
      <dgm:prSet loTypeId="urn:microsoft.com/office/officeart/2005/8/layout/hProcess9" loCatId="process" qsTypeId="urn:microsoft.com/office/officeart/2005/8/quickstyle/simple4" qsCatId="simple" csTypeId="urn:microsoft.com/office/officeart/2005/8/colors/accent1_2" csCatId="accent1" phldr="1"/>
      <dgm:spPr/>
    </dgm:pt>
    <dgm:pt modelId="{B109B303-F839-9444-98FD-01D1FD3D7E7B}">
      <dgm:prSet phldrT="[Text]"/>
      <dgm:spPr>
        <a:solidFill>
          <a:schemeClr val="accent4">
            <a:lumMod val="75000"/>
          </a:schemeClr>
        </a:solidFill>
      </dgm:spPr>
      <dgm:t>
        <a:bodyPr/>
        <a:lstStyle/>
        <a:p>
          <a:r>
            <a:rPr lang="en-US" noProof="0" smtClean="0">
              <a:solidFill>
                <a:srgbClr val="000000"/>
              </a:solidFill>
            </a:rPr>
            <a:t>Qualitative Study</a:t>
          </a:r>
          <a:endParaRPr lang="en-US" noProof="0">
            <a:solidFill>
              <a:srgbClr val="000000"/>
            </a:solidFill>
          </a:endParaRPr>
        </a:p>
      </dgm:t>
    </dgm:pt>
    <dgm:pt modelId="{F8181E5A-277C-2A4E-901F-425E4CA19DD1}" type="parTrans" cxnId="{751417B7-7FD2-6A46-9699-CC8BA47B9B7E}">
      <dgm:prSet/>
      <dgm:spPr/>
      <dgm:t>
        <a:bodyPr/>
        <a:lstStyle/>
        <a:p>
          <a:endParaRPr lang="en-US"/>
        </a:p>
      </dgm:t>
    </dgm:pt>
    <dgm:pt modelId="{8992EA04-7186-394A-803F-BDE90686ADB6}" type="sibTrans" cxnId="{751417B7-7FD2-6A46-9699-CC8BA47B9B7E}">
      <dgm:prSet/>
      <dgm:spPr/>
      <dgm:t>
        <a:bodyPr/>
        <a:lstStyle/>
        <a:p>
          <a:endParaRPr lang="en-US"/>
        </a:p>
      </dgm:t>
    </dgm:pt>
    <dgm:pt modelId="{DB3ED80E-6A06-C641-BD0A-A642283FD2F0}">
      <dgm:prSet phldrT="[Text]"/>
      <dgm:spPr>
        <a:solidFill>
          <a:schemeClr val="accent4">
            <a:lumMod val="75000"/>
          </a:schemeClr>
        </a:solidFill>
      </dgm:spPr>
      <dgm:t>
        <a:bodyPr/>
        <a:lstStyle/>
        <a:p>
          <a:r>
            <a:rPr lang="en-US" i="1" noProof="0" smtClean="0">
              <a:solidFill>
                <a:srgbClr val="000000"/>
              </a:solidFill>
            </a:rPr>
            <a:t>informs</a:t>
          </a:r>
          <a:endParaRPr lang="en-US" i="1" noProof="0">
            <a:solidFill>
              <a:srgbClr val="000000"/>
            </a:solidFill>
          </a:endParaRPr>
        </a:p>
      </dgm:t>
    </dgm:pt>
    <dgm:pt modelId="{BCC91746-3145-AE44-A537-BAE9FDB42833}" type="parTrans" cxnId="{698CE068-BAA6-A543-B4B7-B982B6A3C56D}">
      <dgm:prSet/>
      <dgm:spPr/>
      <dgm:t>
        <a:bodyPr/>
        <a:lstStyle/>
        <a:p>
          <a:endParaRPr lang="en-US"/>
        </a:p>
      </dgm:t>
    </dgm:pt>
    <dgm:pt modelId="{26A1F8C6-B517-F447-A129-A5C8C3B5DB29}" type="sibTrans" cxnId="{698CE068-BAA6-A543-B4B7-B982B6A3C56D}">
      <dgm:prSet/>
      <dgm:spPr/>
      <dgm:t>
        <a:bodyPr/>
        <a:lstStyle/>
        <a:p>
          <a:endParaRPr lang="en-US"/>
        </a:p>
      </dgm:t>
    </dgm:pt>
    <dgm:pt modelId="{E8FD705C-C1B1-6349-B6CE-B54DCF5EE8AD}">
      <dgm:prSet phldrT="[Text]"/>
      <dgm:spPr>
        <a:solidFill>
          <a:schemeClr val="accent4">
            <a:lumMod val="75000"/>
          </a:schemeClr>
        </a:solidFill>
      </dgm:spPr>
      <dgm:t>
        <a:bodyPr/>
        <a:lstStyle/>
        <a:p>
          <a:r>
            <a:rPr lang="en-US" noProof="0" dirty="0" smtClean="0">
              <a:solidFill>
                <a:srgbClr val="000000"/>
              </a:solidFill>
            </a:rPr>
            <a:t>Quantitative Study</a:t>
          </a:r>
          <a:endParaRPr lang="en-US" noProof="0" dirty="0">
            <a:solidFill>
              <a:srgbClr val="000000"/>
            </a:solidFill>
          </a:endParaRPr>
        </a:p>
      </dgm:t>
    </dgm:pt>
    <dgm:pt modelId="{815BF783-1CF3-AF4F-A3B8-707E6088F4B8}" type="parTrans" cxnId="{AE504D80-1C0E-A34E-967F-C20CB558BCE1}">
      <dgm:prSet/>
      <dgm:spPr/>
      <dgm:t>
        <a:bodyPr/>
        <a:lstStyle/>
        <a:p>
          <a:endParaRPr lang="en-US"/>
        </a:p>
      </dgm:t>
    </dgm:pt>
    <dgm:pt modelId="{3F048405-6B58-A94D-BB64-9B90037AAF6B}" type="sibTrans" cxnId="{AE504D80-1C0E-A34E-967F-C20CB558BCE1}">
      <dgm:prSet/>
      <dgm:spPr/>
      <dgm:t>
        <a:bodyPr/>
        <a:lstStyle/>
        <a:p>
          <a:endParaRPr lang="en-US"/>
        </a:p>
      </dgm:t>
    </dgm:pt>
    <dgm:pt modelId="{3B6DEE28-CABB-5741-AC77-0A1CE2004B1F}" type="pres">
      <dgm:prSet presAssocID="{46E54349-548D-B04A-82FC-A4B20E54A1CD}" presName="CompostProcess" presStyleCnt="0">
        <dgm:presLayoutVars>
          <dgm:dir/>
          <dgm:resizeHandles val="exact"/>
        </dgm:presLayoutVars>
      </dgm:prSet>
      <dgm:spPr/>
    </dgm:pt>
    <dgm:pt modelId="{2981EAD3-1AE9-BA4E-807E-CD2C1882B157}" type="pres">
      <dgm:prSet presAssocID="{46E54349-548D-B04A-82FC-A4B20E54A1CD}" presName="arrow" presStyleLbl="bgShp" presStyleIdx="0" presStyleCnt="1"/>
      <dgm:spPr>
        <a:solidFill>
          <a:schemeClr val="accent2">
            <a:lumMod val="60000"/>
            <a:lumOff val="40000"/>
          </a:schemeClr>
        </a:solidFill>
      </dgm:spPr>
    </dgm:pt>
    <dgm:pt modelId="{9D4BFAF3-A447-CA41-9A66-35ADE1D7C21E}" type="pres">
      <dgm:prSet presAssocID="{46E54349-548D-B04A-82FC-A4B20E54A1CD}" presName="linearProcess" presStyleCnt="0"/>
      <dgm:spPr/>
    </dgm:pt>
    <dgm:pt modelId="{32508134-EA3D-2E4D-93E3-28757969ABF8}" type="pres">
      <dgm:prSet presAssocID="{B109B303-F839-9444-98FD-01D1FD3D7E7B}" presName="textNode" presStyleLbl="node1" presStyleIdx="0" presStyleCnt="3">
        <dgm:presLayoutVars>
          <dgm:bulletEnabled val="1"/>
        </dgm:presLayoutVars>
      </dgm:prSet>
      <dgm:spPr/>
      <dgm:t>
        <a:bodyPr/>
        <a:lstStyle/>
        <a:p>
          <a:endParaRPr lang="en-US"/>
        </a:p>
      </dgm:t>
    </dgm:pt>
    <dgm:pt modelId="{C3A047C3-870C-B24C-B212-B1365DBA9E0B}" type="pres">
      <dgm:prSet presAssocID="{8992EA04-7186-394A-803F-BDE90686ADB6}" presName="sibTrans" presStyleCnt="0"/>
      <dgm:spPr/>
    </dgm:pt>
    <dgm:pt modelId="{13923C62-AC20-B344-A826-464AA8245056}" type="pres">
      <dgm:prSet presAssocID="{DB3ED80E-6A06-C641-BD0A-A642283FD2F0}" presName="textNode" presStyleLbl="node1" presStyleIdx="1" presStyleCnt="3">
        <dgm:presLayoutVars>
          <dgm:bulletEnabled val="1"/>
        </dgm:presLayoutVars>
      </dgm:prSet>
      <dgm:spPr/>
      <dgm:t>
        <a:bodyPr/>
        <a:lstStyle/>
        <a:p>
          <a:endParaRPr lang="en-US"/>
        </a:p>
      </dgm:t>
    </dgm:pt>
    <dgm:pt modelId="{4E60187D-D26A-7242-A84B-758D0A040877}" type="pres">
      <dgm:prSet presAssocID="{26A1F8C6-B517-F447-A129-A5C8C3B5DB29}" presName="sibTrans" presStyleCnt="0"/>
      <dgm:spPr/>
    </dgm:pt>
    <dgm:pt modelId="{C4F22BF9-E009-454D-94EF-CA6F46ECCACE}" type="pres">
      <dgm:prSet presAssocID="{E8FD705C-C1B1-6349-B6CE-B54DCF5EE8AD}" presName="textNode" presStyleLbl="node1" presStyleIdx="2" presStyleCnt="3">
        <dgm:presLayoutVars>
          <dgm:bulletEnabled val="1"/>
        </dgm:presLayoutVars>
      </dgm:prSet>
      <dgm:spPr/>
      <dgm:t>
        <a:bodyPr/>
        <a:lstStyle/>
        <a:p>
          <a:endParaRPr lang="en-US"/>
        </a:p>
      </dgm:t>
    </dgm:pt>
  </dgm:ptLst>
  <dgm:cxnLst>
    <dgm:cxn modelId="{751417B7-7FD2-6A46-9699-CC8BA47B9B7E}" srcId="{46E54349-548D-B04A-82FC-A4B20E54A1CD}" destId="{B109B303-F839-9444-98FD-01D1FD3D7E7B}" srcOrd="0" destOrd="0" parTransId="{F8181E5A-277C-2A4E-901F-425E4CA19DD1}" sibTransId="{8992EA04-7186-394A-803F-BDE90686ADB6}"/>
    <dgm:cxn modelId="{1F191374-F38E-451F-A0A1-A297FD8771A6}" type="presOf" srcId="{B109B303-F839-9444-98FD-01D1FD3D7E7B}" destId="{32508134-EA3D-2E4D-93E3-28757969ABF8}" srcOrd="0" destOrd="0" presId="urn:microsoft.com/office/officeart/2005/8/layout/hProcess9"/>
    <dgm:cxn modelId="{AE504D80-1C0E-A34E-967F-C20CB558BCE1}" srcId="{46E54349-548D-B04A-82FC-A4B20E54A1CD}" destId="{E8FD705C-C1B1-6349-B6CE-B54DCF5EE8AD}" srcOrd="2" destOrd="0" parTransId="{815BF783-1CF3-AF4F-A3B8-707E6088F4B8}" sibTransId="{3F048405-6B58-A94D-BB64-9B90037AAF6B}"/>
    <dgm:cxn modelId="{698CE068-BAA6-A543-B4B7-B982B6A3C56D}" srcId="{46E54349-548D-B04A-82FC-A4B20E54A1CD}" destId="{DB3ED80E-6A06-C641-BD0A-A642283FD2F0}" srcOrd="1" destOrd="0" parTransId="{BCC91746-3145-AE44-A537-BAE9FDB42833}" sibTransId="{26A1F8C6-B517-F447-A129-A5C8C3B5DB29}"/>
    <dgm:cxn modelId="{0069CD99-5E05-4AF2-B133-7194E90AF827}" type="presOf" srcId="{DB3ED80E-6A06-C641-BD0A-A642283FD2F0}" destId="{13923C62-AC20-B344-A826-464AA8245056}" srcOrd="0" destOrd="0" presId="urn:microsoft.com/office/officeart/2005/8/layout/hProcess9"/>
    <dgm:cxn modelId="{18688829-B5DF-42A0-B63D-AD1CD19F1D19}" type="presOf" srcId="{46E54349-548D-B04A-82FC-A4B20E54A1CD}" destId="{3B6DEE28-CABB-5741-AC77-0A1CE2004B1F}" srcOrd="0" destOrd="0" presId="urn:microsoft.com/office/officeart/2005/8/layout/hProcess9"/>
    <dgm:cxn modelId="{EAB4742D-4C3D-4F78-9483-DA6094B8449A}" type="presOf" srcId="{E8FD705C-C1B1-6349-B6CE-B54DCF5EE8AD}" destId="{C4F22BF9-E009-454D-94EF-CA6F46ECCACE}" srcOrd="0" destOrd="0" presId="urn:microsoft.com/office/officeart/2005/8/layout/hProcess9"/>
    <dgm:cxn modelId="{1B040307-BA66-404A-849C-EB12B6F00529}" type="presParOf" srcId="{3B6DEE28-CABB-5741-AC77-0A1CE2004B1F}" destId="{2981EAD3-1AE9-BA4E-807E-CD2C1882B157}" srcOrd="0" destOrd="0" presId="urn:microsoft.com/office/officeart/2005/8/layout/hProcess9"/>
    <dgm:cxn modelId="{ABB86FC8-9FCB-43B9-B02E-637C1CCDD872}" type="presParOf" srcId="{3B6DEE28-CABB-5741-AC77-0A1CE2004B1F}" destId="{9D4BFAF3-A447-CA41-9A66-35ADE1D7C21E}" srcOrd="1" destOrd="0" presId="urn:microsoft.com/office/officeart/2005/8/layout/hProcess9"/>
    <dgm:cxn modelId="{28644481-92EE-400A-B692-B6F027407225}" type="presParOf" srcId="{9D4BFAF3-A447-CA41-9A66-35ADE1D7C21E}" destId="{32508134-EA3D-2E4D-93E3-28757969ABF8}" srcOrd="0" destOrd="0" presId="urn:microsoft.com/office/officeart/2005/8/layout/hProcess9"/>
    <dgm:cxn modelId="{4CCD336D-4224-4569-96CE-FBDCDD9DCE57}" type="presParOf" srcId="{9D4BFAF3-A447-CA41-9A66-35ADE1D7C21E}" destId="{C3A047C3-870C-B24C-B212-B1365DBA9E0B}" srcOrd="1" destOrd="0" presId="urn:microsoft.com/office/officeart/2005/8/layout/hProcess9"/>
    <dgm:cxn modelId="{E509C5F2-F2C6-4E42-B3BB-66E46593F6B5}" type="presParOf" srcId="{9D4BFAF3-A447-CA41-9A66-35ADE1D7C21E}" destId="{13923C62-AC20-B344-A826-464AA8245056}" srcOrd="2" destOrd="0" presId="urn:microsoft.com/office/officeart/2005/8/layout/hProcess9"/>
    <dgm:cxn modelId="{8A2ECCEB-9360-4381-977D-4B48FDAC44D3}" type="presParOf" srcId="{9D4BFAF3-A447-CA41-9A66-35ADE1D7C21E}" destId="{4E60187D-D26A-7242-A84B-758D0A040877}" srcOrd="3" destOrd="0" presId="urn:microsoft.com/office/officeart/2005/8/layout/hProcess9"/>
    <dgm:cxn modelId="{F3866294-1E70-4FC7-B595-484FB43DFD6C}" type="presParOf" srcId="{9D4BFAF3-A447-CA41-9A66-35ADE1D7C21E}" destId="{C4F22BF9-E009-454D-94EF-CA6F46ECCACE}"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E54349-548D-B04A-82FC-A4B20E54A1CD}" type="doc">
      <dgm:prSet loTypeId="urn:microsoft.com/office/officeart/2005/8/layout/hProcess9" loCatId="process" qsTypeId="urn:microsoft.com/office/officeart/2005/8/quickstyle/simple4" qsCatId="simple" csTypeId="urn:microsoft.com/office/officeart/2005/8/colors/accent1_2" csCatId="accent1" phldr="1"/>
      <dgm:spPr/>
    </dgm:pt>
    <dgm:pt modelId="{B109B303-F839-9444-98FD-01D1FD3D7E7B}">
      <dgm:prSet phldrT="[Text]"/>
      <dgm:spPr>
        <a:solidFill>
          <a:schemeClr val="accent4">
            <a:lumMod val="75000"/>
          </a:schemeClr>
        </a:solidFill>
      </dgm:spPr>
      <dgm:t>
        <a:bodyPr/>
        <a:lstStyle/>
        <a:p>
          <a:r>
            <a:rPr lang="en-US" noProof="0" dirty="0" smtClean="0">
              <a:solidFill>
                <a:srgbClr val="000000"/>
              </a:solidFill>
            </a:rPr>
            <a:t>Quantitative Study</a:t>
          </a:r>
          <a:endParaRPr lang="en-US" noProof="0" dirty="0">
            <a:solidFill>
              <a:srgbClr val="000000"/>
            </a:solidFill>
          </a:endParaRPr>
        </a:p>
      </dgm:t>
    </dgm:pt>
    <dgm:pt modelId="{F8181E5A-277C-2A4E-901F-425E4CA19DD1}" type="parTrans" cxnId="{751417B7-7FD2-6A46-9699-CC8BA47B9B7E}">
      <dgm:prSet/>
      <dgm:spPr/>
      <dgm:t>
        <a:bodyPr/>
        <a:lstStyle/>
        <a:p>
          <a:endParaRPr lang="en-US"/>
        </a:p>
      </dgm:t>
    </dgm:pt>
    <dgm:pt modelId="{8992EA04-7186-394A-803F-BDE90686ADB6}" type="sibTrans" cxnId="{751417B7-7FD2-6A46-9699-CC8BA47B9B7E}">
      <dgm:prSet/>
      <dgm:spPr/>
      <dgm:t>
        <a:bodyPr/>
        <a:lstStyle/>
        <a:p>
          <a:endParaRPr lang="en-US"/>
        </a:p>
      </dgm:t>
    </dgm:pt>
    <dgm:pt modelId="{DB3ED80E-6A06-C641-BD0A-A642283FD2F0}">
      <dgm:prSet phldrT="[Text]"/>
      <dgm:spPr>
        <a:solidFill>
          <a:schemeClr val="accent4">
            <a:lumMod val="75000"/>
          </a:schemeClr>
        </a:solidFill>
      </dgm:spPr>
      <dgm:t>
        <a:bodyPr/>
        <a:lstStyle/>
        <a:p>
          <a:r>
            <a:rPr lang="en-US" i="1" noProof="0" smtClean="0">
              <a:solidFill>
                <a:srgbClr val="000000"/>
              </a:solidFill>
            </a:rPr>
            <a:t>informs</a:t>
          </a:r>
          <a:endParaRPr lang="en-US" i="1" noProof="0">
            <a:solidFill>
              <a:srgbClr val="000000"/>
            </a:solidFill>
          </a:endParaRPr>
        </a:p>
      </dgm:t>
    </dgm:pt>
    <dgm:pt modelId="{BCC91746-3145-AE44-A537-BAE9FDB42833}" type="parTrans" cxnId="{698CE068-BAA6-A543-B4B7-B982B6A3C56D}">
      <dgm:prSet/>
      <dgm:spPr/>
      <dgm:t>
        <a:bodyPr/>
        <a:lstStyle/>
        <a:p>
          <a:endParaRPr lang="en-US"/>
        </a:p>
      </dgm:t>
    </dgm:pt>
    <dgm:pt modelId="{26A1F8C6-B517-F447-A129-A5C8C3B5DB29}" type="sibTrans" cxnId="{698CE068-BAA6-A543-B4B7-B982B6A3C56D}">
      <dgm:prSet/>
      <dgm:spPr/>
      <dgm:t>
        <a:bodyPr/>
        <a:lstStyle/>
        <a:p>
          <a:endParaRPr lang="en-US"/>
        </a:p>
      </dgm:t>
    </dgm:pt>
    <dgm:pt modelId="{E8FD705C-C1B1-6349-B6CE-B54DCF5EE8AD}">
      <dgm:prSet phldrT="[Text]"/>
      <dgm:spPr>
        <a:solidFill>
          <a:schemeClr val="accent4">
            <a:lumMod val="75000"/>
          </a:schemeClr>
        </a:solidFill>
      </dgm:spPr>
      <dgm:t>
        <a:bodyPr/>
        <a:lstStyle/>
        <a:p>
          <a:r>
            <a:rPr lang="en-US" noProof="0" smtClean="0">
              <a:solidFill>
                <a:srgbClr val="000000"/>
              </a:solidFill>
            </a:rPr>
            <a:t>Qualitative Study</a:t>
          </a:r>
          <a:endParaRPr lang="en-US" noProof="0">
            <a:solidFill>
              <a:srgbClr val="000000"/>
            </a:solidFill>
          </a:endParaRPr>
        </a:p>
      </dgm:t>
    </dgm:pt>
    <dgm:pt modelId="{815BF783-1CF3-AF4F-A3B8-707E6088F4B8}" type="parTrans" cxnId="{AE504D80-1C0E-A34E-967F-C20CB558BCE1}">
      <dgm:prSet/>
      <dgm:spPr/>
      <dgm:t>
        <a:bodyPr/>
        <a:lstStyle/>
        <a:p>
          <a:endParaRPr lang="en-US"/>
        </a:p>
      </dgm:t>
    </dgm:pt>
    <dgm:pt modelId="{3F048405-6B58-A94D-BB64-9B90037AAF6B}" type="sibTrans" cxnId="{AE504D80-1C0E-A34E-967F-C20CB558BCE1}">
      <dgm:prSet/>
      <dgm:spPr/>
      <dgm:t>
        <a:bodyPr/>
        <a:lstStyle/>
        <a:p>
          <a:endParaRPr lang="en-US"/>
        </a:p>
      </dgm:t>
    </dgm:pt>
    <dgm:pt modelId="{3B6DEE28-CABB-5741-AC77-0A1CE2004B1F}" type="pres">
      <dgm:prSet presAssocID="{46E54349-548D-B04A-82FC-A4B20E54A1CD}" presName="CompostProcess" presStyleCnt="0">
        <dgm:presLayoutVars>
          <dgm:dir/>
          <dgm:resizeHandles val="exact"/>
        </dgm:presLayoutVars>
      </dgm:prSet>
      <dgm:spPr/>
    </dgm:pt>
    <dgm:pt modelId="{2981EAD3-1AE9-BA4E-807E-CD2C1882B157}" type="pres">
      <dgm:prSet presAssocID="{46E54349-548D-B04A-82FC-A4B20E54A1CD}" presName="arrow" presStyleLbl="bgShp" presStyleIdx="0" presStyleCnt="1"/>
      <dgm:spPr>
        <a:solidFill>
          <a:schemeClr val="accent2">
            <a:lumMod val="60000"/>
            <a:lumOff val="40000"/>
          </a:schemeClr>
        </a:solidFill>
      </dgm:spPr>
    </dgm:pt>
    <dgm:pt modelId="{9D4BFAF3-A447-CA41-9A66-35ADE1D7C21E}" type="pres">
      <dgm:prSet presAssocID="{46E54349-548D-B04A-82FC-A4B20E54A1CD}" presName="linearProcess" presStyleCnt="0"/>
      <dgm:spPr/>
    </dgm:pt>
    <dgm:pt modelId="{32508134-EA3D-2E4D-93E3-28757969ABF8}" type="pres">
      <dgm:prSet presAssocID="{B109B303-F839-9444-98FD-01D1FD3D7E7B}" presName="textNode" presStyleLbl="node1" presStyleIdx="0" presStyleCnt="3" custLinFactNeighborX="86" custLinFactNeighborY="277">
        <dgm:presLayoutVars>
          <dgm:bulletEnabled val="1"/>
        </dgm:presLayoutVars>
      </dgm:prSet>
      <dgm:spPr/>
      <dgm:t>
        <a:bodyPr/>
        <a:lstStyle/>
        <a:p>
          <a:endParaRPr lang="en-US"/>
        </a:p>
      </dgm:t>
    </dgm:pt>
    <dgm:pt modelId="{C3A047C3-870C-B24C-B212-B1365DBA9E0B}" type="pres">
      <dgm:prSet presAssocID="{8992EA04-7186-394A-803F-BDE90686ADB6}" presName="sibTrans" presStyleCnt="0"/>
      <dgm:spPr/>
    </dgm:pt>
    <dgm:pt modelId="{13923C62-AC20-B344-A826-464AA8245056}" type="pres">
      <dgm:prSet presAssocID="{DB3ED80E-6A06-C641-BD0A-A642283FD2F0}" presName="textNode" presStyleLbl="node1" presStyleIdx="1" presStyleCnt="3">
        <dgm:presLayoutVars>
          <dgm:bulletEnabled val="1"/>
        </dgm:presLayoutVars>
      </dgm:prSet>
      <dgm:spPr/>
      <dgm:t>
        <a:bodyPr/>
        <a:lstStyle/>
        <a:p>
          <a:endParaRPr lang="en-US"/>
        </a:p>
      </dgm:t>
    </dgm:pt>
    <dgm:pt modelId="{4E60187D-D26A-7242-A84B-758D0A040877}" type="pres">
      <dgm:prSet presAssocID="{26A1F8C6-B517-F447-A129-A5C8C3B5DB29}" presName="sibTrans" presStyleCnt="0"/>
      <dgm:spPr/>
    </dgm:pt>
    <dgm:pt modelId="{C4F22BF9-E009-454D-94EF-CA6F46ECCACE}" type="pres">
      <dgm:prSet presAssocID="{E8FD705C-C1B1-6349-B6CE-B54DCF5EE8AD}" presName="textNode" presStyleLbl="node1" presStyleIdx="2" presStyleCnt="3">
        <dgm:presLayoutVars>
          <dgm:bulletEnabled val="1"/>
        </dgm:presLayoutVars>
      </dgm:prSet>
      <dgm:spPr/>
      <dgm:t>
        <a:bodyPr/>
        <a:lstStyle/>
        <a:p>
          <a:endParaRPr lang="en-US"/>
        </a:p>
      </dgm:t>
    </dgm:pt>
  </dgm:ptLst>
  <dgm:cxnLst>
    <dgm:cxn modelId="{751417B7-7FD2-6A46-9699-CC8BA47B9B7E}" srcId="{46E54349-548D-B04A-82FC-A4B20E54A1CD}" destId="{B109B303-F839-9444-98FD-01D1FD3D7E7B}" srcOrd="0" destOrd="0" parTransId="{F8181E5A-277C-2A4E-901F-425E4CA19DD1}" sibTransId="{8992EA04-7186-394A-803F-BDE90686ADB6}"/>
    <dgm:cxn modelId="{91B647C7-258A-48D1-8ADD-BE5593E2E738}" type="presOf" srcId="{B109B303-F839-9444-98FD-01D1FD3D7E7B}" destId="{32508134-EA3D-2E4D-93E3-28757969ABF8}" srcOrd="0" destOrd="0" presId="urn:microsoft.com/office/officeart/2005/8/layout/hProcess9"/>
    <dgm:cxn modelId="{AE504D80-1C0E-A34E-967F-C20CB558BCE1}" srcId="{46E54349-548D-B04A-82FC-A4B20E54A1CD}" destId="{E8FD705C-C1B1-6349-B6CE-B54DCF5EE8AD}" srcOrd="2" destOrd="0" parTransId="{815BF783-1CF3-AF4F-A3B8-707E6088F4B8}" sibTransId="{3F048405-6B58-A94D-BB64-9B90037AAF6B}"/>
    <dgm:cxn modelId="{698CE068-BAA6-A543-B4B7-B982B6A3C56D}" srcId="{46E54349-548D-B04A-82FC-A4B20E54A1CD}" destId="{DB3ED80E-6A06-C641-BD0A-A642283FD2F0}" srcOrd="1" destOrd="0" parTransId="{BCC91746-3145-AE44-A537-BAE9FDB42833}" sibTransId="{26A1F8C6-B517-F447-A129-A5C8C3B5DB29}"/>
    <dgm:cxn modelId="{0807AA8D-CBB7-44DF-9A6C-F6C8C40174E8}" type="presOf" srcId="{DB3ED80E-6A06-C641-BD0A-A642283FD2F0}" destId="{13923C62-AC20-B344-A826-464AA8245056}" srcOrd="0" destOrd="0" presId="urn:microsoft.com/office/officeart/2005/8/layout/hProcess9"/>
    <dgm:cxn modelId="{F705B4F1-EC3E-4566-A359-6170003D7545}" type="presOf" srcId="{46E54349-548D-B04A-82FC-A4B20E54A1CD}" destId="{3B6DEE28-CABB-5741-AC77-0A1CE2004B1F}" srcOrd="0" destOrd="0" presId="urn:microsoft.com/office/officeart/2005/8/layout/hProcess9"/>
    <dgm:cxn modelId="{C19EFCA6-2A8F-47CC-8506-6564076847AF}" type="presOf" srcId="{E8FD705C-C1B1-6349-B6CE-B54DCF5EE8AD}" destId="{C4F22BF9-E009-454D-94EF-CA6F46ECCACE}" srcOrd="0" destOrd="0" presId="urn:microsoft.com/office/officeart/2005/8/layout/hProcess9"/>
    <dgm:cxn modelId="{F6003F2E-2451-4B2C-A2BB-42229A004CCA}" type="presParOf" srcId="{3B6DEE28-CABB-5741-AC77-0A1CE2004B1F}" destId="{2981EAD3-1AE9-BA4E-807E-CD2C1882B157}" srcOrd="0" destOrd="0" presId="urn:microsoft.com/office/officeart/2005/8/layout/hProcess9"/>
    <dgm:cxn modelId="{B08CF3C9-577C-4E69-8AC4-205E72BDC8C8}" type="presParOf" srcId="{3B6DEE28-CABB-5741-AC77-0A1CE2004B1F}" destId="{9D4BFAF3-A447-CA41-9A66-35ADE1D7C21E}" srcOrd="1" destOrd="0" presId="urn:microsoft.com/office/officeart/2005/8/layout/hProcess9"/>
    <dgm:cxn modelId="{5F8B119D-3A03-486A-BEF8-534086B56575}" type="presParOf" srcId="{9D4BFAF3-A447-CA41-9A66-35ADE1D7C21E}" destId="{32508134-EA3D-2E4D-93E3-28757969ABF8}" srcOrd="0" destOrd="0" presId="urn:microsoft.com/office/officeart/2005/8/layout/hProcess9"/>
    <dgm:cxn modelId="{AB42A052-1424-4D9C-996E-D0C6CFE6D2B6}" type="presParOf" srcId="{9D4BFAF3-A447-CA41-9A66-35ADE1D7C21E}" destId="{C3A047C3-870C-B24C-B212-B1365DBA9E0B}" srcOrd="1" destOrd="0" presId="urn:microsoft.com/office/officeart/2005/8/layout/hProcess9"/>
    <dgm:cxn modelId="{A16E7B32-3EE5-490D-B7FA-84059BB301C9}" type="presParOf" srcId="{9D4BFAF3-A447-CA41-9A66-35ADE1D7C21E}" destId="{13923C62-AC20-B344-A826-464AA8245056}" srcOrd="2" destOrd="0" presId="urn:microsoft.com/office/officeart/2005/8/layout/hProcess9"/>
    <dgm:cxn modelId="{602D34C9-279B-4A7E-B12A-D129EAAA268B}" type="presParOf" srcId="{9D4BFAF3-A447-CA41-9A66-35ADE1D7C21E}" destId="{4E60187D-D26A-7242-A84B-758D0A040877}" srcOrd="3" destOrd="0" presId="urn:microsoft.com/office/officeart/2005/8/layout/hProcess9"/>
    <dgm:cxn modelId="{B7AF1481-BD42-4E0D-A94F-3BB245994E3C}" type="presParOf" srcId="{9D4BFAF3-A447-CA41-9A66-35ADE1D7C21E}" destId="{C4F22BF9-E009-454D-94EF-CA6F46ECCACE}" srcOrd="4" destOrd="0" presId="urn:microsoft.com/office/officeart/2005/8/layout/hProcess9"/>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6E54349-548D-B04A-82FC-A4B20E54A1CD}" type="doc">
      <dgm:prSet loTypeId="urn:microsoft.com/office/officeart/2005/8/layout/hProcess9" loCatId="process" qsTypeId="urn:microsoft.com/office/officeart/2005/8/quickstyle/simple4" qsCatId="simple" csTypeId="urn:microsoft.com/office/officeart/2005/8/colors/accent1_2" csCatId="accent1" phldr="1"/>
      <dgm:spPr/>
    </dgm:pt>
    <dgm:pt modelId="{B109B303-F839-9444-98FD-01D1FD3D7E7B}">
      <dgm:prSet phldrT="[Text]"/>
      <dgm:spPr>
        <a:solidFill>
          <a:schemeClr val="accent4">
            <a:lumMod val="75000"/>
          </a:schemeClr>
        </a:solidFill>
      </dgm:spPr>
      <dgm:t>
        <a:bodyPr/>
        <a:lstStyle/>
        <a:p>
          <a:r>
            <a:rPr lang="en-US" noProof="0" smtClean="0">
              <a:solidFill>
                <a:srgbClr val="000000"/>
              </a:solidFill>
            </a:rPr>
            <a:t>Quantitative Study</a:t>
          </a:r>
          <a:endParaRPr lang="en-US" noProof="0">
            <a:solidFill>
              <a:srgbClr val="000000"/>
            </a:solidFill>
          </a:endParaRPr>
        </a:p>
      </dgm:t>
    </dgm:pt>
    <dgm:pt modelId="{F8181E5A-277C-2A4E-901F-425E4CA19DD1}" type="parTrans" cxnId="{751417B7-7FD2-6A46-9699-CC8BA47B9B7E}">
      <dgm:prSet/>
      <dgm:spPr/>
      <dgm:t>
        <a:bodyPr/>
        <a:lstStyle/>
        <a:p>
          <a:endParaRPr lang="en-US"/>
        </a:p>
      </dgm:t>
    </dgm:pt>
    <dgm:pt modelId="{8992EA04-7186-394A-803F-BDE90686ADB6}" type="sibTrans" cxnId="{751417B7-7FD2-6A46-9699-CC8BA47B9B7E}">
      <dgm:prSet/>
      <dgm:spPr/>
      <dgm:t>
        <a:bodyPr/>
        <a:lstStyle/>
        <a:p>
          <a:endParaRPr lang="en-US"/>
        </a:p>
      </dgm:t>
    </dgm:pt>
    <dgm:pt modelId="{DB3ED80E-6A06-C641-BD0A-A642283FD2F0}">
      <dgm:prSet phldrT="[Text]" custT="1"/>
      <dgm:spPr>
        <a:solidFill>
          <a:schemeClr val="accent4">
            <a:lumMod val="75000"/>
          </a:schemeClr>
        </a:solidFill>
      </dgm:spPr>
      <dgm:t>
        <a:bodyPr/>
        <a:lstStyle/>
        <a:p>
          <a:r>
            <a:rPr lang="en-US" sz="2800" i="1" noProof="0" dirty="0" smtClean="0">
              <a:solidFill>
                <a:srgbClr val="000000"/>
              </a:solidFill>
            </a:rPr>
            <a:t>Combined results</a:t>
          </a:r>
          <a:endParaRPr lang="en-US" sz="2800" i="1" noProof="0" dirty="0">
            <a:solidFill>
              <a:srgbClr val="000000"/>
            </a:solidFill>
          </a:endParaRPr>
        </a:p>
      </dgm:t>
    </dgm:pt>
    <dgm:pt modelId="{BCC91746-3145-AE44-A537-BAE9FDB42833}" type="parTrans" cxnId="{698CE068-BAA6-A543-B4B7-B982B6A3C56D}">
      <dgm:prSet/>
      <dgm:spPr/>
      <dgm:t>
        <a:bodyPr/>
        <a:lstStyle/>
        <a:p>
          <a:endParaRPr lang="en-US"/>
        </a:p>
      </dgm:t>
    </dgm:pt>
    <dgm:pt modelId="{26A1F8C6-B517-F447-A129-A5C8C3B5DB29}" type="sibTrans" cxnId="{698CE068-BAA6-A543-B4B7-B982B6A3C56D}">
      <dgm:prSet/>
      <dgm:spPr/>
      <dgm:t>
        <a:bodyPr/>
        <a:lstStyle/>
        <a:p>
          <a:endParaRPr lang="en-US"/>
        </a:p>
      </dgm:t>
    </dgm:pt>
    <dgm:pt modelId="{E8FD705C-C1B1-6349-B6CE-B54DCF5EE8AD}">
      <dgm:prSet phldrT="[Text]"/>
      <dgm:spPr>
        <a:solidFill>
          <a:schemeClr val="accent4">
            <a:lumMod val="75000"/>
          </a:schemeClr>
        </a:solidFill>
      </dgm:spPr>
      <dgm:t>
        <a:bodyPr/>
        <a:lstStyle/>
        <a:p>
          <a:r>
            <a:rPr lang="en-US" noProof="0" smtClean="0">
              <a:solidFill>
                <a:srgbClr val="000000"/>
              </a:solidFill>
            </a:rPr>
            <a:t>Qualitative Study</a:t>
          </a:r>
          <a:endParaRPr lang="en-US" noProof="0">
            <a:solidFill>
              <a:srgbClr val="000000"/>
            </a:solidFill>
          </a:endParaRPr>
        </a:p>
      </dgm:t>
    </dgm:pt>
    <dgm:pt modelId="{815BF783-1CF3-AF4F-A3B8-707E6088F4B8}" type="parTrans" cxnId="{AE504D80-1C0E-A34E-967F-C20CB558BCE1}">
      <dgm:prSet/>
      <dgm:spPr/>
      <dgm:t>
        <a:bodyPr/>
        <a:lstStyle/>
        <a:p>
          <a:endParaRPr lang="en-US"/>
        </a:p>
      </dgm:t>
    </dgm:pt>
    <dgm:pt modelId="{3F048405-6B58-A94D-BB64-9B90037AAF6B}" type="sibTrans" cxnId="{AE504D80-1C0E-A34E-967F-C20CB558BCE1}">
      <dgm:prSet/>
      <dgm:spPr/>
      <dgm:t>
        <a:bodyPr/>
        <a:lstStyle/>
        <a:p>
          <a:endParaRPr lang="en-US"/>
        </a:p>
      </dgm:t>
    </dgm:pt>
    <dgm:pt modelId="{3B6DEE28-CABB-5741-AC77-0A1CE2004B1F}" type="pres">
      <dgm:prSet presAssocID="{46E54349-548D-B04A-82FC-A4B20E54A1CD}" presName="CompostProcess" presStyleCnt="0">
        <dgm:presLayoutVars>
          <dgm:dir/>
          <dgm:resizeHandles val="exact"/>
        </dgm:presLayoutVars>
      </dgm:prSet>
      <dgm:spPr/>
    </dgm:pt>
    <dgm:pt modelId="{2981EAD3-1AE9-BA4E-807E-CD2C1882B157}" type="pres">
      <dgm:prSet presAssocID="{46E54349-548D-B04A-82FC-A4B20E54A1CD}" presName="arrow" presStyleLbl="bgShp" presStyleIdx="0" presStyleCnt="1"/>
      <dgm:spPr>
        <a:solidFill>
          <a:schemeClr val="accent2">
            <a:lumMod val="60000"/>
            <a:lumOff val="40000"/>
          </a:schemeClr>
        </a:solidFill>
      </dgm:spPr>
    </dgm:pt>
    <dgm:pt modelId="{9D4BFAF3-A447-CA41-9A66-35ADE1D7C21E}" type="pres">
      <dgm:prSet presAssocID="{46E54349-548D-B04A-82FC-A4B20E54A1CD}" presName="linearProcess" presStyleCnt="0"/>
      <dgm:spPr/>
    </dgm:pt>
    <dgm:pt modelId="{32508134-EA3D-2E4D-93E3-28757969ABF8}" type="pres">
      <dgm:prSet presAssocID="{B109B303-F839-9444-98FD-01D1FD3D7E7B}" presName="textNode" presStyleLbl="node1" presStyleIdx="0" presStyleCnt="3" custLinFactX="44064" custLinFactNeighborX="100000" custLinFactNeighborY="-70572">
        <dgm:presLayoutVars>
          <dgm:bulletEnabled val="1"/>
        </dgm:presLayoutVars>
      </dgm:prSet>
      <dgm:spPr/>
      <dgm:t>
        <a:bodyPr/>
        <a:lstStyle/>
        <a:p>
          <a:endParaRPr lang="en-US"/>
        </a:p>
      </dgm:t>
    </dgm:pt>
    <dgm:pt modelId="{C3A047C3-870C-B24C-B212-B1365DBA9E0B}" type="pres">
      <dgm:prSet presAssocID="{8992EA04-7186-394A-803F-BDE90686ADB6}" presName="sibTrans" presStyleCnt="0"/>
      <dgm:spPr/>
    </dgm:pt>
    <dgm:pt modelId="{13923C62-AC20-B344-A826-464AA8245056}" type="pres">
      <dgm:prSet presAssocID="{DB3ED80E-6A06-C641-BD0A-A642283FD2F0}" presName="textNode" presStyleLbl="node1" presStyleIdx="1" presStyleCnt="3" custScaleX="272755" custScaleY="72945" custLinFactX="47715" custLinFactNeighborX="100000" custLinFactNeighborY="277">
        <dgm:presLayoutVars>
          <dgm:bulletEnabled val="1"/>
        </dgm:presLayoutVars>
      </dgm:prSet>
      <dgm:spPr/>
      <dgm:t>
        <a:bodyPr/>
        <a:lstStyle/>
        <a:p>
          <a:endParaRPr lang="en-US"/>
        </a:p>
      </dgm:t>
    </dgm:pt>
    <dgm:pt modelId="{4E60187D-D26A-7242-A84B-758D0A040877}" type="pres">
      <dgm:prSet presAssocID="{26A1F8C6-B517-F447-A129-A5C8C3B5DB29}" presName="sibTrans" presStyleCnt="0"/>
      <dgm:spPr/>
    </dgm:pt>
    <dgm:pt modelId="{C4F22BF9-E009-454D-94EF-CA6F46ECCACE}" type="pres">
      <dgm:prSet presAssocID="{E8FD705C-C1B1-6349-B6CE-B54DCF5EE8AD}" presName="textNode" presStyleLbl="node1" presStyleIdx="2" presStyleCnt="3" custLinFactX="-313691" custLinFactNeighborX="-400000" custLinFactNeighborY="44557">
        <dgm:presLayoutVars>
          <dgm:bulletEnabled val="1"/>
        </dgm:presLayoutVars>
      </dgm:prSet>
      <dgm:spPr/>
      <dgm:t>
        <a:bodyPr/>
        <a:lstStyle/>
        <a:p>
          <a:endParaRPr lang="en-US"/>
        </a:p>
      </dgm:t>
    </dgm:pt>
  </dgm:ptLst>
  <dgm:cxnLst>
    <dgm:cxn modelId="{751417B7-7FD2-6A46-9699-CC8BA47B9B7E}" srcId="{46E54349-548D-B04A-82FC-A4B20E54A1CD}" destId="{B109B303-F839-9444-98FD-01D1FD3D7E7B}" srcOrd="0" destOrd="0" parTransId="{F8181E5A-277C-2A4E-901F-425E4CA19DD1}" sibTransId="{8992EA04-7186-394A-803F-BDE90686ADB6}"/>
    <dgm:cxn modelId="{229EDFBF-FD34-4F5F-80CC-9ED77637D610}" type="presOf" srcId="{DB3ED80E-6A06-C641-BD0A-A642283FD2F0}" destId="{13923C62-AC20-B344-A826-464AA8245056}" srcOrd="0" destOrd="0" presId="urn:microsoft.com/office/officeart/2005/8/layout/hProcess9"/>
    <dgm:cxn modelId="{AE504D80-1C0E-A34E-967F-C20CB558BCE1}" srcId="{46E54349-548D-B04A-82FC-A4B20E54A1CD}" destId="{E8FD705C-C1B1-6349-B6CE-B54DCF5EE8AD}" srcOrd="2" destOrd="0" parTransId="{815BF783-1CF3-AF4F-A3B8-707E6088F4B8}" sibTransId="{3F048405-6B58-A94D-BB64-9B90037AAF6B}"/>
    <dgm:cxn modelId="{698CE068-BAA6-A543-B4B7-B982B6A3C56D}" srcId="{46E54349-548D-B04A-82FC-A4B20E54A1CD}" destId="{DB3ED80E-6A06-C641-BD0A-A642283FD2F0}" srcOrd="1" destOrd="0" parTransId="{BCC91746-3145-AE44-A537-BAE9FDB42833}" sibTransId="{26A1F8C6-B517-F447-A129-A5C8C3B5DB29}"/>
    <dgm:cxn modelId="{28497E5E-852A-4E3F-B0DB-763494909D72}" type="presOf" srcId="{B109B303-F839-9444-98FD-01D1FD3D7E7B}" destId="{32508134-EA3D-2E4D-93E3-28757969ABF8}" srcOrd="0" destOrd="0" presId="urn:microsoft.com/office/officeart/2005/8/layout/hProcess9"/>
    <dgm:cxn modelId="{51F42B59-CD3C-4A20-A063-10EC661AF025}" type="presOf" srcId="{E8FD705C-C1B1-6349-B6CE-B54DCF5EE8AD}" destId="{C4F22BF9-E009-454D-94EF-CA6F46ECCACE}" srcOrd="0" destOrd="0" presId="urn:microsoft.com/office/officeart/2005/8/layout/hProcess9"/>
    <dgm:cxn modelId="{443F2569-7DC5-41AB-B98A-1873D7859DCE}" type="presOf" srcId="{46E54349-548D-B04A-82FC-A4B20E54A1CD}" destId="{3B6DEE28-CABB-5741-AC77-0A1CE2004B1F}" srcOrd="0" destOrd="0" presId="urn:microsoft.com/office/officeart/2005/8/layout/hProcess9"/>
    <dgm:cxn modelId="{57357032-8276-4ED9-A549-137170349E92}" type="presParOf" srcId="{3B6DEE28-CABB-5741-AC77-0A1CE2004B1F}" destId="{2981EAD3-1AE9-BA4E-807E-CD2C1882B157}" srcOrd="0" destOrd="0" presId="urn:microsoft.com/office/officeart/2005/8/layout/hProcess9"/>
    <dgm:cxn modelId="{8AEDE239-493B-44CA-868F-8206B1164D38}" type="presParOf" srcId="{3B6DEE28-CABB-5741-AC77-0A1CE2004B1F}" destId="{9D4BFAF3-A447-CA41-9A66-35ADE1D7C21E}" srcOrd="1" destOrd="0" presId="urn:microsoft.com/office/officeart/2005/8/layout/hProcess9"/>
    <dgm:cxn modelId="{6B6FDC0F-8B84-435E-A5C3-7C2391C7B385}" type="presParOf" srcId="{9D4BFAF3-A447-CA41-9A66-35ADE1D7C21E}" destId="{32508134-EA3D-2E4D-93E3-28757969ABF8}" srcOrd="0" destOrd="0" presId="urn:microsoft.com/office/officeart/2005/8/layout/hProcess9"/>
    <dgm:cxn modelId="{98654D42-71C8-4313-90BF-AF18FBC8DC1F}" type="presParOf" srcId="{9D4BFAF3-A447-CA41-9A66-35ADE1D7C21E}" destId="{C3A047C3-870C-B24C-B212-B1365DBA9E0B}" srcOrd="1" destOrd="0" presId="urn:microsoft.com/office/officeart/2005/8/layout/hProcess9"/>
    <dgm:cxn modelId="{C28FFB9F-088D-4377-9B1D-3E545D0B649F}" type="presParOf" srcId="{9D4BFAF3-A447-CA41-9A66-35ADE1D7C21E}" destId="{13923C62-AC20-B344-A826-464AA8245056}" srcOrd="2" destOrd="0" presId="urn:microsoft.com/office/officeart/2005/8/layout/hProcess9"/>
    <dgm:cxn modelId="{9F109B61-19C1-4DF1-9C43-4301E89DE3F6}" type="presParOf" srcId="{9D4BFAF3-A447-CA41-9A66-35ADE1D7C21E}" destId="{4E60187D-D26A-7242-A84B-758D0A040877}" srcOrd="3" destOrd="0" presId="urn:microsoft.com/office/officeart/2005/8/layout/hProcess9"/>
    <dgm:cxn modelId="{E22EF9B2-7A08-40AE-9F7F-5ACB26AB7046}" type="presParOf" srcId="{9D4BFAF3-A447-CA41-9A66-35ADE1D7C21E}" destId="{C4F22BF9-E009-454D-94EF-CA6F46ECCACE}"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85512E-F631-B942-8E0A-1AE79028E3D3}" type="doc">
      <dgm:prSet loTypeId="urn:microsoft.com/office/officeart/2005/8/layout/hierarchy3" loCatId="hierarchy" qsTypeId="urn:microsoft.com/office/officeart/2005/8/quickstyle/simple4" qsCatId="simple" csTypeId="urn:microsoft.com/office/officeart/2005/8/colors/accent1_2" csCatId="accent1" phldr="1"/>
      <dgm:spPr/>
      <dgm:t>
        <a:bodyPr/>
        <a:lstStyle/>
        <a:p>
          <a:endParaRPr lang="en-US"/>
        </a:p>
      </dgm:t>
    </dgm:pt>
    <dgm:pt modelId="{0CECB688-EE2F-384E-A203-87EB7962554F}">
      <dgm:prSet phldrT="[Text]"/>
      <dgm:spPr>
        <a:solidFill>
          <a:schemeClr val="accent4">
            <a:lumMod val="75000"/>
          </a:schemeClr>
        </a:solidFill>
      </dgm:spPr>
      <dgm:t>
        <a:bodyPr/>
        <a:lstStyle/>
        <a:p>
          <a:r>
            <a:rPr lang="en-US" b="1" noProof="0" dirty="0" smtClean="0">
              <a:solidFill>
                <a:schemeClr val="tx2"/>
              </a:solidFill>
            </a:rPr>
            <a:t>Objectives/questions</a:t>
          </a:r>
          <a:endParaRPr lang="en-US" b="1" noProof="0" dirty="0">
            <a:solidFill>
              <a:schemeClr val="tx2"/>
            </a:solidFill>
          </a:endParaRPr>
        </a:p>
      </dgm:t>
    </dgm:pt>
    <dgm:pt modelId="{1305BBE4-2A4F-5A4E-8102-C13ABA31ACEF}" type="parTrans" cxnId="{2816B95D-6352-3049-A7AD-4D37503E3E87}">
      <dgm:prSet/>
      <dgm:spPr/>
      <dgm:t>
        <a:bodyPr/>
        <a:lstStyle/>
        <a:p>
          <a:endParaRPr lang="en-US"/>
        </a:p>
      </dgm:t>
    </dgm:pt>
    <dgm:pt modelId="{A95140EF-3EEF-7643-A799-44E4E2428E7D}" type="sibTrans" cxnId="{2816B95D-6352-3049-A7AD-4D37503E3E87}">
      <dgm:prSet/>
      <dgm:spPr/>
      <dgm:t>
        <a:bodyPr/>
        <a:lstStyle/>
        <a:p>
          <a:endParaRPr lang="en-US"/>
        </a:p>
      </dgm:t>
    </dgm:pt>
    <dgm:pt modelId="{AC1D32E6-84CC-814F-9A01-CC4E2062536B}">
      <dgm:prSet phldrT="[Text]" custT="1"/>
      <dgm:spPr/>
      <dgm:t>
        <a:bodyPr/>
        <a:lstStyle/>
        <a:p>
          <a:pPr>
            <a:lnSpc>
              <a:spcPct val="100000"/>
            </a:lnSpc>
          </a:pPr>
          <a:r>
            <a:rPr lang="en-US" sz="2600" b="1" noProof="0" dirty="0" smtClean="0"/>
            <a:t>Quantitative: </a:t>
          </a:r>
          <a:r>
            <a:rPr lang="en-US" sz="2200" noProof="0" dirty="0" smtClean="0"/>
            <a:t>How much does the program improve quality of life? What is the least effective method? What was the most important utilization barrier? Which program is cost-effective? </a:t>
          </a:r>
          <a:endParaRPr lang="en-US" sz="2200" noProof="0" dirty="0"/>
        </a:p>
      </dgm:t>
    </dgm:pt>
    <dgm:pt modelId="{616E0E58-0886-CE45-9E59-58DB3CF9845E}" type="parTrans" cxnId="{F7A70A50-5DAE-F94B-9131-1D5BE176081D}">
      <dgm:prSet/>
      <dgm:spPr/>
      <dgm:t>
        <a:bodyPr/>
        <a:lstStyle/>
        <a:p>
          <a:endParaRPr lang="en-US"/>
        </a:p>
      </dgm:t>
    </dgm:pt>
    <dgm:pt modelId="{AED77969-5BF6-BA4C-908A-42A4360E5E8A}" type="sibTrans" cxnId="{F7A70A50-5DAE-F94B-9131-1D5BE176081D}">
      <dgm:prSet/>
      <dgm:spPr/>
      <dgm:t>
        <a:bodyPr/>
        <a:lstStyle/>
        <a:p>
          <a:endParaRPr lang="en-US"/>
        </a:p>
      </dgm:t>
    </dgm:pt>
    <dgm:pt modelId="{BE6B732C-FD86-F64F-8EB0-C5E7F27DB5FD}">
      <dgm:prSet phldrT="[Text]" custT="1"/>
      <dgm:spPr/>
      <dgm:t>
        <a:bodyPr/>
        <a:lstStyle/>
        <a:p>
          <a:pPr>
            <a:lnSpc>
              <a:spcPct val="100000"/>
            </a:lnSpc>
          </a:pPr>
          <a:r>
            <a:rPr lang="en-US" sz="2600" b="1" noProof="0" dirty="0" smtClean="0"/>
            <a:t>Qualitative: </a:t>
          </a:r>
          <a:r>
            <a:rPr lang="en-US" sz="2200" noProof="0" dirty="0" smtClean="0"/>
            <a:t>What effect is perceived by the people? Why do they accept or reject a component of the program? Why do specific barriers to the success of the program exist? </a:t>
          </a:r>
          <a:endParaRPr lang="en-US" sz="2200" noProof="0" dirty="0"/>
        </a:p>
      </dgm:t>
    </dgm:pt>
    <dgm:pt modelId="{D7CA2C4D-0471-5546-8B31-7EE0A5216E44}" type="parTrans" cxnId="{1177FAB9-A171-DE4B-A958-ADB46AB3FC87}">
      <dgm:prSet/>
      <dgm:spPr/>
      <dgm:t>
        <a:bodyPr/>
        <a:lstStyle/>
        <a:p>
          <a:endParaRPr lang="en-US"/>
        </a:p>
      </dgm:t>
    </dgm:pt>
    <dgm:pt modelId="{638B5015-A390-974D-8370-A2F12483B582}" type="sibTrans" cxnId="{1177FAB9-A171-DE4B-A958-ADB46AB3FC87}">
      <dgm:prSet/>
      <dgm:spPr/>
      <dgm:t>
        <a:bodyPr/>
        <a:lstStyle/>
        <a:p>
          <a:endParaRPr lang="en-US"/>
        </a:p>
      </dgm:t>
    </dgm:pt>
    <dgm:pt modelId="{0E6BDA8E-A2A9-C54D-A3ED-33F0B5206482}" type="pres">
      <dgm:prSet presAssocID="{8D85512E-F631-B942-8E0A-1AE79028E3D3}" presName="diagram" presStyleCnt="0">
        <dgm:presLayoutVars>
          <dgm:chPref val="1"/>
          <dgm:dir/>
          <dgm:animOne val="branch"/>
          <dgm:animLvl val="lvl"/>
          <dgm:resizeHandles/>
        </dgm:presLayoutVars>
      </dgm:prSet>
      <dgm:spPr/>
      <dgm:t>
        <a:bodyPr/>
        <a:lstStyle/>
        <a:p>
          <a:endParaRPr lang="en-US"/>
        </a:p>
      </dgm:t>
    </dgm:pt>
    <dgm:pt modelId="{97A1A71E-29FC-CD47-A479-05484A035E2B}" type="pres">
      <dgm:prSet presAssocID="{0CECB688-EE2F-384E-A203-87EB7962554F}" presName="root" presStyleCnt="0"/>
      <dgm:spPr/>
    </dgm:pt>
    <dgm:pt modelId="{4AE7370D-7E75-1640-BF31-EDB50EBFCDC3}" type="pres">
      <dgm:prSet presAssocID="{0CECB688-EE2F-384E-A203-87EB7962554F}" presName="rootComposite" presStyleCnt="0"/>
      <dgm:spPr/>
    </dgm:pt>
    <dgm:pt modelId="{436EC58F-5B49-9C42-90D0-E1FEA9FC7CA9}" type="pres">
      <dgm:prSet presAssocID="{0CECB688-EE2F-384E-A203-87EB7962554F}" presName="rootText" presStyleLbl="node1" presStyleIdx="0" presStyleCnt="1" custScaleX="254495" custLinFactNeighborX="-138" custLinFactNeighborY="-80517"/>
      <dgm:spPr/>
      <dgm:t>
        <a:bodyPr/>
        <a:lstStyle/>
        <a:p>
          <a:endParaRPr lang="en-US"/>
        </a:p>
      </dgm:t>
    </dgm:pt>
    <dgm:pt modelId="{8EE888A9-E672-AB47-853B-6A1C468C85A1}" type="pres">
      <dgm:prSet presAssocID="{0CECB688-EE2F-384E-A203-87EB7962554F}" presName="rootConnector" presStyleLbl="node1" presStyleIdx="0" presStyleCnt="1"/>
      <dgm:spPr/>
      <dgm:t>
        <a:bodyPr/>
        <a:lstStyle/>
        <a:p>
          <a:endParaRPr lang="en-US"/>
        </a:p>
      </dgm:t>
    </dgm:pt>
    <dgm:pt modelId="{96CFB29C-3BDA-1447-AABA-0B19CBF3BF96}" type="pres">
      <dgm:prSet presAssocID="{0CECB688-EE2F-384E-A203-87EB7962554F}" presName="childShape" presStyleCnt="0"/>
      <dgm:spPr/>
    </dgm:pt>
    <dgm:pt modelId="{6D93A5B6-C5F8-C941-A895-05A6FEB55D56}" type="pres">
      <dgm:prSet presAssocID="{616E0E58-0886-CE45-9E59-58DB3CF9845E}" presName="Name13" presStyleLbl="parChTrans1D2" presStyleIdx="0" presStyleCnt="2"/>
      <dgm:spPr/>
      <dgm:t>
        <a:bodyPr/>
        <a:lstStyle/>
        <a:p>
          <a:endParaRPr lang="en-US"/>
        </a:p>
      </dgm:t>
    </dgm:pt>
    <dgm:pt modelId="{7561FAA4-257D-B840-8BBA-BE9C339EF5CF}" type="pres">
      <dgm:prSet presAssocID="{AC1D32E6-84CC-814F-9A01-CC4E2062536B}" presName="childText" presStyleLbl="bgAcc1" presStyleIdx="0" presStyleCnt="2" custScaleX="800665" custScaleY="257591">
        <dgm:presLayoutVars>
          <dgm:bulletEnabled val="1"/>
        </dgm:presLayoutVars>
      </dgm:prSet>
      <dgm:spPr/>
      <dgm:t>
        <a:bodyPr/>
        <a:lstStyle/>
        <a:p>
          <a:endParaRPr lang="en-US"/>
        </a:p>
      </dgm:t>
    </dgm:pt>
    <dgm:pt modelId="{47762ECD-827D-F847-91EF-848DF4EDDEAC}" type="pres">
      <dgm:prSet presAssocID="{D7CA2C4D-0471-5546-8B31-7EE0A5216E44}" presName="Name13" presStyleLbl="parChTrans1D2" presStyleIdx="1" presStyleCnt="2"/>
      <dgm:spPr/>
      <dgm:t>
        <a:bodyPr/>
        <a:lstStyle/>
        <a:p>
          <a:endParaRPr lang="en-US"/>
        </a:p>
      </dgm:t>
    </dgm:pt>
    <dgm:pt modelId="{3A16A3C1-1E94-EF46-B676-FA5ADD761B89}" type="pres">
      <dgm:prSet presAssocID="{BE6B732C-FD86-F64F-8EB0-C5E7F27DB5FD}" presName="childText" presStyleLbl="bgAcc1" presStyleIdx="1" presStyleCnt="2" custScaleX="802204" custScaleY="255126">
        <dgm:presLayoutVars>
          <dgm:bulletEnabled val="1"/>
        </dgm:presLayoutVars>
      </dgm:prSet>
      <dgm:spPr/>
      <dgm:t>
        <a:bodyPr/>
        <a:lstStyle/>
        <a:p>
          <a:endParaRPr lang="en-US"/>
        </a:p>
      </dgm:t>
    </dgm:pt>
  </dgm:ptLst>
  <dgm:cxnLst>
    <dgm:cxn modelId="{0BC82F46-EC94-4D47-8690-06BE8C531EEA}" type="presOf" srcId="{8D85512E-F631-B942-8E0A-1AE79028E3D3}" destId="{0E6BDA8E-A2A9-C54D-A3ED-33F0B5206482}" srcOrd="0" destOrd="0" presId="urn:microsoft.com/office/officeart/2005/8/layout/hierarchy3"/>
    <dgm:cxn modelId="{2816B95D-6352-3049-A7AD-4D37503E3E87}" srcId="{8D85512E-F631-B942-8E0A-1AE79028E3D3}" destId="{0CECB688-EE2F-384E-A203-87EB7962554F}" srcOrd="0" destOrd="0" parTransId="{1305BBE4-2A4F-5A4E-8102-C13ABA31ACEF}" sibTransId="{A95140EF-3EEF-7643-A799-44E4E2428E7D}"/>
    <dgm:cxn modelId="{5C7D4BDF-E00C-4355-A02E-1C6C9EA9EB73}" type="presOf" srcId="{0CECB688-EE2F-384E-A203-87EB7962554F}" destId="{8EE888A9-E672-AB47-853B-6A1C468C85A1}" srcOrd="1" destOrd="0" presId="urn:microsoft.com/office/officeart/2005/8/layout/hierarchy3"/>
    <dgm:cxn modelId="{81B7A322-2CED-4E36-A158-ED0171538E7F}" type="presOf" srcId="{AC1D32E6-84CC-814F-9A01-CC4E2062536B}" destId="{7561FAA4-257D-B840-8BBA-BE9C339EF5CF}" srcOrd="0" destOrd="0" presId="urn:microsoft.com/office/officeart/2005/8/layout/hierarchy3"/>
    <dgm:cxn modelId="{09E5F732-8CB1-424B-B628-B5F8A2EAF23C}" type="presOf" srcId="{D7CA2C4D-0471-5546-8B31-7EE0A5216E44}" destId="{47762ECD-827D-F847-91EF-848DF4EDDEAC}" srcOrd="0" destOrd="0" presId="urn:microsoft.com/office/officeart/2005/8/layout/hierarchy3"/>
    <dgm:cxn modelId="{C263F951-0842-470F-ADCF-620BFAF8C1D9}" type="presOf" srcId="{616E0E58-0886-CE45-9E59-58DB3CF9845E}" destId="{6D93A5B6-C5F8-C941-A895-05A6FEB55D56}" srcOrd="0" destOrd="0" presId="urn:microsoft.com/office/officeart/2005/8/layout/hierarchy3"/>
    <dgm:cxn modelId="{D042EA82-F295-486B-B14B-ECD1AF7EEB46}" type="presOf" srcId="{BE6B732C-FD86-F64F-8EB0-C5E7F27DB5FD}" destId="{3A16A3C1-1E94-EF46-B676-FA5ADD761B89}" srcOrd="0" destOrd="0" presId="urn:microsoft.com/office/officeart/2005/8/layout/hierarchy3"/>
    <dgm:cxn modelId="{1177FAB9-A171-DE4B-A958-ADB46AB3FC87}" srcId="{0CECB688-EE2F-384E-A203-87EB7962554F}" destId="{BE6B732C-FD86-F64F-8EB0-C5E7F27DB5FD}" srcOrd="1" destOrd="0" parTransId="{D7CA2C4D-0471-5546-8B31-7EE0A5216E44}" sibTransId="{638B5015-A390-974D-8370-A2F12483B582}"/>
    <dgm:cxn modelId="{764A5BB5-8A8C-4B0E-9A6B-5AC39810089C}" type="presOf" srcId="{0CECB688-EE2F-384E-A203-87EB7962554F}" destId="{436EC58F-5B49-9C42-90D0-E1FEA9FC7CA9}" srcOrd="0" destOrd="0" presId="urn:microsoft.com/office/officeart/2005/8/layout/hierarchy3"/>
    <dgm:cxn modelId="{F7A70A50-5DAE-F94B-9131-1D5BE176081D}" srcId="{0CECB688-EE2F-384E-A203-87EB7962554F}" destId="{AC1D32E6-84CC-814F-9A01-CC4E2062536B}" srcOrd="0" destOrd="0" parTransId="{616E0E58-0886-CE45-9E59-58DB3CF9845E}" sibTransId="{AED77969-5BF6-BA4C-908A-42A4360E5E8A}"/>
    <dgm:cxn modelId="{34660837-4C4C-4546-934E-0A73C6D4C93C}" type="presParOf" srcId="{0E6BDA8E-A2A9-C54D-A3ED-33F0B5206482}" destId="{97A1A71E-29FC-CD47-A479-05484A035E2B}" srcOrd="0" destOrd="0" presId="urn:microsoft.com/office/officeart/2005/8/layout/hierarchy3"/>
    <dgm:cxn modelId="{BBD2545D-12BE-4E1C-AB19-45F09D868C57}" type="presParOf" srcId="{97A1A71E-29FC-CD47-A479-05484A035E2B}" destId="{4AE7370D-7E75-1640-BF31-EDB50EBFCDC3}" srcOrd="0" destOrd="0" presId="urn:microsoft.com/office/officeart/2005/8/layout/hierarchy3"/>
    <dgm:cxn modelId="{C5F2DBFD-8886-4732-875F-58636E341DB8}" type="presParOf" srcId="{4AE7370D-7E75-1640-BF31-EDB50EBFCDC3}" destId="{436EC58F-5B49-9C42-90D0-E1FEA9FC7CA9}" srcOrd="0" destOrd="0" presId="urn:microsoft.com/office/officeart/2005/8/layout/hierarchy3"/>
    <dgm:cxn modelId="{5558B746-7ECF-40CC-AED6-DB0A5BB8BD93}" type="presParOf" srcId="{4AE7370D-7E75-1640-BF31-EDB50EBFCDC3}" destId="{8EE888A9-E672-AB47-853B-6A1C468C85A1}" srcOrd="1" destOrd="0" presId="urn:microsoft.com/office/officeart/2005/8/layout/hierarchy3"/>
    <dgm:cxn modelId="{4F3192F6-8804-47E5-B5DE-BC15136AE9B2}" type="presParOf" srcId="{97A1A71E-29FC-CD47-A479-05484A035E2B}" destId="{96CFB29C-3BDA-1447-AABA-0B19CBF3BF96}" srcOrd="1" destOrd="0" presId="urn:microsoft.com/office/officeart/2005/8/layout/hierarchy3"/>
    <dgm:cxn modelId="{82089423-068B-4E7A-AF20-CAC313A2663F}" type="presParOf" srcId="{96CFB29C-3BDA-1447-AABA-0B19CBF3BF96}" destId="{6D93A5B6-C5F8-C941-A895-05A6FEB55D56}" srcOrd="0" destOrd="0" presId="urn:microsoft.com/office/officeart/2005/8/layout/hierarchy3"/>
    <dgm:cxn modelId="{C1299971-01DF-4313-94AE-2FD913C075C3}" type="presParOf" srcId="{96CFB29C-3BDA-1447-AABA-0B19CBF3BF96}" destId="{7561FAA4-257D-B840-8BBA-BE9C339EF5CF}" srcOrd="1" destOrd="0" presId="urn:microsoft.com/office/officeart/2005/8/layout/hierarchy3"/>
    <dgm:cxn modelId="{AC6904F4-11EC-49DB-84F0-97307AC2733C}" type="presParOf" srcId="{96CFB29C-3BDA-1447-AABA-0B19CBF3BF96}" destId="{47762ECD-827D-F847-91EF-848DF4EDDEAC}" srcOrd="2" destOrd="0" presId="urn:microsoft.com/office/officeart/2005/8/layout/hierarchy3"/>
    <dgm:cxn modelId="{A26843EA-24AE-488B-ACB2-3ECC0B253769}" type="presParOf" srcId="{96CFB29C-3BDA-1447-AABA-0B19CBF3BF96}" destId="{3A16A3C1-1E94-EF46-B676-FA5ADD761B89}"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D85512E-F631-B942-8E0A-1AE79028E3D3}" type="doc">
      <dgm:prSet loTypeId="urn:microsoft.com/office/officeart/2005/8/layout/hierarchy3" loCatId="hierarchy" qsTypeId="urn:microsoft.com/office/officeart/2005/8/quickstyle/simple4" qsCatId="simple" csTypeId="urn:microsoft.com/office/officeart/2005/8/colors/accent1_2" csCatId="accent1" phldr="1"/>
      <dgm:spPr/>
      <dgm:t>
        <a:bodyPr/>
        <a:lstStyle/>
        <a:p>
          <a:endParaRPr lang="en-US"/>
        </a:p>
      </dgm:t>
    </dgm:pt>
    <dgm:pt modelId="{0CECB688-EE2F-384E-A203-87EB7962554F}">
      <dgm:prSet phldrT="[Text]"/>
      <dgm:spPr>
        <a:solidFill>
          <a:schemeClr val="accent4">
            <a:lumMod val="75000"/>
          </a:schemeClr>
        </a:solidFill>
      </dgm:spPr>
      <dgm:t>
        <a:bodyPr/>
        <a:lstStyle/>
        <a:p>
          <a:r>
            <a:rPr lang="en-US" b="1" noProof="0" dirty="0" smtClean="0">
              <a:solidFill>
                <a:schemeClr val="tx2"/>
              </a:solidFill>
            </a:rPr>
            <a:t>Sampling</a:t>
          </a:r>
          <a:endParaRPr lang="en-US" b="1" noProof="0" dirty="0">
            <a:solidFill>
              <a:schemeClr val="tx2"/>
            </a:solidFill>
          </a:endParaRPr>
        </a:p>
      </dgm:t>
    </dgm:pt>
    <dgm:pt modelId="{1305BBE4-2A4F-5A4E-8102-C13ABA31ACEF}" type="parTrans" cxnId="{2816B95D-6352-3049-A7AD-4D37503E3E87}">
      <dgm:prSet/>
      <dgm:spPr/>
      <dgm:t>
        <a:bodyPr/>
        <a:lstStyle/>
        <a:p>
          <a:endParaRPr lang="en-US"/>
        </a:p>
      </dgm:t>
    </dgm:pt>
    <dgm:pt modelId="{A95140EF-3EEF-7643-A799-44E4E2428E7D}" type="sibTrans" cxnId="{2816B95D-6352-3049-A7AD-4D37503E3E87}">
      <dgm:prSet/>
      <dgm:spPr/>
      <dgm:t>
        <a:bodyPr/>
        <a:lstStyle/>
        <a:p>
          <a:endParaRPr lang="en-US"/>
        </a:p>
      </dgm:t>
    </dgm:pt>
    <dgm:pt modelId="{AC1D32E6-84CC-814F-9A01-CC4E2062536B}">
      <dgm:prSet phldrT="[Text]"/>
      <dgm:spPr/>
      <dgm:t>
        <a:bodyPr/>
        <a:lstStyle/>
        <a:p>
          <a:pPr>
            <a:lnSpc>
              <a:spcPct val="100000"/>
            </a:lnSpc>
          </a:pPr>
          <a:r>
            <a:rPr lang="en-US" b="1" noProof="0" dirty="0" smtClean="0"/>
            <a:t>Qualitative: </a:t>
          </a:r>
          <a:r>
            <a:rPr lang="en-US" noProof="0" dirty="0" smtClean="0"/>
            <a:t>Find cases rich in information about the phenomenon </a:t>
          </a:r>
          <a:r>
            <a:rPr lang="en-US" b="0" noProof="0" dirty="0" smtClean="0"/>
            <a:t>in order to understand the meaning or the experience from the perspective of the user</a:t>
          </a:r>
          <a:endParaRPr lang="en-US" b="0" noProof="0" dirty="0"/>
        </a:p>
      </dgm:t>
    </dgm:pt>
    <dgm:pt modelId="{616E0E58-0886-CE45-9E59-58DB3CF9845E}" type="parTrans" cxnId="{F7A70A50-5DAE-F94B-9131-1D5BE176081D}">
      <dgm:prSet/>
      <dgm:spPr/>
      <dgm:t>
        <a:bodyPr/>
        <a:lstStyle/>
        <a:p>
          <a:endParaRPr lang="en-US"/>
        </a:p>
      </dgm:t>
    </dgm:pt>
    <dgm:pt modelId="{AED77969-5BF6-BA4C-908A-42A4360E5E8A}" type="sibTrans" cxnId="{F7A70A50-5DAE-F94B-9131-1D5BE176081D}">
      <dgm:prSet/>
      <dgm:spPr/>
      <dgm:t>
        <a:bodyPr/>
        <a:lstStyle/>
        <a:p>
          <a:endParaRPr lang="en-US"/>
        </a:p>
      </dgm:t>
    </dgm:pt>
    <dgm:pt modelId="{BE6B732C-FD86-F64F-8EB0-C5E7F27DB5FD}">
      <dgm:prSet phldrT="[Text]"/>
      <dgm:spPr/>
      <dgm:t>
        <a:bodyPr/>
        <a:lstStyle/>
        <a:p>
          <a:pPr>
            <a:lnSpc>
              <a:spcPct val="100000"/>
            </a:lnSpc>
          </a:pPr>
          <a:r>
            <a:rPr lang="en-US" b="1" noProof="0" dirty="0" smtClean="0"/>
            <a:t>Quantitative: </a:t>
          </a:r>
          <a:r>
            <a:rPr lang="en-US" noProof="0" dirty="0" smtClean="0"/>
            <a:t> Generate representative samples to obtain the magnitude of the change</a:t>
          </a:r>
          <a:endParaRPr lang="en-US" noProof="0" dirty="0"/>
        </a:p>
      </dgm:t>
    </dgm:pt>
    <dgm:pt modelId="{D7CA2C4D-0471-5546-8B31-7EE0A5216E44}" type="parTrans" cxnId="{1177FAB9-A171-DE4B-A958-ADB46AB3FC87}">
      <dgm:prSet/>
      <dgm:spPr/>
      <dgm:t>
        <a:bodyPr/>
        <a:lstStyle/>
        <a:p>
          <a:endParaRPr lang="en-US"/>
        </a:p>
      </dgm:t>
    </dgm:pt>
    <dgm:pt modelId="{638B5015-A390-974D-8370-A2F12483B582}" type="sibTrans" cxnId="{1177FAB9-A171-DE4B-A958-ADB46AB3FC87}">
      <dgm:prSet/>
      <dgm:spPr/>
      <dgm:t>
        <a:bodyPr/>
        <a:lstStyle/>
        <a:p>
          <a:endParaRPr lang="en-US"/>
        </a:p>
      </dgm:t>
    </dgm:pt>
    <dgm:pt modelId="{0E6BDA8E-A2A9-C54D-A3ED-33F0B5206482}" type="pres">
      <dgm:prSet presAssocID="{8D85512E-F631-B942-8E0A-1AE79028E3D3}" presName="diagram" presStyleCnt="0">
        <dgm:presLayoutVars>
          <dgm:chPref val="1"/>
          <dgm:dir/>
          <dgm:animOne val="branch"/>
          <dgm:animLvl val="lvl"/>
          <dgm:resizeHandles/>
        </dgm:presLayoutVars>
      </dgm:prSet>
      <dgm:spPr/>
      <dgm:t>
        <a:bodyPr/>
        <a:lstStyle/>
        <a:p>
          <a:endParaRPr lang="en-US"/>
        </a:p>
      </dgm:t>
    </dgm:pt>
    <dgm:pt modelId="{97A1A71E-29FC-CD47-A479-05484A035E2B}" type="pres">
      <dgm:prSet presAssocID="{0CECB688-EE2F-384E-A203-87EB7962554F}" presName="root" presStyleCnt="0"/>
      <dgm:spPr/>
    </dgm:pt>
    <dgm:pt modelId="{4AE7370D-7E75-1640-BF31-EDB50EBFCDC3}" type="pres">
      <dgm:prSet presAssocID="{0CECB688-EE2F-384E-A203-87EB7962554F}" presName="rootComposite" presStyleCnt="0"/>
      <dgm:spPr/>
    </dgm:pt>
    <dgm:pt modelId="{436EC58F-5B49-9C42-90D0-E1FEA9FC7CA9}" type="pres">
      <dgm:prSet presAssocID="{0CECB688-EE2F-384E-A203-87EB7962554F}" presName="rootText" presStyleLbl="node1" presStyleIdx="0" presStyleCnt="1" custScaleX="254495" custLinFactNeighborX="-138" custLinFactNeighborY="-80517"/>
      <dgm:spPr/>
      <dgm:t>
        <a:bodyPr/>
        <a:lstStyle/>
        <a:p>
          <a:endParaRPr lang="en-US"/>
        </a:p>
      </dgm:t>
    </dgm:pt>
    <dgm:pt modelId="{8EE888A9-E672-AB47-853B-6A1C468C85A1}" type="pres">
      <dgm:prSet presAssocID="{0CECB688-EE2F-384E-A203-87EB7962554F}" presName="rootConnector" presStyleLbl="node1" presStyleIdx="0" presStyleCnt="1"/>
      <dgm:spPr/>
      <dgm:t>
        <a:bodyPr/>
        <a:lstStyle/>
        <a:p>
          <a:endParaRPr lang="en-US"/>
        </a:p>
      </dgm:t>
    </dgm:pt>
    <dgm:pt modelId="{96CFB29C-3BDA-1447-AABA-0B19CBF3BF96}" type="pres">
      <dgm:prSet presAssocID="{0CECB688-EE2F-384E-A203-87EB7962554F}" presName="childShape" presStyleCnt="0"/>
      <dgm:spPr/>
    </dgm:pt>
    <dgm:pt modelId="{6D93A5B6-C5F8-C941-A895-05A6FEB55D56}" type="pres">
      <dgm:prSet presAssocID="{616E0E58-0886-CE45-9E59-58DB3CF9845E}" presName="Name13" presStyleLbl="parChTrans1D2" presStyleIdx="0" presStyleCnt="2"/>
      <dgm:spPr/>
      <dgm:t>
        <a:bodyPr/>
        <a:lstStyle/>
        <a:p>
          <a:endParaRPr lang="en-US"/>
        </a:p>
      </dgm:t>
    </dgm:pt>
    <dgm:pt modelId="{7561FAA4-257D-B840-8BBA-BE9C339EF5CF}" type="pres">
      <dgm:prSet presAssocID="{AC1D32E6-84CC-814F-9A01-CC4E2062536B}" presName="childText" presStyleLbl="bgAcc1" presStyleIdx="0" presStyleCnt="2" custScaleX="770674" custScaleY="257591" custLinFactY="100000" custLinFactNeighborX="-2850" custLinFactNeighborY="169672">
        <dgm:presLayoutVars>
          <dgm:bulletEnabled val="1"/>
        </dgm:presLayoutVars>
      </dgm:prSet>
      <dgm:spPr/>
      <dgm:t>
        <a:bodyPr/>
        <a:lstStyle/>
        <a:p>
          <a:endParaRPr lang="en-US"/>
        </a:p>
      </dgm:t>
    </dgm:pt>
    <dgm:pt modelId="{47762ECD-827D-F847-91EF-848DF4EDDEAC}" type="pres">
      <dgm:prSet presAssocID="{D7CA2C4D-0471-5546-8B31-7EE0A5216E44}" presName="Name13" presStyleLbl="parChTrans1D2" presStyleIdx="1" presStyleCnt="2"/>
      <dgm:spPr/>
      <dgm:t>
        <a:bodyPr/>
        <a:lstStyle/>
        <a:p>
          <a:endParaRPr lang="en-US"/>
        </a:p>
      </dgm:t>
    </dgm:pt>
    <dgm:pt modelId="{3A16A3C1-1E94-EF46-B676-FA5ADD761B89}" type="pres">
      <dgm:prSet presAssocID="{BE6B732C-FD86-F64F-8EB0-C5E7F27DB5FD}" presName="childText" presStyleLbl="bgAcc1" presStyleIdx="1" presStyleCnt="2" custScaleX="781679" custScaleY="255126" custLinFactY="-100844" custLinFactNeighborX="12146" custLinFactNeighborY="-200000">
        <dgm:presLayoutVars>
          <dgm:bulletEnabled val="1"/>
        </dgm:presLayoutVars>
      </dgm:prSet>
      <dgm:spPr/>
      <dgm:t>
        <a:bodyPr/>
        <a:lstStyle/>
        <a:p>
          <a:endParaRPr lang="en-US"/>
        </a:p>
      </dgm:t>
    </dgm:pt>
  </dgm:ptLst>
  <dgm:cxnLst>
    <dgm:cxn modelId="{DA99B92B-B58C-42C2-A7F5-754AC0E174E7}" type="presOf" srcId="{616E0E58-0886-CE45-9E59-58DB3CF9845E}" destId="{6D93A5B6-C5F8-C941-A895-05A6FEB55D56}" srcOrd="0" destOrd="0" presId="urn:microsoft.com/office/officeart/2005/8/layout/hierarchy3"/>
    <dgm:cxn modelId="{2816B95D-6352-3049-A7AD-4D37503E3E87}" srcId="{8D85512E-F631-B942-8E0A-1AE79028E3D3}" destId="{0CECB688-EE2F-384E-A203-87EB7962554F}" srcOrd="0" destOrd="0" parTransId="{1305BBE4-2A4F-5A4E-8102-C13ABA31ACEF}" sibTransId="{A95140EF-3EEF-7643-A799-44E4E2428E7D}"/>
    <dgm:cxn modelId="{225CD056-A826-41FB-9A35-942B1034121A}" type="presOf" srcId="{BE6B732C-FD86-F64F-8EB0-C5E7F27DB5FD}" destId="{3A16A3C1-1E94-EF46-B676-FA5ADD761B89}" srcOrd="0" destOrd="0" presId="urn:microsoft.com/office/officeart/2005/8/layout/hierarchy3"/>
    <dgm:cxn modelId="{1177FAB9-A171-DE4B-A958-ADB46AB3FC87}" srcId="{0CECB688-EE2F-384E-A203-87EB7962554F}" destId="{BE6B732C-FD86-F64F-8EB0-C5E7F27DB5FD}" srcOrd="1" destOrd="0" parTransId="{D7CA2C4D-0471-5546-8B31-7EE0A5216E44}" sibTransId="{638B5015-A390-974D-8370-A2F12483B582}"/>
    <dgm:cxn modelId="{257D0405-5BB7-4676-ADA7-54F6BCFF02D1}" type="presOf" srcId="{0CECB688-EE2F-384E-A203-87EB7962554F}" destId="{8EE888A9-E672-AB47-853B-6A1C468C85A1}" srcOrd="1" destOrd="0" presId="urn:microsoft.com/office/officeart/2005/8/layout/hierarchy3"/>
    <dgm:cxn modelId="{5975FBDB-57B3-4CC9-82C1-F22A7F148E78}" type="presOf" srcId="{0CECB688-EE2F-384E-A203-87EB7962554F}" destId="{436EC58F-5B49-9C42-90D0-E1FEA9FC7CA9}" srcOrd="0" destOrd="0" presId="urn:microsoft.com/office/officeart/2005/8/layout/hierarchy3"/>
    <dgm:cxn modelId="{CADB1D3E-F87A-4298-BCA1-E37D209B77FC}" type="presOf" srcId="{AC1D32E6-84CC-814F-9A01-CC4E2062536B}" destId="{7561FAA4-257D-B840-8BBA-BE9C339EF5CF}" srcOrd="0" destOrd="0" presId="urn:microsoft.com/office/officeart/2005/8/layout/hierarchy3"/>
    <dgm:cxn modelId="{D161B83A-368C-43A9-9C19-EC2ADFCB6C11}" type="presOf" srcId="{8D85512E-F631-B942-8E0A-1AE79028E3D3}" destId="{0E6BDA8E-A2A9-C54D-A3ED-33F0B5206482}" srcOrd="0" destOrd="0" presId="urn:microsoft.com/office/officeart/2005/8/layout/hierarchy3"/>
    <dgm:cxn modelId="{ADA08946-90A6-493C-81E0-AEA769A73875}" type="presOf" srcId="{D7CA2C4D-0471-5546-8B31-7EE0A5216E44}" destId="{47762ECD-827D-F847-91EF-848DF4EDDEAC}" srcOrd="0" destOrd="0" presId="urn:microsoft.com/office/officeart/2005/8/layout/hierarchy3"/>
    <dgm:cxn modelId="{F7A70A50-5DAE-F94B-9131-1D5BE176081D}" srcId="{0CECB688-EE2F-384E-A203-87EB7962554F}" destId="{AC1D32E6-84CC-814F-9A01-CC4E2062536B}" srcOrd="0" destOrd="0" parTransId="{616E0E58-0886-CE45-9E59-58DB3CF9845E}" sibTransId="{AED77969-5BF6-BA4C-908A-42A4360E5E8A}"/>
    <dgm:cxn modelId="{F39E487B-9124-4512-A7E1-EECDFB593910}" type="presParOf" srcId="{0E6BDA8E-A2A9-C54D-A3ED-33F0B5206482}" destId="{97A1A71E-29FC-CD47-A479-05484A035E2B}" srcOrd="0" destOrd="0" presId="urn:microsoft.com/office/officeart/2005/8/layout/hierarchy3"/>
    <dgm:cxn modelId="{C7B251AE-16E1-49B2-92E0-C18D35771942}" type="presParOf" srcId="{97A1A71E-29FC-CD47-A479-05484A035E2B}" destId="{4AE7370D-7E75-1640-BF31-EDB50EBFCDC3}" srcOrd="0" destOrd="0" presId="urn:microsoft.com/office/officeart/2005/8/layout/hierarchy3"/>
    <dgm:cxn modelId="{CE05B86C-1B93-4461-8F17-FE832CFD6C07}" type="presParOf" srcId="{4AE7370D-7E75-1640-BF31-EDB50EBFCDC3}" destId="{436EC58F-5B49-9C42-90D0-E1FEA9FC7CA9}" srcOrd="0" destOrd="0" presId="urn:microsoft.com/office/officeart/2005/8/layout/hierarchy3"/>
    <dgm:cxn modelId="{BD6A05F4-B676-47C5-BEE2-F45553DD28AA}" type="presParOf" srcId="{4AE7370D-7E75-1640-BF31-EDB50EBFCDC3}" destId="{8EE888A9-E672-AB47-853B-6A1C468C85A1}" srcOrd="1" destOrd="0" presId="urn:microsoft.com/office/officeart/2005/8/layout/hierarchy3"/>
    <dgm:cxn modelId="{FAF48C46-DF7F-49BA-A32A-372CB5C7C51A}" type="presParOf" srcId="{97A1A71E-29FC-CD47-A479-05484A035E2B}" destId="{96CFB29C-3BDA-1447-AABA-0B19CBF3BF96}" srcOrd="1" destOrd="0" presId="urn:microsoft.com/office/officeart/2005/8/layout/hierarchy3"/>
    <dgm:cxn modelId="{BA04800D-4B6F-4E01-B124-B7FD4748D0BC}" type="presParOf" srcId="{96CFB29C-3BDA-1447-AABA-0B19CBF3BF96}" destId="{6D93A5B6-C5F8-C941-A895-05A6FEB55D56}" srcOrd="0" destOrd="0" presId="urn:microsoft.com/office/officeart/2005/8/layout/hierarchy3"/>
    <dgm:cxn modelId="{54AC0927-E77D-41EB-BA13-DFD9BDA5A339}" type="presParOf" srcId="{96CFB29C-3BDA-1447-AABA-0B19CBF3BF96}" destId="{7561FAA4-257D-B840-8BBA-BE9C339EF5CF}" srcOrd="1" destOrd="0" presId="urn:microsoft.com/office/officeart/2005/8/layout/hierarchy3"/>
    <dgm:cxn modelId="{DAED0796-8964-4AA3-B04F-0368D19E5CD1}" type="presParOf" srcId="{96CFB29C-3BDA-1447-AABA-0B19CBF3BF96}" destId="{47762ECD-827D-F847-91EF-848DF4EDDEAC}" srcOrd="2" destOrd="0" presId="urn:microsoft.com/office/officeart/2005/8/layout/hierarchy3"/>
    <dgm:cxn modelId="{565C4EE1-093B-4263-960D-3CF0A3DC7096}" type="presParOf" srcId="{96CFB29C-3BDA-1447-AABA-0B19CBF3BF96}" destId="{3A16A3C1-1E94-EF46-B676-FA5ADD761B89}"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D85512E-F631-B942-8E0A-1AE79028E3D3}" type="doc">
      <dgm:prSet loTypeId="urn:microsoft.com/office/officeart/2005/8/layout/hierarchy3" loCatId="hierarchy" qsTypeId="urn:microsoft.com/office/officeart/2005/8/quickstyle/simple4" qsCatId="simple" csTypeId="urn:microsoft.com/office/officeart/2005/8/colors/accent1_2" csCatId="accent1" phldr="1"/>
      <dgm:spPr/>
      <dgm:t>
        <a:bodyPr/>
        <a:lstStyle/>
        <a:p>
          <a:endParaRPr lang="en-US"/>
        </a:p>
      </dgm:t>
    </dgm:pt>
    <dgm:pt modelId="{0CECB688-EE2F-384E-A203-87EB7962554F}">
      <dgm:prSet phldrT="[Text]"/>
      <dgm:spPr>
        <a:solidFill>
          <a:schemeClr val="accent4">
            <a:lumMod val="75000"/>
          </a:schemeClr>
        </a:solidFill>
      </dgm:spPr>
      <dgm:t>
        <a:bodyPr/>
        <a:lstStyle/>
        <a:p>
          <a:r>
            <a:rPr lang="en-US" b="1" noProof="0" dirty="0" smtClean="0">
              <a:solidFill>
                <a:schemeClr val="tx2"/>
              </a:solidFill>
            </a:rPr>
            <a:t>Data collection</a:t>
          </a:r>
          <a:endParaRPr lang="en-US" b="1" noProof="0" dirty="0">
            <a:solidFill>
              <a:schemeClr val="tx2"/>
            </a:solidFill>
          </a:endParaRPr>
        </a:p>
      </dgm:t>
    </dgm:pt>
    <dgm:pt modelId="{1305BBE4-2A4F-5A4E-8102-C13ABA31ACEF}" type="parTrans" cxnId="{2816B95D-6352-3049-A7AD-4D37503E3E87}">
      <dgm:prSet/>
      <dgm:spPr/>
      <dgm:t>
        <a:bodyPr/>
        <a:lstStyle/>
        <a:p>
          <a:endParaRPr lang="en-US"/>
        </a:p>
      </dgm:t>
    </dgm:pt>
    <dgm:pt modelId="{A95140EF-3EEF-7643-A799-44E4E2428E7D}" type="sibTrans" cxnId="{2816B95D-6352-3049-A7AD-4D37503E3E87}">
      <dgm:prSet/>
      <dgm:spPr/>
      <dgm:t>
        <a:bodyPr/>
        <a:lstStyle/>
        <a:p>
          <a:endParaRPr lang="en-US"/>
        </a:p>
      </dgm:t>
    </dgm:pt>
    <dgm:pt modelId="{AC1D32E6-84CC-814F-9A01-CC4E2062536B}">
      <dgm:prSet phldrT="[Text]"/>
      <dgm:spPr/>
      <dgm:t>
        <a:bodyPr/>
        <a:lstStyle/>
        <a:p>
          <a:r>
            <a:rPr lang="en-US" b="1" noProof="0" dirty="0" smtClean="0"/>
            <a:t>Sampling + Qualitative Tools:     </a:t>
          </a:r>
        </a:p>
        <a:p>
          <a:r>
            <a:rPr lang="en-US" b="0" noProof="0" dirty="0" smtClean="0"/>
            <a:t>Purposive + Applied interviews/</a:t>
          </a:r>
          <a:r>
            <a:rPr lang="en-US" b="0" noProof="0" dirty="0" smtClean="0">
              <a:solidFill>
                <a:schemeClr val="tx1"/>
              </a:solidFill>
            </a:rPr>
            <a:t>FG/o</a:t>
          </a:r>
          <a:r>
            <a:rPr lang="en-US" b="0" noProof="0" dirty="0" smtClean="0"/>
            <a:t>bservation</a:t>
          </a:r>
          <a:endParaRPr lang="en-US" b="0" noProof="0" dirty="0"/>
        </a:p>
      </dgm:t>
    </dgm:pt>
    <dgm:pt modelId="{616E0E58-0886-CE45-9E59-58DB3CF9845E}" type="parTrans" cxnId="{F7A70A50-5DAE-F94B-9131-1D5BE176081D}">
      <dgm:prSet/>
      <dgm:spPr/>
      <dgm:t>
        <a:bodyPr/>
        <a:lstStyle/>
        <a:p>
          <a:endParaRPr lang="en-US"/>
        </a:p>
      </dgm:t>
    </dgm:pt>
    <dgm:pt modelId="{AED77969-5BF6-BA4C-908A-42A4360E5E8A}" type="sibTrans" cxnId="{F7A70A50-5DAE-F94B-9131-1D5BE176081D}">
      <dgm:prSet/>
      <dgm:spPr/>
      <dgm:t>
        <a:bodyPr/>
        <a:lstStyle/>
        <a:p>
          <a:endParaRPr lang="en-US"/>
        </a:p>
      </dgm:t>
    </dgm:pt>
    <dgm:pt modelId="{BE6B732C-FD86-F64F-8EB0-C5E7F27DB5FD}">
      <dgm:prSet phldrT="[Text]"/>
      <dgm:spPr/>
      <dgm:t>
        <a:bodyPr/>
        <a:lstStyle/>
        <a:p>
          <a:r>
            <a:rPr lang="en-US" b="1" noProof="0" smtClean="0"/>
            <a:t>Sampling + Quantitative Tools: </a:t>
          </a:r>
          <a:r>
            <a:rPr lang="en-US" b="0" noProof="0" smtClean="0"/>
            <a:t>Representative </a:t>
          </a:r>
          <a:r>
            <a:rPr lang="en-US" noProof="0" smtClean="0"/>
            <a:t>(random with statistical power) + Applied questionnaires</a:t>
          </a:r>
          <a:endParaRPr lang="en-US" noProof="0"/>
        </a:p>
      </dgm:t>
    </dgm:pt>
    <dgm:pt modelId="{D7CA2C4D-0471-5546-8B31-7EE0A5216E44}" type="parTrans" cxnId="{1177FAB9-A171-DE4B-A958-ADB46AB3FC87}">
      <dgm:prSet/>
      <dgm:spPr/>
      <dgm:t>
        <a:bodyPr/>
        <a:lstStyle/>
        <a:p>
          <a:endParaRPr lang="en-US"/>
        </a:p>
      </dgm:t>
    </dgm:pt>
    <dgm:pt modelId="{638B5015-A390-974D-8370-A2F12483B582}" type="sibTrans" cxnId="{1177FAB9-A171-DE4B-A958-ADB46AB3FC87}">
      <dgm:prSet/>
      <dgm:spPr/>
      <dgm:t>
        <a:bodyPr/>
        <a:lstStyle/>
        <a:p>
          <a:endParaRPr lang="en-US"/>
        </a:p>
      </dgm:t>
    </dgm:pt>
    <dgm:pt modelId="{0E6BDA8E-A2A9-C54D-A3ED-33F0B5206482}" type="pres">
      <dgm:prSet presAssocID="{8D85512E-F631-B942-8E0A-1AE79028E3D3}" presName="diagram" presStyleCnt="0">
        <dgm:presLayoutVars>
          <dgm:chPref val="1"/>
          <dgm:dir/>
          <dgm:animOne val="branch"/>
          <dgm:animLvl val="lvl"/>
          <dgm:resizeHandles/>
        </dgm:presLayoutVars>
      </dgm:prSet>
      <dgm:spPr/>
      <dgm:t>
        <a:bodyPr/>
        <a:lstStyle/>
        <a:p>
          <a:endParaRPr lang="en-US"/>
        </a:p>
      </dgm:t>
    </dgm:pt>
    <dgm:pt modelId="{97A1A71E-29FC-CD47-A479-05484A035E2B}" type="pres">
      <dgm:prSet presAssocID="{0CECB688-EE2F-384E-A203-87EB7962554F}" presName="root" presStyleCnt="0"/>
      <dgm:spPr/>
    </dgm:pt>
    <dgm:pt modelId="{4AE7370D-7E75-1640-BF31-EDB50EBFCDC3}" type="pres">
      <dgm:prSet presAssocID="{0CECB688-EE2F-384E-A203-87EB7962554F}" presName="rootComposite" presStyleCnt="0"/>
      <dgm:spPr/>
    </dgm:pt>
    <dgm:pt modelId="{436EC58F-5B49-9C42-90D0-E1FEA9FC7CA9}" type="pres">
      <dgm:prSet presAssocID="{0CECB688-EE2F-384E-A203-87EB7962554F}" presName="rootText" presStyleLbl="node1" presStyleIdx="0" presStyleCnt="1" custScaleX="254495" custLinFactNeighborX="-138" custLinFactNeighborY="-80517"/>
      <dgm:spPr/>
      <dgm:t>
        <a:bodyPr/>
        <a:lstStyle/>
        <a:p>
          <a:endParaRPr lang="en-US"/>
        </a:p>
      </dgm:t>
    </dgm:pt>
    <dgm:pt modelId="{8EE888A9-E672-AB47-853B-6A1C468C85A1}" type="pres">
      <dgm:prSet presAssocID="{0CECB688-EE2F-384E-A203-87EB7962554F}" presName="rootConnector" presStyleLbl="node1" presStyleIdx="0" presStyleCnt="1"/>
      <dgm:spPr/>
      <dgm:t>
        <a:bodyPr/>
        <a:lstStyle/>
        <a:p>
          <a:endParaRPr lang="en-US"/>
        </a:p>
      </dgm:t>
    </dgm:pt>
    <dgm:pt modelId="{96CFB29C-3BDA-1447-AABA-0B19CBF3BF96}" type="pres">
      <dgm:prSet presAssocID="{0CECB688-EE2F-384E-A203-87EB7962554F}" presName="childShape" presStyleCnt="0"/>
      <dgm:spPr/>
    </dgm:pt>
    <dgm:pt modelId="{6D93A5B6-C5F8-C941-A895-05A6FEB55D56}" type="pres">
      <dgm:prSet presAssocID="{616E0E58-0886-CE45-9E59-58DB3CF9845E}" presName="Name13" presStyleLbl="parChTrans1D2" presStyleIdx="0" presStyleCnt="2"/>
      <dgm:spPr/>
      <dgm:t>
        <a:bodyPr/>
        <a:lstStyle/>
        <a:p>
          <a:endParaRPr lang="en-US"/>
        </a:p>
      </dgm:t>
    </dgm:pt>
    <dgm:pt modelId="{7561FAA4-257D-B840-8BBA-BE9C339EF5CF}" type="pres">
      <dgm:prSet presAssocID="{AC1D32E6-84CC-814F-9A01-CC4E2062536B}" presName="childText" presStyleLbl="bgAcc1" presStyleIdx="0" presStyleCnt="2" custScaleX="800665" custScaleY="257591" custLinFactY="100000" custLinFactNeighborX="4648" custLinFactNeighborY="145678">
        <dgm:presLayoutVars>
          <dgm:bulletEnabled val="1"/>
        </dgm:presLayoutVars>
      </dgm:prSet>
      <dgm:spPr/>
      <dgm:t>
        <a:bodyPr/>
        <a:lstStyle/>
        <a:p>
          <a:endParaRPr lang="en-US"/>
        </a:p>
      </dgm:t>
    </dgm:pt>
    <dgm:pt modelId="{47762ECD-827D-F847-91EF-848DF4EDDEAC}" type="pres">
      <dgm:prSet presAssocID="{D7CA2C4D-0471-5546-8B31-7EE0A5216E44}" presName="Name13" presStyleLbl="parChTrans1D2" presStyleIdx="1" presStyleCnt="2"/>
      <dgm:spPr/>
      <dgm:t>
        <a:bodyPr/>
        <a:lstStyle/>
        <a:p>
          <a:endParaRPr lang="en-US"/>
        </a:p>
      </dgm:t>
    </dgm:pt>
    <dgm:pt modelId="{3A16A3C1-1E94-EF46-B676-FA5ADD761B89}" type="pres">
      <dgm:prSet presAssocID="{BE6B732C-FD86-F64F-8EB0-C5E7F27DB5FD}" presName="childText" presStyleLbl="bgAcc1" presStyleIdx="1" presStyleCnt="2" custScaleX="781679" custScaleY="255126" custLinFactY="-124838" custLinFactNeighborX="12146" custLinFactNeighborY="-200000">
        <dgm:presLayoutVars>
          <dgm:bulletEnabled val="1"/>
        </dgm:presLayoutVars>
      </dgm:prSet>
      <dgm:spPr/>
      <dgm:t>
        <a:bodyPr/>
        <a:lstStyle/>
        <a:p>
          <a:endParaRPr lang="en-US"/>
        </a:p>
      </dgm:t>
    </dgm:pt>
  </dgm:ptLst>
  <dgm:cxnLst>
    <dgm:cxn modelId="{1FD1DE4F-92AF-4D15-BACD-A75811EDDE2E}" type="presOf" srcId="{AC1D32E6-84CC-814F-9A01-CC4E2062536B}" destId="{7561FAA4-257D-B840-8BBA-BE9C339EF5CF}" srcOrd="0" destOrd="0" presId="urn:microsoft.com/office/officeart/2005/8/layout/hierarchy3"/>
    <dgm:cxn modelId="{6682AD4C-B7EF-467B-A652-87079A8AB882}" type="presOf" srcId="{616E0E58-0886-CE45-9E59-58DB3CF9845E}" destId="{6D93A5B6-C5F8-C941-A895-05A6FEB55D56}" srcOrd="0" destOrd="0" presId="urn:microsoft.com/office/officeart/2005/8/layout/hierarchy3"/>
    <dgm:cxn modelId="{F7A70A50-5DAE-F94B-9131-1D5BE176081D}" srcId="{0CECB688-EE2F-384E-A203-87EB7962554F}" destId="{AC1D32E6-84CC-814F-9A01-CC4E2062536B}" srcOrd="0" destOrd="0" parTransId="{616E0E58-0886-CE45-9E59-58DB3CF9845E}" sibTransId="{AED77969-5BF6-BA4C-908A-42A4360E5E8A}"/>
    <dgm:cxn modelId="{11726054-D777-4FF2-AC0D-AB123EFEE160}" type="presOf" srcId="{0CECB688-EE2F-384E-A203-87EB7962554F}" destId="{436EC58F-5B49-9C42-90D0-E1FEA9FC7CA9}" srcOrd="0" destOrd="0" presId="urn:microsoft.com/office/officeart/2005/8/layout/hierarchy3"/>
    <dgm:cxn modelId="{816F9D8D-D87A-4561-B6E1-48B40E3D5A7A}" type="presOf" srcId="{D7CA2C4D-0471-5546-8B31-7EE0A5216E44}" destId="{47762ECD-827D-F847-91EF-848DF4EDDEAC}" srcOrd="0" destOrd="0" presId="urn:microsoft.com/office/officeart/2005/8/layout/hierarchy3"/>
    <dgm:cxn modelId="{7B93BAAD-01A7-4151-9A5B-85022A321A5B}" type="presOf" srcId="{BE6B732C-FD86-F64F-8EB0-C5E7F27DB5FD}" destId="{3A16A3C1-1E94-EF46-B676-FA5ADD761B89}" srcOrd="0" destOrd="0" presId="urn:microsoft.com/office/officeart/2005/8/layout/hierarchy3"/>
    <dgm:cxn modelId="{9D0B8A84-CB3A-4599-A5B9-C546023DBA1A}" type="presOf" srcId="{8D85512E-F631-B942-8E0A-1AE79028E3D3}" destId="{0E6BDA8E-A2A9-C54D-A3ED-33F0B5206482}" srcOrd="0" destOrd="0" presId="urn:microsoft.com/office/officeart/2005/8/layout/hierarchy3"/>
    <dgm:cxn modelId="{1177FAB9-A171-DE4B-A958-ADB46AB3FC87}" srcId="{0CECB688-EE2F-384E-A203-87EB7962554F}" destId="{BE6B732C-FD86-F64F-8EB0-C5E7F27DB5FD}" srcOrd="1" destOrd="0" parTransId="{D7CA2C4D-0471-5546-8B31-7EE0A5216E44}" sibTransId="{638B5015-A390-974D-8370-A2F12483B582}"/>
    <dgm:cxn modelId="{2816B95D-6352-3049-A7AD-4D37503E3E87}" srcId="{8D85512E-F631-B942-8E0A-1AE79028E3D3}" destId="{0CECB688-EE2F-384E-A203-87EB7962554F}" srcOrd="0" destOrd="0" parTransId="{1305BBE4-2A4F-5A4E-8102-C13ABA31ACEF}" sibTransId="{A95140EF-3EEF-7643-A799-44E4E2428E7D}"/>
    <dgm:cxn modelId="{D423B223-485B-466D-8689-4EC7545E5494}" type="presOf" srcId="{0CECB688-EE2F-384E-A203-87EB7962554F}" destId="{8EE888A9-E672-AB47-853B-6A1C468C85A1}" srcOrd="1" destOrd="0" presId="urn:microsoft.com/office/officeart/2005/8/layout/hierarchy3"/>
    <dgm:cxn modelId="{A34911EC-E379-4E1D-B140-40BBDFFA5DBB}" type="presParOf" srcId="{0E6BDA8E-A2A9-C54D-A3ED-33F0B5206482}" destId="{97A1A71E-29FC-CD47-A479-05484A035E2B}" srcOrd="0" destOrd="0" presId="urn:microsoft.com/office/officeart/2005/8/layout/hierarchy3"/>
    <dgm:cxn modelId="{D7DCA812-DD4B-419F-9E78-AB6D956D950F}" type="presParOf" srcId="{97A1A71E-29FC-CD47-A479-05484A035E2B}" destId="{4AE7370D-7E75-1640-BF31-EDB50EBFCDC3}" srcOrd="0" destOrd="0" presId="urn:microsoft.com/office/officeart/2005/8/layout/hierarchy3"/>
    <dgm:cxn modelId="{E4BAAD01-A01D-472C-8D99-9F3E9BE0BBB6}" type="presParOf" srcId="{4AE7370D-7E75-1640-BF31-EDB50EBFCDC3}" destId="{436EC58F-5B49-9C42-90D0-E1FEA9FC7CA9}" srcOrd="0" destOrd="0" presId="urn:microsoft.com/office/officeart/2005/8/layout/hierarchy3"/>
    <dgm:cxn modelId="{BB5C4C89-4C68-43BD-BDC2-699BB44181D8}" type="presParOf" srcId="{4AE7370D-7E75-1640-BF31-EDB50EBFCDC3}" destId="{8EE888A9-E672-AB47-853B-6A1C468C85A1}" srcOrd="1" destOrd="0" presId="urn:microsoft.com/office/officeart/2005/8/layout/hierarchy3"/>
    <dgm:cxn modelId="{7ACA75D2-C902-437B-B736-E5F051C62D90}" type="presParOf" srcId="{97A1A71E-29FC-CD47-A479-05484A035E2B}" destId="{96CFB29C-3BDA-1447-AABA-0B19CBF3BF96}" srcOrd="1" destOrd="0" presId="urn:microsoft.com/office/officeart/2005/8/layout/hierarchy3"/>
    <dgm:cxn modelId="{188C63F7-4BDF-49C2-A78D-171130DCBD64}" type="presParOf" srcId="{96CFB29C-3BDA-1447-AABA-0B19CBF3BF96}" destId="{6D93A5B6-C5F8-C941-A895-05A6FEB55D56}" srcOrd="0" destOrd="0" presId="urn:microsoft.com/office/officeart/2005/8/layout/hierarchy3"/>
    <dgm:cxn modelId="{0A0F8777-8962-4A5C-B056-A15380DCD2D7}" type="presParOf" srcId="{96CFB29C-3BDA-1447-AABA-0B19CBF3BF96}" destId="{7561FAA4-257D-B840-8BBA-BE9C339EF5CF}" srcOrd="1" destOrd="0" presId="urn:microsoft.com/office/officeart/2005/8/layout/hierarchy3"/>
    <dgm:cxn modelId="{0E8356E8-E01D-4C86-9E14-B4643458909D}" type="presParOf" srcId="{96CFB29C-3BDA-1447-AABA-0B19CBF3BF96}" destId="{47762ECD-827D-F847-91EF-848DF4EDDEAC}" srcOrd="2" destOrd="0" presId="urn:microsoft.com/office/officeart/2005/8/layout/hierarchy3"/>
    <dgm:cxn modelId="{836DCA8B-0705-431C-84A7-BD120F131FE0}" type="presParOf" srcId="{96CFB29C-3BDA-1447-AABA-0B19CBF3BF96}" destId="{3A16A3C1-1E94-EF46-B676-FA5ADD761B89}"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7D5C3C4-8062-4548-9633-F58C2FBB5C86}" type="doc">
      <dgm:prSet loTypeId="urn:microsoft.com/office/officeart/2005/8/layout/hList9" loCatId="list" qsTypeId="urn:microsoft.com/office/officeart/2005/8/quickstyle/simple4" qsCatId="simple" csTypeId="urn:microsoft.com/office/officeart/2005/8/colors/accent1_2" csCatId="accent1" phldr="1"/>
      <dgm:spPr/>
      <dgm:t>
        <a:bodyPr/>
        <a:lstStyle/>
        <a:p>
          <a:endParaRPr lang="en-US"/>
        </a:p>
      </dgm:t>
    </dgm:pt>
    <dgm:pt modelId="{8CE8FBD0-4FF9-B344-A217-B8F2BF023557}">
      <dgm:prSet phldrT="[Text]"/>
      <dgm:spPr>
        <a:solidFill>
          <a:schemeClr val="accent3">
            <a:lumMod val="40000"/>
            <a:lumOff val="60000"/>
          </a:schemeClr>
        </a:solidFill>
      </dgm:spPr>
      <dgm:t>
        <a:bodyPr/>
        <a:lstStyle/>
        <a:p>
          <a:r>
            <a:rPr lang="en-US" b="1" noProof="0" dirty="0" smtClean="0">
              <a:solidFill>
                <a:schemeClr val="tx2"/>
              </a:solidFill>
            </a:rPr>
            <a:t>1st Purposive sample of sites/ clinics/ homes</a:t>
          </a:r>
        </a:p>
        <a:p>
          <a:endParaRPr lang="en-US" noProof="0" dirty="0"/>
        </a:p>
      </dgm:t>
    </dgm:pt>
    <dgm:pt modelId="{C12F9CFC-8902-8541-BEED-BD4FCC8C3EB5}" type="parTrans" cxnId="{2706AA10-0583-2D45-B53B-7015487DA357}">
      <dgm:prSet/>
      <dgm:spPr/>
      <dgm:t>
        <a:bodyPr/>
        <a:lstStyle/>
        <a:p>
          <a:endParaRPr lang="en-US"/>
        </a:p>
      </dgm:t>
    </dgm:pt>
    <dgm:pt modelId="{B6751FA7-4E75-7146-86AA-609B6D1061E8}" type="sibTrans" cxnId="{2706AA10-0583-2D45-B53B-7015487DA357}">
      <dgm:prSet/>
      <dgm:spPr/>
      <dgm:t>
        <a:bodyPr/>
        <a:lstStyle/>
        <a:p>
          <a:endParaRPr lang="en-US"/>
        </a:p>
      </dgm:t>
    </dgm:pt>
    <dgm:pt modelId="{29A561D0-7ACD-054E-9115-7AA8C05A00BF}">
      <dgm:prSet phldrT="[Text]" custT="1"/>
      <dgm:spPr>
        <a:solidFill>
          <a:schemeClr val="accent2">
            <a:lumMod val="60000"/>
            <a:lumOff val="40000"/>
            <a:alpha val="90000"/>
          </a:schemeClr>
        </a:solidFill>
      </dgm:spPr>
      <dgm:t>
        <a:bodyPr/>
        <a:lstStyle/>
        <a:p>
          <a:pPr>
            <a:lnSpc>
              <a:spcPct val="125000"/>
            </a:lnSpc>
          </a:pPr>
          <a:r>
            <a:rPr lang="en-US" sz="2200" noProof="0" dirty="0" smtClean="0"/>
            <a:t>2nd Design questionnaire for representative random sample</a:t>
          </a:r>
          <a:endParaRPr lang="en-US" sz="2200" noProof="0" dirty="0"/>
        </a:p>
      </dgm:t>
    </dgm:pt>
    <dgm:pt modelId="{1883F28C-5793-3744-B65B-94867551841E}" type="parTrans" cxnId="{391D9FF0-A300-114D-9639-E30DE50D5E8E}">
      <dgm:prSet/>
      <dgm:spPr/>
      <dgm:t>
        <a:bodyPr/>
        <a:lstStyle/>
        <a:p>
          <a:endParaRPr lang="en-US"/>
        </a:p>
      </dgm:t>
    </dgm:pt>
    <dgm:pt modelId="{32AC4611-D732-FD46-9508-5A28B08048F2}" type="sibTrans" cxnId="{391D9FF0-A300-114D-9639-E30DE50D5E8E}">
      <dgm:prSet/>
      <dgm:spPr/>
      <dgm:t>
        <a:bodyPr/>
        <a:lstStyle/>
        <a:p>
          <a:endParaRPr lang="en-US"/>
        </a:p>
      </dgm:t>
    </dgm:pt>
    <dgm:pt modelId="{B31C39C9-A32D-674F-8AD4-16A3259FB06F}">
      <dgm:prSet phldrT="[Text]" custT="1"/>
      <dgm:spPr>
        <a:solidFill>
          <a:schemeClr val="accent2">
            <a:lumMod val="60000"/>
            <a:lumOff val="40000"/>
            <a:alpha val="90000"/>
          </a:schemeClr>
        </a:solidFill>
      </dgm:spPr>
      <dgm:t>
        <a:bodyPr/>
        <a:lstStyle/>
        <a:p>
          <a:pPr>
            <a:lnSpc>
              <a:spcPct val="125000"/>
            </a:lnSpc>
          </a:pPr>
          <a:r>
            <a:rPr lang="en-US" sz="2200" noProof="0" dirty="0" smtClean="0"/>
            <a:t>3rd Purposive selection of a sub-sample for in depth interviews with some individuals</a:t>
          </a:r>
          <a:endParaRPr lang="en-US" sz="2200" noProof="0" dirty="0"/>
        </a:p>
      </dgm:t>
    </dgm:pt>
    <dgm:pt modelId="{DB7CD376-8DDC-DE4C-AD16-6D8763396283}" type="parTrans" cxnId="{50B2F76B-3D2A-4342-A279-56F36F63C13B}">
      <dgm:prSet/>
      <dgm:spPr/>
      <dgm:t>
        <a:bodyPr/>
        <a:lstStyle/>
        <a:p>
          <a:endParaRPr lang="en-US"/>
        </a:p>
      </dgm:t>
    </dgm:pt>
    <dgm:pt modelId="{D2583E30-5D85-6F4D-B7AB-E496B5AB34BE}" type="sibTrans" cxnId="{50B2F76B-3D2A-4342-A279-56F36F63C13B}">
      <dgm:prSet/>
      <dgm:spPr/>
      <dgm:t>
        <a:bodyPr/>
        <a:lstStyle/>
        <a:p>
          <a:endParaRPr lang="en-US"/>
        </a:p>
      </dgm:t>
    </dgm:pt>
    <dgm:pt modelId="{EC6C3555-4F0F-F94B-93D2-FE466C5847DB}" type="pres">
      <dgm:prSet presAssocID="{C7D5C3C4-8062-4548-9633-F58C2FBB5C86}" presName="list" presStyleCnt="0">
        <dgm:presLayoutVars>
          <dgm:dir/>
          <dgm:animLvl val="lvl"/>
        </dgm:presLayoutVars>
      </dgm:prSet>
      <dgm:spPr/>
      <dgm:t>
        <a:bodyPr/>
        <a:lstStyle/>
        <a:p>
          <a:endParaRPr lang="en-US"/>
        </a:p>
      </dgm:t>
    </dgm:pt>
    <dgm:pt modelId="{014C5C23-B04A-A445-A6F2-72C62376DF47}" type="pres">
      <dgm:prSet presAssocID="{8CE8FBD0-4FF9-B344-A217-B8F2BF023557}" presName="posSpace" presStyleCnt="0"/>
      <dgm:spPr/>
    </dgm:pt>
    <dgm:pt modelId="{B3738BD2-B6A4-7D47-8BD4-8D0A8BBDD002}" type="pres">
      <dgm:prSet presAssocID="{8CE8FBD0-4FF9-B344-A217-B8F2BF023557}" presName="vertFlow" presStyleCnt="0"/>
      <dgm:spPr/>
    </dgm:pt>
    <dgm:pt modelId="{401964C7-DAEF-DD4C-9E76-0B025AD671B3}" type="pres">
      <dgm:prSet presAssocID="{8CE8FBD0-4FF9-B344-A217-B8F2BF023557}" presName="topSpace" presStyleCnt="0"/>
      <dgm:spPr/>
    </dgm:pt>
    <dgm:pt modelId="{B6051F1D-2255-244C-844C-553CD920FAE3}" type="pres">
      <dgm:prSet presAssocID="{8CE8FBD0-4FF9-B344-A217-B8F2BF023557}" presName="firstComp" presStyleCnt="0"/>
      <dgm:spPr/>
    </dgm:pt>
    <dgm:pt modelId="{AB150D71-9429-7E4F-95B2-EE9A32F15E3B}" type="pres">
      <dgm:prSet presAssocID="{8CE8FBD0-4FF9-B344-A217-B8F2BF023557}" presName="firstChild" presStyleLbl="bgAccFollowNode1" presStyleIdx="0" presStyleCnt="2" custScaleX="129211" custLinFactNeighborX="34148" custLinFactNeighborY="-14963"/>
      <dgm:spPr/>
      <dgm:t>
        <a:bodyPr/>
        <a:lstStyle/>
        <a:p>
          <a:endParaRPr lang="en-US"/>
        </a:p>
      </dgm:t>
    </dgm:pt>
    <dgm:pt modelId="{12A118C5-4328-6040-B52F-25CCC356E60C}" type="pres">
      <dgm:prSet presAssocID="{8CE8FBD0-4FF9-B344-A217-B8F2BF023557}" presName="firstChildTx" presStyleLbl="bgAccFollowNode1" presStyleIdx="0" presStyleCnt="2">
        <dgm:presLayoutVars>
          <dgm:bulletEnabled val="1"/>
        </dgm:presLayoutVars>
      </dgm:prSet>
      <dgm:spPr/>
      <dgm:t>
        <a:bodyPr/>
        <a:lstStyle/>
        <a:p>
          <a:endParaRPr lang="en-US"/>
        </a:p>
      </dgm:t>
    </dgm:pt>
    <dgm:pt modelId="{2E8AAFF1-BE7E-C946-B6E3-40520992F363}" type="pres">
      <dgm:prSet presAssocID="{B31C39C9-A32D-674F-8AD4-16A3259FB06F}" presName="comp" presStyleCnt="0"/>
      <dgm:spPr/>
    </dgm:pt>
    <dgm:pt modelId="{15EE10EB-3423-2A4E-940C-A974B7437B8C}" type="pres">
      <dgm:prSet presAssocID="{B31C39C9-A32D-674F-8AD4-16A3259FB06F}" presName="child" presStyleLbl="bgAccFollowNode1" presStyleIdx="1" presStyleCnt="2" custScaleX="129211" custLinFactNeighborX="35547" custLinFactNeighborY="-10199"/>
      <dgm:spPr/>
      <dgm:t>
        <a:bodyPr/>
        <a:lstStyle/>
        <a:p>
          <a:endParaRPr lang="en-US"/>
        </a:p>
      </dgm:t>
    </dgm:pt>
    <dgm:pt modelId="{7C952ACA-532A-6944-AEDE-A61C36762993}" type="pres">
      <dgm:prSet presAssocID="{B31C39C9-A32D-674F-8AD4-16A3259FB06F}" presName="childTx" presStyleLbl="bgAccFollowNode1" presStyleIdx="1" presStyleCnt="2">
        <dgm:presLayoutVars>
          <dgm:bulletEnabled val="1"/>
        </dgm:presLayoutVars>
      </dgm:prSet>
      <dgm:spPr/>
      <dgm:t>
        <a:bodyPr/>
        <a:lstStyle/>
        <a:p>
          <a:endParaRPr lang="en-US"/>
        </a:p>
      </dgm:t>
    </dgm:pt>
    <dgm:pt modelId="{C5FCBAD7-DF22-AA46-A919-A9A7AC8906A8}" type="pres">
      <dgm:prSet presAssocID="{8CE8FBD0-4FF9-B344-A217-B8F2BF023557}" presName="negSpace" presStyleCnt="0"/>
      <dgm:spPr/>
    </dgm:pt>
    <dgm:pt modelId="{5662C0CA-399E-7340-81AA-088DF96B8D5D}" type="pres">
      <dgm:prSet presAssocID="{8CE8FBD0-4FF9-B344-A217-B8F2BF023557}" presName="circle" presStyleLbl="node1" presStyleIdx="0" presStyleCnt="1" custScaleX="232159" custScaleY="240318" custLinFactNeighborX="-68068"/>
      <dgm:spPr/>
      <dgm:t>
        <a:bodyPr/>
        <a:lstStyle/>
        <a:p>
          <a:endParaRPr lang="en-US"/>
        </a:p>
      </dgm:t>
    </dgm:pt>
  </dgm:ptLst>
  <dgm:cxnLst>
    <dgm:cxn modelId="{391D9FF0-A300-114D-9639-E30DE50D5E8E}" srcId="{8CE8FBD0-4FF9-B344-A217-B8F2BF023557}" destId="{29A561D0-7ACD-054E-9115-7AA8C05A00BF}" srcOrd="0" destOrd="0" parTransId="{1883F28C-5793-3744-B65B-94867551841E}" sibTransId="{32AC4611-D732-FD46-9508-5A28B08048F2}"/>
    <dgm:cxn modelId="{9CA3C7C0-5235-4D95-8DC5-356672D4D8E1}" type="presOf" srcId="{C7D5C3C4-8062-4548-9633-F58C2FBB5C86}" destId="{EC6C3555-4F0F-F94B-93D2-FE466C5847DB}" srcOrd="0" destOrd="0" presId="urn:microsoft.com/office/officeart/2005/8/layout/hList9"/>
    <dgm:cxn modelId="{586B35B9-F851-447B-8922-A0B0CF50AFCB}" type="presOf" srcId="{B31C39C9-A32D-674F-8AD4-16A3259FB06F}" destId="{15EE10EB-3423-2A4E-940C-A974B7437B8C}" srcOrd="0" destOrd="0" presId="urn:microsoft.com/office/officeart/2005/8/layout/hList9"/>
    <dgm:cxn modelId="{5B552D99-B962-44EF-86E3-C7205109897C}" type="presOf" srcId="{B31C39C9-A32D-674F-8AD4-16A3259FB06F}" destId="{7C952ACA-532A-6944-AEDE-A61C36762993}" srcOrd="1" destOrd="0" presId="urn:microsoft.com/office/officeart/2005/8/layout/hList9"/>
    <dgm:cxn modelId="{B6FFB5D9-E46E-4F85-988F-BB9C55917AC3}" type="presOf" srcId="{29A561D0-7ACD-054E-9115-7AA8C05A00BF}" destId="{AB150D71-9429-7E4F-95B2-EE9A32F15E3B}" srcOrd="0" destOrd="0" presId="urn:microsoft.com/office/officeart/2005/8/layout/hList9"/>
    <dgm:cxn modelId="{4DC10FC5-CB74-44F9-9CE4-6ACCBC608B86}" type="presOf" srcId="{29A561D0-7ACD-054E-9115-7AA8C05A00BF}" destId="{12A118C5-4328-6040-B52F-25CCC356E60C}" srcOrd="1" destOrd="0" presId="urn:microsoft.com/office/officeart/2005/8/layout/hList9"/>
    <dgm:cxn modelId="{50B2F76B-3D2A-4342-A279-56F36F63C13B}" srcId="{8CE8FBD0-4FF9-B344-A217-B8F2BF023557}" destId="{B31C39C9-A32D-674F-8AD4-16A3259FB06F}" srcOrd="1" destOrd="0" parTransId="{DB7CD376-8DDC-DE4C-AD16-6D8763396283}" sibTransId="{D2583E30-5D85-6F4D-B7AB-E496B5AB34BE}"/>
    <dgm:cxn modelId="{31FD9AEC-FEAD-44FF-B5E3-C84C761BDF94}" type="presOf" srcId="{8CE8FBD0-4FF9-B344-A217-B8F2BF023557}" destId="{5662C0CA-399E-7340-81AA-088DF96B8D5D}" srcOrd="0" destOrd="0" presId="urn:microsoft.com/office/officeart/2005/8/layout/hList9"/>
    <dgm:cxn modelId="{2706AA10-0583-2D45-B53B-7015487DA357}" srcId="{C7D5C3C4-8062-4548-9633-F58C2FBB5C86}" destId="{8CE8FBD0-4FF9-B344-A217-B8F2BF023557}" srcOrd="0" destOrd="0" parTransId="{C12F9CFC-8902-8541-BEED-BD4FCC8C3EB5}" sibTransId="{B6751FA7-4E75-7146-86AA-609B6D1061E8}"/>
    <dgm:cxn modelId="{333EDD13-4326-41D2-8002-16BBDCF5E710}" type="presParOf" srcId="{EC6C3555-4F0F-F94B-93D2-FE466C5847DB}" destId="{014C5C23-B04A-A445-A6F2-72C62376DF47}" srcOrd="0" destOrd="0" presId="urn:microsoft.com/office/officeart/2005/8/layout/hList9"/>
    <dgm:cxn modelId="{468ADFBC-9E74-476B-A444-AD6E842939CC}" type="presParOf" srcId="{EC6C3555-4F0F-F94B-93D2-FE466C5847DB}" destId="{B3738BD2-B6A4-7D47-8BD4-8D0A8BBDD002}" srcOrd="1" destOrd="0" presId="urn:microsoft.com/office/officeart/2005/8/layout/hList9"/>
    <dgm:cxn modelId="{6951916C-A042-4F7C-B71F-8AE177DA4DAD}" type="presParOf" srcId="{B3738BD2-B6A4-7D47-8BD4-8D0A8BBDD002}" destId="{401964C7-DAEF-DD4C-9E76-0B025AD671B3}" srcOrd="0" destOrd="0" presId="urn:microsoft.com/office/officeart/2005/8/layout/hList9"/>
    <dgm:cxn modelId="{88202F83-AECB-46AD-98FB-C9D1AF49AA53}" type="presParOf" srcId="{B3738BD2-B6A4-7D47-8BD4-8D0A8BBDD002}" destId="{B6051F1D-2255-244C-844C-553CD920FAE3}" srcOrd="1" destOrd="0" presId="urn:microsoft.com/office/officeart/2005/8/layout/hList9"/>
    <dgm:cxn modelId="{F7F9A8BF-C560-4F48-AEC2-D0BFCFDC0181}" type="presParOf" srcId="{B6051F1D-2255-244C-844C-553CD920FAE3}" destId="{AB150D71-9429-7E4F-95B2-EE9A32F15E3B}" srcOrd="0" destOrd="0" presId="urn:microsoft.com/office/officeart/2005/8/layout/hList9"/>
    <dgm:cxn modelId="{469292F1-7B5A-4567-8DFD-BA5B962A6806}" type="presParOf" srcId="{B6051F1D-2255-244C-844C-553CD920FAE3}" destId="{12A118C5-4328-6040-B52F-25CCC356E60C}" srcOrd="1" destOrd="0" presId="urn:microsoft.com/office/officeart/2005/8/layout/hList9"/>
    <dgm:cxn modelId="{C65E97A2-80D3-49E3-8809-D4F07D5FAD78}" type="presParOf" srcId="{B3738BD2-B6A4-7D47-8BD4-8D0A8BBDD002}" destId="{2E8AAFF1-BE7E-C946-B6E3-40520992F363}" srcOrd="2" destOrd="0" presId="urn:microsoft.com/office/officeart/2005/8/layout/hList9"/>
    <dgm:cxn modelId="{451DDEBA-B7F0-45C7-9242-B8542613FA6A}" type="presParOf" srcId="{2E8AAFF1-BE7E-C946-B6E3-40520992F363}" destId="{15EE10EB-3423-2A4E-940C-A974B7437B8C}" srcOrd="0" destOrd="0" presId="urn:microsoft.com/office/officeart/2005/8/layout/hList9"/>
    <dgm:cxn modelId="{FEB0C0C0-1B23-4CF6-8600-912FC08D5003}" type="presParOf" srcId="{2E8AAFF1-BE7E-C946-B6E3-40520992F363}" destId="{7C952ACA-532A-6944-AEDE-A61C36762993}" srcOrd="1" destOrd="0" presId="urn:microsoft.com/office/officeart/2005/8/layout/hList9"/>
    <dgm:cxn modelId="{9FBAFF7E-4BDA-41A7-9C18-94A673B1357A}" type="presParOf" srcId="{EC6C3555-4F0F-F94B-93D2-FE466C5847DB}" destId="{C5FCBAD7-DF22-AA46-A919-A9A7AC8906A8}" srcOrd="2" destOrd="0" presId="urn:microsoft.com/office/officeart/2005/8/layout/hList9"/>
    <dgm:cxn modelId="{701E8AC9-6764-4EA6-A3C5-51F86DD6B24B}" type="presParOf" srcId="{EC6C3555-4F0F-F94B-93D2-FE466C5847DB}" destId="{5662C0CA-399E-7340-81AA-088DF96B8D5D}" srcOrd="3"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7D5C3C4-8062-4548-9633-F58C2FBB5C86}" type="doc">
      <dgm:prSet loTypeId="urn:microsoft.com/office/officeart/2005/8/layout/hList9" loCatId="list" qsTypeId="urn:microsoft.com/office/officeart/2005/8/quickstyle/simple4" qsCatId="simple" csTypeId="urn:microsoft.com/office/officeart/2005/8/colors/accent1_2" csCatId="accent1" phldr="1"/>
      <dgm:spPr/>
      <dgm:t>
        <a:bodyPr/>
        <a:lstStyle/>
        <a:p>
          <a:endParaRPr lang="en-US"/>
        </a:p>
      </dgm:t>
    </dgm:pt>
    <dgm:pt modelId="{8CE8FBD0-4FF9-B344-A217-B8F2BF023557}">
      <dgm:prSet phldrT="[Text]"/>
      <dgm:spPr>
        <a:solidFill>
          <a:schemeClr val="accent3">
            <a:lumMod val="40000"/>
            <a:lumOff val="60000"/>
          </a:schemeClr>
        </a:solidFill>
      </dgm:spPr>
      <dgm:t>
        <a:bodyPr/>
        <a:lstStyle/>
        <a:p>
          <a:r>
            <a:rPr lang="en-US" b="1" noProof="0" smtClean="0">
              <a:solidFill>
                <a:schemeClr val="tx2"/>
              </a:solidFill>
            </a:rPr>
            <a:t>1st Random sample of beneficiaries/ give questionnaire or weight and height</a:t>
          </a:r>
        </a:p>
        <a:p>
          <a:endParaRPr lang="en-US" noProof="0"/>
        </a:p>
      </dgm:t>
    </dgm:pt>
    <dgm:pt modelId="{C12F9CFC-8902-8541-BEED-BD4FCC8C3EB5}" type="parTrans" cxnId="{2706AA10-0583-2D45-B53B-7015487DA357}">
      <dgm:prSet/>
      <dgm:spPr/>
      <dgm:t>
        <a:bodyPr/>
        <a:lstStyle/>
        <a:p>
          <a:endParaRPr lang="en-US"/>
        </a:p>
      </dgm:t>
    </dgm:pt>
    <dgm:pt modelId="{B6751FA7-4E75-7146-86AA-609B6D1061E8}" type="sibTrans" cxnId="{2706AA10-0583-2D45-B53B-7015487DA357}">
      <dgm:prSet/>
      <dgm:spPr/>
      <dgm:t>
        <a:bodyPr/>
        <a:lstStyle/>
        <a:p>
          <a:endParaRPr lang="en-US"/>
        </a:p>
      </dgm:t>
    </dgm:pt>
    <dgm:pt modelId="{29A561D0-7ACD-054E-9115-7AA8C05A00BF}">
      <dgm:prSet phldrT="[Text]" custT="1"/>
      <dgm:spPr>
        <a:solidFill>
          <a:schemeClr val="accent2">
            <a:lumMod val="60000"/>
            <a:lumOff val="40000"/>
            <a:alpha val="90000"/>
          </a:schemeClr>
        </a:solidFill>
      </dgm:spPr>
      <dgm:t>
        <a:bodyPr/>
        <a:lstStyle/>
        <a:p>
          <a:pPr>
            <a:lnSpc>
              <a:spcPct val="125000"/>
            </a:lnSpc>
          </a:pPr>
          <a:r>
            <a:rPr lang="en-US" sz="2200" noProof="0" dirty="0" smtClean="0"/>
            <a:t>2nd Purposive selection of particular groups for </a:t>
          </a:r>
          <a:r>
            <a:rPr lang="en-US" sz="2200" b="1" noProof="0" dirty="0" smtClean="0"/>
            <a:t>focus groups</a:t>
          </a:r>
          <a:endParaRPr lang="en-US" sz="2200" b="1" noProof="0" dirty="0"/>
        </a:p>
      </dgm:t>
    </dgm:pt>
    <dgm:pt modelId="{1883F28C-5793-3744-B65B-94867551841E}" type="parTrans" cxnId="{391D9FF0-A300-114D-9639-E30DE50D5E8E}">
      <dgm:prSet/>
      <dgm:spPr/>
      <dgm:t>
        <a:bodyPr/>
        <a:lstStyle/>
        <a:p>
          <a:endParaRPr lang="en-US"/>
        </a:p>
      </dgm:t>
    </dgm:pt>
    <dgm:pt modelId="{32AC4611-D732-FD46-9508-5A28B08048F2}" type="sibTrans" cxnId="{391D9FF0-A300-114D-9639-E30DE50D5E8E}">
      <dgm:prSet/>
      <dgm:spPr/>
      <dgm:t>
        <a:bodyPr/>
        <a:lstStyle/>
        <a:p>
          <a:endParaRPr lang="en-US"/>
        </a:p>
      </dgm:t>
    </dgm:pt>
    <dgm:pt modelId="{B31C39C9-A32D-674F-8AD4-16A3259FB06F}">
      <dgm:prSet phldrT="[Text]" custT="1"/>
      <dgm:spPr>
        <a:solidFill>
          <a:schemeClr val="accent2">
            <a:lumMod val="60000"/>
            <a:lumOff val="40000"/>
            <a:alpha val="90000"/>
          </a:schemeClr>
        </a:solidFill>
      </dgm:spPr>
      <dgm:t>
        <a:bodyPr/>
        <a:lstStyle/>
        <a:p>
          <a:pPr>
            <a:lnSpc>
              <a:spcPct val="125000"/>
            </a:lnSpc>
          </a:pPr>
          <a:r>
            <a:rPr lang="en-US" sz="2200" noProof="0" dirty="0" smtClean="0"/>
            <a:t>3rd Purposive selection of a sub-sample for </a:t>
          </a:r>
          <a:r>
            <a:rPr lang="en-US" sz="2200" b="1" noProof="0" dirty="0" smtClean="0"/>
            <a:t>in depth interviews</a:t>
          </a:r>
          <a:r>
            <a:rPr lang="en-US" sz="2200" noProof="0" dirty="0" smtClean="0"/>
            <a:t> with </a:t>
          </a:r>
          <a:r>
            <a:rPr lang="en-US" sz="2200" b="1" noProof="0" dirty="0" smtClean="0"/>
            <a:t>some individuals</a:t>
          </a:r>
          <a:endParaRPr lang="en-US" sz="2200" b="1" noProof="0" dirty="0"/>
        </a:p>
      </dgm:t>
    </dgm:pt>
    <dgm:pt modelId="{DB7CD376-8DDC-DE4C-AD16-6D8763396283}" type="parTrans" cxnId="{50B2F76B-3D2A-4342-A279-56F36F63C13B}">
      <dgm:prSet/>
      <dgm:spPr/>
      <dgm:t>
        <a:bodyPr/>
        <a:lstStyle/>
        <a:p>
          <a:endParaRPr lang="en-US"/>
        </a:p>
      </dgm:t>
    </dgm:pt>
    <dgm:pt modelId="{D2583E30-5D85-6F4D-B7AB-E496B5AB34BE}" type="sibTrans" cxnId="{50B2F76B-3D2A-4342-A279-56F36F63C13B}">
      <dgm:prSet/>
      <dgm:spPr/>
      <dgm:t>
        <a:bodyPr/>
        <a:lstStyle/>
        <a:p>
          <a:endParaRPr lang="en-US"/>
        </a:p>
      </dgm:t>
    </dgm:pt>
    <dgm:pt modelId="{EC6C3555-4F0F-F94B-93D2-FE466C5847DB}" type="pres">
      <dgm:prSet presAssocID="{C7D5C3C4-8062-4548-9633-F58C2FBB5C86}" presName="list" presStyleCnt="0">
        <dgm:presLayoutVars>
          <dgm:dir/>
          <dgm:animLvl val="lvl"/>
        </dgm:presLayoutVars>
      </dgm:prSet>
      <dgm:spPr/>
      <dgm:t>
        <a:bodyPr/>
        <a:lstStyle/>
        <a:p>
          <a:endParaRPr lang="en-US"/>
        </a:p>
      </dgm:t>
    </dgm:pt>
    <dgm:pt modelId="{014C5C23-B04A-A445-A6F2-72C62376DF47}" type="pres">
      <dgm:prSet presAssocID="{8CE8FBD0-4FF9-B344-A217-B8F2BF023557}" presName="posSpace" presStyleCnt="0"/>
      <dgm:spPr/>
    </dgm:pt>
    <dgm:pt modelId="{B3738BD2-B6A4-7D47-8BD4-8D0A8BBDD002}" type="pres">
      <dgm:prSet presAssocID="{8CE8FBD0-4FF9-B344-A217-B8F2BF023557}" presName="vertFlow" presStyleCnt="0"/>
      <dgm:spPr/>
    </dgm:pt>
    <dgm:pt modelId="{401964C7-DAEF-DD4C-9E76-0B025AD671B3}" type="pres">
      <dgm:prSet presAssocID="{8CE8FBD0-4FF9-B344-A217-B8F2BF023557}" presName="topSpace" presStyleCnt="0"/>
      <dgm:spPr/>
    </dgm:pt>
    <dgm:pt modelId="{B6051F1D-2255-244C-844C-553CD920FAE3}" type="pres">
      <dgm:prSet presAssocID="{8CE8FBD0-4FF9-B344-A217-B8F2BF023557}" presName="firstComp" presStyleCnt="0"/>
      <dgm:spPr/>
    </dgm:pt>
    <dgm:pt modelId="{AB150D71-9429-7E4F-95B2-EE9A32F15E3B}" type="pres">
      <dgm:prSet presAssocID="{8CE8FBD0-4FF9-B344-A217-B8F2BF023557}" presName="firstChild" presStyleLbl="bgAccFollowNode1" presStyleIdx="0" presStyleCnt="2" custScaleX="129211" custLinFactNeighborX="34148" custLinFactNeighborY="-10943"/>
      <dgm:spPr/>
      <dgm:t>
        <a:bodyPr/>
        <a:lstStyle/>
        <a:p>
          <a:endParaRPr lang="en-US"/>
        </a:p>
      </dgm:t>
    </dgm:pt>
    <dgm:pt modelId="{12A118C5-4328-6040-B52F-25CCC356E60C}" type="pres">
      <dgm:prSet presAssocID="{8CE8FBD0-4FF9-B344-A217-B8F2BF023557}" presName="firstChildTx" presStyleLbl="bgAccFollowNode1" presStyleIdx="0" presStyleCnt="2">
        <dgm:presLayoutVars>
          <dgm:bulletEnabled val="1"/>
        </dgm:presLayoutVars>
      </dgm:prSet>
      <dgm:spPr/>
      <dgm:t>
        <a:bodyPr/>
        <a:lstStyle/>
        <a:p>
          <a:endParaRPr lang="en-US"/>
        </a:p>
      </dgm:t>
    </dgm:pt>
    <dgm:pt modelId="{2E8AAFF1-BE7E-C946-B6E3-40520992F363}" type="pres">
      <dgm:prSet presAssocID="{B31C39C9-A32D-674F-8AD4-16A3259FB06F}" presName="comp" presStyleCnt="0"/>
      <dgm:spPr/>
    </dgm:pt>
    <dgm:pt modelId="{15EE10EB-3423-2A4E-940C-A974B7437B8C}" type="pres">
      <dgm:prSet presAssocID="{B31C39C9-A32D-674F-8AD4-16A3259FB06F}" presName="child" presStyleLbl="bgAccFollowNode1" presStyleIdx="1" presStyleCnt="2" custScaleX="129211" custLinFactNeighborX="34148" custLinFactNeighborY="-2392"/>
      <dgm:spPr/>
      <dgm:t>
        <a:bodyPr/>
        <a:lstStyle/>
        <a:p>
          <a:endParaRPr lang="en-US"/>
        </a:p>
      </dgm:t>
    </dgm:pt>
    <dgm:pt modelId="{7C952ACA-532A-6944-AEDE-A61C36762993}" type="pres">
      <dgm:prSet presAssocID="{B31C39C9-A32D-674F-8AD4-16A3259FB06F}" presName="childTx" presStyleLbl="bgAccFollowNode1" presStyleIdx="1" presStyleCnt="2">
        <dgm:presLayoutVars>
          <dgm:bulletEnabled val="1"/>
        </dgm:presLayoutVars>
      </dgm:prSet>
      <dgm:spPr/>
      <dgm:t>
        <a:bodyPr/>
        <a:lstStyle/>
        <a:p>
          <a:endParaRPr lang="en-US"/>
        </a:p>
      </dgm:t>
    </dgm:pt>
    <dgm:pt modelId="{C5FCBAD7-DF22-AA46-A919-A9A7AC8906A8}" type="pres">
      <dgm:prSet presAssocID="{8CE8FBD0-4FF9-B344-A217-B8F2BF023557}" presName="negSpace" presStyleCnt="0"/>
      <dgm:spPr/>
    </dgm:pt>
    <dgm:pt modelId="{5662C0CA-399E-7340-81AA-088DF96B8D5D}" type="pres">
      <dgm:prSet presAssocID="{8CE8FBD0-4FF9-B344-A217-B8F2BF023557}" presName="circle" presStyleLbl="node1" presStyleIdx="0" presStyleCnt="1" custScaleX="232159" custScaleY="240318" custLinFactNeighborX="-68068"/>
      <dgm:spPr/>
      <dgm:t>
        <a:bodyPr/>
        <a:lstStyle/>
        <a:p>
          <a:endParaRPr lang="en-US"/>
        </a:p>
      </dgm:t>
    </dgm:pt>
  </dgm:ptLst>
  <dgm:cxnLst>
    <dgm:cxn modelId="{DC9B4D56-638E-4D60-A928-B8FE299C9B75}" type="presOf" srcId="{29A561D0-7ACD-054E-9115-7AA8C05A00BF}" destId="{12A118C5-4328-6040-B52F-25CCC356E60C}" srcOrd="1" destOrd="0" presId="urn:microsoft.com/office/officeart/2005/8/layout/hList9"/>
    <dgm:cxn modelId="{2F827C92-56CC-4861-AF9A-4B3629B834EF}" type="presOf" srcId="{29A561D0-7ACD-054E-9115-7AA8C05A00BF}" destId="{AB150D71-9429-7E4F-95B2-EE9A32F15E3B}" srcOrd="0" destOrd="0" presId="urn:microsoft.com/office/officeart/2005/8/layout/hList9"/>
    <dgm:cxn modelId="{391D9FF0-A300-114D-9639-E30DE50D5E8E}" srcId="{8CE8FBD0-4FF9-B344-A217-B8F2BF023557}" destId="{29A561D0-7ACD-054E-9115-7AA8C05A00BF}" srcOrd="0" destOrd="0" parTransId="{1883F28C-5793-3744-B65B-94867551841E}" sibTransId="{32AC4611-D732-FD46-9508-5A28B08048F2}"/>
    <dgm:cxn modelId="{2706AA10-0583-2D45-B53B-7015487DA357}" srcId="{C7D5C3C4-8062-4548-9633-F58C2FBB5C86}" destId="{8CE8FBD0-4FF9-B344-A217-B8F2BF023557}" srcOrd="0" destOrd="0" parTransId="{C12F9CFC-8902-8541-BEED-BD4FCC8C3EB5}" sibTransId="{B6751FA7-4E75-7146-86AA-609B6D1061E8}"/>
    <dgm:cxn modelId="{8065544D-3020-4118-B297-352831E841F3}" type="presOf" srcId="{B31C39C9-A32D-674F-8AD4-16A3259FB06F}" destId="{15EE10EB-3423-2A4E-940C-A974B7437B8C}" srcOrd="0" destOrd="0" presId="urn:microsoft.com/office/officeart/2005/8/layout/hList9"/>
    <dgm:cxn modelId="{50B2F76B-3D2A-4342-A279-56F36F63C13B}" srcId="{8CE8FBD0-4FF9-B344-A217-B8F2BF023557}" destId="{B31C39C9-A32D-674F-8AD4-16A3259FB06F}" srcOrd="1" destOrd="0" parTransId="{DB7CD376-8DDC-DE4C-AD16-6D8763396283}" sibTransId="{D2583E30-5D85-6F4D-B7AB-E496B5AB34BE}"/>
    <dgm:cxn modelId="{132FA3B5-AA72-498E-A201-8418E7A88565}" type="presOf" srcId="{C7D5C3C4-8062-4548-9633-F58C2FBB5C86}" destId="{EC6C3555-4F0F-F94B-93D2-FE466C5847DB}" srcOrd="0" destOrd="0" presId="urn:microsoft.com/office/officeart/2005/8/layout/hList9"/>
    <dgm:cxn modelId="{790D5796-0BA6-462A-86B8-E23B52BF2403}" type="presOf" srcId="{8CE8FBD0-4FF9-B344-A217-B8F2BF023557}" destId="{5662C0CA-399E-7340-81AA-088DF96B8D5D}" srcOrd="0" destOrd="0" presId="urn:microsoft.com/office/officeart/2005/8/layout/hList9"/>
    <dgm:cxn modelId="{6C51D50A-192A-4D2A-8063-FE9EE1733947}" type="presOf" srcId="{B31C39C9-A32D-674F-8AD4-16A3259FB06F}" destId="{7C952ACA-532A-6944-AEDE-A61C36762993}" srcOrd="1" destOrd="0" presId="urn:microsoft.com/office/officeart/2005/8/layout/hList9"/>
    <dgm:cxn modelId="{11CD6D25-C6EA-434D-91B9-E688A6B3477C}" type="presParOf" srcId="{EC6C3555-4F0F-F94B-93D2-FE466C5847DB}" destId="{014C5C23-B04A-A445-A6F2-72C62376DF47}" srcOrd="0" destOrd="0" presId="urn:microsoft.com/office/officeart/2005/8/layout/hList9"/>
    <dgm:cxn modelId="{0CD3E7D0-B0BF-402A-A3BC-5C971C37637B}" type="presParOf" srcId="{EC6C3555-4F0F-F94B-93D2-FE466C5847DB}" destId="{B3738BD2-B6A4-7D47-8BD4-8D0A8BBDD002}" srcOrd="1" destOrd="0" presId="urn:microsoft.com/office/officeart/2005/8/layout/hList9"/>
    <dgm:cxn modelId="{9FDBBCF9-1DB1-4AFF-8D0C-B62AC52A0E79}" type="presParOf" srcId="{B3738BD2-B6A4-7D47-8BD4-8D0A8BBDD002}" destId="{401964C7-DAEF-DD4C-9E76-0B025AD671B3}" srcOrd="0" destOrd="0" presId="urn:microsoft.com/office/officeart/2005/8/layout/hList9"/>
    <dgm:cxn modelId="{024C1F41-FD46-4745-B10C-FC4C622D5134}" type="presParOf" srcId="{B3738BD2-B6A4-7D47-8BD4-8D0A8BBDD002}" destId="{B6051F1D-2255-244C-844C-553CD920FAE3}" srcOrd="1" destOrd="0" presId="urn:microsoft.com/office/officeart/2005/8/layout/hList9"/>
    <dgm:cxn modelId="{D05D3CBA-4EB4-49B7-B3AB-B5DCFC447378}" type="presParOf" srcId="{B6051F1D-2255-244C-844C-553CD920FAE3}" destId="{AB150D71-9429-7E4F-95B2-EE9A32F15E3B}" srcOrd="0" destOrd="0" presId="urn:microsoft.com/office/officeart/2005/8/layout/hList9"/>
    <dgm:cxn modelId="{67F27457-AD28-4414-803C-5D047FA6D7CD}" type="presParOf" srcId="{B6051F1D-2255-244C-844C-553CD920FAE3}" destId="{12A118C5-4328-6040-B52F-25CCC356E60C}" srcOrd="1" destOrd="0" presId="urn:microsoft.com/office/officeart/2005/8/layout/hList9"/>
    <dgm:cxn modelId="{197A86E2-50E9-45DC-A222-255190777330}" type="presParOf" srcId="{B3738BD2-B6A4-7D47-8BD4-8D0A8BBDD002}" destId="{2E8AAFF1-BE7E-C946-B6E3-40520992F363}" srcOrd="2" destOrd="0" presId="urn:microsoft.com/office/officeart/2005/8/layout/hList9"/>
    <dgm:cxn modelId="{8AFCB9E9-CAB2-48F1-946F-36C13EB31114}" type="presParOf" srcId="{2E8AAFF1-BE7E-C946-B6E3-40520992F363}" destId="{15EE10EB-3423-2A4E-940C-A974B7437B8C}" srcOrd="0" destOrd="0" presId="urn:microsoft.com/office/officeart/2005/8/layout/hList9"/>
    <dgm:cxn modelId="{EB5FEFA0-BB08-479F-B339-E5E62C5B1318}" type="presParOf" srcId="{2E8AAFF1-BE7E-C946-B6E3-40520992F363}" destId="{7C952ACA-532A-6944-AEDE-A61C36762993}" srcOrd="1" destOrd="0" presId="urn:microsoft.com/office/officeart/2005/8/layout/hList9"/>
    <dgm:cxn modelId="{D7C9CEDD-A4D3-4F16-BAED-9189FB077910}" type="presParOf" srcId="{EC6C3555-4F0F-F94B-93D2-FE466C5847DB}" destId="{C5FCBAD7-DF22-AA46-A919-A9A7AC8906A8}" srcOrd="2" destOrd="0" presId="urn:microsoft.com/office/officeart/2005/8/layout/hList9"/>
    <dgm:cxn modelId="{6615E138-6EA5-4C34-A0DF-7BBB3EB6F81A}" type="presParOf" srcId="{EC6C3555-4F0F-F94B-93D2-FE466C5847DB}" destId="{5662C0CA-399E-7340-81AA-088DF96B8D5D}" srcOrd="3"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29C920-9F5D-4CAF-BBAA-5EA36578045C}">
      <dsp:nvSpPr>
        <dsp:cNvPr id="0" name=""/>
        <dsp:cNvSpPr/>
      </dsp:nvSpPr>
      <dsp:spPr>
        <a:xfrm>
          <a:off x="2659360" y="1544"/>
          <a:ext cx="3989040" cy="1225411"/>
        </a:xfrm>
        <a:prstGeom prst="rightArrow">
          <a:avLst>
            <a:gd name="adj1" fmla="val 75000"/>
            <a:gd name="adj2" fmla="val 50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b="1" kern="1200" noProof="0" dirty="0" smtClean="0"/>
            <a:t>Question</a:t>
          </a:r>
          <a:r>
            <a:rPr lang="en-US" sz="1600" kern="1200" noProof="0" dirty="0" smtClean="0"/>
            <a:t>: Is the program design consistent with the objective sought?</a:t>
          </a:r>
          <a:endParaRPr lang="en-US" sz="1600" kern="1200" noProof="0" dirty="0"/>
        </a:p>
        <a:p>
          <a:pPr marL="171450" lvl="1" indent="-171450" algn="l" defTabSz="711200">
            <a:lnSpc>
              <a:spcPct val="90000"/>
            </a:lnSpc>
            <a:spcBef>
              <a:spcPct val="0"/>
            </a:spcBef>
            <a:spcAft>
              <a:spcPct val="15000"/>
            </a:spcAft>
            <a:buChar char="••"/>
          </a:pPr>
          <a:r>
            <a:rPr lang="en-US" sz="1600" b="1" kern="1200" noProof="0" dirty="0" smtClean="0"/>
            <a:t>Contribution</a:t>
          </a:r>
          <a:r>
            <a:rPr lang="en-US" sz="1600" kern="1200" noProof="0" dirty="0" smtClean="0"/>
            <a:t>: Problem identification, causality and context</a:t>
          </a:r>
          <a:endParaRPr lang="en-US" sz="1600" kern="1200" noProof="0" dirty="0"/>
        </a:p>
      </dsp:txBody>
      <dsp:txXfrm>
        <a:off x="2659360" y="154720"/>
        <a:ext cx="3529511" cy="919059"/>
      </dsp:txXfrm>
    </dsp:sp>
    <dsp:sp modelId="{84062BEA-1FBD-421B-9F89-115E6F27AF43}">
      <dsp:nvSpPr>
        <dsp:cNvPr id="0" name=""/>
        <dsp:cNvSpPr/>
      </dsp:nvSpPr>
      <dsp:spPr>
        <a:xfrm>
          <a:off x="0" y="1544"/>
          <a:ext cx="2659360" cy="1225411"/>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n-US" sz="3500" kern="1200" noProof="0" dirty="0" smtClean="0"/>
            <a:t>Design Evaluation</a:t>
          </a:r>
          <a:endParaRPr lang="en-US" sz="3500" kern="1200" noProof="0" dirty="0"/>
        </a:p>
      </dsp:txBody>
      <dsp:txXfrm>
        <a:off x="59820" y="61364"/>
        <a:ext cx="2539720" cy="1105771"/>
      </dsp:txXfrm>
    </dsp:sp>
    <dsp:sp modelId="{616F1251-4F6A-4D03-8A91-A8DF20F07016}">
      <dsp:nvSpPr>
        <dsp:cNvPr id="0" name=""/>
        <dsp:cNvSpPr/>
      </dsp:nvSpPr>
      <dsp:spPr>
        <a:xfrm>
          <a:off x="2659360" y="1349497"/>
          <a:ext cx="3989040" cy="1225411"/>
        </a:xfrm>
        <a:prstGeom prst="rightArrow">
          <a:avLst>
            <a:gd name="adj1" fmla="val 75000"/>
            <a:gd name="adj2" fmla="val 50000"/>
          </a:avLst>
        </a:prstGeom>
        <a:solidFill>
          <a:schemeClr val="accent5">
            <a:tint val="40000"/>
            <a:alpha val="90000"/>
            <a:hueOff val="-100744"/>
            <a:satOff val="-8271"/>
            <a:lumOff val="-2323"/>
            <a:alphaOff val="0"/>
          </a:schemeClr>
        </a:solidFill>
        <a:ln w="25400" cap="flat" cmpd="sng" algn="ctr">
          <a:solidFill>
            <a:schemeClr val="accent5">
              <a:tint val="40000"/>
              <a:alpha val="90000"/>
              <a:hueOff val="-100744"/>
              <a:satOff val="-8271"/>
              <a:lumOff val="-23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b="1" kern="1200" noProof="0" dirty="0" smtClean="0"/>
            <a:t>Question</a:t>
          </a:r>
          <a:r>
            <a:rPr lang="en-US" sz="1600" kern="1200" noProof="0" dirty="0" smtClean="0"/>
            <a:t>: Is it being implemented as designed?</a:t>
          </a:r>
          <a:endParaRPr lang="en-US" sz="1600" kern="1200" noProof="0" dirty="0"/>
        </a:p>
        <a:p>
          <a:pPr marL="171450" lvl="1" indent="-171450" algn="l" defTabSz="711200">
            <a:lnSpc>
              <a:spcPct val="90000"/>
            </a:lnSpc>
            <a:spcBef>
              <a:spcPct val="0"/>
            </a:spcBef>
            <a:spcAft>
              <a:spcPct val="15000"/>
            </a:spcAft>
            <a:buChar char="••"/>
          </a:pPr>
          <a:r>
            <a:rPr lang="en-US" sz="1600" b="1" kern="1200" noProof="0" dirty="0" smtClean="0"/>
            <a:t>Contribution</a:t>
          </a:r>
          <a:r>
            <a:rPr lang="en-US" sz="1600" kern="1200" noProof="0" dirty="0" smtClean="0"/>
            <a:t>: Analysis of objectives and consistency of the program.</a:t>
          </a:r>
          <a:endParaRPr lang="en-US" sz="1600" kern="1200" noProof="0" dirty="0"/>
        </a:p>
      </dsp:txBody>
      <dsp:txXfrm>
        <a:off x="2659360" y="1502673"/>
        <a:ext cx="3529511" cy="919059"/>
      </dsp:txXfrm>
    </dsp:sp>
    <dsp:sp modelId="{7285CB19-4D50-44FD-BAD8-80E1244CD2AD}">
      <dsp:nvSpPr>
        <dsp:cNvPr id="0" name=""/>
        <dsp:cNvSpPr/>
      </dsp:nvSpPr>
      <dsp:spPr>
        <a:xfrm>
          <a:off x="0" y="1349497"/>
          <a:ext cx="2659360" cy="1225411"/>
        </a:xfrm>
        <a:prstGeom prst="roundRect">
          <a:avLst/>
        </a:prstGeom>
        <a:solidFill>
          <a:schemeClr val="accent5">
            <a:hueOff val="-92509"/>
            <a:satOff val="-8842"/>
            <a:lumOff val="-88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n-US" sz="3500" kern="1200" noProof="0" dirty="0" smtClean="0"/>
            <a:t>Process Evaluation</a:t>
          </a:r>
          <a:endParaRPr lang="en-US" sz="3500" kern="1200" noProof="0" dirty="0"/>
        </a:p>
      </dsp:txBody>
      <dsp:txXfrm>
        <a:off x="59820" y="1409317"/>
        <a:ext cx="2539720" cy="1105771"/>
      </dsp:txXfrm>
    </dsp:sp>
    <dsp:sp modelId="{D823434E-F7F1-46C7-8CCD-8E754245E49F}">
      <dsp:nvSpPr>
        <dsp:cNvPr id="0" name=""/>
        <dsp:cNvSpPr/>
      </dsp:nvSpPr>
      <dsp:spPr>
        <a:xfrm>
          <a:off x="2659360" y="2697450"/>
          <a:ext cx="3989040" cy="1225411"/>
        </a:xfrm>
        <a:prstGeom prst="rightArrow">
          <a:avLst>
            <a:gd name="adj1" fmla="val 75000"/>
            <a:gd name="adj2" fmla="val 50000"/>
          </a:avLst>
        </a:prstGeom>
        <a:solidFill>
          <a:schemeClr val="accent5">
            <a:tint val="40000"/>
            <a:alpha val="90000"/>
            <a:hueOff val="-201488"/>
            <a:satOff val="-16542"/>
            <a:lumOff val="-4647"/>
            <a:alphaOff val="0"/>
          </a:schemeClr>
        </a:solidFill>
        <a:ln w="25400" cap="flat" cmpd="sng" algn="ctr">
          <a:solidFill>
            <a:schemeClr val="accent5">
              <a:tint val="40000"/>
              <a:alpha val="90000"/>
              <a:hueOff val="-201488"/>
              <a:satOff val="-16542"/>
              <a:lumOff val="-46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b="1" kern="1200" noProof="0" dirty="0" smtClean="0"/>
            <a:t>Question</a:t>
          </a:r>
          <a:r>
            <a:rPr lang="en-US" sz="1600" kern="1200" noProof="0" dirty="0" smtClean="0"/>
            <a:t>: Are we achieving the goals?</a:t>
          </a:r>
          <a:endParaRPr lang="en-US" sz="1600" kern="1200" noProof="0" dirty="0"/>
        </a:p>
        <a:p>
          <a:pPr marL="171450" lvl="1" indent="-171450" algn="l" defTabSz="711200">
            <a:lnSpc>
              <a:spcPct val="90000"/>
            </a:lnSpc>
            <a:spcBef>
              <a:spcPct val="0"/>
            </a:spcBef>
            <a:spcAft>
              <a:spcPct val="15000"/>
            </a:spcAft>
            <a:buChar char="••"/>
          </a:pPr>
          <a:r>
            <a:rPr lang="en-US" sz="1600" b="1" kern="1200" noProof="0" dirty="0" smtClean="0"/>
            <a:t>Contribution</a:t>
          </a:r>
          <a:r>
            <a:rPr lang="en-US" sz="1600" kern="1200" noProof="0" dirty="0" smtClean="0"/>
            <a:t>: Monitoring results</a:t>
          </a:r>
          <a:endParaRPr lang="en-US" sz="1600" kern="1200" noProof="0" dirty="0"/>
        </a:p>
      </dsp:txBody>
      <dsp:txXfrm>
        <a:off x="2659360" y="2850626"/>
        <a:ext cx="3529511" cy="919059"/>
      </dsp:txXfrm>
    </dsp:sp>
    <dsp:sp modelId="{B96BD3AF-8375-4B95-ABF4-E9A5605ECCD7}">
      <dsp:nvSpPr>
        <dsp:cNvPr id="0" name=""/>
        <dsp:cNvSpPr/>
      </dsp:nvSpPr>
      <dsp:spPr>
        <a:xfrm>
          <a:off x="0" y="2697450"/>
          <a:ext cx="2659360" cy="1225411"/>
        </a:xfrm>
        <a:prstGeom prst="roundRect">
          <a:avLst/>
        </a:prstGeom>
        <a:solidFill>
          <a:schemeClr val="accent5">
            <a:hueOff val="-185018"/>
            <a:satOff val="-17685"/>
            <a:lumOff val="-177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n-US" sz="3500" kern="1200" noProof="0" dirty="0" smtClean="0"/>
            <a:t>Result Evaluation</a:t>
          </a:r>
          <a:endParaRPr lang="en-US" sz="3500" kern="1200" noProof="0" dirty="0"/>
        </a:p>
      </dsp:txBody>
      <dsp:txXfrm>
        <a:off x="59820" y="2757270"/>
        <a:ext cx="2539720" cy="1105771"/>
      </dsp:txXfrm>
    </dsp:sp>
    <dsp:sp modelId="{16F193F2-46EF-4D0F-9452-CFB78DD44CCD}">
      <dsp:nvSpPr>
        <dsp:cNvPr id="0" name=""/>
        <dsp:cNvSpPr/>
      </dsp:nvSpPr>
      <dsp:spPr>
        <a:xfrm>
          <a:off x="2659360" y="4045403"/>
          <a:ext cx="3989040" cy="1225411"/>
        </a:xfrm>
        <a:prstGeom prst="rightArrow">
          <a:avLst>
            <a:gd name="adj1" fmla="val 75000"/>
            <a:gd name="adj2" fmla="val 50000"/>
          </a:avLst>
        </a:prstGeom>
        <a:solidFill>
          <a:schemeClr val="accent5">
            <a:tint val="40000"/>
            <a:alpha val="90000"/>
            <a:hueOff val="-302232"/>
            <a:satOff val="-24813"/>
            <a:lumOff val="-6970"/>
            <a:alphaOff val="0"/>
          </a:schemeClr>
        </a:solidFill>
        <a:ln w="25400" cap="flat" cmpd="sng" algn="ctr">
          <a:solidFill>
            <a:schemeClr val="accent5">
              <a:tint val="40000"/>
              <a:alpha val="90000"/>
              <a:hueOff val="-302232"/>
              <a:satOff val="-24813"/>
              <a:lumOff val="-697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b="1" kern="1200" noProof="0" dirty="0" smtClean="0"/>
            <a:t>Question</a:t>
          </a:r>
          <a:r>
            <a:rPr lang="en-US" sz="1600" kern="1200" noProof="0" dirty="0" smtClean="0"/>
            <a:t>: What are the effects of the program?</a:t>
          </a:r>
          <a:endParaRPr lang="en-US" sz="1600" kern="1200" noProof="0" dirty="0"/>
        </a:p>
        <a:p>
          <a:pPr marL="171450" lvl="1" indent="-171450" algn="l" defTabSz="711200">
            <a:lnSpc>
              <a:spcPct val="90000"/>
            </a:lnSpc>
            <a:spcBef>
              <a:spcPct val="0"/>
            </a:spcBef>
            <a:spcAft>
              <a:spcPct val="15000"/>
            </a:spcAft>
            <a:buChar char="••"/>
          </a:pPr>
          <a:r>
            <a:rPr lang="en-US" sz="1600" b="1" kern="1200" noProof="0" dirty="0" smtClean="0"/>
            <a:t>Contribution</a:t>
          </a:r>
          <a:r>
            <a:rPr lang="en-US" sz="1600" kern="1200" noProof="0" dirty="0" smtClean="0"/>
            <a:t>: attributable effects</a:t>
          </a:r>
          <a:endParaRPr lang="en-US" sz="1600" kern="1200" noProof="0" dirty="0"/>
        </a:p>
      </dsp:txBody>
      <dsp:txXfrm>
        <a:off x="2659360" y="4198579"/>
        <a:ext cx="3529511" cy="919059"/>
      </dsp:txXfrm>
    </dsp:sp>
    <dsp:sp modelId="{D3CB3269-F92F-495A-A53C-A548C30A3381}">
      <dsp:nvSpPr>
        <dsp:cNvPr id="0" name=""/>
        <dsp:cNvSpPr/>
      </dsp:nvSpPr>
      <dsp:spPr>
        <a:xfrm>
          <a:off x="0" y="4045403"/>
          <a:ext cx="2659360" cy="1225411"/>
        </a:xfrm>
        <a:prstGeom prst="roundRect">
          <a:avLst/>
        </a:prstGeom>
        <a:solidFill>
          <a:schemeClr val="accent5">
            <a:hueOff val="-277527"/>
            <a:satOff val="-26527"/>
            <a:lumOff val="-266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n-US" sz="3500" kern="1200" noProof="0" dirty="0" smtClean="0"/>
            <a:t>Impact Evaluation</a:t>
          </a:r>
          <a:endParaRPr lang="en-US" sz="3500" kern="1200" noProof="0" dirty="0"/>
        </a:p>
      </dsp:txBody>
      <dsp:txXfrm>
        <a:off x="59820" y="4105223"/>
        <a:ext cx="2539720" cy="110577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0034BB-F008-4744-BB65-7BB2BE1E6293}">
      <dsp:nvSpPr>
        <dsp:cNvPr id="0" name=""/>
        <dsp:cNvSpPr/>
      </dsp:nvSpPr>
      <dsp:spPr>
        <a:xfrm>
          <a:off x="3024340" y="219773"/>
          <a:ext cx="2171912" cy="1334669"/>
        </a:xfrm>
        <a:prstGeom prst="ellipse">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noProof="0" dirty="0" smtClean="0">
              <a:solidFill>
                <a:srgbClr val="000000"/>
              </a:solidFill>
            </a:rPr>
            <a:t>Interviews</a:t>
          </a:r>
          <a:endParaRPr lang="en-US" sz="1600" kern="1200" noProof="0" dirty="0">
            <a:solidFill>
              <a:srgbClr val="000000"/>
            </a:solidFill>
          </a:endParaRPr>
        </a:p>
      </dsp:txBody>
      <dsp:txXfrm>
        <a:off x="3342409" y="415231"/>
        <a:ext cx="1535774" cy="943753"/>
      </dsp:txXfrm>
    </dsp:sp>
    <dsp:sp modelId="{44119E68-4736-3741-A633-EF1690F3EEB8}">
      <dsp:nvSpPr>
        <dsp:cNvPr id="0" name=""/>
        <dsp:cNvSpPr/>
      </dsp:nvSpPr>
      <dsp:spPr>
        <a:xfrm rot="2718945">
          <a:off x="4743399" y="1490569"/>
          <a:ext cx="481455" cy="560109"/>
        </a:xfrm>
        <a:prstGeom prst="rightArrow">
          <a:avLst>
            <a:gd name="adj1" fmla="val 60000"/>
            <a:gd name="adj2" fmla="val 50000"/>
          </a:avLst>
        </a:prstGeom>
        <a:solidFill>
          <a:schemeClr val="accent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4764833" y="1551245"/>
        <a:ext cx="337019" cy="336065"/>
      </dsp:txXfrm>
    </dsp:sp>
    <dsp:sp modelId="{EB371B60-A766-E24D-BC6D-819A498D01B7}">
      <dsp:nvSpPr>
        <dsp:cNvPr id="0" name=""/>
        <dsp:cNvSpPr/>
      </dsp:nvSpPr>
      <dsp:spPr>
        <a:xfrm>
          <a:off x="4791166" y="2006181"/>
          <a:ext cx="2171912" cy="1334669"/>
        </a:xfrm>
        <a:prstGeom prst="ellipse">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noProof="0" dirty="0" smtClean="0">
              <a:solidFill>
                <a:srgbClr val="000000"/>
              </a:solidFill>
            </a:rPr>
            <a:t>Focus groups</a:t>
          </a:r>
          <a:endParaRPr lang="en-US" sz="2400" kern="1200" noProof="0" dirty="0">
            <a:solidFill>
              <a:srgbClr val="000000"/>
            </a:solidFill>
          </a:endParaRPr>
        </a:p>
      </dsp:txBody>
      <dsp:txXfrm>
        <a:off x="5109235" y="2201639"/>
        <a:ext cx="1535774" cy="943753"/>
      </dsp:txXfrm>
    </dsp:sp>
    <dsp:sp modelId="{8F68EBC1-3095-B04A-8CDF-3655847AEB79}">
      <dsp:nvSpPr>
        <dsp:cNvPr id="0" name=""/>
        <dsp:cNvSpPr/>
      </dsp:nvSpPr>
      <dsp:spPr>
        <a:xfrm rot="8128052">
          <a:off x="4773877" y="3253481"/>
          <a:ext cx="458149" cy="560109"/>
        </a:xfrm>
        <a:prstGeom prst="rightArrow">
          <a:avLst>
            <a:gd name="adj1" fmla="val 60000"/>
            <a:gd name="adj2" fmla="val 50000"/>
          </a:avLst>
        </a:prstGeom>
        <a:solidFill>
          <a:schemeClr val="accent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rot="10800000">
        <a:off x="4891589" y="3317307"/>
        <a:ext cx="320704" cy="336065"/>
      </dsp:txXfrm>
    </dsp:sp>
    <dsp:sp modelId="{BAFC1D44-6D43-1F40-BCB2-5735C3C5C50A}">
      <dsp:nvSpPr>
        <dsp:cNvPr id="0" name=""/>
        <dsp:cNvSpPr/>
      </dsp:nvSpPr>
      <dsp:spPr>
        <a:xfrm>
          <a:off x="3024338" y="3744407"/>
          <a:ext cx="2171912" cy="1334669"/>
        </a:xfrm>
        <a:prstGeom prst="ellipse">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noProof="0" dirty="0" smtClean="0">
              <a:solidFill>
                <a:srgbClr val="000000"/>
              </a:solidFill>
            </a:rPr>
            <a:t>Questionnaires/ clinical samples</a:t>
          </a:r>
          <a:endParaRPr lang="en-US" sz="1600" b="1" kern="1200" noProof="0" dirty="0">
            <a:solidFill>
              <a:srgbClr val="000000"/>
            </a:solidFill>
          </a:endParaRPr>
        </a:p>
      </dsp:txBody>
      <dsp:txXfrm>
        <a:off x="3342407" y="3939865"/>
        <a:ext cx="1535774" cy="943753"/>
      </dsp:txXfrm>
    </dsp:sp>
    <dsp:sp modelId="{99526BC8-2D35-EF4A-AF70-C6036CE16E2D}">
      <dsp:nvSpPr>
        <dsp:cNvPr id="0" name=""/>
        <dsp:cNvSpPr/>
      </dsp:nvSpPr>
      <dsp:spPr>
        <a:xfrm rot="13499994">
          <a:off x="3004208" y="3259906"/>
          <a:ext cx="468604" cy="560109"/>
        </a:xfrm>
        <a:prstGeom prst="rightArrow">
          <a:avLst>
            <a:gd name="adj1" fmla="val 60000"/>
            <a:gd name="adj2" fmla="val 50000"/>
          </a:avLst>
        </a:prstGeom>
        <a:solidFill>
          <a:schemeClr val="accent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rot="10800000">
        <a:off x="3124201" y="3421631"/>
        <a:ext cx="328023" cy="336065"/>
      </dsp:txXfrm>
    </dsp:sp>
    <dsp:sp modelId="{D182D382-E1CB-F142-8441-5F948B6230C2}">
      <dsp:nvSpPr>
        <dsp:cNvPr id="0" name=""/>
        <dsp:cNvSpPr/>
      </dsp:nvSpPr>
      <dsp:spPr>
        <a:xfrm>
          <a:off x="1262015" y="1982090"/>
          <a:ext cx="2171912" cy="1334669"/>
        </a:xfrm>
        <a:prstGeom prst="ellipse">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noProof="0" dirty="0" smtClean="0">
              <a:solidFill>
                <a:srgbClr val="000000"/>
              </a:solidFill>
            </a:rPr>
            <a:t>Observation</a:t>
          </a:r>
          <a:endParaRPr lang="en-US" sz="1600" kern="1200" noProof="0" dirty="0">
            <a:solidFill>
              <a:srgbClr val="000000"/>
            </a:solidFill>
          </a:endParaRPr>
        </a:p>
      </dsp:txBody>
      <dsp:txXfrm>
        <a:off x="1580084" y="2177548"/>
        <a:ext cx="1535774" cy="943753"/>
      </dsp:txXfrm>
    </dsp:sp>
    <dsp:sp modelId="{D73885F6-C704-8D47-8360-CD3FC79B676E}">
      <dsp:nvSpPr>
        <dsp:cNvPr id="0" name=""/>
        <dsp:cNvSpPr/>
      </dsp:nvSpPr>
      <dsp:spPr>
        <a:xfrm rot="18900008">
          <a:off x="2985453" y="1497589"/>
          <a:ext cx="468604" cy="560109"/>
        </a:xfrm>
        <a:prstGeom prst="rightArrow">
          <a:avLst>
            <a:gd name="adj1" fmla="val 60000"/>
            <a:gd name="adj2" fmla="val 50000"/>
          </a:avLst>
        </a:prstGeom>
        <a:solidFill>
          <a:schemeClr val="accent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3006040" y="1659314"/>
        <a:ext cx="328023" cy="33606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6402E8-DD3C-9D48-A15A-1EF90196A771}">
      <dsp:nvSpPr>
        <dsp:cNvPr id="0" name=""/>
        <dsp:cNvSpPr/>
      </dsp:nvSpPr>
      <dsp:spPr>
        <a:xfrm>
          <a:off x="617219" y="0"/>
          <a:ext cx="6995160" cy="4302125"/>
        </a:xfrm>
        <a:prstGeom prst="rightArrow">
          <a:avLst/>
        </a:prstGeom>
        <a:solidFill>
          <a:schemeClr val="accent2">
            <a:lumMod val="60000"/>
            <a:lumOff val="4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AFB65A0-9F5B-E64F-8AD0-2A1E954C7301}">
      <dsp:nvSpPr>
        <dsp:cNvPr id="0" name=""/>
        <dsp:cNvSpPr/>
      </dsp:nvSpPr>
      <dsp:spPr>
        <a:xfrm>
          <a:off x="4018" y="1290637"/>
          <a:ext cx="2483346" cy="1720850"/>
        </a:xfrm>
        <a:prstGeom prst="roundRect">
          <a:avLst/>
        </a:prstGeom>
        <a:solidFill>
          <a:schemeClr val="bg2">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b="1" i="1" kern="1200" noProof="0" dirty="0" smtClean="0">
              <a:solidFill>
                <a:srgbClr val="000000"/>
              </a:solidFill>
            </a:rPr>
            <a:t>Qualitative </a:t>
          </a:r>
          <a:r>
            <a:rPr lang="en-US" sz="2600" b="0" i="0" kern="1200" noProof="0" dirty="0" smtClean="0">
              <a:solidFill>
                <a:srgbClr val="000000"/>
              </a:solidFill>
            </a:rPr>
            <a:t>Analysis </a:t>
          </a:r>
          <a:r>
            <a:rPr lang="en-US" sz="2400" b="0" i="0" kern="1200" noProof="0" dirty="0" smtClean="0">
              <a:solidFill>
                <a:srgbClr val="000000"/>
              </a:solidFill>
            </a:rPr>
            <a:t>(</a:t>
          </a:r>
          <a:r>
            <a:rPr lang="en-US" sz="2400" kern="1200" noProof="0" dirty="0" smtClean="0">
              <a:solidFill>
                <a:srgbClr val="000000"/>
              </a:solidFill>
            </a:rPr>
            <a:t>data from a </a:t>
          </a:r>
          <a:r>
            <a:rPr lang="en-US" sz="2400" kern="1200" noProof="0" dirty="0" err="1" smtClean="0">
              <a:solidFill>
                <a:srgbClr val="000000"/>
              </a:solidFill>
            </a:rPr>
            <a:t>quali</a:t>
          </a:r>
          <a:r>
            <a:rPr lang="en-US" sz="2400" kern="1200" noProof="0" dirty="0" smtClean="0">
              <a:solidFill>
                <a:srgbClr val="000000"/>
              </a:solidFill>
            </a:rPr>
            <a:t> study)</a:t>
          </a:r>
          <a:endParaRPr lang="en-US" sz="2600" kern="1200" noProof="0" dirty="0">
            <a:solidFill>
              <a:srgbClr val="000000"/>
            </a:solidFill>
          </a:endParaRPr>
        </a:p>
      </dsp:txBody>
      <dsp:txXfrm>
        <a:off x="88023" y="1374642"/>
        <a:ext cx="2315336" cy="1552840"/>
      </dsp:txXfrm>
    </dsp:sp>
    <dsp:sp modelId="{6252BCFD-DE82-D240-8604-5D6EA40B7054}">
      <dsp:nvSpPr>
        <dsp:cNvPr id="0" name=""/>
        <dsp:cNvSpPr/>
      </dsp:nvSpPr>
      <dsp:spPr>
        <a:xfrm>
          <a:off x="2873126" y="1290637"/>
          <a:ext cx="2483346" cy="1720850"/>
        </a:xfrm>
        <a:prstGeom prst="roundRect">
          <a:avLst/>
        </a:prstGeom>
        <a:solidFill>
          <a:schemeClr val="bg2">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noProof="0" dirty="0" smtClean="0">
              <a:solidFill>
                <a:srgbClr val="000000"/>
              </a:solidFill>
            </a:rPr>
            <a:t>Collection and analysis </a:t>
          </a:r>
          <a:r>
            <a:rPr lang="en-US" sz="2600" b="1" i="1" kern="1200" noProof="0" dirty="0" smtClean="0">
              <a:solidFill>
                <a:srgbClr val="000000"/>
              </a:solidFill>
            </a:rPr>
            <a:t>quantitative</a:t>
          </a:r>
          <a:endParaRPr lang="en-US" sz="2600" b="1" i="1" kern="1200" noProof="0" dirty="0">
            <a:solidFill>
              <a:srgbClr val="000000"/>
            </a:solidFill>
          </a:endParaRPr>
        </a:p>
      </dsp:txBody>
      <dsp:txXfrm>
        <a:off x="2957131" y="1374642"/>
        <a:ext cx="2315336" cy="1552840"/>
      </dsp:txXfrm>
    </dsp:sp>
    <dsp:sp modelId="{0D58DAED-DF16-EE4C-9AA2-7700A08C5CED}">
      <dsp:nvSpPr>
        <dsp:cNvPr id="0" name=""/>
        <dsp:cNvSpPr/>
      </dsp:nvSpPr>
      <dsp:spPr>
        <a:xfrm>
          <a:off x="5742235" y="304796"/>
          <a:ext cx="2483346" cy="3692531"/>
        </a:xfrm>
        <a:prstGeom prst="roundRect">
          <a:avLst/>
        </a:prstGeom>
        <a:solidFill>
          <a:schemeClr val="bg2">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100000"/>
            </a:lnSpc>
            <a:spcBef>
              <a:spcPct val="0"/>
            </a:spcBef>
            <a:spcAft>
              <a:spcPct val="35000"/>
            </a:spcAft>
          </a:pPr>
          <a:r>
            <a:rPr lang="en-US" sz="2600" b="1" kern="1200" noProof="0" dirty="0" smtClean="0">
              <a:solidFill>
                <a:srgbClr val="000000"/>
              </a:solidFill>
            </a:rPr>
            <a:t>Quantitative</a:t>
          </a:r>
          <a:r>
            <a:rPr lang="en-US" sz="2600" kern="1200" noProof="0" dirty="0" smtClean="0">
              <a:solidFill>
                <a:srgbClr val="000000"/>
              </a:solidFill>
            </a:rPr>
            <a:t> results confirm </a:t>
          </a:r>
          <a:r>
            <a:rPr lang="en-US" sz="2600" b="1" kern="1200" noProof="0" dirty="0" smtClean="0">
              <a:solidFill>
                <a:srgbClr val="000000"/>
              </a:solidFill>
            </a:rPr>
            <a:t>qualitative</a:t>
          </a:r>
          <a:r>
            <a:rPr lang="en-US" sz="2600" kern="1200" noProof="0" dirty="0" smtClean="0">
              <a:solidFill>
                <a:srgbClr val="000000"/>
              </a:solidFill>
            </a:rPr>
            <a:t> data and strengthen the association</a:t>
          </a:r>
          <a:endParaRPr lang="en-US" sz="2600" kern="1200" noProof="0" dirty="0">
            <a:solidFill>
              <a:srgbClr val="000000"/>
            </a:solidFill>
          </a:endParaRPr>
        </a:p>
      </dsp:txBody>
      <dsp:txXfrm>
        <a:off x="5863462" y="426023"/>
        <a:ext cx="2240892" cy="345007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6402E8-DD3C-9D48-A15A-1EF90196A771}">
      <dsp:nvSpPr>
        <dsp:cNvPr id="0" name=""/>
        <dsp:cNvSpPr/>
      </dsp:nvSpPr>
      <dsp:spPr>
        <a:xfrm>
          <a:off x="617219" y="0"/>
          <a:ext cx="6995160" cy="4302125"/>
        </a:xfrm>
        <a:prstGeom prst="rightArrow">
          <a:avLst/>
        </a:prstGeom>
        <a:solidFill>
          <a:schemeClr val="accent2">
            <a:lumMod val="60000"/>
            <a:lumOff val="4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AFB65A0-9F5B-E64F-8AD0-2A1E954C7301}">
      <dsp:nvSpPr>
        <dsp:cNvPr id="0" name=""/>
        <dsp:cNvSpPr/>
      </dsp:nvSpPr>
      <dsp:spPr>
        <a:xfrm>
          <a:off x="73172" y="1142997"/>
          <a:ext cx="2451654" cy="2016130"/>
        </a:xfrm>
        <a:prstGeom prst="roundRect">
          <a:avLst/>
        </a:prstGeom>
        <a:solidFill>
          <a:schemeClr val="bg2">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b="1" i="1" kern="1200" noProof="0" smtClean="0">
              <a:solidFill>
                <a:srgbClr val="000000"/>
              </a:solidFill>
            </a:rPr>
            <a:t>Quantitative </a:t>
          </a:r>
          <a:r>
            <a:rPr lang="en-US" sz="2600" kern="1200" noProof="0" smtClean="0">
              <a:solidFill>
                <a:srgbClr val="000000"/>
              </a:solidFill>
            </a:rPr>
            <a:t>Analysis (data from a quanti study)</a:t>
          </a:r>
          <a:endParaRPr lang="en-US" sz="2600" kern="1200" noProof="0">
            <a:solidFill>
              <a:srgbClr val="000000"/>
            </a:solidFill>
          </a:endParaRPr>
        </a:p>
      </dsp:txBody>
      <dsp:txXfrm>
        <a:off x="171591" y="1241416"/>
        <a:ext cx="2254816" cy="1819292"/>
      </dsp:txXfrm>
    </dsp:sp>
    <dsp:sp modelId="{6252BCFD-DE82-D240-8604-5D6EA40B7054}">
      <dsp:nvSpPr>
        <dsp:cNvPr id="0" name=""/>
        <dsp:cNvSpPr/>
      </dsp:nvSpPr>
      <dsp:spPr>
        <a:xfrm>
          <a:off x="2861967" y="1290637"/>
          <a:ext cx="2451654" cy="1720850"/>
        </a:xfrm>
        <a:prstGeom prst="roundRect">
          <a:avLst/>
        </a:prstGeom>
        <a:solidFill>
          <a:schemeClr val="bg2">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noProof="0" dirty="0" smtClean="0">
              <a:solidFill>
                <a:srgbClr val="000000"/>
              </a:solidFill>
            </a:rPr>
            <a:t>Data collection and analysis </a:t>
          </a:r>
          <a:r>
            <a:rPr lang="en-US" sz="2600" b="1" i="1" kern="1200" noProof="0" dirty="0" smtClean="0">
              <a:solidFill>
                <a:srgbClr val="000000"/>
              </a:solidFill>
            </a:rPr>
            <a:t>qualitative</a:t>
          </a:r>
          <a:endParaRPr lang="en-US" sz="2600" b="1" i="1" kern="1200" noProof="0" dirty="0">
            <a:solidFill>
              <a:srgbClr val="000000"/>
            </a:solidFill>
          </a:endParaRPr>
        </a:p>
      </dsp:txBody>
      <dsp:txXfrm>
        <a:off x="2945972" y="1374642"/>
        <a:ext cx="2283644" cy="1552840"/>
      </dsp:txXfrm>
    </dsp:sp>
    <dsp:sp modelId="{0D58DAED-DF16-EE4C-9AA2-7700A08C5CED}">
      <dsp:nvSpPr>
        <dsp:cNvPr id="0" name=""/>
        <dsp:cNvSpPr/>
      </dsp:nvSpPr>
      <dsp:spPr>
        <a:xfrm>
          <a:off x="5612955" y="304056"/>
          <a:ext cx="2505664" cy="3692531"/>
        </a:xfrm>
        <a:prstGeom prst="roundRect">
          <a:avLst/>
        </a:prstGeom>
        <a:solidFill>
          <a:schemeClr val="bg2">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100000"/>
            </a:lnSpc>
            <a:spcBef>
              <a:spcPct val="0"/>
            </a:spcBef>
            <a:spcAft>
              <a:spcPct val="35000"/>
            </a:spcAft>
          </a:pPr>
          <a:r>
            <a:rPr lang="en-US" sz="2600" b="1" kern="1200" noProof="0" dirty="0" smtClean="0">
              <a:solidFill>
                <a:srgbClr val="000000"/>
              </a:solidFill>
            </a:rPr>
            <a:t>Qualitative</a:t>
          </a:r>
          <a:r>
            <a:rPr lang="en-US" sz="2600" kern="1200" noProof="0" dirty="0" smtClean="0">
              <a:solidFill>
                <a:srgbClr val="000000"/>
              </a:solidFill>
            </a:rPr>
            <a:t> results explain/enrich </a:t>
          </a:r>
          <a:r>
            <a:rPr lang="en-US" sz="2600" b="1" kern="1200" noProof="0" dirty="0" smtClean="0">
              <a:solidFill>
                <a:srgbClr val="000000"/>
              </a:solidFill>
            </a:rPr>
            <a:t>quantitative</a:t>
          </a:r>
          <a:r>
            <a:rPr lang="en-US" sz="2600" kern="1200" noProof="0" dirty="0" smtClean="0">
              <a:solidFill>
                <a:srgbClr val="000000"/>
              </a:solidFill>
            </a:rPr>
            <a:t> data</a:t>
          </a:r>
          <a:endParaRPr lang="en-US" sz="2600" kern="1200" noProof="0" dirty="0">
            <a:solidFill>
              <a:srgbClr val="000000"/>
            </a:solidFill>
          </a:endParaRPr>
        </a:p>
      </dsp:txBody>
      <dsp:txXfrm>
        <a:off x="5735271" y="426372"/>
        <a:ext cx="2261032" cy="344789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6402E8-DD3C-9D48-A15A-1EF90196A771}">
      <dsp:nvSpPr>
        <dsp:cNvPr id="0" name=""/>
        <dsp:cNvSpPr/>
      </dsp:nvSpPr>
      <dsp:spPr>
        <a:xfrm>
          <a:off x="622159" y="0"/>
          <a:ext cx="7051137" cy="4302125"/>
        </a:xfrm>
        <a:prstGeom prst="rightArrow">
          <a:avLst/>
        </a:prstGeom>
        <a:solidFill>
          <a:schemeClr val="accent2">
            <a:lumMod val="60000"/>
            <a:lumOff val="4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AFB65A0-9F5B-E64F-8AD0-2A1E954C7301}">
      <dsp:nvSpPr>
        <dsp:cNvPr id="0" name=""/>
        <dsp:cNvSpPr/>
      </dsp:nvSpPr>
      <dsp:spPr>
        <a:xfrm>
          <a:off x="11389" y="952120"/>
          <a:ext cx="1938867" cy="2320927"/>
        </a:xfrm>
        <a:prstGeom prst="roundRect">
          <a:avLst/>
        </a:prstGeom>
        <a:solidFill>
          <a:schemeClr val="bg2">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100000"/>
            </a:lnSpc>
            <a:spcBef>
              <a:spcPct val="0"/>
            </a:spcBef>
            <a:spcAft>
              <a:spcPct val="35000"/>
            </a:spcAft>
          </a:pPr>
          <a:r>
            <a:rPr lang="en-US" sz="2600" kern="1200" noProof="0" dirty="0" smtClean="0">
              <a:solidFill>
                <a:srgbClr val="000000"/>
              </a:solidFill>
            </a:rPr>
            <a:t>Questions/aligned objectives</a:t>
          </a:r>
          <a:endParaRPr lang="en-US" sz="2600" kern="1200" noProof="0" dirty="0">
            <a:solidFill>
              <a:srgbClr val="000000"/>
            </a:solidFill>
          </a:endParaRPr>
        </a:p>
      </dsp:txBody>
      <dsp:txXfrm>
        <a:off x="106037" y="1046768"/>
        <a:ext cx="1749571" cy="2131631"/>
      </dsp:txXfrm>
    </dsp:sp>
    <dsp:sp modelId="{6252BCFD-DE82-D240-8604-5D6EA40B7054}">
      <dsp:nvSpPr>
        <dsp:cNvPr id="0" name=""/>
        <dsp:cNvSpPr/>
      </dsp:nvSpPr>
      <dsp:spPr>
        <a:xfrm>
          <a:off x="2553007" y="2248273"/>
          <a:ext cx="2142355" cy="1787894"/>
        </a:xfrm>
        <a:prstGeom prst="roundRect">
          <a:avLst/>
        </a:prstGeom>
        <a:solidFill>
          <a:schemeClr val="bg2">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100000"/>
            </a:lnSpc>
            <a:spcBef>
              <a:spcPct val="0"/>
            </a:spcBef>
            <a:spcAft>
              <a:spcPct val="35000"/>
            </a:spcAft>
          </a:pPr>
          <a:r>
            <a:rPr lang="en-US" sz="2400" kern="1200" noProof="0" dirty="0" smtClean="0">
              <a:solidFill>
                <a:srgbClr val="000000"/>
              </a:solidFill>
            </a:rPr>
            <a:t>Collection and analysis </a:t>
          </a:r>
          <a:r>
            <a:rPr lang="en-US" sz="2400" b="1" i="1" kern="1200" noProof="0" dirty="0" smtClean="0">
              <a:solidFill>
                <a:srgbClr val="000000"/>
              </a:solidFill>
            </a:rPr>
            <a:t>quantitative</a:t>
          </a:r>
          <a:endParaRPr lang="en-US" sz="2400" b="1" i="1" kern="1200" noProof="0" dirty="0">
            <a:solidFill>
              <a:srgbClr val="000000"/>
            </a:solidFill>
          </a:endParaRPr>
        </a:p>
      </dsp:txBody>
      <dsp:txXfrm>
        <a:off x="2640285" y="2335551"/>
        <a:ext cx="1967799" cy="1613338"/>
      </dsp:txXfrm>
    </dsp:sp>
    <dsp:sp modelId="{7E910A97-591E-534F-ACCC-D36D93111B58}">
      <dsp:nvSpPr>
        <dsp:cNvPr id="0" name=""/>
        <dsp:cNvSpPr/>
      </dsp:nvSpPr>
      <dsp:spPr>
        <a:xfrm>
          <a:off x="2601328" y="376057"/>
          <a:ext cx="1925579" cy="1720850"/>
        </a:xfrm>
        <a:prstGeom prst="roundRect">
          <a:avLst/>
        </a:prstGeom>
        <a:solidFill>
          <a:schemeClr val="bg2">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100000"/>
            </a:lnSpc>
            <a:spcBef>
              <a:spcPct val="0"/>
            </a:spcBef>
            <a:spcAft>
              <a:spcPct val="35000"/>
            </a:spcAft>
          </a:pPr>
          <a:r>
            <a:rPr lang="en-US" sz="2400" kern="1200" noProof="0" dirty="0" smtClean="0">
              <a:solidFill>
                <a:srgbClr val="000000"/>
              </a:solidFill>
            </a:rPr>
            <a:t>Collection and analysis </a:t>
          </a:r>
          <a:r>
            <a:rPr lang="en-US" sz="2400" b="1" i="1" kern="1200" noProof="0" dirty="0" smtClean="0">
              <a:solidFill>
                <a:srgbClr val="000000"/>
              </a:solidFill>
            </a:rPr>
            <a:t>qualitative</a:t>
          </a:r>
          <a:endParaRPr lang="en-US" sz="2400" b="1" i="1" kern="1200" noProof="0" dirty="0">
            <a:solidFill>
              <a:srgbClr val="000000"/>
            </a:solidFill>
          </a:endParaRPr>
        </a:p>
      </dsp:txBody>
      <dsp:txXfrm>
        <a:off x="2685333" y="460062"/>
        <a:ext cx="1757569" cy="1552840"/>
      </dsp:txXfrm>
    </dsp:sp>
    <dsp:sp modelId="{0D58DAED-DF16-EE4C-9AA2-7700A08C5CED}">
      <dsp:nvSpPr>
        <dsp:cNvPr id="0" name=""/>
        <dsp:cNvSpPr/>
      </dsp:nvSpPr>
      <dsp:spPr>
        <a:xfrm>
          <a:off x="6167250" y="304796"/>
          <a:ext cx="2126638" cy="3692531"/>
        </a:xfrm>
        <a:prstGeom prst="roundRect">
          <a:avLst/>
        </a:prstGeom>
        <a:solidFill>
          <a:schemeClr val="bg2">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100000"/>
            </a:lnSpc>
            <a:spcBef>
              <a:spcPct val="0"/>
            </a:spcBef>
            <a:spcAft>
              <a:spcPct val="35000"/>
            </a:spcAft>
          </a:pPr>
          <a:r>
            <a:rPr lang="en-US" sz="2600" kern="1200" noProof="0" dirty="0" smtClean="0">
              <a:solidFill>
                <a:srgbClr val="000000"/>
              </a:solidFill>
            </a:rPr>
            <a:t>Results are </a:t>
          </a:r>
          <a:r>
            <a:rPr lang="en-US" sz="2600" b="1" kern="1200" noProof="0" dirty="0" smtClean="0">
              <a:solidFill>
                <a:srgbClr val="000000"/>
              </a:solidFill>
            </a:rPr>
            <a:t>combined</a:t>
          </a:r>
          <a:r>
            <a:rPr lang="en-US" sz="2600" kern="1200" noProof="0" dirty="0" smtClean="0">
              <a:solidFill>
                <a:srgbClr val="000000"/>
              </a:solidFill>
            </a:rPr>
            <a:t> to better answer the question</a:t>
          </a:r>
          <a:endParaRPr lang="en-US" sz="2600" kern="1200" noProof="0" dirty="0">
            <a:solidFill>
              <a:srgbClr val="000000"/>
            </a:solidFill>
          </a:endParaRPr>
        </a:p>
      </dsp:txBody>
      <dsp:txXfrm>
        <a:off x="6271064" y="408610"/>
        <a:ext cx="1919010" cy="348490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0034BB-F008-4744-BB65-7BB2BE1E6293}">
      <dsp:nvSpPr>
        <dsp:cNvPr id="0" name=""/>
        <dsp:cNvSpPr/>
      </dsp:nvSpPr>
      <dsp:spPr>
        <a:xfrm>
          <a:off x="3418410" y="116553"/>
          <a:ext cx="1893954" cy="1163860"/>
        </a:xfrm>
        <a:prstGeom prst="ellipse">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2933700">
            <a:lnSpc>
              <a:spcPct val="90000"/>
            </a:lnSpc>
            <a:spcBef>
              <a:spcPct val="0"/>
            </a:spcBef>
            <a:spcAft>
              <a:spcPct val="35000"/>
            </a:spcAft>
          </a:pPr>
          <a:r>
            <a:rPr lang="es-ES_tradnl" sz="6600" b="1" kern="1200" noProof="0" dirty="0" smtClean="0">
              <a:solidFill>
                <a:srgbClr val="000000"/>
              </a:solidFill>
            </a:rPr>
            <a:t>$</a:t>
          </a:r>
          <a:endParaRPr lang="es-ES_tradnl" sz="6600" b="1" kern="1200" noProof="0" dirty="0">
            <a:solidFill>
              <a:srgbClr val="000000"/>
            </a:solidFill>
          </a:endParaRPr>
        </a:p>
      </dsp:txBody>
      <dsp:txXfrm>
        <a:off x="3695773" y="286996"/>
        <a:ext cx="1339228" cy="822974"/>
      </dsp:txXfrm>
    </dsp:sp>
    <dsp:sp modelId="{44119E68-4736-3741-A633-EF1690F3EEB8}">
      <dsp:nvSpPr>
        <dsp:cNvPr id="0" name=""/>
        <dsp:cNvSpPr/>
      </dsp:nvSpPr>
      <dsp:spPr>
        <a:xfrm rot="2777886">
          <a:off x="4893198" y="1197452"/>
          <a:ext cx="364875" cy="488427"/>
        </a:xfrm>
        <a:prstGeom prst="rightArrow">
          <a:avLst>
            <a:gd name="adj1" fmla="val 60000"/>
            <a:gd name="adj2" fmla="val 50000"/>
          </a:avLst>
        </a:prstGeom>
        <a:solidFill>
          <a:schemeClr val="accent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a:off x="4910115" y="1255570"/>
        <a:ext cx="255413" cy="293057"/>
      </dsp:txXfrm>
    </dsp:sp>
    <dsp:sp modelId="{EB371B60-A766-E24D-BC6D-819A498D01B7}">
      <dsp:nvSpPr>
        <dsp:cNvPr id="0" name=""/>
        <dsp:cNvSpPr/>
      </dsp:nvSpPr>
      <dsp:spPr>
        <a:xfrm>
          <a:off x="4746702" y="1632102"/>
          <a:ext cx="2134145" cy="1163860"/>
        </a:xfrm>
        <a:prstGeom prst="ellipse">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s-ES_tradnl" sz="3200" kern="1200" noProof="0" dirty="0" smtClean="0">
              <a:solidFill>
                <a:srgbClr val="000000"/>
              </a:solidFill>
            </a:rPr>
            <a:t>Time                                             </a:t>
          </a:r>
          <a:endParaRPr lang="es-ES_tradnl" sz="3200" kern="1200" noProof="0" dirty="0">
            <a:solidFill>
              <a:srgbClr val="000000"/>
            </a:solidFill>
          </a:endParaRPr>
        </a:p>
      </dsp:txBody>
      <dsp:txXfrm>
        <a:off x="5059240" y="1802545"/>
        <a:ext cx="1509069" cy="822974"/>
      </dsp:txXfrm>
    </dsp:sp>
    <dsp:sp modelId="{8F68EBC1-3095-B04A-8CDF-3655847AEB79}">
      <dsp:nvSpPr>
        <dsp:cNvPr id="0" name=""/>
        <dsp:cNvSpPr/>
      </dsp:nvSpPr>
      <dsp:spPr>
        <a:xfrm rot="7997693">
          <a:off x="4943807" y="2658413"/>
          <a:ext cx="394497" cy="488427"/>
        </a:xfrm>
        <a:prstGeom prst="rightArrow">
          <a:avLst>
            <a:gd name="adj1" fmla="val 60000"/>
            <a:gd name="adj2" fmla="val 50000"/>
          </a:avLst>
        </a:prstGeom>
        <a:solidFill>
          <a:schemeClr val="accent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10800000">
        <a:off x="5043561" y="2713029"/>
        <a:ext cx="276148" cy="293057"/>
      </dsp:txXfrm>
    </dsp:sp>
    <dsp:sp modelId="{BAFC1D44-6D43-1F40-BCB2-5735C3C5C50A}">
      <dsp:nvSpPr>
        <dsp:cNvPr id="0" name=""/>
        <dsp:cNvSpPr/>
      </dsp:nvSpPr>
      <dsp:spPr>
        <a:xfrm>
          <a:off x="2592292" y="2930620"/>
          <a:ext cx="3546199" cy="1641347"/>
        </a:xfrm>
        <a:prstGeom prst="ellipse">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noProof="0" dirty="0" smtClean="0">
              <a:solidFill>
                <a:srgbClr val="000000"/>
              </a:solidFill>
            </a:rPr>
            <a:t>Experience/ skills (</a:t>
          </a:r>
          <a:r>
            <a:rPr lang="en-US" sz="2800" i="1" kern="1200" noProof="0" dirty="0" smtClean="0">
              <a:solidFill>
                <a:srgbClr val="000000"/>
              </a:solidFill>
            </a:rPr>
            <a:t>expertise</a:t>
          </a:r>
          <a:r>
            <a:rPr lang="en-US" sz="2800" kern="1200" noProof="0" dirty="0" smtClean="0">
              <a:solidFill>
                <a:srgbClr val="000000"/>
              </a:solidFill>
            </a:rPr>
            <a:t>)</a:t>
          </a:r>
          <a:endParaRPr lang="en-US" sz="2800" kern="1200" noProof="0" dirty="0">
            <a:solidFill>
              <a:srgbClr val="000000"/>
            </a:solidFill>
          </a:endParaRPr>
        </a:p>
      </dsp:txBody>
      <dsp:txXfrm>
        <a:off x="3111621" y="3170990"/>
        <a:ext cx="2507541" cy="1160607"/>
      </dsp:txXfrm>
    </dsp:sp>
    <dsp:sp modelId="{99526BC8-2D35-EF4A-AF70-C6036CE16E2D}">
      <dsp:nvSpPr>
        <dsp:cNvPr id="0" name=""/>
        <dsp:cNvSpPr/>
      </dsp:nvSpPr>
      <dsp:spPr>
        <a:xfrm rot="13475557">
          <a:off x="3354849" y="2653323"/>
          <a:ext cx="289113" cy="488427"/>
        </a:xfrm>
        <a:prstGeom prst="rightArrow">
          <a:avLst>
            <a:gd name="adj1" fmla="val 60000"/>
            <a:gd name="adj2" fmla="val 50000"/>
          </a:avLst>
        </a:prstGeom>
        <a:solidFill>
          <a:schemeClr val="accent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10800000">
        <a:off x="3429098" y="2781454"/>
        <a:ext cx="202379" cy="293057"/>
      </dsp:txXfrm>
    </dsp:sp>
    <dsp:sp modelId="{D182D382-E1CB-F142-8441-5F948B6230C2}">
      <dsp:nvSpPr>
        <dsp:cNvPr id="0" name=""/>
        <dsp:cNvSpPr/>
      </dsp:nvSpPr>
      <dsp:spPr>
        <a:xfrm>
          <a:off x="1272926" y="1653809"/>
          <a:ext cx="3110406" cy="1163860"/>
        </a:xfrm>
        <a:prstGeom prst="ellipse">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noProof="0" dirty="0" smtClean="0">
              <a:solidFill>
                <a:srgbClr val="000000"/>
              </a:solidFill>
            </a:rPr>
            <a:t>Teams  that collaborate       </a:t>
          </a:r>
          <a:r>
            <a:rPr lang="en-US" sz="3600" kern="1200" noProof="0" dirty="0" smtClean="0">
              <a:solidFill>
                <a:srgbClr val="000000"/>
              </a:solidFill>
            </a:rPr>
            <a:t>                                 </a:t>
          </a:r>
          <a:endParaRPr lang="en-US" sz="3600" kern="1200" noProof="0" dirty="0">
            <a:solidFill>
              <a:srgbClr val="000000"/>
            </a:solidFill>
          </a:endParaRPr>
        </a:p>
      </dsp:txBody>
      <dsp:txXfrm>
        <a:off x="1728434" y="1824252"/>
        <a:ext cx="2199390" cy="822974"/>
      </dsp:txXfrm>
    </dsp:sp>
    <dsp:sp modelId="{D73885F6-C704-8D47-8360-CD3FC79B676E}">
      <dsp:nvSpPr>
        <dsp:cNvPr id="0" name=""/>
        <dsp:cNvSpPr/>
      </dsp:nvSpPr>
      <dsp:spPr>
        <a:xfrm rot="18900003">
          <a:off x="3427879" y="1205731"/>
          <a:ext cx="372093" cy="488427"/>
        </a:xfrm>
        <a:prstGeom prst="rightArrow">
          <a:avLst>
            <a:gd name="adj1" fmla="val 60000"/>
            <a:gd name="adj2" fmla="val 50000"/>
          </a:avLst>
        </a:prstGeom>
        <a:solidFill>
          <a:schemeClr val="accent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a:off x="3444227" y="1342882"/>
        <a:ext cx="260465" cy="2930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81EAD3-1AE9-BA4E-807E-CD2C1882B157}">
      <dsp:nvSpPr>
        <dsp:cNvPr id="0" name=""/>
        <dsp:cNvSpPr/>
      </dsp:nvSpPr>
      <dsp:spPr>
        <a:xfrm>
          <a:off x="617219" y="0"/>
          <a:ext cx="6995160" cy="4302125"/>
        </a:xfrm>
        <a:prstGeom prst="rightArrow">
          <a:avLst/>
        </a:prstGeom>
        <a:solidFill>
          <a:schemeClr val="accent2">
            <a:lumMod val="60000"/>
            <a:lumOff val="4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2508134-EA3D-2E4D-93E3-28757969ABF8}">
      <dsp:nvSpPr>
        <dsp:cNvPr id="0" name=""/>
        <dsp:cNvSpPr/>
      </dsp:nvSpPr>
      <dsp:spPr>
        <a:xfrm>
          <a:off x="433" y="1290637"/>
          <a:ext cx="2645398" cy="1720850"/>
        </a:xfrm>
        <a:prstGeom prst="roundRect">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noProof="0" smtClean="0">
              <a:solidFill>
                <a:srgbClr val="000000"/>
              </a:solidFill>
            </a:rPr>
            <a:t>Qualitative Study</a:t>
          </a:r>
          <a:endParaRPr lang="en-US" sz="3200" kern="1200" noProof="0">
            <a:solidFill>
              <a:srgbClr val="000000"/>
            </a:solidFill>
          </a:endParaRPr>
        </a:p>
      </dsp:txBody>
      <dsp:txXfrm>
        <a:off x="84438" y="1374642"/>
        <a:ext cx="2477388" cy="1552840"/>
      </dsp:txXfrm>
    </dsp:sp>
    <dsp:sp modelId="{13923C62-AC20-B344-A826-464AA8245056}">
      <dsp:nvSpPr>
        <dsp:cNvPr id="0" name=""/>
        <dsp:cNvSpPr/>
      </dsp:nvSpPr>
      <dsp:spPr>
        <a:xfrm>
          <a:off x="2792100" y="1290637"/>
          <a:ext cx="2645398" cy="1720850"/>
        </a:xfrm>
        <a:prstGeom prst="roundRect">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i="1" kern="1200" noProof="0" smtClean="0">
              <a:solidFill>
                <a:srgbClr val="000000"/>
              </a:solidFill>
            </a:rPr>
            <a:t>informs</a:t>
          </a:r>
          <a:endParaRPr lang="en-US" sz="3200" i="1" kern="1200" noProof="0">
            <a:solidFill>
              <a:srgbClr val="000000"/>
            </a:solidFill>
          </a:endParaRPr>
        </a:p>
      </dsp:txBody>
      <dsp:txXfrm>
        <a:off x="2876105" y="1374642"/>
        <a:ext cx="2477388" cy="1552840"/>
      </dsp:txXfrm>
    </dsp:sp>
    <dsp:sp modelId="{C4F22BF9-E009-454D-94EF-CA6F46ECCACE}">
      <dsp:nvSpPr>
        <dsp:cNvPr id="0" name=""/>
        <dsp:cNvSpPr/>
      </dsp:nvSpPr>
      <dsp:spPr>
        <a:xfrm>
          <a:off x="5583767" y="1290637"/>
          <a:ext cx="2645398" cy="1720850"/>
        </a:xfrm>
        <a:prstGeom prst="roundRect">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noProof="0" dirty="0" smtClean="0">
              <a:solidFill>
                <a:srgbClr val="000000"/>
              </a:solidFill>
            </a:rPr>
            <a:t>Quantitative Study</a:t>
          </a:r>
          <a:endParaRPr lang="en-US" sz="3200" kern="1200" noProof="0" dirty="0">
            <a:solidFill>
              <a:srgbClr val="000000"/>
            </a:solidFill>
          </a:endParaRPr>
        </a:p>
      </dsp:txBody>
      <dsp:txXfrm>
        <a:off x="5667772" y="1374642"/>
        <a:ext cx="2477388" cy="15528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81EAD3-1AE9-BA4E-807E-CD2C1882B157}">
      <dsp:nvSpPr>
        <dsp:cNvPr id="0" name=""/>
        <dsp:cNvSpPr/>
      </dsp:nvSpPr>
      <dsp:spPr>
        <a:xfrm>
          <a:off x="617219" y="0"/>
          <a:ext cx="6995160" cy="4302125"/>
        </a:xfrm>
        <a:prstGeom prst="rightArrow">
          <a:avLst/>
        </a:prstGeom>
        <a:solidFill>
          <a:schemeClr val="accent2">
            <a:lumMod val="60000"/>
            <a:lumOff val="4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2508134-EA3D-2E4D-93E3-28757969ABF8}">
      <dsp:nvSpPr>
        <dsp:cNvPr id="0" name=""/>
        <dsp:cNvSpPr/>
      </dsp:nvSpPr>
      <dsp:spPr>
        <a:xfrm>
          <a:off x="4469" y="1295404"/>
          <a:ext cx="2643728" cy="1720850"/>
        </a:xfrm>
        <a:prstGeom prst="roundRect">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noProof="0" dirty="0" smtClean="0">
              <a:solidFill>
                <a:srgbClr val="000000"/>
              </a:solidFill>
            </a:rPr>
            <a:t>Quantitative Study</a:t>
          </a:r>
          <a:endParaRPr lang="en-US" sz="3200" kern="1200" noProof="0" dirty="0">
            <a:solidFill>
              <a:srgbClr val="000000"/>
            </a:solidFill>
          </a:endParaRPr>
        </a:p>
      </dsp:txBody>
      <dsp:txXfrm>
        <a:off x="88474" y="1379409"/>
        <a:ext cx="2475718" cy="1552840"/>
      </dsp:txXfrm>
    </dsp:sp>
    <dsp:sp modelId="{13923C62-AC20-B344-A826-464AA8245056}">
      <dsp:nvSpPr>
        <dsp:cNvPr id="0" name=""/>
        <dsp:cNvSpPr/>
      </dsp:nvSpPr>
      <dsp:spPr>
        <a:xfrm>
          <a:off x="2792935" y="1290637"/>
          <a:ext cx="2643728" cy="1720850"/>
        </a:xfrm>
        <a:prstGeom prst="roundRect">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i="1" kern="1200" noProof="0" smtClean="0">
              <a:solidFill>
                <a:srgbClr val="000000"/>
              </a:solidFill>
            </a:rPr>
            <a:t>informs</a:t>
          </a:r>
          <a:endParaRPr lang="en-US" sz="3200" i="1" kern="1200" noProof="0">
            <a:solidFill>
              <a:srgbClr val="000000"/>
            </a:solidFill>
          </a:endParaRPr>
        </a:p>
      </dsp:txBody>
      <dsp:txXfrm>
        <a:off x="2876940" y="1374642"/>
        <a:ext cx="2475718" cy="1552840"/>
      </dsp:txXfrm>
    </dsp:sp>
    <dsp:sp modelId="{C4F22BF9-E009-454D-94EF-CA6F46ECCACE}">
      <dsp:nvSpPr>
        <dsp:cNvPr id="0" name=""/>
        <dsp:cNvSpPr/>
      </dsp:nvSpPr>
      <dsp:spPr>
        <a:xfrm>
          <a:off x="5581526" y="1290637"/>
          <a:ext cx="2643728" cy="1720850"/>
        </a:xfrm>
        <a:prstGeom prst="roundRect">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noProof="0" smtClean="0">
              <a:solidFill>
                <a:srgbClr val="000000"/>
              </a:solidFill>
            </a:rPr>
            <a:t>Qualitative Study</a:t>
          </a:r>
          <a:endParaRPr lang="en-US" sz="3200" kern="1200" noProof="0">
            <a:solidFill>
              <a:srgbClr val="000000"/>
            </a:solidFill>
          </a:endParaRPr>
        </a:p>
      </dsp:txBody>
      <dsp:txXfrm>
        <a:off x="5665531" y="1374642"/>
        <a:ext cx="2475718" cy="15528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81EAD3-1AE9-BA4E-807E-CD2C1882B157}">
      <dsp:nvSpPr>
        <dsp:cNvPr id="0" name=""/>
        <dsp:cNvSpPr/>
      </dsp:nvSpPr>
      <dsp:spPr>
        <a:xfrm>
          <a:off x="617219" y="0"/>
          <a:ext cx="6995160" cy="4302125"/>
        </a:xfrm>
        <a:prstGeom prst="rightArrow">
          <a:avLst/>
        </a:prstGeom>
        <a:solidFill>
          <a:schemeClr val="accent2">
            <a:lumMod val="60000"/>
            <a:lumOff val="4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2508134-EA3D-2E4D-93E3-28757969ABF8}">
      <dsp:nvSpPr>
        <dsp:cNvPr id="0" name=""/>
        <dsp:cNvSpPr/>
      </dsp:nvSpPr>
      <dsp:spPr>
        <a:xfrm>
          <a:off x="846355" y="76199"/>
          <a:ext cx="1699539" cy="1720850"/>
        </a:xfrm>
        <a:prstGeom prst="roundRect">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noProof="0" smtClean="0">
              <a:solidFill>
                <a:srgbClr val="000000"/>
              </a:solidFill>
            </a:rPr>
            <a:t>Quantitative Study</a:t>
          </a:r>
          <a:endParaRPr lang="en-US" sz="2000" kern="1200" noProof="0">
            <a:solidFill>
              <a:srgbClr val="000000"/>
            </a:solidFill>
          </a:endParaRPr>
        </a:p>
      </dsp:txBody>
      <dsp:txXfrm>
        <a:off x="929320" y="159164"/>
        <a:ext cx="1533609" cy="1554920"/>
      </dsp:txXfrm>
    </dsp:sp>
    <dsp:sp modelId="{13923C62-AC20-B344-A826-464AA8245056}">
      <dsp:nvSpPr>
        <dsp:cNvPr id="0" name=""/>
        <dsp:cNvSpPr/>
      </dsp:nvSpPr>
      <dsp:spPr>
        <a:xfrm>
          <a:off x="2701070" y="1528192"/>
          <a:ext cx="4635580" cy="1255274"/>
        </a:xfrm>
        <a:prstGeom prst="roundRect">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i="1" kern="1200" noProof="0" dirty="0" smtClean="0">
              <a:solidFill>
                <a:srgbClr val="000000"/>
              </a:solidFill>
            </a:rPr>
            <a:t>Combined results</a:t>
          </a:r>
          <a:endParaRPr lang="en-US" sz="2800" i="1" kern="1200" noProof="0" dirty="0">
            <a:solidFill>
              <a:srgbClr val="000000"/>
            </a:solidFill>
          </a:endParaRPr>
        </a:p>
      </dsp:txBody>
      <dsp:txXfrm>
        <a:off x="2762347" y="1589469"/>
        <a:ext cx="4513026" cy="1132720"/>
      </dsp:txXfrm>
    </dsp:sp>
    <dsp:sp modelId="{C4F22BF9-E009-454D-94EF-CA6F46ECCACE}">
      <dsp:nvSpPr>
        <dsp:cNvPr id="0" name=""/>
        <dsp:cNvSpPr/>
      </dsp:nvSpPr>
      <dsp:spPr>
        <a:xfrm>
          <a:off x="821909" y="2057396"/>
          <a:ext cx="1699539" cy="1720850"/>
        </a:xfrm>
        <a:prstGeom prst="roundRect">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noProof="0" smtClean="0">
              <a:solidFill>
                <a:srgbClr val="000000"/>
              </a:solidFill>
            </a:rPr>
            <a:t>Qualitative Study</a:t>
          </a:r>
          <a:endParaRPr lang="en-US" sz="2000" kern="1200" noProof="0">
            <a:solidFill>
              <a:srgbClr val="000000"/>
            </a:solidFill>
          </a:endParaRPr>
        </a:p>
      </dsp:txBody>
      <dsp:txXfrm>
        <a:off x="904874" y="2140361"/>
        <a:ext cx="1533609" cy="15549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6EC58F-5B49-9C42-90D0-E1FEA9FC7CA9}">
      <dsp:nvSpPr>
        <dsp:cNvPr id="0" name=""/>
        <dsp:cNvSpPr/>
      </dsp:nvSpPr>
      <dsp:spPr>
        <a:xfrm>
          <a:off x="745" y="212321"/>
          <a:ext cx="3049918" cy="599209"/>
        </a:xfrm>
        <a:prstGeom prst="roundRect">
          <a:avLst>
            <a:gd name="adj" fmla="val 10000"/>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b="1" kern="1200" noProof="0" dirty="0" smtClean="0">
              <a:solidFill>
                <a:schemeClr val="tx2"/>
              </a:solidFill>
            </a:rPr>
            <a:t>Objectives/questions</a:t>
          </a:r>
          <a:endParaRPr lang="en-US" sz="2200" b="1" kern="1200" noProof="0" dirty="0">
            <a:solidFill>
              <a:schemeClr val="tx2"/>
            </a:solidFill>
          </a:endParaRPr>
        </a:p>
      </dsp:txBody>
      <dsp:txXfrm>
        <a:off x="18295" y="229871"/>
        <a:ext cx="3014818" cy="564109"/>
      </dsp:txXfrm>
    </dsp:sp>
    <dsp:sp modelId="{6D93A5B6-C5F8-C941-A895-05A6FEB55D56}">
      <dsp:nvSpPr>
        <dsp:cNvPr id="0" name=""/>
        <dsp:cNvSpPr/>
      </dsp:nvSpPr>
      <dsp:spPr>
        <a:xfrm>
          <a:off x="305737" y="811531"/>
          <a:ext cx="306645" cy="1404023"/>
        </a:xfrm>
        <a:custGeom>
          <a:avLst/>
          <a:gdLst/>
          <a:ahLst/>
          <a:cxnLst/>
          <a:rect l="0" t="0" r="0" b="0"/>
          <a:pathLst>
            <a:path>
              <a:moveTo>
                <a:pt x="0" y="0"/>
              </a:moveTo>
              <a:lnTo>
                <a:pt x="0" y="1404023"/>
              </a:lnTo>
              <a:lnTo>
                <a:pt x="306645" y="140402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561FAA4-257D-B840-8BBA-BE9C339EF5CF}">
      <dsp:nvSpPr>
        <dsp:cNvPr id="0" name=""/>
        <dsp:cNvSpPr/>
      </dsp:nvSpPr>
      <dsp:spPr>
        <a:xfrm>
          <a:off x="612383" y="1443799"/>
          <a:ext cx="7676262" cy="154351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lvl="0" algn="ctr" defTabSz="1155700">
            <a:lnSpc>
              <a:spcPct val="100000"/>
            </a:lnSpc>
            <a:spcBef>
              <a:spcPct val="0"/>
            </a:spcBef>
            <a:spcAft>
              <a:spcPct val="35000"/>
            </a:spcAft>
          </a:pPr>
          <a:r>
            <a:rPr lang="en-US" sz="2600" b="1" kern="1200" noProof="0" dirty="0" smtClean="0"/>
            <a:t>Quantitative: </a:t>
          </a:r>
          <a:r>
            <a:rPr lang="en-US" sz="2200" kern="1200" noProof="0" dirty="0" smtClean="0"/>
            <a:t>How much does the program improve quality of life? What is the least effective method? What was the most important utilization barrier? Which program is cost-effective? </a:t>
          </a:r>
          <a:endParaRPr lang="en-US" sz="2200" kern="1200" noProof="0" dirty="0"/>
        </a:p>
      </dsp:txBody>
      <dsp:txXfrm>
        <a:off x="657591" y="1489007"/>
        <a:ext cx="7585846" cy="1453094"/>
      </dsp:txXfrm>
    </dsp:sp>
    <dsp:sp modelId="{47762ECD-827D-F847-91EF-848DF4EDDEAC}">
      <dsp:nvSpPr>
        <dsp:cNvPr id="0" name=""/>
        <dsp:cNvSpPr/>
      </dsp:nvSpPr>
      <dsp:spPr>
        <a:xfrm>
          <a:off x="305737" y="811531"/>
          <a:ext cx="306645" cy="3089951"/>
        </a:xfrm>
        <a:custGeom>
          <a:avLst/>
          <a:gdLst/>
          <a:ahLst/>
          <a:cxnLst/>
          <a:rect l="0" t="0" r="0" b="0"/>
          <a:pathLst>
            <a:path>
              <a:moveTo>
                <a:pt x="0" y="0"/>
              </a:moveTo>
              <a:lnTo>
                <a:pt x="0" y="3089951"/>
              </a:lnTo>
              <a:lnTo>
                <a:pt x="306645" y="308995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A16A3C1-1E94-EF46-B676-FA5ADD761B89}">
      <dsp:nvSpPr>
        <dsp:cNvPr id="0" name=""/>
        <dsp:cNvSpPr/>
      </dsp:nvSpPr>
      <dsp:spPr>
        <a:xfrm>
          <a:off x="612383" y="3137112"/>
          <a:ext cx="7691017" cy="15287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33020" rIns="49530" bIns="33020" numCol="1" spcCol="1270" anchor="ctr" anchorCtr="0">
          <a:noAutofit/>
        </a:bodyPr>
        <a:lstStyle/>
        <a:p>
          <a:pPr lvl="0" algn="ctr" defTabSz="1155700">
            <a:lnSpc>
              <a:spcPct val="100000"/>
            </a:lnSpc>
            <a:spcBef>
              <a:spcPct val="0"/>
            </a:spcBef>
            <a:spcAft>
              <a:spcPct val="35000"/>
            </a:spcAft>
          </a:pPr>
          <a:r>
            <a:rPr lang="en-US" sz="2600" b="1" kern="1200" noProof="0" dirty="0" smtClean="0"/>
            <a:t>Qualitative: </a:t>
          </a:r>
          <a:r>
            <a:rPr lang="en-US" sz="2200" kern="1200" noProof="0" dirty="0" smtClean="0"/>
            <a:t>What effect is perceived by the people? Why do they accept or reject a component of the program? Why do specific barriers to the success of the program exist? </a:t>
          </a:r>
          <a:endParaRPr lang="en-US" sz="2200" kern="1200" noProof="0" dirty="0"/>
        </a:p>
      </dsp:txBody>
      <dsp:txXfrm>
        <a:off x="657158" y="3181887"/>
        <a:ext cx="7601467" cy="143919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6EC58F-5B49-9C42-90D0-E1FEA9FC7CA9}">
      <dsp:nvSpPr>
        <dsp:cNvPr id="0" name=""/>
        <dsp:cNvSpPr/>
      </dsp:nvSpPr>
      <dsp:spPr>
        <a:xfrm>
          <a:off x="3107" y="189861"/>
          <a:ext cx="3122167" cy="613404"/>
        </a:xfrm>
        <a:prstGeom prst="roundRect">
          <a:avLst>
            <a:gd name="adj" fmla="val 10000"/>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en-US" sz="3600" b="1" kern="1200" noProof="0" dirty="0" smtClean="0">
              <a:solidFill>
                <a:schemeClr val="tx2"/>
              </a:solidFill>
            </a:rPr>
            <a:t>Sampling</a:t>
          </a:r>
          <a:endParaRPr lang="en-US" sz="3600" b="1" kern="1200" noProof="0" dirty="0">
            <a:solidFill>
              <a:schemeClr val="tx2"/>
            </a:solidFill>
          </a:endParaRPr>
        </a:p>
      </dsp:txBody>
      <dsp:txXfrm>
        <a:off x="21073" y="207827"/>
        <a:ext cx="3086235" cy="577472"/>
      </dsp:txXfrm>
    </dsp:sp>
    <dsp:sp modelId="{6D93A5B6-C5F8-C941-A895-05A6FEB55D56}">
      <dsp:nvSpPr>
        <dsp:cNvPr id="0" name=""/>
        <dsp:cNvSpPr/>
      </dsp:nvSpPr>
      <dsp:spPr>
        <a:xfrm>
          <a:off x="315324" y="803265"/>
          <a:ext cx="285938" cy="3091463"/>
        </a:xfrm>
        <a:custGeom>
          <a:avLst/>
          <a:gdLst/>
          <a:ahLst/>
          <a:cxnLst/>
          <a:rect l="0" t="0" r="0" b="0"/>
          <a:pathLst>
            <a:path>
              <a:moveTo>
                <a:pt x="0" y="0"/>
              </a:moveTo>
              <a:lnTo>
                <a:pt x="0" y="3091463"/>
              </a:lnTo>
              <a:lnTo>
                <a:pt x="285938" y="309146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561FAA4-257D-B840-8BBA-BE9C339EF5CF}">
      <dsp:nvSpPr>
        <dsp:cNvPr id="0" name=""/>
        <dsp:cNvSpPr/>
      </dsp:nvSpPr>
      <dsp:spPr>
        <a:xfrm>
          <a:off x="601262" y="3104691"/>
          <a:ext cx="7563757" cy="158007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100000"/>
            </a:lnSpc>
            <a:spcBef>
              <a:spcPct val="0"/>
            </a:spcBef>
            <a:spcAft>
              <a:spcPct val="35000"/>
            </a:spcAft>
          </a:pPr>
          <a:r>
            <a:rPr lang="en-US" sz="2500" b="1" kern="1200" noProof="0" dirty="0" smtClean="0"/>
            <a:t>Qualitative: </a:t>
          </a:r>
          <a:r>
            <a:rPr lang="en-US" sz="2500" kern="1200" noProof="0" dirty="0" smtClean="0"/>
            <a:t>Find cases rich in information about the phenomenon </a:t>
          </a:r>
          <a:r>
            <a:rPr lang="en-US" sz="2500" b="0" kern="1200" noProof="0" dirty="0" smtClean="0"/>
            <a:t>in order to understand the meaning or the experience from the perspective of the user</a:t>
          </a:r>
          <a:endParaRPr lang="en-US" sz="2500" b="0" kern="1200" noProof="0" dirty="0"/>
        </a:p>
      </dsp:txBody>
      <dsp:txXfrm>
        <a:off x="647541" y="3150970"/>
        <a:ext cx="7471199" cy="1487516"/>
      </dsp:txXfrm>
    </dsp:sp>
    <dsp:sp modelId="{47762ECD-827D-F847-91EF-848DF4EDDEAC}">
      <dsp:nvSpPr>
        <dsp:cNvPr id="0" name=""/>
        <dsp:cNvSpPr/>
      </dsp:nvSpPr>
      <dsp:spPr>
        <a:xfrm>
          <a:off x="315324" y="803265"/>
          <a:ext cx="318710" cy="1317758"/>
        </a:xfrm>
        <a:custGeom>
          <a:avLst/>
          <a:gdLst/>
          <a:ahLst/>
          <a:cxnLst/>
          <a:rect l="0" t="0" r="0" b="0"/>
          <a:pathLst>
            <a:path>
              <a:moveTo>
                <a:pt x="0" y="0"/>
              </a:moveTo>
              <a:lnTo>
                <a:pt x="0" y="1317758"/>
              </a:lnTo>
              <a:lnTo>
                <a:pt x="318710" y="131775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A16A3C1-1E94-EF46-B676-FA5ADD761B89}">
      <dsp:nvSpPr>
        <dsp:cNvPr id="0" name=""/>
        <dsp:cNvSpPr/>
      </dsp:nvSpPr>
      <dsp:spPr>
        <a:xfrm>
          <a:off x="634034" y="1338547"/>
          <a:ext cx="7671765" cy="156495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a:lnSpc>
              <a:spcPct val="100000"/>
            </a:lnSpc>
            <a:spcBef>
              <a:spcPct val="0"/>
            </a:spcBef>
            <a:spcAft>
              <a:spcPct val="35000"/>
            </a:spcAft>
          </a:pPr>
          <a:r>
            <a:rPr lang="en-US" sz="2500" b="1" kern="1200" noProof="0" dirty="0" smtClean="0"/>
            <a:t>Quantitative: </a:t>
          </a:r>
          <a:r>
            <a:rPr lang="en-US" sz="2500" kern="1200" noProof="0" dirty="0" smtClean="0"/>
            <a:t> Generate representative samples to obtain the magnitude of the change</a:t>
          </a:r>
          <a:endParaRPr lang="en-US" sz="2500" kern="1200" noProof="0" dirty="0"/>
        </a:p>
      </dsp:txBody>
      <dsp:txXfrm>
        <a:off x="679870" y="1384383"/>
        <a:ext cx="7580093" cy="14732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6EC58F-5B49-9C42-90D0-E1FEA9FC7CA9}">
      <dsp:nvSpPr>
        <dsp:cNvPr id="0" name=""/>
        <dsp:cNvSpPr/>
      </dsp:nvSpPr>
      <dsp:spPr>
        <a:xfrm>
          <a:off x="1109" y="172141"/>
          <a:ext cx="3055079" cy="600223"/>
        </a:xfrm>
        <a:prstGeom prst="roundRect">
          <a:avLst>
            <a:gd name="adj" fmla="val 10000"/>
          </a:avLst>
        </a:prstGeom>
        <a:solidFill>
          <a:schemeClr val="accent4">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b="1" kern="1200" noProof="0" dirty="0" smtClean="0">
              <a:solidFill>
                <a:schemeClr val="tx2"/>
              </a:solidFill>
            </a:rPr>
            <a:t>Data collection</a:t>
          </a:r>
          <a:endParaRPr lang="en-US" sz="3200" b="1" kern="1200" noProof="0" dirty="0">
            <a:solidFill>
              <a:schemeClr val="tx2"/>
            </a:solidFill>
          </a:endParaRPr>
        </a:p>
      </dsp:txBody>
      <dsp:txXfrm>
        <a:off x="18689" y="189721"/>
        <a:ext cx="3019919" cy="565063"/>
      </dsp:txXfrm>
    </dsp:sp>
    <dsp:sp modelId="{6D93A5B6-C5F8-C941-A895-05A6FEB55D56}">
      <dsp:nvSpPr>
        <dsp:cNvPr id="0" name=""/>
        <dsp:cNvSpPr/>
      </dsp:nvSpPr>
      <dsp:spPr>
        <a:xfrm>
          <a:off x="306617" y="772364"/>
          <a:ext cx="309930" cy="2881017"/>
        </a:xfrm>
        <a:custGeom>
          <a:avLst/>
          <a:gdLst/>
          <a:ahLst/>
          <a:cxnLst/>
          <a:rect l="0" t="0" r="0" b="0"/>
          <a:pathLst>
            <a:path>
              <a:moveTo>
                <a:pt x="0" y="0"/>
              </a:moveTo>
              <a:lnTo>
                <a:pt x="0" y="2881017"/>
              </a:lnTo>
              <a:lnTo>
                <a:pt x="309930" y="288101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561FAA4-257D-B840-8BBA-BE9C339EF5CF}">
      <dsp:nvSpPr>
        <dsp:cNvPr id="0" name=""/>
        <dsp:cNvSpPr/>
      </dsp:nvSpPr>
      <dsp:spPr>
        <a:xfrm>
          <a:off x="616548" y="2880321"/>
          <a:ext cx="7689251" cy="154612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b="1" kern="1200" noProof="0" dirty="0" smtClean="0"/>
            <a:t>Sampling + Qualitative Tools:     </a:t>
          </a:r>
        </a:p>
        <a:p>
          <a:pPr lvl="0" algn="ctr" defTabSz="1333500">
            <a:lnSpc>
              <a:spcPct val="90000"/>
            </a:lnSpc>
            <a:spcBef>
              <a:spcPct val="0"/>
            </a:spcBef>
            <a:spcAft>
              <a:spcPct val="35000"/>
            </a:spcAft>
          </a:pPr>
          <a:r>
            <a:rPr lang="en-US" sz="3000" b="0" kern="1200" noProof="0" dirty="0" smtClean="0"/>
            <a:t>Purposive + Applied interviews/</a:t>
          </a:r>
          <a:r>
            <a:rPr lang="en-US" sz="3000" b="0" kern="1200" noProof="0" dirty="0" smtClean="0">
              <a:solidFill>
                <a:schemeClr val="tx1"/>
              </a:solidFill>
            </a:rPr>
            <a:t>FG/o</a:t>
          </a:r>
          <a:r>
            <a:rPr lang="en-US" sz="3000" b="0" kern="1200" noProof="0" dirty="0" smtClean="0"/>
            <a:t>bservation</a:t>
          </a:r>
          <a:endParaRPr lang="en-US" sz="3000" b="0" kern="1200" noProof="0" dirty="0"/>
        </a:p>
      </dsp:txBody>
      <dsp:txXfrm>
        <a:off x="661832" y="2925605"/>
        <a:ext cx="7598683" cy="1455554"/>
      </dsp:txXfrm>
    </dsp:sp>
    <dsp:sp modelId="{47762ECD-827D-F847-91EF-848DF4EDDEAC}">
      <dsp:nvSpPr>
        <dsp:cNvPr id="0" name=""/>
        <dsp:cNvSpPr/>
      </dsp:nvSpPr>
      <dsp:spPr>
        <a:xfrm>
          <a:off x="306617" y="772364"/>
          <a:ext cx="423809" cy="1145425"/>
        </a:xfrm>
        <a:custGeom>
          <a:avLst/>
          <a:gdLst/>
          <a:ahLst/>
          <a:cxnLst/>
          <a:rect l="0" t="0" r="0" b="0"/>
          <a:pathLst>
            <a:path>
              <a:moveTo>
                <a:pt x="0" y="0"/>
              </a:moveTo>
              <a:lnTo>
                <a:pt x="0" y="1145425"/>
              </a:lnTo>
              <a:lnTo>
                <a:pt x="423809" y="1145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A16A3C1-1E94-EF46-B676-FA5ADD761B89}">
      <dsp:nvSpPr>
        <dsp:cNvPr id="0" name=""/>
        <dsp:cNvSpPr/>
      </dsp:nvSpPr>
      <dsp:spPr>
        <a:xfrm>
          <a:off x="730427" y="1152126"/>
          <a:ext cx="7506917" cy="153132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b="1" kern="1200" noProof="0" smtClean="0"/>
            <a:t>Sampling + Quantitative Tools: </a:t>
          </a:r>
          <a:r>
            <a:rPr lang="en-US" sz="3000" b="0" kern="1200" noProof="0" smtClean="0"/>
            <a:t>Representative </a:t>
          </a:r>
          <a:r>
            <a:rPr lang="en-US" sz="3000" kern="1200" noProof="0" smtClean="0"/>
            <a:t>(random with statistical power) + Applied questionnaires</a:t>
          </a:r>
          <a:endParaRPr lang="en-US" sz="3000" kern="1200" noProof="0"/>
        </a:p>
      </dsp:txBody>
      <dsp:txXfrm>
        <a:off x="775278" y="1196977"/>
        <a:ext cx="7417215" cy="144162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50D71-9429-7E4F-95B2-EE9A32F15E3B}">
      <dsp:nvSpPr>
        <dsp:cNvPr id="0" name=""/>
        <dsp:cNvSpPr/>
      </dsp:nvSpPr>
      <dsp:spPr>
        <a:xfrm>
          <a:off x="3746414" y="448074"/>
          <a:ext cx="4483185" cy="1791074"/>
        </a:xfrm>
        <a:prstGeom prst="rect">
          <a:avLst/>
        </a:prstGeom>
        <a:solidFill>
          <a:schemeClr val="accent2">
            <a:lumMod val="60000"/>
            <a:lumOff val="40000"/>
            <a:alpha val="9000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56464" rIns="156464" bIns="156464" numCol="1" spcCol="1270" anchor="ctr" anchorCtr="0">
          <a:noAutofit/>
        </a:bodyPr>
        <a:lstStyle/>
        <a:p>
          <a:pPr lvl="0" algn="l" defTabSz="977900">
            <a:lnSpc>
              <a:spcPct val="125000"/>
            </a:lnSpc>
            <a:spcBef>
              <a:spcPct val="0"/>
            </a:spcBef>
            <a:spcAft>
              <a:spcPct val="35000"/>
            </a:spcAft>
          </a:pPr>
          <a:r>
            <a:rPr lang="en-US" sz="2200" kern="1200" noProof="0" dirty="0" smtClean="0"/>
            <a:t>2nd Design questionnaire for representative random sample</a:t>
          </a:r>
          <a:endParaRPr lang="en-US" sz="2200" kern="1200" noProof="0" dirty="0"/>
        </a:p>
      </dsp:txBody>
      <dsp:txXfrm>
        <a:off x="4463724" y="448074"/>
        <a:ext cx="3765875" cy="1791074"/>
      </dsp:txXfrm>
    </dsp:sp>
    <dsp:sp modelId="{15EE10EB-3423-2A4E-940C-A974B7437B8C}">
      <dsp:nvSpPr>
        <dsp:cNvPr id="0" name=""/>
        <dsp:cNvSpPr/>
      </dsp:nvSpPr>
      <dsp:spPr>
        <a:xfrm>
          <a:off x="3746414" y="2324475"/>
          <a:ext cx="4483185" cy="1791074"/>
        </a:xfrm>
        <a:prstGeom prst="rect">
          <a:avLst/>
        </a:prstGeom>
        <a:solidFill>
          <a:schemeClr val="accent2">
            <a:lumMod val="60000"/>
            <a:lumOff val="40000"/>
            <a:alpha val="9000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56464" rIns="156464" bIns="156464" numCol="1" spcCol="1270" anchor="ctr" anchorCtr="0">
          <a:noAutofit/>
        </a:bodyPr>
        <a:lstStyle/>
        <a:p>
          <a:pPr lvl="0" algn="l" defTabSz="977900">
            <a:lnSpc>
              <a:spcPct val="125000"/>
            </a:lnSpc>
            <a:spcBef>
              <a:spcPct val="0"/>
            </a:spcBef>
            <a:spcAft>
              <a:spcPct val="35000"/>
            </a:spcAft>
          </a:pPr>
          <a:r>
            <a:rPr lang="en-US" sz="2200" kern="1200" noProof="0" dirty="0" smtClean="0"/>
            <a:t>3rd Purposive selection of a sub-sample for in depth interviews with some individuals</a:t>
          </a:r>
          <a:endParaRPr lang="en-US" sz="2200" kern="1200" noProof="0" dirty="0"/>
        </a:p>
      </dsp:txBody>
      <dsp:txXfrm>
        <a:off x="4463724" y="2324475"/>
        <a:ext cx="3765875" cy="1791074"/>
      </dsp:txXfrm>
    </dsp:sp>
    <dsp:sp modelId="{5662C0CA-399E-7340-81AA-088DF96B8D5D}">
      <dsp:nvSpPr>
        <dsp:cNvPr id="0" name=""/>
        <dsp:cNvSpPr/>
      </dsp:nvSpPr>
      <dsp:spPr>
        <a:xfrm>
          <a:off x="133087" y="1"/>
          <a:ext cx="4156061" cy="4302122"/>
        </a:xfrm>
        <a:prstGeom prst="ellipse">
          <a:avLst/>
        </a:prstGeom>
        <a:solidFill>
          <a:schemeClr val="accent3">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lang="en-US" sz="3600" b="1" kern="1200" noProof="0" dirty="0" smtClean="0">
              <a:solidFill>
                <a:schemeClr val="tx2"/>
              </a:solidFill>
            </a:rPr>
            <a:t>1st Purposive sample of sites/ clinics/ homes</a:t>
          </a:r>
        </a:p>
        <a:p>
          <a:pPr lvl="0" algn="ctr" defTabSz="1600200">
            <a:lnSpc>
              <a:spcPct val="90000"/>
            </a:lnSpc>
            <a:spcBef>
              <a:spcPct val="0"/>
            </a:spcBef>
            <a:spcAft>
              <a:spcPct val="35000"/>
            </a:spcAft>
          </a:pPr>
          <a:endParaRPr lang="en-US" sz="3600" kern="1200" noProof="0" dirty="0"/>
        </a:p>
      </dsp:txBody>
      <dsp:txXfrm>
        <a:off x="741728" y="630032"/>
        <a:ext cx="2938779" cy="304206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50D71-9429-7E4F-95B2-EE9A32F15E3B}">
      <dsp:nvSpPr>
        <dsp:cNvPr id="0" name=""/>
        <dsp:cNvSpPr/>
      </dsp:nvSpPr>
      <dsp:spPr>
        <a:xfrm>
          <a:off x="3746414" y="520075"/>
          <a:ext cx="4483185" cy="1791074"/>
        </a:xfrm>
        <a:prstGeom prst="rect">
          <a:avLst/>
        </a:prstGeom>
        <a:solidFill>
          <a:schemeClr val="accent2">
            <a:lumMod val="60000"/>
            <a:lumOff val="40000"/>
            <a:alpha val="9000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56464" rIns="156464" bIns="156464" numCol="1" spcCol="1270" anchor="ctr" anchorCtr="0">
          <a:noAutofit/>
        </a:bodyPr>
        <a:lstStyle/>
        <a:p>
          <a:pPr lvl="0" algn="l" defTabSz="977900">
            <a:lnSpc>
              <a:spcPct val="125000"/>
            </a:lnSpc>
            <a:spcBef>
              <a:spcPct val="0"/>
            </a:spcBef>
            <a:spcAft>
              <a:spcPct val="35000"/>
            </a:spcAft>
          </a:pPr>
          <a:r>
            <a:rPr lang="en-US" sz="2200" kern="1200" noProof="0" dirty="0" smtClean="0"/>
            <a:t>2nd Purposive selection of particular groups for </a:t>
          </a:r>
          <a:r>
            <a:rPr lang="en-US" sz="2200" b="1" kern="1200" noProof="0" dirty="0" smtClean="0"/>
            <a:t>focus groups</a:t>
          </a:r>
          <a:endParaRPr lang="en-US" sz="2200" b="1" kern="1200" noProof="0" dirty="0"/>
        </a:p>
      </dsp:txBody>
      <dsp:txXfrm>
        <a:off x="4463724" y="520075"/>
        <a:ext cx="3765875" cy="1791074"/>
      </dsp:txXfrm>
    </dsp:sp>
    <dsp:sp modelId="{15EE10EB-3423-2A4E-940C-A974B7437B8C}">
      <dsp:nvSpPr>
        <dsp:cNvPr id="0" name=""/>
        <dsp:cNvSpPr/>
      </dsp:nvSpPr>
      <dsp:spPr>
        <a:xfrm>
          <a:off x="3746414" y="2464304"/>
          <a:ext cx="4483185" cy="1791074"/>
        </a:xfrm>
        <a:prstGeom prst="rect">
          <a:avLst/>
        </a:prstGeom>
        <a:solidFill>
          <a:schemeClr val="accent2">
            <a:lumMod val="60000"/>
            <a:lumOff val="40000"/>
            <a:alpha val="9000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56464" rIns="156464" bIns="156464" numCol="1" spcCol="1270" anchor="ctr" anchorCtr="0">
          <a:noAutofit/>
        </a:bodyPr>
        <a:lstStyle/>
        <a:p>
          <a:pPr lvl="0" algn="l" defTabSz="977900">
            <a:lnSpc>
              <a:spcPct val="125000"/>
            </a:lnSpc>
            <a:spcBef>
              <a:spcPct val="0"/>
            </a:spcBef>
            <a:spcAft>
              <a:spcPct val="35000"/>
            </a:spcAft>
          </a:pPr>
          <a:r>
            <a:rPr lang="en-US" sz="2200" kern="1200" noProof="0" dirty="0" smtClean="0"/>
            <a:t>3rd Purposive selection of a sub-sample for </a:t>
          </a:r>
          <a:r>
            <a:rPr lang="en-US" sz="2200" b="1" kern="1200" noProof="0" dirty="0" smtClean="0"/>
            <a:t>in depth interviews</a:t>
          </a:r>
          <a:r>
            <a:rPr lang="en-US" sz="2200" kern="1200" noProof="0" dirty="0" smtClean="0"/>
            <a:t> with </a:t>
          </a:r>
          <a:r>
            <a:rPr lang="en-US" sz="2200" b="1" kern="1200" noProof="0" dirty="0" smtClean="0"/>
            <a:t>some individuals</a:t>
          </a:r>
          <a:endParaRPr lang="en-US" sz="2200" b="1" kern="1200" noProof="0" dirty="0"/>
        </a:p>
      </dsp:txBody>
      <dsp:txXfrm>
        <a:off x="4463724" y="2464304"/>
        <a:ext cx="3765875" cy="1791074"/>
      </dsp:txXfrm>
    </dsp:sp>
    <dsp:sp modelId="{5662C0CA-399E-7340-81AA-088DF96B8D5D}">
      <dsp:nvSpPr>
        <dsp:cNvPr id="0" name=""/>
        <dsp:cNvSpPr/>
      </dsp:nvSpPr>
      <dsp:spPr>
        <a:xfrm>
          <a:off x="133087" y="1"/>
          <a:ext cx="4156061" cy="4302122"/>
        </a:xfrm>
        <a:prstGeom prst="ellipse">
          <a:avLst/>
        </a:prstGeom>
        <a:solidFill>
          <a:schemeClr val="accent3">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r>
            <a:rPr lang="en-US" sz="2700" b="1" kern="1200" noProof="0" smtClean="0">
              <a:solidFill>
                <a:schemeClr val="tx2"/>
              </a:solidFill>
            </a:rPr>
            <a:t>1st Random sample of beneficiaries/ give questionnaire or weight and height</a:t>
          </a:r>
        </a:p>
        <a:p>
          <a:pPr lvl="0" algn="ctr" defTabSz="1200150">
            <a:lnSpc>
              <a:spcPct val="90000"/>
            </a:lnSpc>
            <a:spcBef>
              <a:spcPct val="0"/>
            </a:spcBef>
            <a:spcAft>
              <a:spcPct val="35000"/>
            </a:spcAft>
          </a:pPr>
          <a:endParaRPr lang="en-US" sz="2700" kern="1200" noProof="0"/>
        </a:p>
      </dsp:txBody>
      <dsp:txXfrm>
        <a:off x="741728" y="630032"/>
        <a:ext cx="2938779" cy="3042060"/>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70238" cy="479425"/>
          </a:xfrm>
          <a:prstGeom prst="rect">
            <a:avLst/>
          </a:prstGeom>
        </p:spPr>
        <p:txBody>
          <a:bodyPr vert="horz" lIns="96661" tIns="48331" rIns="96661" bIns="48331" rtlCol="0"/>
          <a:lstStyle>
            <a:lvl1pPr algn="l" eaLnBrk="1" hangingPunct="1">
              <a:defRPr sz="1300">
                <a:latin typeface="Arial" charset="0"/>
                <a:ea typeface="+mn-ea"/>
                <a:cs typeface="Arial" charset="0"/>
              </a:defRPr>
            </a:lvl1pPr>
          </a:lstStyle>
          <a:p>
            <a:pPr>
              <a:defRPr/>
            </a:pPr>
            <a:endParaRPr lang="es-MX"/>
          </a:p>
        </p:txBody>
      </p:sp>
      <p:sp>
        <p:nvSpPr>
          <p:cNvPr id="3" name="2 Marcador de fecha"/>
          <p:cNvSpPr>
            <a:spLocks noGrp="1"/>
          </p:cNvSpPr>
          <p:nvPr>
            <p:ph type="dt" sz="quarter" idx="1"/>
          </p:nvPr>
        </p:nvSpPr>
        <p:spPr>
          <a:xfrm>
            <a:off x="4143375" y="0"/>
            <a:ext cx="3170238" cy="479425"/>
          </a:xfrm>
          <a:prstGeom prst="rect">
            <a:avLst/>
          </a:prstGeom>
        </p:spPr>
        <p:txBody>
          <a:bodyPr vert="horz" wrap="square" lIns="96661" tIns="48331" rIns="96661" bIns="48331" numCol="1" anchor="t" anchorCtr="0" compatLnSpc="1">
            <a:prstTxWarp prst="textNoShape">
              <a:avLst/>
            </a:prstTxWarp>
          </a:bodyPr>
          <a:lstStyle>
            <a:lvl1pPr algn="r" eaLnBrk="1" hangingPunct="1">
              <a:defRPr sz="1300">
                <a:latin typeface="Arial" charset="0"/>
                <a:cs typeface="Arial" charset="0"/>
              </a:defRPr>
            </a:lvl1pPr>
          </a:lstStyle>
          <a:p>
            <a:pPr>
              <a:defRPr/>
            </a:pPr>
            <a:fld id="{5249BE9B-BFF2-4962-85A4-A7F22B7B12E9}" type="datetime1">
              <a:rPr lang="es-MX"/>
              <a:pPr>
                <a:defRPr/>
              </a:pPr>
              <a:t>05/04/2017</a:t>
            </a:fld>
            <a:endParaRPr lang="es-MX"/>
          </a:p>
        </p:txBody>
      </p:sp>
      <p:sp>
        <p:nvSpPr>
          <p:cNvPr id="4" name="3 Marcador de pie de página"/>
          <p:cNvSpPr>
            <a:spLocks noGrp="1"/>
          </p:cNvSpPr>
          <p:nvPr>
            <p:ph type="ftr" sz="quarter" idx="2"/>
          </p:nvPr>
        </p:nvSpPr>
        <p:spPr>
          <a:xfrm>
            <a:off x="0" y="9120188"/>
            <a:ext cx="3170238" cy="479425"/>
          </a:xfrm>
          <a:prstGeom prst="rect">
            <a:avLst/>
          </a:prstGeom>
        </p:spPr>
        <p:txBody>
          <a:bodyPr vert="horz" lIns="96661" tIns="48331" rIns="96661" bIns="48331" rtlCol="0" anchor="b"/>
          <a:lstStyle>
            <a:lvl1pPr algn="l" eaLnBrk="1" hangingPunct="1">
              <a:defRPr sz="1300">
                <a:latin typeface="Arial" charset="0"/>
                <a:ea typeface="+mn-ea"/>
                <a:cs typeface="Arial" charset="0"/>
              </a:defRPr>
            </a:lvl1pPr>
          </a:lstStyle>
          <a:p>
            <a:pPr>
              <a:defRPr/>
            </a:pPr>
            <a:endParaRPr lang="es-MX"/>
          </a:p>
        </p:txBody>
      </p:sp>
      <p:sp>
        <p:nvSpPr>
          <p:cNvPr id="5" name="4 Marcador de número de diapositiva"/>
          <p:cNvSpPr>
            <a:spLocks noGrp="1"/>
          </p:cNvSpPr>
          <p:nvPr>
            <p:ph type="sldNum" sz="quarter" idx="3"/>
          </p:nvPr>
        </p:nvSpPr>
        <p:spPr>
          <a:xfrm>
            <a:off x="4143375" y="9120188"/>
            <a:ext cx="3170238" cy="479425"/>
          </a:xfrm>
          <a:prstGeom prst="rect">
            <a:avLst/>
          </a:prstGeom>
        </p:spPr>
        <p:txBody>
          <a:bodyPr vert="horz" wrap="square" lIns="96661" tIns="48331" rIns="96661" bIns="48331" numCol="1" anchor="b" anchorCtr="0" compatLnSpc="1">
            <a:prstTxWarp prst="textNoShape">
              <a:avLst/>
            </a:prstTxWarp>
          </a:bodyPr>
          <a:lstStyle>
            <a:lvl1pPr algn="r" eaLnBrk="1" hangingPunct="1">
              <a:defRPr sz="1300" smtClean="0"/>
            </a:lvl1pPr>
          </a:lstStyle>
          <a:p>
            <a:pPr>
              <a:defRPr/>
            </a:pPr>
            <a:fld id="{C9B51988-3182-46D3-947C-E6D0C316427E}" type="slidenum">
              <a:rPr lang="es-MX" altLang="en-US"/>
              <a:pPr>
                <a:defRPr/>
              </a:pPr>
              <a:t>‹#›</a:t>
            </a:fld>
            <a:endParaRPr lang="es-MX"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eaLnBrk="1" hangingPunct="1">
              <a:defRPr sz="1300">
                <a:latin typeface="Arial" pitchFamily="34" charset="0"/>
                <a:ea typeface="+mn-ea"/>
                <a:cs typeface="+mn-cs"/>
              </a:defRPr>
            </a:lvl1pPr>
          </a:lstStyle>
          <a:p>
            <a:pPr>
              <a:defRPr/>
            </a:pPr>
            <a:endParaRPr lang="es-ES"/>
          </a:p>
        </p:txBody>
      </p:sp>
      <p:sp>
        <p:nvSpPr>
          <p:cNvPr id="10957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eaLnBrk="1" hangingPunct="1">
              <a:defRPr sz="1300">
                <a:latin typeface="Arial" pitchFamily="34" charset="0"/>
                <a:ea typeface="+mn-ea"/>
                <a:cs typeface="+mn-cs"/>
              </a:defRPr>
            </a:lvl1pPr>
          </a:lstStyle>
          <a:p>
            <a:pPr>
              <a:defRPr/>
            </a:pPr>
            <a:endParaRPr lang="es-ES"/>
          </a:p>
        </p:txBody>
      </p:sp>
      <p:sp>
        <p:nvSpPr>
          <p:cNvPr id="307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0957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eaLnBrk="1" hangingPunct="1">
              <a:defRPr sz="1300">
                <a:latin typeface="Arial" pitchFamily="34" charset="0"/>
                <a:ea typeface="+mn-ea"/>
                <a:cs typeface="+mn-cs"/>
              </a:defRPr>
            </a:lvl1pPr>
          </a:lstStyle>
          <a:p>
            <a:pPr>
              <a:defRPr/>
            </a:pPr>
            <a:endParaRPr lang="es-ES"/>
          </a:p>
        </p:txBody>
      </p:sp>
      <p:sp>
        <p:nvSpPr>
          <p:cNvPr id="10957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eaLnBrk="1" hangingPunct="1">
              <a:defRPr sz="1300" smtClean="0"/>
            </a:lvl1pPr>
          </a:lstStyle>
          <a:p>
            <a:pPr>
              <a:defRPr/>
            </a:pPr>
            <a:fld id="{1F3CC76B-B0CF-4261-B2F9-3037A7E2A5E7}" type="slidenum">
              <a:rPr lang="es-ES" altLang="en-US"/>
              <a:pPr>
                <a:defRPr/>
              </a:pPr>
              <a:t>‹#›</a:t>
            </a:fld>
            <a:endParaRPr lang="es-E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ヒラギノ角ゴ Pro W3" charset="-128"/>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ヒラギノ角ゴ Pro W3" charset="-128"/>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ヒラギノ角ゴ Pro W3" charset="-128"/>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ヒラギノ角ゴ Pro W3" charset="-128"/>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ヒラギノ角ゴ Pro W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en.wikipedia.org/wiki/Special:BookSources/0761927573"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n.wikipedia.org/wiki/Special:BookSources/0761927573"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www.plosone.org/article/info%3Adoi%2F10.1371%2Fjournal.pone.0113085" TargetMode="External"/><Relationship Id="rId2" Type="http://schemas.openxmlformats.org/officeDocument/2006/relationships/slide" Target="../slides/slide42.xml"/><Relationship Id="rId1" Type="http://schemas.openxmlformats.org/officeDocument/2006/relationships/notesMaster" Target="../notesMasters/notesMaster1.xml"/><Relationship Id="rId4" Type="http://schemas.openxmlformats.org/officeDocument/2006/relationships/hyperlink" Target="http://www.plosone.org/article/info:doi/10.1371/journal.pone.0113085" TargetMode="Externa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www.plosone.org/article/info:doi/10.1371/journal.pone.0113085"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3" Type="http://schemas.openxmlformats.org/officeDocument/2006/relationships/hyperlink" Target="http://www.plosone.org/article/info:doi/10.1371/journal.pone.0113085" TargetMode="External"/><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n.wikipedia.org/wiki/Special:BookSources/0761927573"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es.wikipedia.org/wiki/Especial:FuentesDeLibros/9780759101340"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I always start with this phrase. </a:t>
            </a:r>
            <a:r>
              <a:rPr lang="en-US" altLang="en-US" b="1" dirty="0" smtClean="0"/>
              <a:t>Reality depends on the way people look at things, on their beliefs</a:t>
            </a:r>
            <a:r>
              <a:rPr lang="en-US" altLang="en-US" dirty="0" smtClean="0"/>
              <a:t>. Understanding deep beliefs and the views or perspectives of the people involved in the programs is the fundamental act of qualitative methods and therefore, of qualitative assessment.</a:t>
            </a:r>
          </a:p>
        </p:txBody>
      </p:sp>
    </p:spTree>
    <p:extLst>
      <p:ext uri="{BB962C8B-B14F-4D97-AF65-F5344CB8AC3E}">
        <p14:creationId xmlns:p14="http://schemas.microsoft.com/office/powerpoint/2010/main" val="2161944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imagen de diapositiva"/>
          <p:cNvSpPr>
            <a:spLocks noGrp="1" noRot="1" noChangeAspect="1" noTextEdit="1"/>
          </p:cNvSpPr>
          <p:nvPr>
            <p:ph type="sldImg"/>
          </p:nvPr>
        </p:nvSpPr>
        <p:spPr>
          <a:ln/>
        </p:spPr>
      </p:sp>
      <p:sp>
        <p:nvSpPr>
          <p:cNvPr id="2457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In this table we can see in greater detail, the differences between the quantitative and qualitative paradigms or between post-positivism and the critical theory or social constructivism. </a:t>
            </a:r>
          </a:p>
          <a:p>
            <a:endParaRPr lang="es-MX" altLang="en-US" smtClean="0"/>
          </a:p>
          <a:p>
            <a:r>
              <a:rPr lang="en-US" altLang="en-US" smtClean="0"/>
              <a:t>These are based on the following chapters: </a:t>
            </a:r>
            <a:endParaRPr lang="es-MX" altLang="en-US" smtClean="0"/>
          </a:p>
          <a:p>
            <a:r>
              <a:rPr lang="en-US" altLang="en-US" smtClean="0"/>
              <a:t> </a:t>
            </a:r>
            <a:endParaRPr lang="es-MX" altLang="en-US" smtClean="0"/>
          </a:p>
          <a:p>
            <a:r>
              <a:rPr lang="en-US" altLang="en-US" b="1" i="1" smtClean="0"/>
              <a:t>Bibliographies</a:t>
            </a:r>
            <a:r>
              <a:rPr lang="en-US" altLang="en-US" b="1" smtClean="0"/>
              <a:t>: </a:t>
            </a:r>
          </a:p>
          <a:p>
            <a:r>
              <a:rPr lang="en-US" altLang="en-US" smtClean="0"/>
              <a:t>Guba, Egon G and Yvonna Lincoln (1994)  Paradigmatic Controviersies, Contradictions and Emerging Confluences. (pp. 191-216) in </a:t>
            </a:r>
            <a:r>
              <a:rPr lang="en-US" altLang="en-US" i="1" smtClean="0"/>
              <a:t>Handbook of qualitative research.  </a:t>
            </a:r>
            <a:r>
              <a:rPr lang="en-US" altLang="en-US" u="sng" smtClean="0"/>
              <a:t>Norman K. Denzin</a:t>
            </a:r>
            <a:r>
              <a:rPr lang="en-US" altLang="en-US" smtClean="0"/>
              <a:t>, </a:t>
            </a:r>
            <a:r>
              <a:rPr lang="en-US" altLang="en-US" u="sng" smtClean="0"/>
              <a:t>Yvonna S. Lincoln</a:t>
            </a:r>
            <a:r>
              <a:rPr lang="en-US" altLang="en-US" smtClean="0"/>
              <a:t> (Editors) Sage. </a:t>
            </a:r>
            <a:endParaRPr lang="es-MX" altLang="en-US" smtClean="0"/>
          </a:p>
          <a:p>
            <a:endParaRPr lang="en-US" altLang="en-US" smtClean="0"/>
          </a:p>
          <a:p>
            <a:r>
              <a:rPr lang="en-US" altLang="en-US" smtClean="0"/>
              <a:t>The elephant in the living room: or extending the conversation about the politics of evidence. </a:t>
            </a:r>
            <a:r>
              <a:rPr lang="es-ES" altLang="en-US" smtClean="0"/>
              <a:t>Norman K. Denzin. Qualitative Research 2009 9: 139. DOI: 10.1177/1468794108098034</a:t>
            </a:r>
            <a:endParaRPr lang="es-MX" altLang="en-US" smtClean="0"/>
          </a:p>
          <a:p>
            <a:r>
              <a:rPr lang="en-US" altLang="en-US" smtClean="0"/>
              <a:t> </a:t>
            </a:r>
            <a:endParaRPr lang="es-MX" altLang="en-US" smtClean="0"/>
          </a:p>
          <a:p>
            <a:endParaRPr lang="en-US" altLang="en-US" smtClean="0"/>
          </a:p>
          <a:p>
            <a:endParaRPr lang="es-MX" altLang="en-US" smtClean="0"/>
          </a:p>
          <a:p>
            <a:endParaRPr lang="es-MX" altLang="en-US" smtClean="0"/>
          </a:p>
        </p:txBody>
      </p:sp>
      <p:sp>
        <p:nvSpPr>
          <p:cNvPr id="2458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6E8F22EA-DEE2-4E40-8D70-81EEF703EA26}" type="slidenum">
              <a:rPr lang="es-ES" altLang="en-US" sz="1300"/>
              <a:pPr>
                <a:spcBef>
                  <a:spcPct val="0"/>
                </a:spcBef>
              </a:pPr>
              <a:t>10</a:t>
            </a:fld>
            <a:endParaRPr lang="es-ES" altLang="en-US" sz="13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imagen de diapositiva"/>
          <p:cNvSpPr>
            <a:spLocks noGrp="1" noRot="1" noChangeAspect="1" noTextEdit="1"/>
          </p:cNvSpPr>
          <p:nvPr>
            <p:ph type="sldImg"/>
          </p:nvPr>
        </p:nvSpPr>
        <p:spPr>
          <a:ln/>
        </p:spPr>
      </p:sp>
      <p:sp>
        <p:nvSpPr>
          <p:cNvPr id="2662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smtClean="0"/>
          </a:p>
        </p:txBody>
      </p:sp>
      <p:sp>
        <p:nvSpPr>
          <p:cNvPr id="2662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EEFEA057-83E9-44DF-9690-9BCAAD3B6711}" type="slidenum">
              <a:rPr lang="es-ES" altLang="en-US" sz="1300"/>
              <a:pPr>
                <a:spcBef>
                  <a:spcPct val="0"/>
                </a:spcBef>
              </a:pPr>
              <a:t>11</a:t>
            </a:fld>
            <a:endParaRPr lang="es-ES" altLang="en-US" sz="13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a:ln/>
        </p:spPr>
      </p:sp>
      <p:sp>
        <p:nvSpPr>
          <p:cNvPr id="2867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In this slide we summarize the characteristics of qualitative research.</a:t>
            </a:r>
          </a:p>
          <a:p>
            <a:endParaRPr lang="es-MX" altLang="en-US" smtClean="0"/>
          </a:p>
          <a:p>
            <a:r>
              <a:rPr lang="en-US" altLang="en-US" smtClean="0"/>
              <a:t>We emphasize them because frequently, those who attend these assessment courses are usually professionals with a quantitative profile. </a:t>
            </a:r>
          </a:p>
          <a:p>
            <a:endParaRPr lang="en-US" altLang="en-US" smtClean="0"/>
          </a:p>
          <a:p>
            <a:r>
              <a:rPr lang="en-US" altLang="en-US" smtClean="0"/>
              <a:t>Because of this, emphasis must be placed on the qualitative character and on the fact that it is not only about applying certain techniques such as interviews or focus groups, but a whole methodological and paradigmatic approach that, even when being complementary to what is quantitative, it is opposite to it in some aspects.</a:t>
            </a:r>
            <a:endParaRPr lang="es-MX" altLang="en-US" smtClean="0"/>
          </a:p>
          <a:p>
            <a:endParaRPr lang="en-US" altLang="en-US" smtClean="0"/>
          </a:p>
          <a:p>
            <a:r>
              <a:rPr lang="en-US" altLang="en-US" smtClean="0"/>
              <a:t>The scope or object of the inquiry is: the subjectivity of the subjects that, being collected in a systematic way and under clear criteria, can be “objectified” or become the result of an assessment.</a:t>
            </a:r>
            <a:endParaRPr lang="es-MX" altLang="en-US" smtClean="0"/>
          </a:p>
          <a:p>
            <a:r>
              <a:rPr lang="en-US" altLang="en-US" smtClean="0"/>
              <a:t> </a:t>
            </a:r>
            <a:endParaRPr lang="es-MX" altLang="en-US" smtClean="0"/>
          </a:p>
          <a:p>
            <a:r>
              <a:rPr lang="en-US" altLang="en-US" b="1" smtClean="0"/>
              <a:t>Data analysis</a:t>
            </a:r>
            <a:r>
              <a:rPr lang="en-US" altLang="en-US" smtClean="0"/>
              <a:t>: It is highly relevant to remember that qualitative data are not dichotomous, they are non-quantifiable and they always must be historically and culturally contextualized. </a:t>
            </a:r>
            <a:endParaRPr lang="es-MX" altLang="en-US" smtClean="0"/>
          </a:p>
          <a:p>
            <a:r>
              <a:rPr lang="en-US" altLang="en-US" smtClean="0"/>
              <a:t> </a:t>
            </a:r>
            <a:endParaRPr lang="es-MX" altLang="en-US" smtClean="0"/>
          </a:p>
          <a:p>
            <a:r>
              <a:rPr lang="en-US" altLang="en-US" b="1" smtClean="0"/>
              <a:t>Data that cannot be generalized</a:t>
            </a:r>
            <a:r>
              <a:rPr lang="en-US" altLang="en-US" smtClean="0"/>
              <a:t>: The data cannot be generalized or extrapolated, but they can be transferred to situations or populations that have similar characteristics under similar cultural and contextual conditions.</a:t>
            </a:r>
            <a:endParaRPr lang="es-MX" altLang="en-US" smtClean="0"/>
          </a:p>
          <a:p>
            <a:endParaRPr lang="es-MX" altLang="en-US" smtClean="0"/>
          </a:p>
          <a:p>
            <a:r>
              <a:rPr lang="es-MX" altLang="en-US" b="1" smtClean="0"/>
              <a:t>Bibliography</a:t>
            </a:r>
            <a:r>
              <a:rPr lang="es-MX" altLang="en-US" smtClean="0"/>
              <a:t>:</a:t>
            </a:r>
          </a:p>
          <a:p>
            <a:endParaRPr lang="es-MX" altLang="en-US" smtClean="0"/>
          </a:p>
          <a:p>
            <a:r>
              <a:rPr lang="es-MX" altLang="en-US" smtClean="0"/>
              <a:t> Denzin, Norman K. &amp; Lincoln, Yvonna S. (Eds.). (2005). </a:t>
            </a:r>
            <a:r>
              <a:rPr lang="es-MX" altLang="en-US" i="1" smtClean="0"/>
              <a:t>The Sage Handbook of Qualitative Research</a:t>
            </a:r>
            <a:r>
              <a:rPr lang="es-MX" altLang="en-US" smtClean="0"/>
              <a:t> (3rd ed.). Thousand Oaks, CA: Sage. </a:t>
            </a:r>
            <a:r>
              <a:rPr lang="es-MX" altLang="en-US" smtClean="0">
                <a:hlinkClick r:id="rId3"/>
              </a:rPr>
              <a:t>ISBN 0-7619-2757-3</a:t>
            </a:r>
            <a:endParaRPr lang="es-MX" altLang="en-US" smtClean="0"/>
          </a:p>
          <a:p>
            <a:endParaRPr lang="es-MX" altLang="en-US" smtClean="0"/>
          </a:p>
          <a:p>
            <a:endParaRPr lang="es-MX" altLang="en-US" smtClean="0"/>
          </a:p>
          <a:p>
            <a:endParaRPr lang="es-MX" altLang="en-US" smtClean="0"/>
          </a:p>
        </p:txBody>
      </p:sp>
      <p:sp>
        <p:nvSpPr>
          <p:cNvPr id="2867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BB34971B-131D-4E3C-ADAD-F7E2FA0F64E6}" type="slidenum">
              <a:rPr lang="es-ES" altLang="en-US" sz="1300"/>
              <a:pPr>
                <a:spcBef>
                  <a:spcPct val="0"/>
                </a:spcBef>
              </a:pPr>
              <a:t>12</a:t>
            </a:fld>
            <a:endParaRPr lang="es-ES" altLang="en-US" sz="13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imagen de diapositiva"/>
          <p:cNvSpPr>
            <a:spLocks noGrp="1" noRot="1" noChangeAspect="1" noTextEdit="1"/>
          </p:cNvSpPr>
          <p:nvPr>
            <p:ph type="sldImg"/>
          </p:nvPr>
        </p:nvSpPr>
        <p:spPr>
          <a:ln/>
        </p:spPr>
      </p:sp>
      <p:sp>
        <p:nvSpPr>
          <p:cNvPr id="3072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In this slide we show some of the main qualitative “types of data”. </a:t>
            </a:r>
          </a:p>
          <a:p>
            <a:endParaRPr lang="en-US" altLang="en-US" b="1" smtClean="0"/>
          </a:p>
          <a:p>
            <a:r>
              <a:rPr lang="en-US" altLang="en-US" smtClean="0"/>
              <a:t>Qualitative data generally take the form of a discourse. Discourses can be taken from the description of a person or they may be extracted from written documents (journals, clinical records, observation records).  Here we offer some examples of qualitative data and how these are present in discourses.  </a:t>
            </a:r>
          </a:p>
          <a:p>
            <a:endParaRPr lang="es-MX" altLang="en-US" smtClean="0"/>
          </a:p>
          <a:p>
            <a:r>
              <a:rPr lang="en-US" altLang="en-US" b="1" smtClean="0"/>
              <a:t>Meanings</a:t>
            </a:r>
            <a:r>
              <a:rPr lang="en-US" altLang="en-US" smtClean="0"/>
              <a:t>: “</a:t>
            </a:r>
            <a:r>
              <a:rPr lang="en-US" altLang="en-US" i="1" smtClean="0"/>
              <a:t>I don’t see myself in need of abandoning my son</a:t>
            </a:r>
            <a:r>
              <a:rPr lang="en-US" altLang="en-US" smtClean="0"/>
              <a:t>”. </a:t>
            </a:r>
          </a:p>
          <a:p>
            <a:endParaRPr lang="en-US" altLang="en-US" smtClean="0"/>
          </a:p>
          <a:p>
            <a:r>
              <a:rPr lang="en-US" altLang="en-US" smtClean="0"/>
              <a:t>This is a quote of a statement offered by a woman who is NOT a user of a daycare program offered by the ministry of development in Mexico, for mothers in conditions of poverty. In her discourse there is an implicit “</a:t>
            </a:r>
            <a:r>
              <a:rPr lang="en-US" altLang="en-US" i="1" smtClean="0"/>
              <a:t>daycare means abandonment</a:t>
            </a:r>
            <a:r>
              <a:rPr lang="en-US" altLang="en-US" smtClean="0"/>
              <a:t>” meaning and therefore, the program has to first modify this belief if it wishes for mothers to become users of the service.</a:t>
            </a:r>
          </a:p>
          <a:p>
            <a:endParaRPr lang="es-MX" altLang="en-US" smtClean="0"/>
          </a:p>
          <a:p>
            <a:r>
              <a:rPr lang="en-US" altLang="en-US" b="1" smtClean="0"/>
              <a:t>Experience and process</a:t>
            </a:r>
            <a:r>
              <a:rPr lang="en-US" altLang="en-US" smtClean="0"/>
              <a:t>: “</a:t>
            </a:r>
            <a:r>
              <a:rPr lang="en-US" altLang="en-US" i="1" smtClean="0"/>
              <a:t>I migrated because I wanted to form a family</a:t>
            </a:r>
            <a:r>
              <a:rPr lang="en-US" altLang="en-US" smtClean="0"/>
              <a:t>.” This is a statement of a young man who migrated to the United States. </a:t>
            </a:r>
          </a:p>
          <a:p>
            <a:endParaRPr lang="en-US" altLang="en-US" smtClean="0"/>
          </a:p>
          <a:p>
            <a:r>
              <a:rPr lang="en-US" altLang="en-US" smtClean="0"/>
              <a:t>All young men in his town migrate; this is because, regardless of poverty, in many localities migrating has turned into a gender ritual of manhood, where not having migrated means not having proved that you are now a man and no longer a child. Therefore, regardless of poverty, migrating is part of a process or social gender trajectory. </a:t>
            </a:r>
            <a:endParaRPr lang="es-MX" altLang="en-US" smtClean="0"/>
          </a:p>
          <a:p>
            <a:endParaRPr lang="en-US" altLang="en-US" smtClean="0"/>
          </a:p>
          <a:p>
            <a:endParaRPr lang="en-US" altLang="en-US" smtClean="0"/>
          </a:p>
          <a:p>
            <a:endParaRPr lang="en-US" altLang="en-US" smtClean="0"/>
          </a:p>
          <a:p>
            <a:endParaRPr lang="en-US" altLang="en-US" smtClean="0"/>
          </a:p>
          <a:p>
            <a:endParaRPr lang="en-US" altLang="en-US" smtClean="0"/>
          </a:p>
        </p:txBody>
      </p:sp>
      <p:sp>
        <p:nvSpPr>
          <p:cNvPr id="3072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FA4406FB-94F3-4419-8C55-23205B545AD1}" type="slidenum">
              <a:rPr lang="es-ES" altLang="en-US" sz="1300"/>
              <a:pPr>
                <a:spcBef>
                  <a:spcPct val="0"/>
                </a:spcBef>
              </a:pPr>
              <a:t>13</a:t>
            </a:fld>
            <a:endParaRPr lang="es-ES" altLang="en-US" sz="13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a:ln/>
        </p:spPr>
      </p:sp>
      <p:sp>
        <p:nvSpPr>
          <p:cNvPr id="3277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Patterns of interaction. </a:t>
            </a:r>
            <a:r>
              <a:rPr lang="en-US" altLang="en-US" smtClean="0"/>
              <a:t>From the same daycare study, other women claim that they do not use the daycare service because their </a:t>
            </a:r>
            <a:r>
              <a:rPr lang="en-US" altLang="en-US" i="1" smtClean="0"/>
              <a:t>husbands will not allow them to work</a:t>
            </a:r>
            <a:r>
              <a:rPr lang="en-US" altLang="en-US" smtClean="0"/>
              <a:t>. </a:t>
            </a:r>
          </a:p>
          <a:p>
            <a:endParaRPr lang="en-US" altLang="en-US" smtClean="0"/>
          </a:p>
          <a:p>
            <a:r>
              <a:rPr lang="en-US" altLang="en-US" smtClean="0"/>
              <a:t>The program seeks to reduce the barriers to work for young women, but it is not as successful as expected. The women declare that due to gender issues, their husbands will not allow them to work. </a:t>
            </a:r>
          </a:p>
          <a:p>
            <a:endParaRPr lang="es-MX" altLang="en-US" smtClean="0"/>
          </a:p>
          <a:p>
            <a:r>
              <a:rPr lang="en-US" altLang="en-US" b="1" smtClean="0"/>
              <a:t>Reasoning patterns</a:t>
            </a:r>
            <a:r>
              <a:rPr lang="en-US" altLang="en-US" smtClean="0"/>
              <a:t>: A reproductive health study in Ruanda that seeks to encourage prenatal consultation is unsuccessful. </a:t>
            </a:r>
          </a:p>
          <a:p>
            <a:endParaRPr lang="en-US" altLang="en-US" smtClean="0"/>
          </a:p>
          <a:p>
            <a:r>
              <a:rPr lang="en-US" altLang="en-US" smtClean="0"/>
              <a:t>Women explain that not attending prenatal consultation is normal because pregnant women must “</a:t>
            </a:r>
            <a:r>
              <a:rPr lang="en-US" altLang="en-US" i="1" smtClean="0"/>
              <a:t>hide</a:t>
            </a:r>
            <a:r>
              <a:rPr lang="en-US" altLang="en-US" smtClean="0"/>
              <a:t>” their pregnancy, and the reason for this is the existence of the belief that women can be jinxed during pregnancy; therefore, most women do not want others to find out about their pregnancy and because of this, they will not attend prenatal control. </a:t>
            </a:r>
            <a:endParaRPr lang="es-MX" altLang="en-US" smtClean="0"/>
          </a:p>
          <a:p>
            <a:r>
              <a:rPr lang="en-US" altLang="en-US" smtClean="0"/>
              <a:t> </a:t>
            </a:r>
          </a:p>
          <a:p>
            <a:r>
              <a:rPr lang="en-US" altLang="en-US" b="1" smtClean="0"/>
              <a:t>Bibliography:</a:t>
            </a:r>
          </a:p>
          <a:p>
            <a:endParaRPr lang="en-US" altLang="en-US" b="1" smtClean="0"/>
          </a:p>
          <a:p>
            <a:r>
              <a:rPr lang="en-US" altLang="en-US" smtClean="0"/>
              <a:t>Scott, John &amp; Marshall, Gordon (eds) </a:t>
            </a:r>
            <a:r>
              <a:rPr lang="en-US" altLang="en-US" i="1" smtClean="0"/>
              <a:t>A Dictionary of Sociology</a:t>
            </a:r>
            <a:r>
              <a:rPr lang="en-US" altLang="en-US" smtClean="0"/>
              <a:t>, Oxford University Press, 1998</a:t>
            </a:r>
          </a:p>
          <a:p>
            <a:endParaRPr lang="en-US" altLang="en-US" smtClean="0"/>
          </a:p>
          <a:p>
            <a:r>
              <a:rPr lang="en-US" altLang="en-US" smtClean="0"/>
              <a:t>Nicholas Brown and Imre Szeman (eds) (2000) Pierre Bourdieu: Fieldwork in Culture. Cultural and Education Series. Series Editors Henry A. Giroux and Joe L. Kincheloe. Pennsylvania State University. Rowan Littlefield Publishers, Oxford. </a:t>
            </a:r>
          </a:p>
          <a:p>
            <a:endParaRPr lang="es-MX" altLang="en-US" smtClean="0"/>
          </a:p>
        </p:txBody>
      </p:sp>
      <p:sp>
        <p:nvSpPr>
          <p:cNvPr id="3277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71FDB40A-3F7E-4E5B-89C3-E533C72A6491}" type="slidenum">
              <a:rPr lang="es-ES" altLang="en-US" sz="1300"/>
              <a:pPr>
                <a:spcBef>
                  <a:spcPct val="0"/>
                </a:spcBef>
              </a:pPr>
              <a:t>14</a:t>
            </a:fld>
            <a:endParaRPr lang="es-ES" altLang="en-US" sz="13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a:ln/>
        </p:spPr>
      </p:sp>
      <p:sp>
        <p:nvSpPr>
          <p:cNvPr id="3481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The 3 slides that follow speak of the qualitative researcher’s character. </a:t>
            </a:r>
          </a:p>
          <a:p>
            <a:endParaRPr lang="en-US" altLang="en-US" b="1" smtClean="0"/>
          </a:p>
          <a:p>
            <a:r>
              <a:rPr lang="en-US" altLang="en-US" smtClean="0"/>
              <a:t>It is argued that the qualitative researcher must be able to go into the field, talk to people, and be involved in the collection of data (which usually does not happen in large-scale surveys). </a:t>
            </a:r>
          </a:p>
          <a:p>
            <a:r>
              <a:rPr lang="en-US" altLang="en-US" smtClean="0"/>
              <a:t/>
            </a:r>
            <a:br>
              <a:rPr lang="en-US" altLang="en-US" smtClean="0"/>
            </a:br>
            <a:r>
              <a:rPr lang="en-US" altLang="en-US" b="1" smtClean="0"/>
              <a:t>The researcher must be present</a:t>
            </a:r>
            <a:r>
              <a:rPr lang="en-US" altLang="en-US" smtClean="0"/>
              <a:t>: This is to be physically present in the field, and to be emotionally present in order to be able to listen.</a:t>
            </a:r>
          </a:p>
          <a:p>
            <a:r>
              <a:rPr lang="en-US" altLang="en-US" smtClean="0"/>
              <a:t/>
            </a:r>
            <a:br>
              <a:rPr lang="en-US" altLang="en-US" smtClean="0"/>
            </a:br>
            <a:r>
              <a:rPr lang="en-US" altLang="en-US" b="1" smtClean="0"/>
              <a:t>He/she must be willing to change</a:t>
            </a:r>
            <a:r>
              <a:rPr lang="en-US" altLang="en-US" smtClean="0"/>
              <a:t>: This means that his/her paradigms must be flexible.</a:t>
            </a:r>
            <a:br>
              <a:rPr lang="en-US" altLang="en-US" smtClean="0"/>
            </a:br>
            <a:endParaRPr lang="es-MX" altLang="en-US" smtClean="0"/>
          </a:p>
          <a:p>
            <a:endParaRPr lang="es-MX" altLang="en-US" smtClean="0"/>
          </a:p>
        </p:txBody>
      </p:sp>
      <p:sp>
        <p:nvSpPr>
          <p:cNvPr id="3482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85733A61-CB07-4E2C-92DF-B09D2531CD83}" type="slidenum">
              <a:rPr lang="es-ES" altLang="en-US" sz="1300"/>
              <a:pPr>
                <a:spcBef>
                  <a:spcPct val="0"/>
                </a:spcBef>
              </a:pPr>
              <a:t>15</a:t>
            </a:fld>
            <a:endParaRPr lang="es-ES" altLang="en-US" sz="13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a:ln/>
        </p:spPr>
      </p:sp>
      <p:sp>
        <p:nvSpPr>
          <p:cNvPr id="3686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smtClean="0"/>
          </a:p>
        </p:txBody>
      </p:sp>
      <p:sp>
        <p:nvSpPr>
          <p:cNvPr id="3686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4ABB43B1-5580-4C39-9FDC-096C14614312}" type="slidenum">
              <a:rPr lang="es-ES" altLang="en-US" sz="1300"/>
              <a:pPr>
                <a:spcBef>
                  <a:spcPct val="0"/>
                </a:spcBef>
              </a:pPr>
              <a:t>16</a:t>
            </a:fld>
            <a:endParaRPr lang="es-ES" altLang="en-US" sz="13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a:ln/>
        </p:spPr>
      </p:sp>
      <p:sp>
        <p:nvSpPr>
          <p:cNvPr id="3891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Some fieldwork photos in order to illustrate it.</a:t>
            </a:r>
          </a:p>
        </p:txBody>
      </p:sp>
      <p:sp>
        <p:nvSpPr>
          <p:cNvPr id="3891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1D691164-1D29-4005-951D-240AB867DB86}" type="slidenum">
              <a:rPr lang="es-ES" altLang="en-US" sz="1300"/>
              <a:pPr>
                <a:spcBef>
                  <a:spcPct val="0"/>
                </a:spcBef>
              </a:pPr>
              <a:t>17</a:t>
            </a:fld>
            <a:endParaRPr lang="es-ES" altLang="en-US" sz="13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a:ln/>
        </p:spPr>
      </p:sp>
      <p:sp>
        <p:nvSpPr>
          <p:cNvPr id="4096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smtClean="0"/>
          </a:p>
        </p:txBody>
      </p:sp>
      <p:sp>
        <p:nvSpPr>
          <p:cNvPr id="4096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C948DF81-A18A-45AB-A2F8-FB3182FF60CA}" type="slidenum">
              <a:rPr lang="es-ES" altLang="en-US" sz="1300"/>
              <a:pPr>
                <a:spcBef>
                  <a:spcPct val="0"/>
                </a:spcBef>
              </a:pPr>
              <a:t>18</a:t>
            </a:fld>
            <a:endParaRPr lang="es-ES" altLang="en-US" sz="13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a:ln/>
        </p:spPr>
      </p:sp>
      <p:sp>
        <p:nvSpPr>
          <p:cNvPr id="4301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In the following slides we explain the 6 steps for the development of a qualitative assessment.</a:t>
            </a:r>
          </a:p>
          <a:p>
            <a:endParaRPr lang="es-MX" altLang="en-US" smtClean="0"/>
          </a:p>
          <a:p>
            <a:r>
              <a:rPr lang="en-US" altLang="en-US" smtClean="0"/>
              <a:t>Each of these steps will be explained separately, but in this  slide we  show that these steps must follow this order.</a:t>
            </a:r>
          </a:p>
          <a:p>
            <a:endParaRPr lang="es-MX" altLang="en-US" smtClean="0"/>
          </a:p>
          <a:p>
            <a:endParaRPr lang="es-MX" altLang="en-US" smtClean="0"/>
          </a:p>
          <a:p>
            <a:endParaRPr lang="es-MX" altLang="en-US" smtClean="0"/>
          </a:p>
          <a:p>
            <a:r>
              <a:rPr lang="es-MX" altLang="en-US" b="1" smtClean="0"/>
              <a:t>Bibliography: </a:t>
            </a:r>
          </a:p>
          <a:p>
            <a:endParaRPr lang="es-MX" altLang="en-US" smtClean="0"/>
          </a:p>
          <a:p>
            <a:r>
              <a:rPr lang="en-US" altLang="en-US" smtClean="0"/>
              <a:t>Patton, Q.  (1990) </a:t>
            </a:r>
            <a:r>
              <a:rPr lang="en-US" altLang="en-US" i="1" smtClean="0"/>
              <a:t>Qualitative Evaluation and Research Methods</a:t>
            </a:r>
            <a:r>
              <a:rPr lang="en-US" altLang="en-US" smtClean="0"/>
              <a:t>. London: Sage.</a:t>
            </a:r>
            <a:endParaRPr lang="es-MX" altLang="en-US" smtClean="0"/>
          </a:p>
          <a:p>
            <a:endParaRPr lang="en-US" altLang="en-US" smtClean="0"/>
          </a:p>
          <a:p>
            <a:r>
              <a:rPr lang="en-US" altLang="en-US" smtClean="0"/>
              <a:t>Rist, R. and L. Morrra Imas.  (2009) </a:t>
            </a:r>
            <a:r>
              <a:rPr lang="en-US" altLang="en-US" i="1" smtClean="0"/>
              <a:t>The Road to Results. Designing and Conducting Effective Development Evaluations</a:t>
            </a:r>
            <a:r>
              <a:rPr lang="en-US" altLang="en-US" smtClean="0"/>
              <a:t>. Washington DC: The World Bank.</a:t>
            </a:r>
            <a:endParaRPr lang="es-MX" altLang="en-US" smtClean="0"/>
          </a:p>
          <a:p>
            <a:endParaRPr lang="en-US" altLang="en-US" smtClean="0"/>
          </a:p>
          <a:p>
            <a:r>
              <a:rPr lang="en-US" altLang="en-US" smtClean="0"/>
              <a:t>Stockmann, R.  (2011) </a:t>
            </a:r>
            <a:r>
              <a:rPr lang="en-US" altLang="en-US" i="1" smtClean="0"/>
              <a:t>A Practitioner Handbook on Evaluation </a:t>
            </a:r>
            <a:r>
              <a:rPr lang="en-US" altLang="en-US" smtClean="0"/>
              <a:t> ebook isbn 978 1 84980 802 6.</a:t>
            </a:r>
            <a:endParaRPr lang="es-MX" altLang="en-US" smtClean="0"/>
          </a:p>
          <a:p>
            <a:endParaRPr lang="es-MX" altLang="en-US" smtClean="0"/>
          </a:p>
        </p:txBody>
      </p:sp>
      <p:sp>
        <p:nvSpPr>
          <p:cNvPr id="4301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DBDAC2AD-FE9A-4707-99B6-D8DF6D4ABB9E}" type="slidenum">
              <a:rPr lang="es-ES" altLang="en-US" sz="1300"/>
              <a:pPr>
                <a:spcBef>
                  <a:spcPct val="0"/>
                </a:spcBef>
              </a:pPr>
              <a:t>19</a:t>
            </a:fld>
            <a:endParaRPr lang="es-E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Marcador de imagen de diapositiva"/>
          <p:cNvSpPr>
            <a:spLocks noGrp="1" noRot="1" noChangeAspect="1" noTextEdit="1"/>
          </p:cNvSpPr>
          <p:nvPr>
            <p:ph type="sldImg"/>
          </p:nvPr>
        </p:nvSpPr>
        <p:spPr>
          <a:ln/>
        </p:spPr>
      </p:sp>
      <p:sp>
        <p:nvSpPr>
          <p:cNvPr id="819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following topics will be explained in this class:</a:t>
            </a:r>
          </a:p>
          <a:p>
            <a:endParaRPr lang="es-MX" altLang="en-US" smtClean="0"/>
          </a:p>
          <a:p>
            <a:r>
              <a:rPr lang="en-US" altLang="en-US" b="1" smtClean="0"/>
              <a:t>Introduction to qualitative assessment.</a:t>
            </a:r>
            <a:r>
              <a:rPr lang="en-US" altLang="en-US" smtClean="0"/>
              <a:t> What is qualitative assessment? What elements does it offer to the programs?</a:t>
            </a:r>
          </a:p>
          <a:p>
            <a:endParaRPr lang="es-MX" altLang="en-US" smtClean="0"/>
          </a:p>
          <a:p>
            <a:r>
              <a:rPr lang="en-US" altLang="en-US" b="1" smtClean="0"/>
              <a:t>Theoretical foundations of qualitative research. </a:t>
            </a:r>
            <a:r>
              <a:rPr lang="en-US" altLang="en-US" smtClean="0"/>
              <a:t>Since qualitative assessment is a form of qualitative research for the purpose of or in order to conduct evaluation, a brief review will be made of the theoretical concepts of qualitative methodology, as well as the main paradigms or theoretical frameworks of qualitative research.</a:t>
            </a:r>
          </a:p>
          <a:p>
            <a:endParaRPr lang="es-MX" altLang="en-US" smtClean="0"/>
          </a:p>
          <a:p>
            <a:r>
              <a:rPr lang="en-US" altLang="en-US" b="1" smtClean="0"/>
              <a:t>Technical foundations of qualitative assessment</a:t>
            </a:r>
            <a:r>
              <a:rPr lang="en-US" altLang="en-US" smtClean="0"/>
              <a:t>. A brief review will be done of the principal moments or steps to design a classic qualitative research study (that is, non-participatory)</a:t>
            </a:r>
          </a:p>
          <a:p>
            <a:endParaRPr lang="es-MX" altLang="en-US" smtClean="0"/>
          </a:p>
          <a:p>
            <a:r>
              <a:rPr lang="en-US" altLang="en-US" b="1" smtClean="0"/>
              <a:t>Mixed methods</a:t>
            </a:r>
            <a:r>
              <a:rPr lang="en-US" altLang="en-US" smtClean="0"/>
              <a:t>. Finally, we will review, in a way that is even more brief,  the key elements for the design of a mixed methods evaluation. We will review the overall principles for the design of a sample, using mixed methods, as well as some details of its development, which may be very useful if you are thinking about carrying out an evaluation with mixed methods.</a:t>
            </a:r>
            <a:endParaRPr lang="es-MX" altLang="en-US" smtClean="0"/>
          </a:p>
          <a:p>
            <a:r>
              <a:rPr lang="en-US" altLang="en-US" smtClean="0"/>
              <a:t> </a:t>
            </a:r>
            <a:endParaRPr lang="es-MX" altLang="en-US" smtClean="0"/>
          </a:p>
        </p:txBody>
      </p:sp>
      <p:sp>
        <p:nvSpPr>
          <p:cNvPr id="819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A3E31082-CE8B-4BE7-A290-8F9A777BF5EE}" type="slidenum">
              <a:rPr lang="es-ES" altLang="en-US" sz="1300"/>
              <a:pPr>
                <a:spcBef>
                  <a:spcPct val="0"/>
                </a:spcBef>
              </a:pPr>
              <a:t>2</a:t>
            </a:fld>
            <a:endParaRPr lang="es-ES" altLang="en-US" sz="13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a:ln/>
        </p:spPr>
      </p:sp>
      <p:sp>
        <p:nvSpPr>
          <p:cNvPr id="4505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smtClean="0"/>
          </a:p>
        </p:txBody>
      </p:sp>
      <p:sp>
        <p:nvSpPr>
          <p:cNvPr id="4506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116AE8B3-E6C6-4E15-94F3-51FB2D1F7AC9}" type="slidenum">
              <a:rPr lang="es-ES" altLang="en-US" sz="1300"/>
              <a:pPr>
                <a:spcBef>
                  <a:spcPct val="0"/>
                </a:spcBef>
              </a:pPr>
              <a:t>20</a:t>
            </a:fld>
            <a:endParaRPr lang="es-ES" altLang="en-US" sz="13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a:ln/>
        </p:spPr>
      </p:sp>
      <p:sp>
        <p:nvSpPr>
          <p:cNvPr id="4710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smtClean="0"/>
          </a:p>
        </p:txBody>
      </p:sp>
      <p:sp>
        <p:nvSpPr>
          <p:cNvPr id="4710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1363B5F9-27E3-4C80-8AC9-873AAB195BFD}" type="slidenum">
              <a:rPr lang="es-ES" altLang="en-US" sz="1300"/>
              <a:pPr>
                <a:spcBef>
                  <a:spcPct val="0"/>
                </a:spcBef>
              </a:pPr>
              <a:t>21</a:t>
            </a:fld>
            <a:endParaRPr lang="es-ES" altLang="en-US" sz="13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a:ln/>
        </p:spPr>
      </p:sp>
      <p:sp>
        <p:nvSpPr>
          <p:cNvPr id="4915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These steps are based on Michael Patton’s book (2002).</a:t>
            </a:r>
          </a:p>
          <a:p>
            <a:endParaRPr lang="es-MX" altLang="en-US" b="1" smtClean="0"/>
          </a:p>
          <a:p>
            <a:r>
              <a:rPr lang="en-US" altLang="en-US" smtClean="0"/>
              <a:t>Before asking a qualitative assessment question, I must understand the broader picture of the program or policy that I wish to assess.</a:t>
            </a:r>
            <a:endParaRPr lang="es-MX" altLang="en-US" smtClean="0"/>
          </a:p>
          <a:p>
            <a:endParaRPr lang="en-US" altLang="en-US" smtClean="0"/>
          </a:p>
          <a:p>
            <a:r>
              <a:rPr lang="en-US" altLang="en-US" b="1" smtClean="0"/>
              <a:t>Which stage is the program at?</a:t>
            </a:r>
            <a:r>
              <a:rPr lang="en-US" altLang="en-US" smtClean="0"/>
              <a:t> Is it starting or ending a cycle, why are they asking for an assessment?</a:t>
            </a:r>
            <a:endParaRPr lang="es-MX" altLang="en-US" smtClean="0"/>
          </a:p>
          <a:p>
            <a:endParaRPr lang="en-US" altLang="en-US" smtClean="0"/>
          </a:p>
          <a:p>
            <a:r>
              <a:rPr lang="en-US" altLang="en-US" b="1" smtClean="0"/>
              <a:t>What is the need for the assessment? </a:t>
            </a:r>
            <a:r>
              <a:rPr lang="en-US" altLang="en-US" smtClean="0"/>
              <a:t>Which questions do the implementers want to answer?</a:t>
            </a:r>
            <a:endParaRPr lang="es-MX" altLang="en-US" smtClean="0"/>
          </a:p>
          <a:p>
            <a:endParaRPr lang="en-US" altLang="en-US" smtClean="0"/>
          </a:p>
          <a:p>
            <a:r>
              <a:rPr lang="en-US" altLang="en-US" b="1" smtClean="0"/>
              <a:t>Nature of the knowledge</a:t>
            </a:r>
            <a:r>
              <a:rPr lang="en-US" altLang="en-US" smtClean="0"/>
              <a:t>: What do they want to know and is it  possible to obtain this information through qualitative methods?</a:t>
            </a:r>
            <a:endParaRPr lang="es-MX" altLang="en-US" smtClean="0"/>
          </a:p>
          <a:p>
            <a:endParaRPr lang="en-US" altLang="en-US" smtClean="0"/>
          </a:p>
          <a:p>
            <a:r>
              <a:rPr lang="en-US" altLang="en-US" smtClean="0"/>
              <a:t>At this stage of the assessment’s design, it is very important to work together with the people in the program; it doesn’t matter if an external assessment is intended, this must be agreed upon with the implementers and program directors. </a:t>
            </a:r>
            <a:endParaRPr lang="es-MX" altLang="en-US" smtClean="0"/>
          </a:p>
          <a:p>
            <a:endParaRPr lang="en-US" altLang="en-US" smtClean="0"/>
          </a:p>
          <a:p>
            <a:r>
              <a:rPr lang="en-US" altLang="en-US" b="1" smtClean="0"/>
              <a:t>Bibliography</a:t>
            </a:r>
          </a:p>
          <a:p>
            <a:endParaRPr lang="en-US" altLang="en-US" b="1" smtClean="0"/>
          </a:p>
          <a:p>
            <a:r>
              <a:rPr lang="en-US" altLang="en-US" smtClean="0"/>
              <a:t>Patton, Michael Quinn (2002) Qualitative Research and Evaluation Methods. Sage, Thousand Oaks, London, New Delhi, 3</a:t>
            </a:r>
            <a:r>
              <a:rPr lang="en-US" altLang="en-US" baseline="30000" smtClean="0"/>
              <a:t>rd</a:t>
            </a:r>
            <a:r>
              <a:rPr lang="en-US" altLang="en-US" smtClean="0"/>
              <a:t> Edition. Pp. 598</a:t>
            </a:r>
            <a:endParaRPr lang="es-MX" altLang="en-US" smtClean="0"/>
          </a:p>
          <a:p>
            <a:r>
              <a:rPr lang="en-US" altLang="en-US" smtClean="0"/>
              <a:t>Chapter 1. Conceptual issues in Qualitative Inquiry pp. 1-143</a:t>
            </a:r>
            <a:endParaRPr lang="es-MX" altLang="en-US" smtClean="0"/>
          </a:p>
          <a:p>
            <a:r>
              <a:rPr lang="en-US" altLang="en-US" smtClean="0"/>
              <a:t>Chapter 2. Qualitative Design and Data Collection pp. 207-339</a:t>
            </a:r>
            <a:endParaRPr lang="es-MX" altLang="en-US" smtClean="0"/>
          </a:p>
          <a:p>
            <a:r>
              <a:rPr lang="en-US" altLang="en-US" smtClean="0"/>
              <a:t>Chapter 3. Analysis, Interpretation and Reporting pp. 429-541</a:t>
            </a:r>
            <a:endParaRPr lang="es-MX" altLang="en-US" smtClean="0"/>
          </a:p>
          <a:p>
            <a:pPr lvl="1" eaLnBrk="1" hangingPunct="1"/>
            <a:endParaRPr lang="es-MX" altLang="en-US" sz="2500" smtClean="0"/>
          </a:p>
          <a:p>
            <a:pPr lvl="1" eaLnBrk="1" hangingPunct="1"/>
            <a:endParaRPr lang="es-MX" altLang="en-US" sz="2500" smtClean="0"/>
          </a:p>
          <a:p>
            <a:endParaRPr lang="en-US" altLang="en-US" smtClean="0"/>
          </a:p>
        </p:txBody>
      </p:sp>
      <p:sp>
        <p:nvSpPr>
          <p:cNvPr id="4915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872BCF0E-850C-4D7E-B091-5E9BD9F60170}" type="slidenum">
              <a:rPr lang="es-ES" altLang="en-US" sz="1300"/>
              <a:pPr>
                <a:spcBef>
                  <a:spcPct val="0"/>
                </a:spcBef>
              </a:pPr>
              <a:t>22</a:t>
            </a:fld>
            <a:endParaRPr lang="es-ES" altLang="en-US" sz="13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a:ln/>
        </p:spPr>
      </p:sp>
      <p:sp>
        <p:nvSpPr>
          <p:cNvPr id="5120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Once the assessment’s objective and questions are defined, we must understand who the key actors are. </a:t>
            </a:r>
          </a:p>
          <a:p>
            <a:r>
              <a:rPr lang="en-US" altLang="en-US" smtClean="0"/>
              <a:t>I must have an overall understanding of the program. </a:t>
            </a:r>
          </a:p>
          <a:p>
            <a:endParaRPr lang="en-US" altLang="en-US" smtClean="0"/>
          </a:p>
          <a:p>
            <a:r>
              <a:rPr lang="en-US" altLang="en-US" smtClean="0"/>
              <a:t>What is the purpose of the program, who are the implementers, who are the users (focus), and who are the high-ranking decision-makers involved. The mapping will allow me to know which subjects, inside and outside the program, must provide information for the qualitative assessment.</a:t>
            </a:r>
            <a:endParaRPr lang="es-MX" altLang="en-US" smtClean="0"/>
          </a:p>
          <a:p>
            <a:endParaRPr lang="en-US" altLang="en-US" smtClean="0"/>
          </a:p>
          <a:p>
            <a:r>
              <a:rPr lang="en-US" altLang="en-US" smtClean="0"/>
              <a:t>In order to define and structure the research instruments (tools such as interview guides, focus group guides, guides for observation) </a:t>
            </a:r>
            <a:r>
              <a:rPr lang="en-US" altLang="en-US" b="1" smtClean="0"/>
              <a:t>I must define an epistemological position and clarify the theoretical or paradigmatic framework from which I wish to observe the phenomenon. </a:t>
            </a:r>
            <a:endParaRPr lang="es-MX" altLang="en-US" b="1" smtClean="0"/>
          </a:p>
          <a:p>
            <a:pPr>
              <a:lnSpc>
                <a:spcPct val="180000"/>
              </a:lnSpc>
            </a:pPr>
            <a:endParaRPr lang="es-MX" altLang="en-US" sz="900" smtClean="0"/>
          </a:p>
          <a:p>
            <a:pPr>
              <a:lnSpc>
                <a:spcPct val="180000"/>
              </a:lnSpc>
            </a:pPr>
            <a:r>
              <a:rPr lang="es-MX" altLang="en-US" b="1" smtClean="0"/>
              <a:t>Bibliography</a:t>
            </a:r>
            <a:r>
              <a:rPr lang="es-MX" altLang="en-US" sz="900" smtClean="0"/>
              <a:t>:</a:t>
            </a:r>
          </a:p>
          <a:p>
            <a:pPr>
              <a:lnSpc>
                <a:spcPct val="180000"/>
              </a:lnSpc>
            </a:pPr>
            <a:endParaRPr lang="es-MX" altLang="en-US" sz="900" smtClean="0"/>
          </a:p>
          <a:p>
            <a:pPr>
              <a:lnSpc>
                <a:spcPct val="180000"/>
              </a:lnSpc>
            </a:pPr>
            <a:r>
              <a:rPr lang="es-MX" altLang="en-US" sz="900" smtClean="0"/>
              <a:t>Tabla_Patton_Paradigmas (2002)</a:t>
            </a:r>
          </a:p>
          <a:p>
            <a:pPr>
              <a:lnSpc>
                <a:spcPct val="180000"/>
              </a:lnSpc>
            </a:pPr>
            <a:endParaRPr lang="es-MX" altLang="en-US" sz="900" smtClean="0"/>
          </a:p>
          <a:p>
            <a:pPr>
              <a:lnSpc>
                <a:spcPct val="180000"/>
              </a:lnSpc>
            </a:pPr>
            <a:r>
              <a:rPr lang="es-MX" altLang="en-US" sz="900" smtClean="0"/>
              <a:t>Tabla_Herramientas Teóricas (Torres y Escalante)</a:t>
            </a:r>
          </a:p>
          <a:p>
            <a:pPr>
              <a:lnSpc>
                <a:spcPct val="180000"/>
              </a:lnSpc>
            </a:pPr>
            <a:endParaRPr lang="es-MX" altLang="en-US" sz="900" smtClean="0"/>
          </a:p>
          <a:p>
            <a:pPr>
              <a:lnSpc>
                <a:spcPct val="180000"/>
              </a:lnSpc>
            </a:pPr>
            <a:r>
              <a:rPr lang="en-US" altLang="en-US" sz="900" smtClean="0"/>
              <a:t>Scrimshaw, Susan C (2001) Culture, Behavior and Health, In: International Public Health. Edited by, Michael H. Merso, Robert E. Black and Anne J. Mills.Aspen Publishers, Maryland 2001.</a:t>
            </a:r>
            <a:endParaRPr lang="es-MX" altLang="en-US" sz="900" smtClean="0"/>
          </a:p>
          <a:p>
            <a:pPr>
              <a:lnSpc>
                <a:spcPct val="180000"/>
              </a:lnSpc>
            </a:pPr>
            <a:endParaRPr lang="es-MX" altLang="en-US" sz="900" smtClean="0"/>
          </a:p>
          <a:p>
            <a:pPr>
              <a:lnSpc>
                <a:spcPct val="80000"/>
              </a:lnSpc>
            </a:pPr>
            <a:endParaRPr lang="es-MX" altLang="en-US" sz="900" smtClean="0"/>
          </a:p>
          <a:p>
            <a:pPr>
              <a:lnSpc>
                <a:spcPct val="80000"/>
              </a:lnSpc>
            </a:pPr>
            <a:endParaRPr lang="es-MX" altLang="en-US" sz="900" smtClean="0"/>
          </a:p>
        </p:txBody>
      </p:sp>
      <p:sp>
        <p:nvSpPr>
          <p:cNvPr id="5120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4FBBAB0D-0C1B-494D-BDA4-6F1C702A1B2A}" type="slidenum">
              <a:rPr lang="es-ES" altLang="en-US" sz="1300"/>
              <a:pPr>
                <a:spcBef>
                  <a:spcPct val="0"/>
                </a:spcBef>
              </a:pPr>
              <a:t>23</a:t>
            </a:fld>
            <a:endParaRPr lang="es-ES" altLang="en-US" sz="13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a:ln/>
        </p:spPr>
      </p:sp>
      <p:sp>
        <p:nvSpPr>
          <p:cNvPr id="5325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Once the program has expressed its need for assessment, it will be possible to know whether a design assessment is needed, or an assessment of the process, implementation, results or impact. </a:t>
            </a:r>
          </a:p>
          <a:p>
            <a:endParaRPr lang="es-MX" altLang="en-US" smtClean="0"/>
          </a:p>
          <a:p>
            <a:r>
              <a:rPr lang="en-US" altLang="en-US" smtClean="0"/>
              <a:t>We must ask ourselves again if the qualitative methods will be necessary and enough to answer the program’s questions.</a:t>
            </a:r>
            <a:endParaRPr lang="es-MX" altLang="en-US" smtClean="0"/>
          </a:p>
          <a:p>
            <a:r>
              <a:rPr lang="en-US" altLang="en-US" smtClean="0"/>
              <a:t> </a:t>
            </a:r>
            <a:endParaRPr lang="es-MX" altLang="en-US" smtClean="0"/>
          </a:p>
        </p:txBody>
      </p:sp>
      <p:sp>
        <p:nvSpPr>
          <p:cNvPr id="5325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8B729220-5FFC-4651-9793-FF497AF589EF}" type="slidenum">
              <a:rPr lang="es-ES" altLang="en-US" sz="1300"/>
              <a:pPr>
                <a:spcBef>
                  <a:spcPct val="0"/>
                </a:spcBef>
              </a:pPr>
              <a:t>24</a:t>
            </a:fld>
            <a:endParaRPr lang="es-ES" altLang="en-US" sz="13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a:ln/>
        </p:spPr>
      </p:sp>
      <p:sp>
        <p:nvSpPr>
          <p:cNvPr id="5529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This slide shows the different types of assessment defined by the actual stage of the program (seen at that moment) and the need for assessment that the program is expressing.</a:t>
            </a:r>
          </a:p>
          <a:p>
            <a:endParaRPr lang="es-MX" altLang="en-US" smtClean="0"/>
          </a:p>
          <a:p>
            <a:r>
              <a:rPr lang="en-US" altLang="en-US" smtClean="0"/>
              <a:t>First, the </a:t>
            </a:r>
            <a:r>
              <a:rPr lang="en-US" altLang="en-US" b="1" smtClean="0"/>
              <a:t>type of assessment or type of activity </a:t>
            </a:r>
            <a:r>
              <a:rPr lang="en-US" altLang="en-US" smtClean="0"/>
              <a:t>is expressed.</a:t>
            </a:r>
          </a:p>
          <a:p>
            <a:endParaRPr lang="es-MX" altLang="en-US" smtClean="0"/>
          </a:p>
          <a:p>
            <a:r>
              <a:rPr lang="en-US" altLang="en-US" b="1" smtClean="0"/>
              <a:t>Question</a:t>
            </a:r>
            <a:r>
              <a:rPr lang="en-US" altLang="en-US" smtClean="0"/>
              <a:t>: What kind of questions can be answered by each type of assessment?</a:t>
            </a:r>
          </a:p>
          <a:p>
            <a:endParaRPr lang="es-MX" altLang="en-US" smtClean="0"/>
          </a:p>
          <a:p>
            <a:r>
              <a:rPr lang="en-US" altLang="en-US" b="1" smtClean="0"/>
              <a:t>Contributions</a:t>
            </a:r>
            <a:r>
              <a:rPr lang="en-US" altLang="en-US" smtClean="0"/>
              <a:t>: Which type of knowledge is provided by each type of assessment?</a:t>
            </a:r>
            <a:endParaRPr lang="es-MX" altLang="en-US" smtClean="0"/>
          </a:p>
          <a:p>
            <a:endParaRPr lang="es-MX" altLang="en-US" smtClean="0"/>
          </a:p>
          <a:p>
            <a:r>
              <a:rPr lang="es-MX" altLang="en-US" b="1" smtClean="0"/>
              <a:t>Bibliography</a:t>
            </a:r>
            <a:r>
              <a:rPr lang="es-MX" altLang="en-US" smtClean="0"/>
              <a:t>: </a:t>
            </a:r>
          </a:p>
          <a:p>
            <a:endParaRPr lang="es-MX" altLang="en-US" smtClean="0"/>
          </a:p>
          <a:p>
            <a:r>
              <a:rPr lang="es-MX" altLang="en-US" smtClean="0"/>
              <a:t>INSP (2011) CIEE La evaluación de los programas sociales Documento de Posicionamiento  CIEE/INSP 10/11/2011 </a:t>
            </a:r>
          </a:p>
          <a:p>
            <a:endParaRPr lang="es-MX" altLang="en-US" smtClean="0"/>
          </a:p>
          <a:p>
            <a:endParaRPr lang="es-MX" altLang="en-US" smtClean="0"/>
          </a:p>
        </p:txBody>
      </p:sp>
      <p:sp>
        <p:nvSpPr>
          <p:cNvPr id="5530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972F8A53-8D29-4955-8183-9487C308CD55}" type="slidenum">
              <a:rPr lang="es-ES" altLang="en-US" sz="1300"/>
              <a:pPr>
                <a:spcBef>
                  <a:spcPct val="0"/>
                </a:spcBef>
              </a:pPr>
              <a:t>25</a:t>
            </a:fld>
            <a:endParaRPr lang="es-ES" altLang="en-US" sz="13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a:ln/>
        </p:spPr>
      </p:sp>
      <p:sp>
        <p:nvSpPr>
          <p:cNvPr id="5734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In the literature there are different ways of viewing assessments. </a:t>
            </a:r>
          </a:p>
          <a:p>
            <a:endParaRPr lang="en-US" altLang="en-US" smtClean="0"/>
          </a:p>
          <a:p>
            <a:r>
              <a:rPr lang="en-US" altLang="en-US" smtClean="0"/>
              <a:t>Another way that is common for telling assessment types apart, depends on the cycle of the program; thus, there are </a:t>
            </a:r>
            <a:r>
              <a:rPr lang="en-US" altLang="en-US" b="1" smtClean="0"/>
              <a:t>formative assessments</a:t>
            </a:r>
            <a:r>
              <a:rPr lang="en-US" altLang="en-US" smtClean="0"/>
              <a:t>, </a:t>
            </a:r>
            <a:r>
              <a:rPr lang="en-US" altLang="en-US" b="1" smtClean="0"/>
              <a:t>process assessments</a:t>
            </a:r>
            <a:r>
              <a:rPr lang="en-US" altLang="en-US" smtClean="0"/>
              <a:t>, those which evaluate </a:t>
            </a:r>
            <a:r>
              <a:rPr lang="en-US" altLang="en-US" b="1" smtClean="0"/>
              <a:t>results or impact</a:t>
            </a:r>
            <a:r>
              <a:rPr lang="en-US" altLang="en-US" smtClean="0"/>
              <a:t>, and </a:t>
            </a:r>
            <a:r>
              <a:rPr lang="en-US" altLang="en-US" b="1" smtClean="0"/>
              <a:t>summative assessments</a:t>
            </a:r>
            <a:r>
              <a:rPr lang="en-US" altLang="en-US" smtClean="0"/>
              <a:t>.</a:t>
            </a:r>
          </a:p>
          <a:p>
            <a:endParaRPr lang="en-US" altLang="en-US" smtClean="0"/>
          </a:p>
          <a:p>
            <a:r>
              <a:rPr lang="en-US" altLang="en-US" smtClean="0"/>
              <a:t>“</a:t>
            </a:r>
            <a:r>
              <a:rPr lang="en-US" altLang="en-US" b="1" smtClean="0"/>
              <a:t>Formative evaluation is an on-going process that allows for feedback to be implemented during a program cycle. </a:t>
            </a:r>
            <a:r>
              <a:rPr lang="en-US" altLang="en-US" smtClean="0"/>
              <a:t>Formative evaluations (Boulmetis &amp; Dutwin, 2005):</a:t>
            </a:r>
          </a:p>
          <a:p>
            <a:r>
              <a:rPr lang="en-US" altLang="en-US" smtClean="0"/>
              <a:t>Concentrate on examining and changing processes as they occur</a:t>
            </a:r>
          </a:p>
          <a:p>
            <a:r>
              <a:rPr lang="en-US" altLang="en-US" smtClean="0"/>
              <a:t>Provide timely feedback about program services</a:t>
            </a:r>
          </a:p>
          <a:p>
            <a:r>
              <a:rPr lang="en-US" altLang="en-US" smtClean="0"/>
              <a:t>Allow you to make program adjustments “on the fly” to help achieve program goals” </a:t>
            </a:r>
          </a:p>
          <a:p>
            <a:endParaRPr lang="en-US" altLang="en-US" smtClean="0"/>
          </a:p>
          <a:p>
            <a:r>
              <a:rPr lang="en-US" altLang="en-US" smtClean="0"/>
              <a:t>“</a:t>
            </a:r>
            <a:r>
              <a:rPr lang="en-US" altLang="en-US" b="1" smtClean="0"/>
              <a:t>Summative evaluation occurs at the end of a program cycle and provides an overall description of program effectiveness</a:t>
            </a:r>
            <a:r>
              <a:rPr lang="en-US" altLang="en-US" smtClean="0"/>
              <a:t>. Summative evaluation examines program outcomes to determine overall program effectiveness. Summative evaluation is a method for answering some of the following questions:</a:t>
            </a:r>
          </a:p>
          <a:p>
            <a:r>
              <a:rPr lang="en-US" altLang="en-US" smtClean="0"/>
              <a:t>Were your program objectives met?</a:t>
            </a:r>
          </a:p>
          <a:p>
            <a:r>
              <a:rPr lang="en-US" altLang="en-US" smtClean="0"/>
              <a:t>Will you need to improve and modify the overall structure of the program?</a:t>
            </a:r>
          </a:p>
          <a:p>
            <a:r>
              <a:rPr lang="en-US" altLang="en-US" smtClean="0"/>
              <a:t>What is the overall impact of the program?</a:t>
            </a:r>
          </a:p>
          <a:p>
            <a:r>
              <a:rPr lang="en-US" altLang="en-US" smtClean="0"/>
              <a:t>What resources will you need to address the program’s weaknesses?”</a:t>
            </a:r>
          </a:p>
          <a:p>
            <a:endParaRPr lang="en-US" altLang="en-US" smtClean="0"/>
          </a:p>
          <a:p>
            <a:r>
              <a:rPr lang="en-US" altLang="en-US" b="1" smtClean="0"/>
              <a:t>Bibliography</a:t>
            </a:r>
            <a:r>
              <a:rPr lang="en-US" altLang="en-US" smtClean="0"/>
              <a:t>: </a:t>
            </a:r>
          </a:p>
          <a:p>
            <a:r>
              <a:rPr lang="en-US" altLang="en-US" smtClean="0"/>
              <a:t>Boulmetis, J., &amp; Dutwin, P. (2005). </a:t>
            </a:r>
            <a:r>
              <a:rPr lang="en-US" altLang="en-US" i="1" smtClean="0"/>
              <a:t>The ABCs of evaluation: Timeless techniques for program and project managers</a:t>
            </a:r>
            <a:r>
              <a:rPr lang="en-US" altLang="en-US" smtClean="0"/>
              <a:t> (2</a:t>
            </a:r>
            <a:r>
              <a:rPr lang="en-US" altLang="en-US" baseline="30000" smtClean="0"/>
              <a:t>nd</a:t>
            </a:r>
            <a:r>
              <a:rPr lang="en-US" altLang="en-US" smtClean="0"/>
              <a:t> ed.). San Francisco, CA: Jossey-Bass</a:t>
            </a:r>
          </a:p>
          <a:p>
            <a:endParaRPr lang="en-US" altLang="en-US" smtClean="0"/>
          </a:p>
          <a:p>
            <a:r>
              <a:rPr lang="en-US" altLang="en-US" smtClean="0"/>
              <a:t>Image from: http://toolkit.pellinstitute.org/evaluation-101/evaluation-approaches-types/</a:t>
            </a:r>
          </a:p>
          <a:p>
            <a:endParaRPr lang="en-US" altLang="en-US" smtClean="0"/>
          </a:p>
          <a:p>
            <a:endParaRPr lang="en-US" altLang="en-US" smtClean="0"/>
          </a:p>
          <a:p>
            <a:endParaRPr lang="en-US" altLang="en-US" smtClean="0"/>
          </a:p>
          <a:p>
            <a:endParaRPr lang="en-US" altLang="en-US" smtClean="0"/>
          </a:p>
          <a:p>
            <a:endParaRPr lang="en-US" altLang="en-US" smtClean="0"/>
          </a:p>
          <a:p>
            <a:endParaRPr lang="es-MX" altLang="en-US" smtClean="0"/>
          </a:p>
        </p:txBody>
      </p:sp>
      <p:sp>
        <p:nvSpPr>
          <p:cNvPr id="5734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FF9A5487-62C2-410C-BECA-A7875F65B5BC}" type="slidenum">
              <a:rPr lang="es-ES" altLang="en-US" sz="1300"/>
              <a:pPr>
                <a:spcBef>
                  <a:spcPct val="0"/>
                </a:spcBef>
              </a:pPr>
              <a:t>26</a:t>
            </a:fld>
            <a:endParaRPr lang="es-ES" altLang="en-US" sz="13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a:ln/>
        </p:spPr>
      </p:sp>
      <p:sp>
        <p:nvSpPr>
          <p:cNvPr id="5939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smtClean="0"/>
          </a:p>
        </p:txBody>
      </p:sp>
      <p:sp>
        <p:nvSpPr>
          <p:cNvPr id="5939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BC2B78BE-CF23-409D-9D62-626F6A8E49D4}" type="slidenum">
              <a:rPr lang="es-ES" altLang="en-US" sz="1300"/>
              <a:pPr>
                <a:spcBef>
                  <a:spcPct val="0"/>
                </a:spcBef>
              </a:pPr>
              <a:t>27</a:t>
            </a:fld>
            <a:endParaRPr lang="es-ES" altLang="en-US" sz="13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a:ln/>
        </p:spPr>
      </p:sp>
      <p:sp>
        <p:nvSpPr>
          <p:cNvPr id="6144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From the program. </a:t>
            </a:r>
            <a:r>
              <a:rPr lang="en-US" altLang="en-US" smtClean="0"/>
              <a:t>First I must understand the theoretical design of the program. What are the key assumptions? From which framework concepts do the design and actions of the program come from?</a:t>
            </a:r>
            <a:endParaRPr lang="es-MX" altLang="en-US" smtClean="0"/>
          </a:p>
          <a:p>
            <a:r>
              <a:rPr lang="en-US" altLang="en-US" smtClean="0"/>
              <a:t>The program must have a Logical Framework Matrix or a Theory of Change. We must analyze this and understand what kind of results can be expected from a program designed in a certain way.</a:t>
            </a:r>
            <a:endParaRPr lang="es-MX" altLang="en-US" smtClean="0"/>
          </a:p>
          <a:p>
            <a:r>
              <a:rPr lang="en-US" altLang="en-US" smtClean="0"/>
              <a:t> </a:t>
            </a:r>
            <a:endParaRPr lang="es-MX" altLang="en-US" smtClean="0"/>
          </a:p>
          <a:p>
            <a:r>
              <a:rPr lang="en-US" altLang="en-US" b="1" smtClean="0"/>
              <a:t>From the qualitative assessment’s design. </a:t>
            </a:r>
            <a:r>
              <a:rPr lang="en-US" altLang="en-US" smtClean="0"/>
              <a:t>In order to define and structure the research instruments (tools such as interview guides, focus group guides, guides for observation) I must define an epistemological position and clarify the theoretical or paradigmatic framework from which I wish to observe the phenomenon. </a:t>
            </a:r>
          </a:p>
          <a:p>
            <a:r>
              <a:rPr lang="en-US" altLang="en-US" smtClean="0"/>
              <a:t>The epistemological position of my assessment will determine whom I ask, how I ask about or observe the phenomenon, and from which perspective I will be analyzing the data.  </a:t>
            </a:r>
            <a:endParaRPr lang="es-MX" altLang="en-US" smtClean="0"/>
          </a:p>
          <a:p>
            <a:r>
              <a:rPr lang="en-US" altLang="en-US" smtClean="0"/>
              <a:t>In health, there are some interpretative theoretical frameworks that can be found in the books that appear below.</a:t>
            </a:r>
            <a:endParaRPr lang="es-MX" altLang="en-US" smtClean="0"/>
          </a:p>
          <a:p>
            <a:r>
              <a:rPr lang="en-US" altLang="en-US" smtClean="0"/>
              <a:t> </a:t>
            </a:r>
            <a:endParaRPr lang="es-MX" altLang="en-US" smtClean="0"/>
          </a:p>
          <a:p>
            <a:r>
              <a:rPr lang="en-US" altLang="en-US" smtClean="0"/>
              <a:t>If the program has a defined theory of change, the evaluator must use that same one.</a:t>
            </a:r>
            <a:endParaRPr lang="es-MX" altLang="en-US" smtClean="0"/>
          </a:p>
          <a:p>
            <a:r>
              <a:rPr lang="en-US" altLang="en-US" smtClean="0"/>
              <a:t>Only in the case in which the program does not have one, will the evaluator be able to apply a theoretical position of his/her own.</a:t>
            </a:r>
            <a:endParaRPr lang="es-MX" altLang="en-US" smtClean="0"/>
          </a:p>
          <a:p>
            <a:pPr>
              <a:lnSpc>
                <a:spcPct val="180000"/>
              </a:lnSpc>
            </a:pPr>
            <a:endParaRPr lang="es-MX" altLang="en-US" sz="600" smtClean="0"/>
          </a:p>
          <a:p>
            <a:pPr>
              <a:lnSpc>
                <a:spcPct val="180000"/>
              </a:lnSpc>
            </a:pPr>
            <a:r>
              <a:rPr lang="es-MX" altLang="en-US" sz="600" b="1" i="1" smtClean="0"/>
              <a:t>Bibliography</a:t>
            </a:r>
            <a:r>
              <a:rPr lang="es-MX" altLang="en-US" sz="600" smtClean="0"/>
              <a:t>:</a:t>
            </a:r>
          </a:p>
          <a:p>
            <a:pPr>
              <a:lnSpc>
                <a:spcPct val="180000"/>
              </a:lnSpc>
            </a:pPr>
            <a:r>
              <a:rPr lang="en-US" altLang="en-US" smtClean="0"/>
              <a:t>Patton, Q.  (1990) </a:t>
            </a:r>
            <a:r>
              <a:rPr lang="en-US" altLang="en-US" i="1" smtClean="0"/>
              <a:t>Qualitative Evaluation and Research Methods</a:t>
            </a:r>
            <a:r>
              <a:rPr lang="en-US" altLang="en-US" smtClean="0"/>
              <a:t>. London: Sage.</a:t>
            </a:r>
            <a:r>
              <a:rPr lang="es-MX" altLang="en-US" smtClean="0"/>
              <a:t> </a:t>
            </a:r>
            <a:endParaRPr lang="es-MX" altLang="en-US" sz="600" smtClean="0"/>
          </a:p>
          <a:p>
            <a:pPr>
              <a:lnSpc>
                <a:spcPct val="180000"/>
              </a:lnSpc>
            </a:pPr>
            <a:r>
              <a:rPr lang="en-US" altLang="en-US" smtClean="0"/>
              <a:t>Rist, R. and L. Morrra Imas.  (2009) </a:t>
            </a:r>
            <a:r>
              <a:rPr lang="en-US" altLang="en-US" i="1" smtClean="0"/>
              <a:t>The Road to Results. Designing and Conducting Effective Development Evaluations</a:t>
            </a:r>
            <a:r>
              <a:rPr lang="en-US" altLang="en-US" smtClean="0"/>
              <a:t>. Washington DC: The World Bank.</a:t>
            </a:r>
          </a:p>
          <a:p>
            <a:pPr>
              <a:lnSpc>
                <a:spcPct val="180000"/>
              </a:lnSpc>
            </a:pPr>
            <a:r>
              <a:rPr lang="en-US" altLang="en-US" smtClean="0"/>
              <a:t>Guba, E., y Lincoln, Y. (2000) Competing Paradigms in Qualitative Research', in: (ed) </a:t>
            </a:r>
            <a:r>
              <a:rPr lang="en-US" altLang="en-US" i="1" smtClean="0"/>
              <a:t>Handbook of Qualitative Research</a:t>
            </a:r>
            <a:r>
              <a:rPr lang="en-US" altLang="en-US" smtClean="0"/>
              <a:t> London: SAGE.</a:t>
            </a:r>
            <a:endParaRPr lang="es-MX" altLang="en-US" smtClean="0"/>
          </a:p>
          <a:p>
            <a:pPr>
              <a:lnSpc>
                <a:spcPct val="180000"/>
              </a:lnSpc>
            </a:pPr>
            <a:endParaRPr lang="es-MX" altLang="en-US" smtClean="0"/>
          </a:p>
        </p:txBody>
      </p:sp>
      <p:sp>
        <p:nvSpPr>
          <p:cNvPr id="6144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9B4533CC-CF7B-428E-B600-0E348469D15D}" type="slidenum">
              <a:rPr lang="es-ES" altLang="en-US" sz="1300"/>
              <a:pPr>
                <a:spcBef>
                  <a:spcPct val="0"/>
                </a:spcBef>
              </a:pPr>
              <a:t>28</a:t>
            </a:fld>
            <a:endParaRPr lang="es-ES" altLang="en-US" sz="13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a:ln/>
        </p:spPr>
      </p:sp>
      <p:sp>
        <p:nvSpPr>
          <p:cNvPr id="6349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Theory of Change (ToC): </a:t>
            </a:r>
            <a:r>
              <a:rPr lang="en-US" altLang="en-US" smtClean="0"/>
              <a:t>The ToC must show the key assumptions of the program. The question for assessment must be placed or framed within the ToC.</a:t>
            </a:r>
            <a:endParaRPr lang="es-MX" altLang="en-US" smtClean="0"/>
          </a:p>
          <a:p>
            <a:endParaRPr lang="en-US" altLang="en-US" smtClean="0"/>
          </a:p>
          <a:p>
            <a:r>
              <a:rPr lang="en-US" altLang="en-US" smtClean="0"/>
              <a:t>Since qualitative assessment generates in-depth  data on some selected subjects, unlike quantitative assessment that must carefully select the question or questions that it will have to solve, it is advisable to look at the theory of change and ask key questions to understand the critical moments in the program.</a:t>
            </a:r>
            <a:endParaRPr lang="es-MX" altLang="en-US" smtClean="0"/>
          </a:p>
          <a:p>
            <a:endParaRPr lang="en-US" altLang="en-US" smtClean="0"/>
          </a:p>
          <a:p>
            <a:r>
              <a:rPr lang="en-US" altLang="en-US" smtClean="0"/>
              <a:t>To find key questions that allow for the understanding of critical moments in  the program, one can analyze, within the context in which the program is being implemented, which are the steps, processes or results of the program that imply meanings, processes, reasoning or interaction patterns, either of the implementers or the users, that provide abundant data and can offer insights into the program.</a:t>
            </a:r>
            <a:endParaRPr lang="es-MX" altLang="en-US" smtClean="0"/>
          </a:p>
          <a:p>
            <a:endParaRPr lang="en-US" altLang="en-US" smtClean="0"/>
          </a:p>
          <a:p>
            <a:r>
              <a:rPr lang="en-US" altLang="en-US" smtClean="0"/>
              <a:t>The example shown in this slide belongs to an assessment of results. </a:t>
            </a:r>
          </a:p>
          <a:p>
            <a:endParaRPr lang="es-MX" altLang="en-US" smtClean="0"/>
          </a:p>
          <a:p>
            <a:r>
              <a:rPr lang="en-US" altLang="en-US" smtClean="0"/>
              <a:t>Then we ask: Which are the elements of the context that can boost the results or minimize the program’s positive effect?</a:t>
            </a:r>
            <a:endParaRPr lang="es-MX" altLang="en-US" smtClean="0"/>
          </a:p>
          <a:p>
            <a:endParaRPr lang="en-US" altLang="en-US" smtClean="0"/>
          </a:p>
          <a:p>
            <a:r>
              <a:rPr lang="en-US" altLang="en-US" smtClean="0"/>
              <a:t>Example. If a program provides dietary supplements and we wish to see the effect of the supplement in the children’s nutrition. We can observe the moment when the social worker gives the supplement to the mother and also when the mother feeds the supplement to the child.</a:t>
            </a:r>
            <a:endParaRPr lang="es-MX" altLang="en-US" smtClean="0"/>
          </a:p>
          <a:p>
            <a:endParaRPr lang="es-MX" altLang="en-US" smtClean="0"/>
          </a:p>
          <a:p>
            <a:pPr>
              <a:lnSpc>
                <a:spcPct val="180000"/>
              </a:lnSpc>
            </a:pPr>
            <a:r>
              <a:rPr lang="es-MX" altLang="en-US" sz="600" b="1" i="1" smtClean="0"/>
              <a:t>Bibliography</a:t>
            </a:r>
            <a:r>
              <a:rPr lang="es-MX" altLang="en-US" sz="600" smtClean="0"/>
              <a:t>:</a:t>
            </a:r>
          </a:p>
          <a:p>
            <a:pPr>
              <a:lnSpc>
                <a:spcPct val="180000"/>
              </a:lnSpc>
            </a:pPr>
            <a:r>
              <a:rPr lang="en-US" altLang="en-US" smtClean="0"/>
              <a:t>Patton, Q.  (1990) </a:t>
            </a:r>
            <a:r>
              <a:rPr lang="en-US" altLang="en-US" i="1" smtClean="0"/>
              <a:t>Qualitative Evaluation and Research Methods</a:t>
            </a:r>
            <a:r>
              <a:rPr lang="en-US" altLang="en-US" smtClean="0"/>
              <a:t>. London: Sage.</a:t>
            </a:r>
            <a:r>
              <a:rPr lang="es-MX" altLang="en-US" smtClean="0"/>
              <a:t> </a:t>
            </a:r>
            <a:endParaRPr lang="es-MX" altLang="en-US" sz="600" smtClean="0"/>
          </a:p>
          <a:p>
            <a:pPr>
              <a:lnSpc>
                <a:spcPct val="180000"/>
              </a:lnSpc>
            </a:pPr>
            <a:r>
              <a:rPr lang="en-US" altLang="en-US" smtClean="0"/>
              <a:t>Rist, R. and L. Morrra Imas.  (2009) </a:t>
            </a:r>
            <a:r>
              <a:rPr lang="en-US" altLang="en-US" i="1" smtClean="0"/>
              <a:t>The Road to Results. Designing and Conducting Effective Development Evaluations</a:t>
            </a:r>
            <a:r>
              <a:rPr lang="en-US" altLang="en-US" smtClean="0"/>
              <a:t>. Washington DC: The World Bank.</a:t>
            </a:r>
          </a:p>
          <a:p>
            <a:pPr>
              <a:lnSpc>
                <a:spcPct val="180000"/>
              </a:lnSpc>
            </a:pPr>
            <a:r>
              <a:rPr lang="en-US" altLang="en-US" smtClean="0"/>
              <a:t>Guba, E., y Lincoln, Y. (2000) Competing Paradigms in Qualitative Research', in: (ed) </a:t>
            </a:r>
            <a:r>
              <a:rPr lang="en-US" altLang="en-US" i="1" smtClean="0"/>
              <a:t>Handbook of Qualitative Research</a:t>
            </a:r>
            <a:r>
              <a:rPr lang="en-US" altLang="en-US" smtClean="0"/>
              <a:t> London: SAGE.</a:t>
            </a:r>
            <a:endParaRPr lang="es-MX" altLang="en-US" smtClean="0"/>
          </a:p>
          <a:p>
            <a:endParaRPr lang="es-MX" altLang="en-US" smtClean="0"/>
          </a:p>
          <a:p>
            <a:endParaRPr lang="es-MX" altLang="en-US" smtClean="0"/>
          </a:p>
          <a:p>
            <a:endParaRPr lang="es-MX" altLang="en-US" smtClean="0"/>
          </a:p>
        </p:txBody>
      </p:sp>
      <p:sp>
        <p:nvSpPr>
          <p:cNvPr id="6349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3A31634C-0E82-4DFF-9493-E1355606C6A3}" type="slidenum">
              <a:rPr lang="es-ES" altLang="en-US" sz="1300"/>
              <a:pPr>
                <a:spcBef>
                  <a:spcPct val="0"/>
                </a:spcBef>
              </a:pPr>
              <a:t>29</a:t>
            </a:fld>
            <a:endParaRPr lang="es-ES" altLang="en-US" sz="13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Marcador de imagen de diapositiva"/>
          <p:cNvSpPr>
            <a:spLocks noGrp="1" noRot="1" noChangeAspect="1" noTextEdit="1"/>
          </p:cNvSpPr>
          <p:nvPr>
            <p:ph type="sldImg"/>
          </p:nvPr>
        </p:nvSpPr>
        <p:spPr>
          <a:ln/>
        </p:spPr>
      </p:sp>
      <p:sp>
        <p:nvSpPr>
          <p:cNvPr id="1024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Qualitative assessment is qualitative research that has an evaluation objective.  </a:t>
            </a:r>
          </a:p>
          <a:p>
            <a:endParaRPr lang="es-MX" altLang="en-US" i="1" smtClean="0"/>
          </a:p>
          <a:p>
            <a:r>
              <a:rPr lang="en-US" altLang="en-US" smtClean="0"/>
              <a:t>While qualitative assessment has the same theoretical rigour than qualitative research, its methods must be oriented towards evaluation questions attempting to answer specific aspects, either on the design, processes and results or on the perceived impact of a program, carefully maintaining a rigorous selection of informants and thus in the selection of the sample (as we will discuss later on). </a:t>
            </a:r>
          </a:p>
          <a:p>
            <a:endParaRPr lang="es-MX" altLang="en-US" smtClean="0"/>
          </a:p>
          <a:p>
            <a:r>
              <a:rPr lang="en-US" altLang="en-US" smtClean="0"/>
              <a:t>Qualitative evaluation looks for answers to specific program questions.</a:t>
            </a:r>
            <a:endParaRPr lang="es-MX" altLang="en-US" smtClean="0"/>
          </a:p>
          <a:p>
            <a:r>
              <a:rPr lang="en-US" altLang="en-US" smtClean="0"/>
              <a:t> </a:t>
            </a:r>
            <a:endParaRPr lang="es-MX" altLang="en-US" smtClean="0"/>
          </a:p>
          <a:p>
            <a:endParaRPr lang="es-MX" altLang="en-US" smtClean="0"/>
          </a:p>
          <a:p>
            <a:endParaRPr lang="es-MX" altLang="en-US" smtClean="0"/>
          </a:p>
        </p:txBody>
      </p:sp>
      <p:sp>
        <p:nvSpPr>
          <p:cNvPr id="1024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436474CE-8647-43FC-A906-A893CBBA7513}" type="slidenum">
              <a:rPr lang="es-ES" altLang="en-US" sz="1300"/>
              <a:pPr>
                <a:spcBef>
                  <a:spcPct val="0"/>
                </a:spcBef>
              </a:pPr>
              <a:t>3</a:t>
            </a:fld>
            <a:endParaRPr lang="es-ES" altLang="en-US" sz="13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a:ln/>
        </p:spPr>
      </p:sp>
      <p:sp>
        <p:nvSpPr>
          <p:cNvPr id="6553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In other words, when using qualitative methods, the paradigm from which the assessment will be structured must be defined.  </a:t>
            </a:r>
            <a:endParaRPr lang="es-MX" altLang="en-US" smtClean="0"/>
          </a:p>
          <a:p>
            <a:r>
              <a:rPr lang="en-US" altLang="en-US" smtClean="0"/>
              <a:t> </a:t>
            </a:r>
            <a:endParaRPr lang="es-MX" altLang="en-US" smtClean="0"/>
          </a:p>
          <a:p>
            <a:r>
              <a:rPr lang="en-US" altLang="en-US" smtClean="0"/>
              <a:t> </a:t>
            </a:r>
            <a:r>
              <a:rPr lang="en-US" altLang="en-US" b="1" smtClean="0"/>
              <a:t>Bibliography</a:t>
            </a:r>
            <a:r>
              <a:rPr lang="en-US" altLang="en-US" smtClean="0"/>
              <a:t>:</a:t>
            </a:r>
          </a:p>
          <a:p>
            <a:r>
              <a:rPr lang="en-US" altLang="en-US" smtClean="0"/>
              <a:t>Van, R. and C. A. Heaney. (1992).'What's the Use of Theory?' </a:t>
            </a:r>
            <a:r>
              <a:rPr lang="en-US" altLang="en-US" i="1" smtClean="0"/>
              <a:t>Health Educ Q.</a:t>
            </a:r>
            <a:r>
              <a:rPr lang="en-US" altLang="en-US" smtClean="0"/>
              <a:t> 19(3): 315-30.</a:t>
            </a:r>
            <a:endParaRPr lang="es-MX" altLang="en-US" smtClean="0"/>
          </a:p>
          <a:p>
            <a:endParaRPr lang="es-MX" altLang="en-US" smtClean="0"/>
          </a:p>
        </p:txBody>
      </p:sp>
      <p:sp>
        <p:nvSpPr>
          <p:cNvPr id="6554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7F9C84E1-032B-4AE1-9B5D-B312CCC4D367}" type="slidenum">
              <a:rPr lang="es-ES" altLang="en-US" sz="1300"/>
              <a:pPr>
                <a:spcBef>
                  <a:spcPct val="0"/>
                </a:spcBef>
              </a:pPr>
              <a:t>30</a:t>
            </a:fld>
            <a:endParaRPr lang="es-ES" altLang="en-US" sz="13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a:ln/>
        </p:spPr>
      </p:sp>
      <p:sp>
        <p:nvSpPr>
          <p:cNvPr id="6758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These are some of the most common paradigms used in social sciences and they can be used to design  a qualitative assessment.</a:t>
            </a:r>
            <a:endParaRPr lang="es-MX" altLang="en-US" smtClean="0"/>
          </a:p>
          <a:p>
            <a:r>
              <a:rPr lang="en-US" altLang="en-US" smtClean="0"/>
              <a:t> </a:t>
            </a:r>
            <a:endParaRPr lang="es-MX" altLang="en-US" smtClean="0"/>
          </a:p>
          <a:p>
            <a:r>
              <a:rPr lang="en-US" altLang="en-US" b="1" smtClean="0"/>
              <a:t>Bibliography</a:t>
            </a:r>
            <a:r>
              <a:rPr lang="en-US" altLang="en-US" smtClean="0"/>
              <a:t>:</a:t>
            </a:r>
            <a:endParaRPr lang="es-MX" altLang="en-US" smtClean="0"/>
          </a:p>
          <a:p>
            <a:r>
              <a:rPr lang="en-US" altLang="en-US" smtClean="0"/>
              <a:t>Glanz, Karen; Rimer, Barbara K.; Marcus Lewis, Frances (2002) Health Behavior and Health Education. Theory, Research and Practice. Third Edition. Jossey-Bass, USA. Pp. 584</a:t>
            </a:r>
            <a:endParaRPr lang="es-MX" altLang="en-US" smtClean="0"/>
          </a:p>
          <a:p>
            <a:endParaRPr lang="en-US" altLang="en-US" smtClean="0"/>
          </a:p>
          <a:p>
            <a:r>
              <a:rPr lang="en-US" altLang="en-US" smtClean="0"/>
              <a:t>Conner, M. and P. Norman.  (2008) </a:t>
            </a:r>
            <a:r>
              <a:rPr lang="en-US" altLang="en-US" i="1" smtClean="0"/>
              <a:t>Predicting Health Behaviour: Research and Practice with Social Cognition Models</a:t>
            </a:r>
            <a:r>
              <a:rPr lang="en-US" altLang="en-US" smtClean="0"/>
              <a:t>. Glasgow: Open University Press.</a:t>
            </a:r>
            <a:endParaRPr lang="es-MX" altLang="en-US" smtClean="0"/>
          </a:p>
          <a:p>
            <a:endParaRPr lang="es-MX" altLang="en-US" smtClean="0"/>
          </a:p>
          <a:p>
            <a:endParaRPr lang="es-MX" altLang="en-US" smtClean="0"/>
          </a:p>
        </p:txBody>
      </p:sp>
      <p:sp>
        <p:nvSpPr>
          <p:cNvPr id="6758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E531CF29-E414-4028-8525-D583D3CFA046}" type="slidenum">
              <a:rPr lang="es-ES" altLang="en-US" sz="1300"/>
              <a:pPr>
                <a:spcBef>
                  <a:spcPct val="0"/>
                </a:spcBef>
              </a:pPr>
              <a:t>31</a:t>
            </a:fld>
            <a:endParaRPr lang="es-ES" altLang="en-US" sz="13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a:ln/>
        </p:spPr>
      </p:sp>
      <p:sp>
        <p:nvSpPr>
          <p:cNvPr id="113667" name="2 Marcador de notas"/>
          <p:cNvSpPr>
            <a:spLocks noGrp="1"/>
          </p:cNvSpPr>
          <p:nvPr>
            <p:ph type="body" idx="1"/>
          </p:nvPr>
        </p:nvSpPr>
        <p:spPr>
          <a:ln/>
        </p:spPr>
        <p:txBody>
          <a:bodyPr/>
          <a:lstStyle/>
          <a:p>
            <a:pPr>
              <a:defRPr/>
            </a:pPr>
            <a:r>
              <a:rPr lang="en-US" b="1" dirty="0" smtClean="0">
                <a:latin typeface="Arial" charset="0"/>
              </a:rPr>
              <a:t>Bibliography</a:t>
            </a:r>
            <a:r>
              <a:rPr lang="en-US" dirty="0" smtClean="0">
                <a:latin typeface="Arial" charset="0"/>
              </a:rPr>
              <a:t>:</a:t>
            </a:r>
          </a:p>
          <a:p>
            <a:pPr>
              <a:defRPr/>
            </a:pPr>
            <a:endParaRPr lang="es-MX" dirty="0" smtClean="0">
              <a:latin typeface="Arial" charset="0"/>
            </a:endParaRPr>
          </a:p>
          <a:p>
            <a:pPr>
              <a:defRPr/>
            </a:pPr>
            <a:r>
              <a:rPr lang="en-US" dirty="0" err="1" smtClean="0">
                <a:latin typeface="Arial" charset="0"/>
              </a:rPr>
              <a:t>Glanz</a:t>
            </a:r>
            <a:r>
              <a:rPr lang="en-US" dirty="0" smtClean="0">
                <a:latin typeface="Arial" charset="0"/>
              </a:rPr>
              <a:t>, Karen; </a:t>
            </a:r>
            <a:r>
              <a:rPr lang="en-US" dirty="0" err="1" smtClean="0">
                <a:latin typeface="Arial" charset="0"/>
              </a:rPr>
              <a:t>Rimer</a:t>
            </a:r>
            <a:r>
              <a:rPr lang="en-US" dirty="0" smtClean="0">
                <a:latin typeface="Arial" charset="0"/>
              </a:rPr>
              <a:t>, Barbara K.; Marcus Lewis, Frances (2002) Health Behavior and Health Education. Theory, Research and Practice. Third Edition. </a:t>
            </a:r>
            <a:r>
              <a:rPr lang="en-US" dirty="0" err="1" smtClean="0">
                <a:latin typeface="Arial" charset="0"/>
              </a:rPr>
              <a:t>Jossey</a:t>
            </a:r>
            <a:r>
              <a:rPr lang="en-US" dirty="0" smtClean="0">
                <a:latin typeface="Arial" charset="0"/>
              </a:rPr>
              <a:t>-Bass, USA. Pp. 584</a:t>
            </a:r>
            <a:endParaRPr lang="es-MX" dirty="0" smtClean="0">
              <a:latin typeface="Arial" charset="0"/>
            </a:endParaRPr>
          </a:p>
          <a:p>
            <a:pPr>
              <a:defRPr/>
            </a:pPr>
            <a:r>
              <a:rPr lang="en-US" dirty="0" smtClean="0">
                <a:latin typeface="Arial" charset="0"/>
              </a:rPr>
              <a:t>Conner, M. and P. Norman.  (2008) </a:t>
            </a:r>
            <a:r>
              <a:rPr lang="en-US" i="1" dirty="0" smtClean="0">
                <a:latin typeface="Arial" charset="0"/>
              </a:rPr>
              <a:t>Predicting Health </a:t>
            </a:r>
            <a:r>
              <a:rPr lang="en-US" i="1" dirty="0" err="1" smtClean="0">
                <a:latin typeface="Arial" charset="0"/>
              </a:rPr>
              <a:t>Behaviour</a:t>
            </a:r>
            <a:r>
              <a:rPr lang="en-US" i="1" dirty="0" smtClean="0">
                <a:latin typeface="Arial" charset="0"/>
              </a:rPr>
              <a:t>: Research and Practice with Social Cognition Models</a:t>
            </a:r>
            <a:r>
              <a:rPr lang="en-US" dirty="0" smtClean="0">
                <a:latin typeface="Arial" charset="0"/>
              </a:rPr>
              <a:t>. Glasgow: Open University Press.</a:t>
            </a:r>
          </a:p>
          <a:p>
            <a:pPr>
              <a:defRPr/>
            </a:pPr>
            <a:endParaRPr lang="en-US" dirty="0" smtClean="0">
              <a:latin typeface="Arial" charset="0"/>
            </a:endParaRPr>
          </a:p>
          <a:p>
            <a:pPr>
              <a:defRPr/>
            </a:pPr>
            <a:r>
              <a:rPr lang="en-US" dirty="0" smtClean="0"/>
              <a:t>Michel Foucault (1978) The History of Sexuality. </a:t>
            </a:r>
          </a:p>
          <a:p>
            <a:pPr>
              <a:defRPr/>
            </a:pPr>
            <a:endParaRPr lang="en-US" cap="all" dirty="0" smtClean="0"/>
          </a:p>
          <a:p>
            <a:pPr>
              <a:defRPr/>
            </a:pPr>
            <a:r>
              <a:rPr lang="en-US" b="1" cap="all" dirty="0" smtClean="0"/>
              <a:t>http://hdr.undp.org/en</a:t>
            </a:r>
          </a:p>
          <a:p>
            <a:pPr>
              <a:defRPr/>
            </a:pPr>
            <a:endParaRPr lang="en-US" b="1" cap="all" dirty="0" smtClean="0"/>
          </a:p>
          <a:p>
            <a:pPr>
              <a:defRPr/>
            </a:pPr>
            <a:endParaRPr lang="es-MX" dirty="0" smtClean="0">
              <a:latin typeface="Arial" charset="0"/>
            </a:endParaRPr>
          </a:p>
          <a:p>
            <a:pPr>
              <a:defRPr/>
            </a:pPr>
            <a:endParaRPr lang="es-MX" dirty="0" smtClean="0">
              <a:latin typeface="Arial" charset="0"/>
            </a:endParaRPr>
          </a:p>
        </p:txBody>
      </p:sp>
      <p:sp>
        <p:nvSpPr>
          <p:cNvPr id="6963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514BFC4E-68AF-4C04-AB80-7D3BE5435CCB}" type="slidenum">
              <a:rPr lang="es-ES" altLang="en-US" sz="1300"/>
              <a:pPr>
                <a:spcBef>
                  <a:spcPct val="0"/>
                </a:spcBef>
              </a:pPr>
              <a:t>32</a:t>
            </a:fld>
            <a:endParaRPr lang="es-ES" altLang="en-US" sz="13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a:ln/>
        </p:spPr>
      </p:sp>
      <p:sp>
        <p:nvSpPr>
          <p:cNvPr id="7168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Once you know what kind of questions must be answered, hence you know what type of assessment will be needed (design, processes, results or impact) and from which theoretical framework the assessment will be set forth, the evaluation design must be created according to them.</a:t>
            </a:r>
            <a:endParaRPr lang="es-MX" altLang="en-US" smtClean="0"/>
          </a:p>
        </p:txBody>
      </p:sp>
      <p:sp>
        <p:nvSpPr>
          <p:cNvPr id="7168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B3F0F0F5-8CC1-4CA6-8874-B8C44CB24D71}" type="slidenum">
              <a:rPr lang="es-ES" altLang="en-US" sz="1300"/>
              <a:pPr>
                <a:spcBef>
                  <a:spcPct val="0"/>
                </a:spcBef>
              </a:pPr>
              <a:t>33</a:t>
            </a:fld>
            <a:endParaRPr lang="es-ES" altLang="en-US" sz="13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a:ln/>
        </p:spPr>
      </p:sp>
      <p:sp>
        <p:nvSpPr>
          <p:cNvPr id="7373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Qualitative assessments could be divided into three large areas: formative, summative and of research/action.</a:t>
            </a:r>
          </a:p>
          <a:p>
            <a:endParaRPr lang="es-MX" altLang="en-US" smtClean="0"/>
          </a:p>
          <a:p>
            <a:r>
              <a:rPr lang="en-US" altLang="en-US" smtClean="0"/>
              <a:t>These last ones are defined by Patton (2002) as those assessments that can help to solve problems identified in the programs and offer a solution for them.</a:t>
            </a:r>
          </a:p>
          <a:p>
            <a:endParaRPr lang="es-MX" altLang="en-US" smtClean="0"/>
          </a:p>
          <a:p>
            <a:r>
              <a:rPr lang="en-US" altLang="en-US" smtClean="0"/>
              <a:t>Although these three assessments look for decision-making based on findings, the last one is specifically designed to generate proposals for modifying the programs. </a:t>
            </a:r>
            <a:endParaRPr lang="es-MX" altLang="en-US" smtClean="0"/>
          </a:p>
          <a:p>
            <a:r>
              <a:rPr lang="en-US" altLang="en-US" smtClean="0"/>
              <a:t> </a:t>
            </a:r>
            <a:endParaRPr lang="es-MX" altLang="en-US" smtClean="0"/>
          </a:p>
          <a:p>
            <a:endParaRPr lang="es-MX" altLang="en-US" smtClean="0"/>
          </a:p>
          <a:p>
            <a:endParaRPr lang="es-MX" altLang="en-US" smtClean="0"/>
          </a:p>
          <a:p>
            <a:r>
              <a:rPr lang="en-US" altLang="en-US" b="1" smtClean="0"/>
              <a:t>Recommended Reading:</a:t>
            </a:r>
            <a:endParaRPr lang="es-MX" altLang="en-US" b="1" smtClean="0"/>
          </a:p>
          <a:p>
            <a:r>
              <a:rPr lang="en-US" altLang="en-US" smtClean="0"/>
              <a:t>Patton, Michael Quinn (2002) Qualitative Research and Evaluation Methods. Sage, Thousand Oaks, London, New Delhi, 3</a:t>
            </a:r>
            <a:r>
              <a:rPr lang="en-US" altLang="en-US" baseline="30000" smtClean="0"/>
              <a:t>rd</a:t>
            </a:r>
            <a:r>
              <a:rPr lang="en-US" altLang="en-US" smtClean="0"/>
              <a:t> Edition. Pp. 598</a:t>
            </a:r>
            <a:endParaRPr lang="es-MX" altLang="en-US" smtClean="0"/>
          </a:p>
          <a:p>
            <a:r>
              <a:rPr lang="en-US" altLang="en-US" smtClean="0"/>
              <a:t>Bamberger, Michael; Rugh, Jim; Margy, Linda (2006) Real World Evaluation. Sage, Thousand Oaks, London, New Delhi. Pp. 467</a:t>
            </a:r>
            <a:endParaRPr lang="es-MX" altLang="en-US" smtClean="0"/>
          </a:p>
          <a:p>
            <a:endParaRPr lang="es-MX" altLang="en-US" smtClean="0"/>
          </a:p>
        </p:txBody>
      </p:sp>
      <p:sp>
        <p:nvSpPr>
          <p:cNvPr id="7373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73A31010-0174-40B4-A21F-708DC2FCE8EF}" type="slidenum">
              <a:rPr lang="es-ES" altLang="en-US" sz="1300"/>
              <a:pPr>
                <a:spcBef>
                  <a:spcPct val="0"/>
                </a:spcBef>
              </a:pPr>
              <a:t>34</a:t>
            </a:fld>
            <a:endParaRPr lang="es-ES" altLang="en-US" sz="13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a:ln/>
        </p:spPr>
      </p:sp>
      <p:sp>
        <p:nvSpPr>
          <p:cNvPr id="7577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In this slide we offer some examples of qualitative questions that may correspond to formative or summative assessments.</a:t>
            </a:r>
          </a:p>
          <a:p>
            <a:endParaRPr lang="es-MX" altLang="en-US" smtClean="0"/>
          </a:p>
          <a:p>
            <a:r>
              <a:rPr lang="en-US" altLang="en-US" smtClean="0"/>
              <a:t>It is worth noticing that these are not dichotomous questions, they do not have </a:t>
            </a:r>
            <a:r>
              <a:rPr lang="en-US" altLang="en-US" i="1" smtClean="0"/>
              <a:t>yes</a:t>
            </a:r>
            <a:r>
              <a:rPr lang="en-US" altLang="en-US" smtClean="0"/>
              <a:t> or </a:t>
            </a:r>
            <a:r>
              <a:rPr lang="en-US" altLang="en-US" i="1" smtClean="0"/>
              <a:t>no</a:t>
            </a:r>
            <a:r>
              <a:rPr lang="en-US" altLang="en-US" smtClean="0"/>
              <a:t> answers, and they are always based on the experience of the subjects involved in the programs.</a:t>
            </a:r>
            <a:endParaRPr lang="es-MX" altLang="en-US" smtClean="0"/>
          </a:p>
          <a:p>
            <a:r>
              <a:rPr lang="en-US" altLang="en-US" smtClean="0"/>
              <a:t> </a:t>
            </a:r>
            <a:endParaRPr lang="es-MX" altLang="en-US" smtClean="0"/>
          </a:p>
        </p:txBody>
      </p:sp>
      <p:sp>
        <p:nvSpPr>
          <p:cNvPr id="7578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A2CA4FE9-79E8-4951-BFCC-650126619969}" type="slidenum">
              <a:rPr lang="es-ES" altLang="en-US" sz="1300"/>
              <a:pPr>
                <a:spcBef>
                  <a:spcPct val="0"/>
                </a:spcBef>
              </a:pPr>
              <a:t>35</a:t>
            </a:fld>
            <a:endParaRPr lang="es-ES" altLang="en-US" sz="13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06EF264B-60BA-42BF-93E0-C7136BB79BCE}" type="slidenum">
              <a:rPr lang="es-ES" altLang="en-US" sz="1300"/>
              <a:pPr>
                <a:spcBef>
                  <a:spcPct val="0"/>
                </a:spcBef>
              </a:pPr>
              <a:t>36</a:t>
            </a:fld>
            <a:endParaRPr lang="es-ES" altLang="en-US" sz="1300"/>
          </a:p>
        </p:txBody>
      </p:sp>
      <p:sp>
        <p:nvSpPr>
          <p:cNvPr id="77827"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lgn="r" eaLnBrk="1" hangingPunct="1">
              <a:spcBef>
                <a:spcPct val="0"/>
              </a:spcBef>
            </a:pPr>
            <a:fld id="{78B73BB5-2C06-4AF5-BA93-75CFCBDF4B5D}" type="slidenum">
              <a:rPr lang="es-ES" altLang="en-US" sz="1300"/>
              <a:pPr algn="r" eaLnBrk="1" hangingPunct="1">
                <a:spcBef>
                  <a:spcPct val="0"/>
                </a:spcBef>
              </a:pPr>
              <a:t>36</a:t>
            </a:fld>
            <a:endParaRPr lang="es-ES" altLang="en-US" sz="1300"/>
          </a:p>
        </p:txBody>
      </p:sp>
      <p:sp>
        <p:nvSpPr>
          <p:cNvPr id="77828" name="Rectangle 2"/>
          <p:cNvSpPr>
            <a:spLocks noGrp="1" noRot="1" noChangeAspect="1" noChangeArrowheads="1" noTextEdit="1"/>
          </p:cNvSpPr>
          <p:nvPr>
            <p:ph type="sldImg"/>
          </p:nvPr>
        </p:nvSpPr>
        <p:spPr>
          <a:ln/>
        </p:spPr>
      </p:sp>
      <p:sp>
        <p:nvSpPr>
          <p:cNvPr id="7782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This slide illustrates three types of assessment questions that correspond to three types of assessment. </a:t>
            </a:r>
            <a:endParaRPr lang="es-MX" altLang="en-US" smtClean="0"/>
          </a:p>
          <a:p>
            <a:r>
              <a:rPr lang="en-US" altLang="en-US" smtClean="0"/>
              <a:t> </a:t>
            </a:r>
            <a:endParaRPr lang="es-MX" altLang="en-US" smtClean="0"/>
          </a:p>
          <a:p>
            <a:pPr eaLnBrk="1" hangingPunct="1"/>
            <a:endParaRPr lang="es-E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a:ln/>
        </p:spPr>
      </p:sp>
      <p:sp>
        <p:nvSpPr>
          <p:cNvPr id="7987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In this slide we mention, in a comprehensive manner, the </a:t>
            </a:r>
            <a:r>
              <a:rPr lang="en-US" altLang="en-US" b="1" smtClean="0"/>
              <a:t>existing differentiation between </a:t>
            </a:r>
            <a:r>
              <a:rPr lang="en-US" altLang="en-US" smtClean="0"/>
              <a:t>the </a:t>
            </a:r>
            <a:r>
              <a:rPr lang="en-US" altLang="en-US" b="1" smtClean="0"/>
              <a:t>classic assessment</a:t>
            </a:r>
            <a:r>
              <a:rPr lang="en-US" altLang="en-US" smtClean="0"/>
              <a:t> or an assessment where the definitions of objectives, questions, research tools and results are made by experts, </a:t>
            </a:r>
            <a:r>
              <a:rPr lang="en-US" altLang="en-US" b="1" smtClean="0"/>
              <a:t>and the participative assessment</a:t>
            </a:r>
            <a:r>
              <a:rPr lang="en-US" altLang="en-US" smtClean="0"/>
              <a:t>. </a:t>
            </a:r>
          </a:p>
          <a:p>
            <a:endParaRPr lang="es-MX" altLang="en-US" smtClean="0"/>
          </a:p>
          <a:p>
            <a:r>
              <a:rPr lang="en-US" altLang="en-US" smtClean="0"/>
              <a:t>The second one is not a specific method for assessment; it is more like a way of using the available methods in order to favor the appropriation of the subjects involved in the research process program, thus making results and actions resulting from this process more significant to them (Francisco VT 2007). </a:t>
            </a:r>
          </a:p>
          <a:p>
            <a:endParaRPr lang="en-US" altLang="en-US" smtClean="0"/>
          </a:p>
          <a:p>
            <a:r>
              <a:rPr lang="en-US" altLang="en-US" smtClean="0"/>
              <a:t>Participative research resorts to a range of possibilities and must be flexible in choosing the design of the study and its methods and in the way in which these are applied (Cargo 2008). </a:t>
            </a:r>
          </a:p>
          <a:p>
            <a:endParaRPr lang="en-US" altLang="en-US" smtClean="0"/>
          </a:p>
          <a:p>
            <a:r>
              <a:rPr lang="en-US" altLang="en-US" smtClean="0"/>
              <a:t>Because of this, its scientific validity is traditionally judged according to the standards of the different disciplines and/or methodological areas of expertise involved in the process: internal and external validity or transferability and credibility. However, some authors highlight the importance of considering other parameters such as social validity and cultural validity to assess the importance of the proposed participative research and the community’s degree of involvement (Cargo 2008, 26).</a:t>
            </a:r>
            <a:endParaRPr lang="es-MX" altLang="en-US" smtClean="0"/>
          </a:p>
          <a:p>
            <a:pPr>
              <a:lnSpc>
                <a:spcPct val="90000"/>
              </a:lnSpc>
            </a:pPr>
            <a:endParaRPr lang="es-MX" altLang="en-US" smtClean="0"/>
          </a:p>
          <a:p>
            <a:pPr>
              <a:lnSpc>
                <a:spcPct val="90000"/>
              </a:lnSpc>
            </a:pPr>
            <a:r>
              <a:rPr lang="en-US" altLang="en-US" b="1" smtClean="0"/>
              <a:t>Bibliography</a:t>
            </a:r>
            <a:r>
              <a:rPr lang="en-US" altLang="en-US" smtClean="0"/>
              <a:t>:</a:t>
            </a:r>
          </a:p>
          <a:p>
            <a:pPr>
              <a:lnSpc>
                <a:spcPct val="90000"/>
              </a:lnSpc>
            </a:pPr>
            <a:r>
              <a:rPr lang="en-US" altLang="en-US" smtClean="0"/>
              <a:t>Brock, K. and J. Pettit.  (2007) </a:t>
            </a:r>
            <a:r>
              <a:rPr lang="en-US" altLang="en-US" i="1" smtClean="0"/>
              <a:t>Springs of Participation: Creating and Evolving Methods for Participatory Development</a:t>
            </a:r>
            <a:r>
              <a:rPr lang="en-US" altLang="en-US" smtClean="0"/>
              <a:t>. Warwickshire, UK: Practical Action.</a:t>
            </a:r>
            <a:endParaRPr lang="es-MX" altLang="en-US" smtClean="0"/>
          </a:p>
          <a:p>
            <a:pPr>
              <a:lnSpc>
                <a:spcPct val="90000"/>
              </a:lnSpc>
            </a:pPr>
            <a:r>
              <a:rPr lang="en-US" altLang="en-US" smtClean="0"/>
              <a:t>Cargo M, Mercer SL. (2008)  The value and challenges of participatory research: strengthening its practice. </a:t>
            </a:r>
            <a:r>
              <a:rPr lang="es-MX" altLang="en-US" smtClean="0"/>
              <a:t>Annu Rev Public Health. 2008;29:325-50.</a:t>
            </a:r>
          </a:p>
          <a:p>
            <a:pPr>
              <a:lnSpc>
                <a:spcPct val="90000"/>
              </a:lnSpc>
            </a:pPr>
            <a:r>
              <a:rPr lang="en-US" altLang="en-US" smtClean="0"/>
              <a:t>Francisco VT, Butterfoss FD. (2007) Social validation of goals, procedures, and effects in public health. </a:t>
            </a:r>
            <a:r>
              <a:rPr lang="fr-FR" altLang="en-US" smtClean="0"/>
              <a:t>Health Promot Pract. 2007 Apr;8(2):128-33.</a:t>
            </a:r>
            <a:endParaRPr lang="es-MX" altLang="en-US" smtClean="0"/>
          </a:p>
        </p:txBody>
      </p:sp>
      <p:sp>
        <p:nvSpPr>
          <p:cNvPr id="7987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DE283D07-BB25-4D6A-B218-3AAA624A34C0}" type="slidenum">
              <a:rPr lang="es-ES" altLang="en-US" sz="1300"/>
              <a:pPr>
                <a:spcBef>
                  <a:spcPct val="0"/>
                </a:spcBef>
              </a:pPr>
              <a:t>37</a:t>
            </a:fld>
            <a:endParaRPr lang="es-ES" altLang="en-US" sz="13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a:ln/>
        </p:spPr>
      </p:sp>
      <p:sp>
        <p:nvSpPr>
          <p:cNvPr id="8192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In the following slides we will see the data collection process. </a:t>
            </a:r>
          </a:p>
          <a:p>
            <a:endParaRPr lang="en-US" altLang="en-US" smtClean="0"/>
          </a:p>
          <a:p>
            <a:r>
              <a:rPr lang="en-US" altLang="en-US" smtClean="0"/>
              <a:t>Once the type of assessment, the question, and theoretical approach have been established, we must know through whom and through which tools we will be able to obtain the information about the program.</a:t>
            </a:r>
          </a:p>
          <a:p>
            <a:endParaRPr lang="en-US" altLang="en-US" smtClean="0"/>
          </a:p>
          <a:p>
            <a:r>
              <a:rPr lang="en-US" altLang="en-US" smtClean="0"/>
              <a:t>Do not trust in fieldwork that was conduced exactly according to planned… I say this because in the field you must change something from the planed. It is very rare the case where all aspects runs exactly as expected… it means, flexibility is needed in order to make a good fieldwork.</a:t>
            </a:r>
          </a:p>
          <a:p>
            <a:endParaRPr lang="es-MX" altLang="en-US" smtClean="0"/>
          </a:p>
        </p:txBody>
      </p:sp>
      <p:sp>
        <p:nvSpPr>
          <p:cNvPr id="8192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78538804-4CBE-4711-9A12-6C5A41932650}" type="slidenum">
              <a:rPr lang="es-ES" altLang="en-US" sz="1300"/>
              <a:pPr>
                <a:spcBef>
                  <a:spcPct val="0"/>
                </a:spcBef>
              </a:pPr>
              <a:t>38</a:t>
            </a:fld>
            <a:endParaRPr lang="es-ES" altLang="en-US" sz="130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a:ln/>
        </p:spPr>
      </p:sp>
      <p:sp>
        <p:nvSpPr>
          <p:cNvPr id="8397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First we must determine the </a:t>
            </a:r>
            <a:r>
              <a:rPr lang="en-US" altLang="en-US" b="1" smtClean="0"/>
              <a:t>subjects</a:t>
            </a:r>
            <a:r>
              <a:rPr lang="en-US" altLang="en-US" smtClean="0"/>
              <a:t> that will take part in the assessment. </a:t>
            </a:r>
            <a:endParaRPr lang="es-MX" altLang="en-US" smtClean="0"/>
          </a:p>
          <a:p>
            <a:endParaRPr lang="en-US" altLang="en-US" smtClean="0"/>
          </a:p>
          <a:p>
            <a:r>
              <a:rPr lang="en-US" altLang="en-US" smtClean="0"/>
              <a:t>Unlike quantitative assessment, qualitative assessment can sample many different types of subjects. Since we do not have to have population samples that are statistically representative, we may investigate more subjects in order to perform something called triangulation;  we will talk about this further on.</a:t>
            </a:r>
            <a:endParaRPr lang="es-MX" altLang="en-US" smtClean="0"/>
          </a:p>
          <a:p>
            <a:endParaRPr lang="en-US" altLang="en-US" smtClean="0"/>
          </a:p>
          <a:p>
            <a:r>
              <a:rPr lang="en-US" altLang="en-US" b="1" smtClean="0"/>
              <a:t>Subjects</a:t>
            </a:r>
            <a:r>
              <a:rPr lang="en-US" altLang="en-US" smtClean="0"/>
              <a:t>. I must think: Who are the subjects in the puzzle who have a considerable piece of the information? Then, who are the “key” subjects that have “central” information that will allow me to answer my question? </a:t>
            </a:r>
          </a:p>
          <a:p>
            <a:endParaRPr lang="en-US" altLang="en-US" smtClean="0"/>
          </a:p>
          <a:p>
            <a:endParaRPr lang="en-US" altLang="en-US" smtClean="0"/>
          </a:p>
          <a:p>
            <a:r>
              <a:rPr lang="en-US" altLang="en-US" b="1" smtClean="0"/>
              <a:t>What is their internal variability? </a:t>
            </a:r>
            <a:r>
              <a:rPr lang="en-US" altLang="en-US" smtClean="0"/>
              <a:t>Even if it is not possible to speak with all of the different subjects, I should think about those characteristics that can make the program have different impacts on them. For example: if there is a program to provide a “breastfeeding only diet for newborns”, we would want to collect the experience of women who work away from home and those who do housework, because surely both of them have very different barriers  to breastfeeding their children.  </a:t>
            </a:r>
            <a:endParaRPr lang="es-MX" altLang="en-US" smtClean="0"/>
          </a:p>
          <a:p>
            <a:endParaRPr lang="es-MX" altLang="en-US" smtClean="0"/>
          </a:p>
          <a:p>
            <a:r>
              <a:rPr lang="en-US" altLang="en-US" b="1" smtClean="0"/>
              <a:t>How should I relate to them? </a:t>
            </a:r>
            <a:r>
              <a:rPr lang="en-US" altLang="en-US" smtClean="0"/>
              <a:t>As we have said, the qualitative researcher is close to the fieldwork. If I am a young woman, it will be very hard for me to do in-depth interviews with adult men about sexual impotence, or on the contrary, if I am an older man, I will hardly be able to have “rapport” in interviews about “uterus removal” with women who are victims of cervical cancer. Worst yet, if I am homophobic, I should not agree to evaluate a sexual rights intervention for the gay community. </a:t>
            </a:r>
          </a:p>
          <a:p>
            <a:r>
              <a:rPr lang="en-US" altLang="en-US" smtClean="0"/>
              <a:t>FSW = Female Sex Workers, MSM = Men who have sex with men, IDU= Injecting Drug Users</a:t>
            </a:r>
          </a:p>
          <a:p>
            <a:endParaRPr lang="en-US" altLang="en-US" smtClean="0"/>
          </a:p>
          <a:p>
            <a:r>
              <a:rPr lang="en-US" altLang="en-US" b="1" smtClean="0"/>
              <a:t>Here the message is</a:t>
            </a:r>
            <a:r>
              <a:rPr lang="en-US" altLang="en-US" smtClean="0"/>
              <a:t>: Am I the right person to perform a qualitative assessment of the topic I am being asked to evaluate? If the answer is no, I can hire colleagues who are.</a:t>
            </a:r>
          </a:p>
          <a:p>
            <a:endParaRPr lang="en-US" altLang="en-US" smtClean="0"/>
          </a:p>
          <a:p>
            <a:r>
              <a:rPr lang="en-US" altLang="en-US" b="1" smtClean="0"/>
              <a:t>Sites. </a:t>
            </a:r>
            <a:r>
              <a:rPr lang="en-US" altLang="en-US" smtClean="0"/>
              <a:t>I must decide where to perform the interviews or focus groups or the selected tool.</a:t>
            </a:r>
            <a:endParaRPr lang="es-MX" altLang="en-US" smtClean="0"/>
          </a:p>
          <a:p>
            <a:r>
              <a:rPr lang="en-US" altLang="en-US" smtClean="0"/>
              <a:t>Where will I do this? If I interview women on the subject of domestic violence at their home, they may not answer truthfully or worse, I could be putting them at risk. I should know where to obtain information so that obtained data have the least underreporting, so that people can feel confident while speaking and so as to not endanger the subjects.</a:t>
            </a:r>
          </a:p>
          <a:p>
            <a:r>
              <a:rPr lang="en-US" altLang="en-US" smtClean="0"/>
              <a:t>ACASI: </a:t>
            </a:r>
            <a:r>
              <a:rPr lang="es-MX" altLang="en-US" smtClean="0"/>
              <a:t>Audio Computer-Assisted Self-Interview Software</a:t>
            </a:r>
          </a:p>
          <a:p>
            <a:endParaRPr lang="es-MX" altLang="en-US" smtClean="0"/>
          </a:p>
          <a:p>
            <a:r>
              <a:rPr lang="en-US" altLang="en-US" b="1" smtClean="0"/>
              <a:t>Techniques.</a:t>
            </a:r>
            <a:r>
              <a:rPr lang="en-US" altLang="en-US" smtClean="0"/>
              <a:t> Not all techniques are adequate for every matter or every subject. If I want to do a focus group on  “sexual rape” , maybe the women who are rape victims will not be able to speak freely about their true feelings because they might feel too exposed. Probably this topic requires greater intimacy and therefore in-depth interviews could be necessary.</a:t>
            </a:r>
          </a:p>
          <a:p>
            <a:endParaRPr lang="en-US" altLang="en-US" smtClean="0"/>
          </a:p>
          <a:p>
            <a:r>
              <a:rPr lang="en-US" altLang="en-US" b="1" smtClean="0"/>
              <a:t>A counter-factual assessment is not always necessary in qualitative methods</a:t>
            </a:r>
            <a:r>
              <a:rPr lang="en-US" altLang="en-US" b="1" i="1" smtClean="0"/>
              <a:t>.</a:t>
            </a:r>
            <a:r>
              <a:rPr lang="en-US" altLang="en-US" b="1" smtClean="0"/>
              <a:t> </a:t>
            </a:r>
            <a:r>
              <a:rPr lang="en-US" altLang="en-US" smtClean="0"/>
              <a:t>Indeed this is not always necessary, sometimes qualitative methods want to understand the experience lived by the subjects, and therefore those who did not received the program will not be able to tell what they experienced. Counter factuals in qualitative assessment do not always provide valuable information and they always represent considerable financial and physical strain; therefore, they must truly be considered to be necessary. Finally, we must remember that qualitative methods do not seek to be generalizable. </a:t>
            </a:r>
            <a:endParaRPr lang="es-MX" altLang="en-US" smtClean="0"/>
          </a:p>
          <a:p>
            <a:r>
              <a:rPr lang="en-US" altLang="en-US" smtClean="0"/>
              <a:t> </a:t>
            </a:r>
            <a:endParaRPr lang="es-MX" altLang="en-US" smtClean="0"/>
          </a:p>
          <a:p>
            <a:endParaRPr lang="es-MX" altLang="en-US" smtClean="0"/>
          </a:p>
          <a:p>
            <a:endParaRPr lang="es-MX" altLang="en-US" smtClean="0"/>
          </a:p>
          <a:p>
            <a:endParaRPr lang="es-MX" altLang="en-US" smtClean="0"/>
          </a:p>
          <a:p>
            <a:endParaRPr lang="es-MX" altLang="en-US" smtClean="0"/>
          </a:p>
          <a:p>
            <a:endParaRPr lang="es-MX" altLang="en-US" smtClean="0"/>
          </a:p>
          <a:p>
            <a:pPr>
              <a:lnSpc>
                <a:spcPct val="80000"/>
              </a:lnSpc>
            </a:pPr>
            <a:endParaRPr lang="es-MX" altLang="en-US" sz="900" smtClean="0"/>
          </a:p>
        </p:txBody>
      </p:sp>
      <p:sp>
        <p:nvSpPr>
          <p:cNvPr id="8397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384E67AB-EF3C-49F3-95F5-E76C450C0D49}" type="slidenum">
              <a:rPr lang="es-ES" altLang="en-US" sz="1300"/>
              <a:pPr>
                <a:spcBef>
                  <a:spcPct val="0"/>
                </a:spcBef>
              </a:pPr>
              <a:t>39</a:t>
            </a:fld>
            <a:endParaRPr lang="es-ES"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Marcador de imagen de diapositiva"/>
          <p:cNvSpPr>
            <a:spLocks noGrp="1" noRot="1" noChangeAspect="1" noTextEdit="1"/>
          </p:cNvSpPr>
          <p:nvPr>
            <p:ph type="sldImg"/>
          </p:nvPr>
        </p:nvSpPr>
        <p:spPr>
          <a:ln/>
        </p:spPr>
      </p:sp>
      <p:sp>
        <p:nvSpPr>
          <p:cNvPr id="1229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What kind of data does qualitative evaluation look for?</a:t>
            </a:r>
            <a:endParaRPr lang="es-MX" altLang="en-US" smtClean="0"/>
          </a:p>
          <a:p>
            <a:r>
              <a:rPr lang="en-US" altLang="en-US" smtClean="0"/>
              <a:t>Experiences of users /non-users with respect to a program or situation</a:t>
            </a:r>
            <a:endParaRPr lang="es-MX" altLang="en-US" smtClean="0"/>
          </a:p>
          <a:p>
            <a:r>
              <a:rPr lang="en-US" altLang="en-US" smtClean="0"/>
              <a:t>Perspectives, points of view, opinions about a program, situation or aspect of a program.</a:t>
            </a:r>
            <a:endParaRPr lang="es-MX" altLang="en-US" smtClean="0"/>
          </a:p>
          <a:p>
            <a:r>
              <a:rPr lang="en-US" altLang="en-US" smtClean="0"/>
              <a:t>Meanings or interpretations of what is perceived or experienced.</a:t>
            </a:r>
            <a:endParaRPr lang="es-MX" altLang="en-US" smtClean="0"/>
          </a:p>
          <a:p>
            <a:endParaRPr lang="en-US" altLang="en-US" i="1" smtClean="0"/>
          </a:p>
          <a:p>
            <a:r>
              <a:rPr lang="en-US" altLang="en-US" i="1" smtClean="0"/>
              <a:t>Thus, for example:</a:t>
            </a:r>
            <a:endParaRPr lang="es-MX" altLang="en-US" smtClean="0"/>
          </a:p>
          <a:p>
            <a:r>
              <a:rPr lang="en-US" altLang="en-US" b="1" smtClean="0"/>
              <a:t>An experience is </a:t>
            </a:r>
            <a:r>
              <a:rPr lang="en-US" altLang="en-US" smtClean="0"/>
              <a:t>=</a:t>
            </a:r>
            <a:r>
              <a:rPr lang="en-US" altLang="en-US" b="1" smtClean="0"/>
              <a:t> </a:t>
            </a:r>
            <a:r>
              <a:rPr lang="en-US" altLang="en-US" smtClean="0"/>
              <a:t>Experience in using a program providing services for gender-based victims of violence. The woman who was the user experienced being taken in by a group of peers who live in her same situation (being victims of violence); she also experiences barriers to the use of the program since she must find someone to take care of her children while she is at the program. </a:t>
            </a:r>
            <a:endParaRPr lang="es-MX" altLang="en-US" smtClean="0"/>
          </a:p>
          <a:p>
            <a:endParaRPr lang="en-US" altLang="en-US" b="1" smtClean="0"/>
          </a:p>
          <a:p>
            <a:r>
              <a:rPr lang="en-US" altLang="en-US" b="1" smtClean="0"/>
              <a:t>Perception</a:t>
            </a:r>
            <a:r>
              <a:rPr lang="en-US" altLang="en-US" smtClean="0"/>
              <a:t> = She perceives that the program is good, perceives that she is not alone, feels that she can talk about her problem and be accompanied by a group.</a:t>
            </a:r>
            <a:endParaRPr lang="es-MX" altLang="en-US" smtClean="0"/>
          </a:p>
          <a:p>
            <a:endParaRPr lang="en-US" altLang="en-US" b="1" smtClean="0"/>
          </a:p>
          <a:p>
            <a:r>
              <a:rPr lang="en-US" altLang="en-US" b="1" smtClean="0"/>
              <a:t>Meaning </a:t>
            </a:r>
            <a:r>
              <a:rPr lang="en-US" altLang="en-US" smtClean="0"/>
              <a:t>= Having gone to a program to end gender-based violence means, at a deep level, the possibility of ending her relationship with her partner and losing financial support for her children. Because of this and not having another source of income, she hesitates to go and is usually absent during long periods of time; therefore, the program fails to have the expected impact. So, even if the program has succeeded in bringing the woman to the group, it has not in achieving its effects, due to the existence of barriers that are difficult to identify through a survey, but may be found through an in-depth interview and these help us understand or explain the program’s effect. </a:t>
            </a:r>
            <a:endParaRPr lang="es-MX" altLang="en-US" smtClean="0"/>
          </a:p>
          <a:p>
            <a:endParaRPr lang="en-US" altLang="en-US" b="1" smtClean="0"/>
          </a:p>
          <a:p>
            <a:r>
              <a:rPr lang="en-US" altLang="en-US" b="1" smtClean="0"/>
              <a:t>Shared by groups. </a:t>
            </a:r>
            <a:r>
              <a:rPr lang="en-US" altLang="en-US" smtClean="0"/>
              <a:t>The experiences, perceptions and meanings collected through qualitative assessments must be shared by groups, they must be contextualized (what applies to some groups, cannot be generalized to others), and they must directly respond to the questions that are relevant to the program or policy at hand. </a:t>
            </a:r>
            <a:endParaRPr lang="es-MX" altLang="en-US" smtClean="0"/>
          </a:p>
          <a:p>
            <a:endParaRPr lang="en-US" altLang="en-US" smtClean="0"/>
          </a:p>
          <a:p>
            <a:r>
              <a:rPr lang="en-US" altLang="en-US" b="1" smtClean="0"/>
              <a:t>Bibliography:</a:t>
            </a:r>
          </a:p>
          <a:p>
            <a:endParaRPr lang="en-US" altLang="en-US" b="1" smtClean="0"/>
          </a:p>
          <a:p>
            <a:r>
              <a:rPr lang="es-MX" altLang="en-US" smtClean="0"/>
              <a:t> Denzin, Norman K. &amp; Lincoln, Yvonna S. (Eds.). (2005). </a:t>
            </a:r>
            <a:r>
              <a:rPr lang="es-MX" altLang="en-US" i="1" smtClean="0"/>
              <a:t>The Sage Handbook of Qualitative Research</a:t>
            </a:r>
            <a:r>
              <a:rPr lang="es-MX" altLang="en-US" smtClean="0"/>
              <a:t> (3rd ed.). Thousand Oaks, CA: Sage. </a:t>
            </a:r>
            <a:r>
              <a:rPr lang="es-MX" altLang="en-US" smtClean="0">
                <a:hlinkClick r:id="rId3"/>
              </a:rPr>
              <a:t>ISBN 0-7619-2757-3</a:t>
            </a:r>
            <a:endParaRPr lang="es-MX" altLang="en-US" smtClean="0"/>
          </a:p>
          <a:p>
            <a:r>
              <a:rPr lang="es-MX" altLang="en-US" smtClean="0"/>
              <a:t> </a:t>
            </a:r>
          </a:p>
          <a:p>
            <a:endParaRPr lang="es-MX" altLang="en-US" smtClean="0"/>
          </a:p>
          <a:p>
            <a:pPr>
              <a:lnSpc>
                <a:spcPct val="80000"/>
              </a:lnSpc>
            </a:pPr>
            <a:endParaRPr lang="es-MX" altLang="en-US" sz="1100" smtClean="0"/>
          </a:p>
        </p:txBody>
      </p:sp>
      <p:sp>
        <p:nvSpPr>
          <p:cNvPr id="1229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B409CCEA-71F5-448E-9365-528B87D3753D}" type="slidenum">
              <a:rPr lang="es-ES" altLang="en-US" sz="1300"/>
              <a:pPr>
                <a:spcBef>
                  <a:spcPct val="0"/>
                </a:spcBef>
              </a:pPr>
              <a:t>4</a:t>
            </a:fld>
            <a:endParaRPr lang="es-ES" altLang="en-US" sz="13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a:ln/>
        </p:spPr>
      </p:sp>
      <p:sp>
        <p:nvSpPr>
          <p:cNvPr id="8601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samples described in this slide can be found in detail in the Teddlie and Fen Yu article attached to this presentation.</a:t>
            </a:r>
            <a:endParaRPr lang="es-MX" altLang="en-US" smtClean="0"/>
          </a:p>
          <a:p>
            <a:endParaRPr lang="es-MX" altLang="en-US" smtClean="0"/>
          </a:p>
          <a:p>
            <a:r>
              <a:rPr lang="es-MX" altLang="en-US" b="1" smtClean="0"/>
              <a:t>Bibliography</a:t>
            </a:r>
            <a:r>
              <a:rPr lang="es-MX" altLang="en-US" smtClean="0"/>
              <a:t>: </a:t>
            </a:r>
          </a:p>
          <a:p>
            <a:endParaRPr lang="es-MX" altLang="en-US" smtClean="0"/>
          </a:p>
          <a:p>
            <a:r>
              <a:rPr lang="en-US" altLang="en-US" smtClean="0">
                <a:solidFill>
                  <a:schemeClr val="tx2"/>
                </a:solidFill>
                <a:latin typeface="Garamond" panose="02020404030301010803" pitchFamily="18" charset="0"/>
              </a:rPr>
              <a:t>Charles Teddlie, and Fen Yu.  (2007) Journal of Mixed Methods Research, 2007; 1;77-100</a:t>
            </a:r>
            <a:endParaRPr lang="es-MX" altLang="en-US" smtClean="0"/>
          </a:p>
          <a:p>
            <a:endParaRPr lang="es-MX" altLang="en-US" smtClean="0"/>
          </a:p>
        </p:txBody>
      </p:sp>
      <p:sp>
        <p:nvSpPr>
          <p:cNvPr id="8602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7DB9C901-7D1C-40BA-89EE-764C923F70A9}" type="slidenum">
              <a:rPr lang="es-ES" altLang="en-US" sz="1300"/>
              <a:pPr>
                <a:spcBef>
                  <a:spcPct val="0"/>
                </a:spcBef>
              </a:pPr>
              <a:t>40</a:t>
            </a:fld>
            <a:endParaRPr lang="es-ES" altLang="en-US" sz="130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Marcador de imagen de diapositiva"/>
          <p:cNvSpPr>
            <a:spLocks noGrp="1" noRot="1" noChangeAspect="1" noTextEdit="1"/>
          </p:cNvSpPr>
          <p:nvPr>
            <p:ph type="sldImg"/>
          </p:nvPr>
        </p:nvSpPr>
        <p:spPr>
          <a:ln/>
        </p:spPr>
      </p:sp>
      <p:sp>
        <p:nvSpPr>
          <p:cNvPr id="8806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samples described in this slide can be found in detail in the Teddlie and Fen Yu article attached to this presentation.</a:t>
            </a:r>
            <a:br>
              <a:rPr lang="en-US" altLang="en-US" smtClean="0"/>
            </a:br>
            <a:endParaRPr lang="es-MX" altLang="en-US" smtClean="0"/>
          </a:p>
          <a:p>
            <a:r>
              <a:rPr lang="es-MX" altLang="en-US" b="1" smtClean="0"/>
              <a:t>Bibliography</a:t>
            </a:r>
            <a:r>
              <a:rPr lang="es-MX" altLang="en-US" smtClean="0"/>
              <a:t>: </a:t>
            </a:r>
          </a:p>
          <a:p>
            <a:endParaRPr lang="es-MX" altLang="en-US" smtClean="0"/>
          </a:p>
          <a:p>
            <a:r>
              <a:rPr lang="en-US" altLang="en-US" smtClean="0">
                <a:solidFill>
                  <a:schemeClr val="tx2"/>
                </a:solidFill>
                <a:latin typeface="Garamond" panose="02020404030301010803" pitchFamily="18" charset="0"/>
              </a:rPr>
              <a:t>Charles Teddlie, and Fen Yu.  (2007) Journal of Mixed Methods Research, 2007; 1;77-100</a:t>
            </a:r>
            <a:endParaRPr lang="es-MX" altLang="en-US" smtClean="0"/>
          </a:p>
          <a:p>
            <a:endParaRPr lang="es-MX" altLang="en-US" smtClean="0"/>
          </a:p>
        </p:txBody>
      </p:sp>
      <p:sp>
        <p:nvSpPr>
          <p:cNvPr id="8806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3277ED01-B10D-4911-87B7-0A5E45F9EC92}" type="slidenum">
              <a:rPr lang="es-ES" altLang="en-US" sz="1300"/>
              <a:pPr>
                <a:spcBef>
                  <a:spcPct val="0"/>
                </a:spcBef>
              </a:pPr>
              <a:t>41</a:t>
            </a:fld>
            <a:endParaRPr lang="es-ES" altLang="en-US" sz="130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a:ln/>
        </p:spPr>
      </p:sp>
      <p:sp>
        <p:nvSpPr>
          <p:cNvPr id="122883" name="2 Marcador de notas"/>
          <p:cNvSpPr>
            <a:spLocks noGrp="1"/>
          </p:cNvSpPr>
          <p:nvPr>
            <p:ph type="body" idx="1"/>
          </p:nvPr>
        </p:nvSpPr>
        <p:spPr>
          <a:ln/>
        </p:spPr>
        <p:txBody>
          <a:bodyPr/>
          <a:lstStyle/>
          <a:p>
            <a:pPr>
              <a:defRPr/>
            </a:pPr>
            <a:r>
              <a:rPr lang="en-US" b="1" dirty="0" smtClean="0"/>
              <a:t>The size of qualitative samples is always an element that is difficult to explain.</a:t>
            </a:r>
          </a:p>
          <a:p>
            <a:pPr>
              <a:defRPr/>
            </a:pPr>
            <a:endParaRPr lang="es-MX" b="1" dirty="0" smtClean="0"/>
          </a:p>
          <a:p>
            <a:pPr>
              <a:defRPr/>
            </a:pPr>
            <a:r>
              <a:rPr lang="en-US" dirty="0" smtClean="0"/>
              <a:t>Most authors claim that there are no rules in determining the size of a sample, and indeed this is true. However, throughout my experience selecting samples and with the observations of other authors and colleagues, there are certain recommendations that can be useful when building a sample.</a:t>
            </a:r>
            <a:endParaRPr lang="es-MX" dirty="0" smtClean="0"/>
          </a:p>
          <a:p>
            <a:pPr>
              <a:defRPr/>
            </a:pPr>
            <a:endParaRPr lang="en-US" dirty="0" smtClean="0"/>
          </a:p>
          <a:p>
            <a:pPr>
              <a:defRPr/>
            </a:pPr>
            <a:r>
              <a:rPr lang="en-US" dirty="0" smtClean="0"/>
              <a:t>Based on my experience as well as on assessments of great magnitude such as the Qualitative Assessment of the “</a:t>
            </a:r>
            <a:r>
              <a:rPr lang="en-US" i="1" dirty="0" smtClean="0"/>
              <a:t>Programa </a:t>
            </a:r>
            <a:r>
              <a:rPr lang="en-US" i="1" dirty="0" err="1" smtClean="0"/>
              <a:t>Oportunidades</a:t>
            </a:r>
            <a:r>
              <a:rPr lang="en-US" dirty="0" smtClean="0"/>
              <a:t>” </a:t>
            </a:r>
            <a:r>
              <a:rPr lang="en-US" i="1" dirty="0" smtClean="0"/>
              <a:t>(</a:t>
            </a:r>
            <a:r>
              <a:rPr lang="en-US" dirty="0" smtClean="0"/>
              <a:t>Opportunities Program</a:t>
            </a:r>
            <a:r>
              <a:rPr lang="en-US" i="1" dirty="0" smtClean="0"/>
              <a:t>)-</a:t>
            </a:r>
            <a:r>
              <a:rPr lang="en-US" dirty="0" smtClean="0"/>
              <a:t>, the development program with the largest budget in Mexico, when we desire to sample populations in order to carry out qualitative assessments, we must do the following: </a:t>
            </a:r>
            <a:endParaRPr lang="es-MX" dirty="0" smtClean="0"/>
          </a:p>
          <a:p>
            <a:pPr>
              <a:defRPr/>
            </a:pPr>
            <a:endParaRPr lang="en-US" dirty="0" smtClean="0"/>
          </a:p>
          <a:p>
            <a:pPr marL="228600" indent="-228600">
              <a:buFontTx/>
              <a:buAutoNum type="arabicPeriod"/>
              <a:defRPr/>
            </a:pPr>
            <a:r>
              <a:rPr lang="en-US" dirty="0" smtClean="0"/>
              <a:t>Find the “</a:t>
            </a:r>
            <a:r>
              <a:rPr lang="en-US" b="1" dirty="0" smtClean="0"/>
              <a:t>key” typologies or “characteristics</a:t>
            </a:r>
            <a:r>
              <a:rPr lang="en-US" dirty="0" smtClean="0"/>
              <a:t>” of the users to understand the success or lack of success of a program.  </a:t>
            </a:r>
          </a:p>
          <a:p>
            <a:pPr marL="228600" indent="-228600">
              <a:defRPr/>
            </a:pPr>
            <a:endParaRPr lang="es-MX" dirty="0" smtClean="0"/>
          </a:p>
          <a:p>
            <a:pPr>
              <a:defRPr/>
            </a:pPr>
            <a:r>
              <a:rPr lang="es-MX" dirty="0" smtClean="0"/>
              <a:t>2. Cross’ </a:t>
            </a:r>
            <a:r>
              <a:rPr lang="es-MX" dirty="0" err="1" smtClean="0"/>
              <a:t>these</a:t>
            </a:r>
            <a:r>
              <a:rPr lang="es-MX" dirty="0" smtClean="0"/>
              <a:t> variables</a:t>
            </a:r>
          </a:p>
          <a:p>
            <a:pPr>
              <a:defRPr/>
            </a:pPr>
            <a:endParaRPr lang="es-MX" dirty="0" smtClean="0"/>
          </a:p>
          <a:p>
            <a:pPr>
              <a:defRPr/>
            </a:pPr>
            <a:r>
              <a:rPr lang="en-US" dirty="0" smtClean="0"/>
              <a:t>3. Create a table where all variables with these characteristics may be included.</a:t>
            </a:r>
          </a:p>
          <a:p>
            <a:pPr>
              <a:defRPr/>
            </a:pPr>
            <a:endParaRPr lang="es-MX" dirty="0" smtClean="0"/>
          </a:p>
          <a:p>
            <a:pPr>
              <a:defRPr/>
            </a:pPr>
            <a:r>
              <a:rPr lang="en-US" dirty="0" smtClean="0"/>
              <a:t>Assign at least 3 interviews for each “minimum sampling unit” </a:t>
            </a:r>
            <a:br>
              <a:rPr lang="en-US" dirty="0" smtClean="0"/>
            </a:br>
            <a:r>
              <a:rPr lang="en-US" dirty="0" smtClean="0"/>
              <a:t>(Salinas et al. 2014) for interviews and at least 2 for focus groups.</a:t>
            </a:r>
            <a:endParaRPr lang="es-MX" dirty="0" smtClean="0"/>
          </a:p>
          <a:p>
            <a:pPr>
              <a:defRPr/>
            </a:pPr>
            <a:endParaRPr lang="en-US" dirty="0" smtClean="0">
              <a:latin typeface="Arial" charset="0"/>
            </a:endParaRPr>
          </a:p>
          <a:p>
            <a:pPr>
              <a:defRPr/>
            </a:pPr>
            <a:endParaRPr lang="en-US" dirty="0" smtClean="0">
              <a:latin typeface="Arial" charset="0"/>
            </a:endParaRPr>
          </a:p>
          <a:p>
            <a:pPr>
              <a:defRPr/>
            </a:pPr>
            <a:r>
              <a:rPr lang="en-US" b="1" dirty="0" smtClean="0">
                <a:latin typeface="Arial" charset="0"/>
              </a:rPr>
              <a:t>Bibliography</a:t>
            </a:r>
            <a:r>
              <a:rPr lang="en-US" dirty="0" smtClean="0">
                <a:latin typeface="Arial" charset="0"/>
              </a:rPr>
              <a:t>: </a:t>
            </a:r>
          </a:p>
          <a:p>
            <a:pPr>
              <a:defRPr/>
            </a:pPr>
            <a:r>
              <a:rPr lang="en-US" dirty="0" smtClean="0">
                <a:latin typeface="Arial" charset="0"/>
              </a:rPr>
              <a:t>For theoretical saturation:</a:t>
            </a:r>
          </a:p>
          <a:p>
            <a:pPr>
              <a:defRPr/>
            </a:pPr>
            <a:r>
              <a:rPr lang="en-US" dirty="0" smtClean="0"/>
              <a:t>Meadows, L. M., &amp; Morse, J. M. (2001). Constructing evidence within a qualitative project. In J. M. Morse, J. M. Swanson, &amp; A. J. </a:t>
            </a:r>
            <a:r>
              <a:rPr lang="en-US" dirty="0" err="1" smtClean="0"/>
              <a:t>Kuzel</a:t>
            </a:r>
            <a:r>
              <a:rPr lang="en-US" dirty="0" smtClean="0"/>
              <a:t> (Eds.), The nature of qualitative evidence (pp. 187-201). Thousand Oaks, CA: Sage.</a:t>
            </a:r>
            <a:endParaRPr lang="es-MX" dirty="0" smtClean="0"/>
          </a:p>
          <a:p>
            <a:pPr>
              <a:defRPr/>
            </a:pPr>
            <a:endParaRPr lang="en-US" dirty="0" smtClean="0">
              <a:latin typeface="Arial" charset="0"/>
            </a:endParaRPr>
          </a:p>
          <a:p>
            <a:pPr>
              <a:defRPr/>
            </a:pPr>
            <a:r>
              <a:rPr lang="en-US" dirty="0" smtClean="0">
                <a:latin typeface="Arial" charset="0"/>
              </a:rPr>
              <a:t>For examples of the “Minimum of 3 rule” :</a:t>
            </a:r>
          </a:p>
          <a:p>
            <a:pPr>
              <a:defRPr/>
            </a:pPr>
            <a:r>
              <a:rPr lang="en-US" dirty="0" smtClean="0">
                <a:latin typeface="Arial" charset="0"/>
              </a:rPr>
              <a:t> Salinas, et al 2014  </a:t>
            </a:r>
          </a:p>
          <a:p>
            <a:pPr>
              <a:defRPr/>
            </a:pPr>
            <a:r>
              <a:rPr lang="en-US" dirty="0" smtClean="0">
                <a:latin typeface="Arial" charset="0"/>
              </a:rPr>
              <a:t>“The qualitative sample was purposively selected with maximum variation criteria to achieve maximum representation of the different subgroups observed [23]. While no established formula exists for defining the number of cases that should be selected for each minimum sample unit, other large-scale evaluation studies [24] have selected a minimum number of three cases per minimal sample unit, to achieve a so-called theoretical or data saturation [25-27].”</a:t>
            </a:r>
          </a:p>
          <a:p>
            <a:pPr>
              <a:defRPr/>
            </a:pPr>
            <a:endParaRPr lang="es-ES" dirty="0" smtClean="0"/>
          </a:p>
          <a:p>
            <a:pPr>
              <a:defRPr/>
            </a:pPr>
            <a:r>
              <a:rPr lang="es-ES" dirty="0" smtClean="0"/>
              <a:t>Aarón Salinas-Rodríguez, Ma. Del Pilar Torres-Pereda, Betty Manrique-Espinoza , Karla Moreno-Tamayo, Martha María Téllez-Rojo Solís </a:t>
            </a:r>
            <a:r>
              <a:rPr lang="es-ES" dirty="0" err="1" smtClean="0"/>
              <a:t>Impact</a:t>
            </a:r>
            <a:r>
              <a:rPr lang="es-ES" dirty="0" smtClean="0"/>
              <a:t> of </a:t>
            </a:r>
            <a:r>
              <a:rPr lang="es-ES" dirty="0" err="1" smtClean="0"/>
              <a:t>the</a:t>
            </a:r>
            <a:r>
              <a:rPr lang="es-ES" dirty="0" smtClean="0"/>
              <a:t> Non-</a:t>
            </a:r>
            <a:r>
              <a:rPr lang="es-ES" dirty="0" err="1" smtClean="0"/>
              <a:t>Contributory</a:t>
            </a:r>
            <a:r>
              <a:rPr lang="es-ES" dirty="0" smtClean="0"/>
              <a:t> Social </a:t>
            </a:r>
            <a:r>
              <a:rPr lang="es-ES" dirty="0" err="1" smtClean="0"/>
              <a:t>Pension</a:t>
            </a:r>
            <a:r>
              <a:rPr lang="es-ES" dirty="0" smtClean="0"/>
              <a:t> </a:t>
            </a:r>
            <a:r>
              <a:rPr lang="es-ES" dirty="0" err="1" smtClean="0"/>
              <a:t>Program</a:t>
            </a:r>
            <a:r>
              <a:rPr lang="es-ES" dirty="0" smtClean="0"/>
              <a:t> 70 y más </a:t>
            </a:r>
            <a:r>
              <a:rPr lang="es-ES" dirty="0" err="1" smtClean="0"/>
              <a:t>on</a:t>
            </a:r>
            <a:r>
              <a:rPr lang="es-ES" dirty="0" smtClean="0"/>
              <a:t> </a:t>
            </a:r>
            <a:r>
              <a:rPr lang="es-ES" dirty="0" err="1" smtClean="0"/>
              <a:t>Older</a:t>
            </a:r>
            <a:r>
              <a:rPr lang="es-ES" dirty="0" smtClean="0"/>
              <a:t> </a:t>
            </a:r>
            <a:r>
              <a:rPr lang="es-ES" dirty="0" err="1" smtClean="0"/>
              <a:t>Adults</a:t>
            </a:r>
            <a:r>
              <a:rPr lang="es-ES" dirty="0" smtClean="0"/>
              <a:t>’ Mental </a:t>
            </a:r>
            <a:r>
              <a:rPr lang="es-ES" dirty="0" err="1" smtClean="0"/>
              <a:t>Well-Being</a:t>
            </a:r>
            <a:r>
              <a:rPr lang="es-ES" dirty="0" smtClean="0"/>
              <a:t> </a:t>
            </a:r>
            <a:r>
              <a:rPr lang="es-MX" dirty="0" smtClean="0"/>
              <a:t> </a:t>
            </a:r>
            <a:r>
              <a:rPr lang="en-US" dirty="0" smtClean="0"/>
              <a:t>Published: November 19, 2014. </a:t>
            </a:r>
            <a:r>
              <a:rPr lang="en-US" i="1" dirty="0" err="1" smtClean="0"/>
              <a:t>Plos</a:t>
            </a:r>
            <a:r>
              <a:rPr lang="en-US" i="1" dirty="0" smtClean="0"/>
              <a:t> One</a:t>
            </a:r>
            <a:r>
              <a:rPr lang="en-US" dirty="0" smtClean="0"/>
              <a:t> DOI: 10.1371/journal.pone.0113085</a:t>
            </a:r>
            <a:endParaRPr lang="es-MX" dirty="0" smtClean="0"/>
          </a:p>
          <a:p>
            <a:pPr>
              <a:defRPr/>
            </a:pPr>
            <a:r>
              <a:rPr lang="en-US" u="sng" dirty="0" smtClean="0">
                <a:hlinkClick r:id="rId3"/>
              </a:rPr>
              <a:t>http://www.plosone.org/article/info%3Adoi%2F10.1371%2Fjournal.pone.0113085</a:t>
            </a:r>
            <a:endParaRPr lang="es-MX" dirty="0" smtClean="0"/>
          </a:p>
          <a:p>
            <a:pPr>
              <a:defRPr/>
            </a:pPr>
            <a:endParaRPr lang="en-US" dirty="0" smtClean="0">
              <a:latin typeface="Arial" charset="0"/>
            </a:endParaRPr>
          </a:p>
          <a:p>
            <a:pPr>
              <a:defRPr/>
            </a:pPr>
            <a:r>
              <a:rPr lang="es-MX" dirty="0" smtClean="0">
                <a:latin typeface="Arial" charset="0"/>
              </a:rPr>
              <a:t>González de la Rocha M (2005) México: Oportunidades y capital social. In: </a:t>
            </a:r>
            <a:r>
              <a:rPr lang="es-MX" dirty="0" err="1" smtClean="0">
                <a:latin typeface="Arial" charset="0"/>
              </a:rPr>
              <a:t>Arriagada</a:t>
            </a:r>
            <a:r>
              <a:rPr lang="es-MX" dirty="0" smtClean="0">
                <a:latin typeface="Arial" charset="0"/>
              </a:rPr>
              <a:t> I, editor. Aprender de la experiencia El capital social en la superación de la pobreza. </a:t>
            </a:r>
            <a:r>
              <a:rPr lang="en-US" dirty="0" smtClean="0">
                <a:latin typeface="Arial" charset="0"/>
              </a:rPr>
              <a:t>Santiago de Chile: CEPAL/</a:t>
            </a:r>
            <a:r>
              <a:rPr lang="en-US" dirty="0" err="1" smtClean="0">
                <a:latin typeface="Arial" charset="0"/>
              </a:rPr>
              <a:t>Coperatzione</a:t>
            </a:r>
            <a:r>
              <a:rPr lang="en-US" dirty="0" smtClean="0">
                <a:latin typeface="Arial" charset="0"/>
              </a:rPr>
              <a:t> </a:t>
            </a:r>
            <a:r>
              <a:rPr lang="en-US" dirty="0" err="1" smtClean="0">
                <a:latin typeface="Arial" charset="0"/>
              </a:rPr>
              <a:t>Italiana</a:t>
            </a:r>
            <a:r>
              <a:rPr lang="en-US" dirty="0" smtClean="0">
                <a:latin typeface="Arial" charset="0"/>
              </a:rPr>
              <a:t>.</a:t>
            </a:r>
            <a:endParaRPr lang="es-MX" dirty="0" smtClean="0">
              <a:latin typeface="Arial" charset="0"/>
            </a:endParaRPr>
          </a:p>
          <a:p>
            <a:pPr>
              <a:defRPr/>
            </a:pPr>
            <a:endParaRPr lang="en-US" dirty="0" smtClean="0">
              <a:latin typeface="Arial" charset="0"/>
            </a:endParaRPr>
          </a:p>
          <a:p>
            <a:pPr>
              <a:defRPr/>
            </a:pPr>
            <a:r>
              <a:rPr lang="en-US" dirty="0" smtClean="0">
                <a:latin typeface="Arial" charset="0"/>
              </a:rPr>
              <a:t>Guest G, </a:t>
            </a:r>
            <a:r>
              <a:rPr lang="en-US" dirty="0" err="1" smtClean="0">
                <a:latin typeface="Arial" charset="0"/>
              </a:rPr>
              <a:t>Bunce</a:t>
            </a:r>
            <a:r>
              <a:rPr lang="en-US" dirty="0" smtClean="0">
                <a:latin typeface="Arial" charset="0"/>
              </a:rPr>
              <a:t> A, Johnson L (2006) How Many Interviews Are Enough?: An Experiment with Data Saturation and Variability. Field Methods 18: 59-82.</a:t>
            </a:r>
          </a:p>
          <a:p>
            <a:pPr>
              <a:defRPr/>
            </a:pPr>
            <a:r>
              <a:rPr lang="en-US" dirty="0" smtClean="0">
                <a:latin typeface="Arial" charset="0"/>
              </a:rPr>
              <a:t>Patton M (2002) Qualitative Research &amp; Evaluation Methods: Sage </a:t>
            </a:r>
            <a:r>
              <a:rPr lang="en-US" dirty="0" err="1" smtClean="0">
                <a:latin typeface="Arial" charset="0"/>
              </a:rPr>
              <a:t>Publicactions</a:t>
            </a:r>
            <a:r>
              <a:rPr lang="en-US" dirty="0" smtClean="0">
                <a:latin typeface="Arial" charset="0"/>
              </a:rPr>
              <a:t>, Thousand Oaks.</a:t>
            </a:r>
            <a:endParaRPr lang="es-MX" dirty="0" smtClean="0">
              <a:latin typeface="Arial" charset="0"/>
            </a:endParaRPr>
          </a:p>
          <a:p>
            <a:pPr>
              <a:defRPr/>
            </a:pPr>
            <a:endParaRPr lang="es-MX" dirty="0" smtClean="0">
              <a:latin typeface="Arial" charset="0"/>
            </a:endParaRPr>
          </a:p>
          <a:p>
            <a:pPr>
              <a:defRPr/>
            </a:pPr>
            <a:r>
              <a:rPr lang="es-ES" dirty="0" smtClean="0">
                <a:latin typeface="Arial" charset="0"/>
              </a:rPr>
              <a:t>Aarón Salinas-Rodríguez, </a:t>
            </a:r>
            <a:r>
              <a:rPr lang="es-ES" b="1" dirty="0" smtClean="0">
                <a:latin typeface="Arial" charset="0"/>
              </a:rPr>
              <a:t>Ma. Del Pilar Torres-Pereda</a:t>
            </a:r>
            <a:r>
              <a:rPr lang="es-ES" dirty="0" smtClean="0">
                <a:latin typeface="Arial" charset="0"/>
              </a:rPr>
              <a:t>, Betty Manrique-Espinoza , Karla Moreno-Tamayo, Martha María Téllez-Rojo Solís </a:t>
            </a:r>
            <a:r>
              <a:rPr lang="es-ES" dirty="0" err="1" smtClean="0">
                <a:latin typeface="Arial" charset="0"/>
              </a:rPr>
              <a:t>Impact</a:t>
            </a:r>
            <a:r>
              <a:rPr lang="es-ES" dirty="0" smtClean="0">
                <a:latin typeface="Arial" charset="0"/>
              </a:rPr>
              <a:t> of </a:t>
            </a:r>
            <a:r>
              <a:rPr lang="es-ES" dirty="0" err="1" smtClean="0">
                <a:latin typeface="Arial" charset="0"/>
              </a:rPr>
              <a:t>the</a:t>
            </a:r>
            <a:r>
              <a:rPr lang="es-ES" dirty="0" smtClean="0">
                <a:latin typeface="Arial" charset="0"/>
              </a:rPr>
              <a:t> Non-</a:t>
            </a:r>
            <a:r>
              <a:rPr lang="es-ES" dirty="0" err="1" smtClean="0">
                <a:latin typeface="Arial" charset="0"/>
              </a:rPr>
              <a:t>Contributory</a:t>
            </a:r>
            <a:r>
              <a:rPr lang="es-ES" dirty="0" smtClean="0">
                <a:latin typeface="Arial" charset="0"/>
              </a:rPr>
              <a:t> Social </a:t>
            </a:r>
            <a:r>
              <a:rPr lang="es-ES" dirty="0" err="1" smtClean="0">
                <a:latin typeface="Arial" charset="0"/>
              </a:rPr>
              <a:t>Pension</a:t>
            </a:r>
            <a:r>
              <a:rPr lang="es-ES" dirty="0" smtClean="0">
                <a:latin typeface="Arial" charset="0"/>
              </a:rPr>
              <a:t> </a:t>
            </a:r>
            <a:r>
              <a:rPr lang="es-ES" dirty="0" err="1" smtClean="0">
                <a:latin typeface="Arial" charset="0"/>
              </a:rPr>
              <a:t>Program</a:t>
            </a:r>
            <a:r>
              <a:rPr lang="es-ES" dirty="0" smtClean="0">
                <a:latin typeface="Arial" charset="0"/>
              </a:rPr>
              <a:t> 70 y más </a:t>
            </a:r>
            <a:r>
              <a:rPr lang="es-ES" dirty="0" err="1" smtClean="0">
                <a:latin typeface="Arial" charset="0"/>
              </a:rPr>
              <a:t>on</a:t>
            </a:r>
            <a:r>
              <a:rPr lang="es-ES" dirty="0" smtClean="0">
                <a:latin typeface="Arial" charset="0"/>
              </a:rPr>
              <a:t> </a:t>
            </a:r>
            <a:r>
              <a:rPr lang="es-ES" dirty="0" err="1" smtClean="0">
                <a:latin typeface="Arial" charset="0"/>
              </a:rPr>
              <a:t>Older</a:t>
            </a:r>
            <a:r>
              <a:rPr lang="es-ES" dirty="0" smtClean="0">
                <a:latin typeface="Arial" charset="0"/>
              </a:rPr>
              <a:t> </a:t>
            </a:r>
            <a:r>
              <a:rPr lang="es-ES" dirty="0" err="1" smtClean="0">
                <a:latin typeface="Arial" charset="0"/>
              </a:rPr>
              <a:t>Adults</a:t>
            </a:r>
            <a:r>
              <a:rPr lang="es-ES" dirty="0" smtClean="0">
                <a:latin typeface="Arial" charset="0"/>
              </a:rPr>
              <a:t>’ Mental </a:t>
            </a:r>
            <a:r>
              <a:rPr lang="es-ES" dirty="0" err="1" smtClean="0">
                <a:latin typeface="Arial" charset="0"/>
              </a:rPr>
              <a:t>Well-Being</a:t>
            </a:r>
            <a:r>
              <a:rPr lang="es-ES" dirty="0" smtClean="0">
                <a:latin typeface="Arial" charset="0"/>
              </a:rPr>
              <a:t> </a:t>
            </a:r>
            <a:endParaRPr lang="es-MX" dirty="0" smtClean="0">
              <a:latin typeface="Arial" charset="0"/>
            </a:endParaRPr>
          </a:p>
          <a:p>
            <a:pPr>
              <a:defRPr/>
            </a:pPr>
            <a:r>
              <a:rPr lang="en-US" dirty="0" smtClean="0">
                <a:latin typeface="Arial" charset="0"/>
              </a:rPr>
              <a:t>Published: November 19, 2014. </a:t>
            </a:r>
            <a:r>
              <a:rPr lang="en-US" i="1" dirty="0" err="1" smtClean="0">
                <a:latin typeface="Arial" charset="0"/>
              </a:rPr>
              <a:t>Plos</a:t>
            </a:r>
            <a:r>
              <a:rPr lang="en-US" i="1" dirty="0" smtClean="0">
                <a:latin typeface="Arial" charset="0"/>
              </a:rPr>
              <a:t> One</a:t>
            </a:r>
            <a:r>
              <a:rPr lang="en-US" dirty="0" smtClean="0">
                <a:latin typeface="Arial" charset="0"/>
              </a:rPr>
              <a:t> DOI: 10.1371/journal.pone.0113085</a:t>
            </a:r>
            <a:r>
              <a:rPr lang="es-MX" dirty="0" smtClean="0">
                <a:latin typeface="Arial" charset="0"/>
              </a:rPr>
              <a:t> </a:t>
            </a:r>
            <a:r>
              <a:rPr lang="en-US" u="sng" dirty="0" smtClean="0">
                <a:latin typeface="Arial" charset="0"/>
                <a:hlinkClick r:id="rId4"/>
              </a:rPr>
              <a:t>http://www.plosone.org/article/info%3Adoi%2F10.1371%2Fjournal.pone.0113085</a:t>
            </a:r>
            <a:endParaRPr lang="es-MX" dirty="0" smtClean="0">
              <a:latin typeface="Arial" charset="0"/>
            </a:endParaRPr>
          </a:p>
          <a:p>
            <a:pPr>
              <a:defRPr/>
            </a:pPr>
            <a:endParaRPr lang="en-US" dirty="0" smtClean="0">
              <a:latin typeface="Arial" charset="0"/>
            </a:endParaRPr>
          </a:p>
        </p:txBody>
      </p:sp>
      <p:sp>
        <p:nvSpPr>
          <p:cNvPr id="9011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5111779F-9DB3-46D8-981D-3D91AF7D9B5F}" type="slidenum">
              <a:rPr lang="es-ES" altLang="en-US" sz="1300"/>
              <a:pPr>
                <a:spcBef>
                  <a:spcPct val="0"/>
                </a:spcBef>
              </a:pPr>
              <a:t>42</a:t>
            </a:fld>
            <a:endParaRPr lang="es-ES" altLang="en-US" sz="13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Marcador de imagen de diapositiva"/>
          <p:cNvSpPr>
            <a:spLocks noGrp="1" noRot="1" noChangeAspect="1" noTextEdit="1"/>
          </p:cNvSpPr>
          <p:nvPr>
            <p:ph type="sldImg"/>
          </p:nvPr>
        </p:nvSpPr>
        <p:spPr>
          <a:ln/>
        </p:spPr>
      </p:sp>
      <p:sp>
        <p:nvSpPr>
          <p:cNvPr id="9216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This is an example of a maximum variation sample applying the rule of at least 3 for each minimum sampling unit, published in the Salinas et al. 2014 publication. </a:t>
            </a:r>
            <a:endParaRPr lang="es-MX" altLang="en-US" smtClean="0"/>
          </a:p>
          <a:p>
            <a:endParaRPr lang="en-US" altLang="en-US" smtClean="0"/>
          </a:p>
          <a:p>
            <a:r>
              <a:rPr lang="en-US" altLang="en-US" b="1" smtClean="0"/>
              <a:t>This sample included older adults who were</a:t>
            </a:r>
            <a:r>
              <a:rPr lang="en-US" altLang="en-US" smtClean="0"/>
              <a:t>: men and women with a strong social capital (living in extended domestic units) and a weak one (living by themselves), healthy and sick, in a locality with many access barriers to health care services (do not have a clinic) or with few barriers to the health system (do have a clinic), and in 4 different localities (two of them were indigenous and the other two were not).</a:t>
            </a:r>
          </a:p>
          <a:p>
            <a:endParaRPr lang="en-US" altLang="en-US" smtClean="0"/>
          </a:p>
          <a:p>
            <a:r>
              <a:rPr lang="en-US" altLang="en-US" smtClean="0"/>
              <a:t>At the end, the final sample was composed by, elderly (and their carer in those cases where elderly where disabled), 6 suspended elderly (an emergent category non contemplated before), 16 PB (potential beneficiaries, it means, those elderly who were not having the program even thought they were selected by the program, and 8 KA key actors in communities. </a:t>
            </a:r>
            <a:endParaRPr lang="es-MX" altLang="en-US" smtClean="0"/>
          </a:p>
          <a:p>
            <a:r>
              <a:rPr lang="en-US" altLang="en-US" smtClean="0"/>
              <a:t> </a:t>
            </a:r>
            <a:endParaRPr lang="es-MX" altLang="en-US" smtClean="0"/>
          </a:p>
          <a:p>
            <a:r>
              <a:rPr lang="es-ES" altLang="en-US" smtClean="0"/>
              <a:t>Aarón Salinas-Rodríguez, Ma. Del Pilar Torres-Pereda, Betty Manrique-Espinoza , Karla Moreno-Tamayo, Martha María Téllez-Rojo Solís Impact of the Non-Contributory Social Pension Program 70 y más on Older Adults’ Mental Well-Being </a:t>
            </a:r>
            <a:endParaRPr lang="es-MX" altLang="en-US" smtClean="0"/>
          </a:p>
          <a:p>
            <a:r>
              <a:rPr lang="en-US" altLang="en-US" smtClean="0"/>
              <a:t>Published: November 19, 2014. </a:t>
            </a:r>
            <a:r>
              <a:rPr lang="en-US" altLang="en-US" i="1" smtClean="0"/>
              <a:t>Plos One</a:t>
            </a:r>
            <a:r>
              <a:rPr lang="en-US" altLang="en-US" smtClean="0"/>
              <a:t> DOI: 10.1371/journal.pone.0113085</a:t>
            </a:r>
            <a:r>
              <a:rPr lang="es-MX" altLang="en-US" smtClean="0"/>
              <a:t> </a:t>
            </a:r>
            <a:r>
              <a:rPr lang="en-US" altLang="en-US" u="sng" smtClean="0">
                <a:hlinkClick r:id="rId3"/>
              </a:rPr>
              <a:t>http://www.plosone.org/article/info%3Adoi%2F10.1371%2Fjournal.pone.0113085</a:t>
            </a:r>
            <a:endParaRPr lang="en-US" altLang="en-US" u="sng" smtClean="0"/>
          </a:p>
          <a:p>
            <a:endParaRPr lang="en-US" altLang="en-US" u="sng" smtClean="0"/>
          </a:p>
          <a:p>
            <a:endParaRPr lang="es-MX" altLang="en-US" smtClean="0"/>
          </a:p>
        </p:txBody>
      </p:sp>
      <p:sp>
        <p:nvSpPr>
          <p:cNvPr id="9216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2D768BA4-F269-43CD-B40C-B0EE1D7F12D5}" type="slidenum">
              <a:rPr lang="es-ES" altLang="en-US" sz="1300"/>
              <a:pPr>
                <a:spcBef>
                  <a:spcPct val="0"/>
                </a:spcBef>
              </a:pPr>
              <a:t>43</a:t>
            </a:fld>
            <a:endParaRPr lang="es-ES" altLang="en-US" sz="130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BA6C878B-B721-40F1-A775-C7F7ED2E0E3B}" type="slidenum">
              <a:rPr lang="es-ES" altLang="en-US" sz="1300"/>
              <a:pPr>
                <a:spcBef>
                  <a:spcPct val="0"/>
                </a:spcBef>
              </a:pPr>
              <a:t>44</a:t>
            </a:fld>
            <a:endParaRPr lang="es-ES" altLang="en-US" sz="1300"/>
          </a:p>
        </p:txBody>
      </p:sp>
      <p:sp>
        <p:nvSpPr>
          <p:cNvPr id="94211"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lgn="r" eaLnBrk="1" hangingPunct="1">
              <a:spcBef>
                <a:spcPct val="0"/>
              </a:spcBef>
            </a:pPr>
            <a:fld id="{4AC2FD8F-1C01-4237-A23D-B98AB2793D29}" type="slidenum">
              <a:rPr lang="es-ES" altLang="en-US" sz="1300"/>
              <a:pPr algn="r" eaLnBrk="1" hangingPunct="1">
                <a:spcBef>
                  <a:spcPct val="0"/>
                </a:spcBef>
              </a:pPr>
              <a:t>44</a:t>
            </a:fld>
            <a:endParaRPr lang="es-ES" altLang="en-US" sz="1300"/>
          </a:p>
        </p:txBody>
      </p:sp>
      <p:sp>
        <p:nvSpPr>
          <p:cNvPr id="94212" name="Rectangle 2"/>
          <p:cNvSpPr>
            <a:spLocks noGrp="1" noRot="1" noChangeAspect="1" noChangeArrowheads="1" noTextEdit="1"/>
          </p:cNvSpPr>
          <p:nvPr>
            <p:ph type="sldImg"/>
          </p:nvPr>
        </p:nvSpPr>
        <p:spPr>
          <a:ln/>
        </p:spPr>
      </p:sp>
      <p:sp>
        <p:nvSpPr>
          <p:cNvPr id="9421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main qualitative techniques are explained, their types, when they should be used and what kind of information they offer. </a:t>
            </a:r>
          </a:p>
          <a:p>
            <a:endParaRPr lang="es-MX"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Marcador de imagen de diapositiva"/>
          <p:cNvSpPr>
            <a:spLocks noGrp="1" noRot="1" noChangeAspect="1" noTextEdit="1"/>
          </p:cNvSpPr>
          <p:nvPr>
            <p:ph type="sldImg"/>
          </p:nvPr>
        </p:nvSpPr>
        <p:spPr>
          <a:ln/>
        </p:spPr>
      </p:sp>
      <p:sp>
        <p:nvSpPr>
          <p:cNvPr id="9625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smtClean="0"/>
          </a:p>
        </p:txBody>
      </p:sp>
      <p:sp>
        <p:nvSpPr>
          <p:cNvPr id="9626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EFC8C46E-74B6-4FA3-95FA-8EC9C8CF3593}" type="slidenum">
              <a:rPr lang="es-ES" altLang="en-US" sz="1300"/>
              <a:pPr>
                <a:spcBef>
                  <a:spcPct val="0"/>
                </a:spcBef>
              </a:pPr>
              <a:t>45</a:t>
            </a:fld>
            <a:endParaRPr lang="es-ES" altLang="en-US" sz="13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Marcador de imagen de diapositiva"/>
          <p:cNvSpPr>
            <a:spLocks noGrp="1" noRot="1" noChangeAspect="1" noTextEdit="1"/>
          </p:cNvSpPr>
          <p:nvPr>
            <p:ph type="sldImg"/>
          </p:nvPr>
        </p:nvSpPr>
        <p:spPr>
          <a:ln/>
        </p:spPr>
      </p:sp>
      <p:sp>
        <p:nvSpPr>
          <p:cNvPr id="9830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To analyze data, it is necessary to follow these steps in the established order.</a:t>
            </a:r>
            <a:endParaRPr lang="es-MX" altLang="en-US" smtClean="0"/>
          </a:p>
          <a:p>
            <a:endParaRPr lang="es-MX" altLang="en-US" smtClean="0"/>
          </a:p>
          <a:p>
            <a:r>
              <a:rPr lang="es-MX" altLang="en-US" b="1" smtClean="0"/>
              <a:t>Bibliography</a:t>
            </a:r>
            <a:r>
              <a:rPr lang="es-MX" altLang="en-US" smtClean="0"/>
              <a:t>:</a:t>
            </a:r>
          </a:p>
          <a:p>
            <a:r>
              <a:rPr lang="en-US" altLang="en-US" smtClean="0"/>
              <a:t>Examining Relationships and Displaying Data. Authenticating Conclusions. Reflexivity. Alternatives in </a:t>
            </a:r>
            <a:r>
              <a:rPr lang="en-US" altLang="en-US" b="1" smtClean="0"/>
              <a:t>Qualitative Data Analysis</a:t>
            </a:r>
            <a:r>
              <a:rPr lang="en-US" altLang="en-US" smtClean="0"/>
              <a:t>. </a:t>
            </a:r>
            <a:r>
              <a:rPr lang="es-MX" altLang="en-US" smtClean="0"/>
              <a:t>www.sagepub.com/upm-</a:t>
            </a:r>
            <a:r>
              <a:rPr lang="es-MX" altLang="en-US" b="1" smtClean="0"/>
              <a:t>data</a:t>
            </a:r>
            <a:r>
              <a:rPr lang="es-MX" altLang="en-US" smtClean="0"/>
              <a:t>/43454_10.pdf</a:t>
            </a:r>
          </a:p>
          <a:p>
            <a:r>
              <a:rPr lang="en-US" altLang="en-US" smtClean="0"/>
              <a:t>Massey, A. and G. Walford.  (1999) </a:t>
            </a:r>
            <a:r>
              <a:rPr lang="en-US" altLang="en-US" i="1" smtClean="0"/>
              <a:t>Methodological Triangulation, or How to Get Lost without Being Found Out. Explorations in Methodology, Studies in Educational Ethnography</a:t>
            </a:r>
            <a:r>
              <a:rPr lang="en-US" altLang="en-US" smtClean="0"/>
              <a:t>. Stanford: JAI Press.</a:t>
            </a:r>
            <a:endParaRPr lang="es-MX" altLang="en-US" smtClean="0"/>
          </a:p>
          <a:p>
            <a:endParaRPr lang="es-MX" altLang="en-US" smtClean="0"/>
          </a:p>
          <a:p>
            <a:endParaRPr lang="es-MX" altLang="en-US" smtClean="0"/>
          </a:p>
        </p:txBody>
      </p:sp>
      <p:sp>
        <p:nvSpPr>
          <p:cNvPr id="9830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B315EF97-F014-4645-96E3-9E1B322D2BF8}" type="slidenum">
              <a:rPr lang="es-ES" altLang="en-US" sz="1300"/>
              <a:pPr>
                <a:spcBef>
                  <a:spcPct val="0"/>
                </a:spcBef>
              </a:pPr>
              <a:t>46</a:t>
            </a:fld>
            <a:endParaRPr lang="es-ES" altLang="en-US" sz="130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1 Marcador de imagen de diapositiva"/>
          <p:cNvSpPr>
            <a:spLocks noGrp="1" noRot="1" noChangeAspect="1" noTextEdit="1"/>
          </p:cNvSpPr>
          <p:nvPr>
            <p:ph type="sldImg"/>
          </p:nvPr>
        </p:nvSpPr>
        <p:spPr>
          <a:ln/>
        </p:spPr>
      </p:sp>
      <p:sp>
        <p:nvSpPr>
          <p:cNvPr id="10035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elements of validity and rigour of qualitative studies are presented. These are thoroughly explained in the Malterud article (2001).</a:t>
            </a:r>
          </a:p>
          <a:p>
            <a:endParaRPr lang="en-US" altLang="en-US" smtClean="0"/>
          </a:p>
          <a:p>
            <a:r>
              <a:rPr lang="en-US" altLang="ko-KR" b="1" smtClean="0">
                <a:solidFill>
                  <a:schemeClr val="tx2"/>
                </a:solidFill>
                <a:latin typeface="Garamond" panose="02020404030301010803" pitchFamily="18" charset="0"/>
                <a:ea typeface="Gulim" pitchFamily="34" charset="-128"/>
              </a:rPr>
              <a:t>Bibliography</a:t>
            </a:r>
            <a:r>
              <a:rPr lang="en-US" altLang="ko-KR" smtClean="0">
                <a:solidFill>
                  <a:schemeClr val="tx2"/>
                </a:solidFill>
                <a:latin typeface="Garamond" panose="02020404030301010803" pitchFamily="18" charset="0"/>
                <a:ea typeface="Gulim" pitchFamily="34" charset="-128"/>
              </a:rPr>
              <a:t>:</a:t>
            </a:r>
          </a:p>
          <a:p>
            <a:endParaRPr lang="en-US" altLang="ko-KR" smtClean="0">
              <a:solidFill>
                <a:schemeClr val="tx2"/>
              </a:solidFill>
              <a:latin typeface="Garamond" panose="02020404030301010803" pitchFamily="18" charset="0"/>
              <a:ea typeface="Gulim" pitchFamily="34" charset="-128"/>
            </a:endParaRPr>
          </a:p>
          <a:p>
            <a:r>
              <a:rPr lang="en-US" altLang="ko-KR" smtClean="0">
                <a:solidFill>
                  <a:schemeClr val="tx2"/>
                </a:solidFill>
                <a:latin typeface="Garamond" panose="02020404030301010803" pitchFamily="18" charset="0"/>
                <a:ea typeface="Gulim" pitchFamily="34" charset="-128"/>
              </a:rPr>
              <a:t>Malterud, K 2001 </a:t>
            </a:r>
            <a:r>
              <a:rPr lang="en-US" altLang="ko-KR" u="sng" smtClean="0">
                <a:solidFill>
                  <a:schemeClr val="tx2"/>
                </a:solidFill>
                <a:latin typeface="Garamond" panose="02020404030301010803" pitchFamily="18" charset="0"/>
                <a:ea typeface="Gulim" pitchFamily="34" charset="-128"/>
              </a:rPr>
              <a:t>Qualitative research: standards, challengues, and guidelines</a:t>
            </a:r>
            <a:r>
              <a:rPr lang="en-US" altLang="ko-KR" smtClean="0">
                <a:solidFill>
                  <a:schemeClr val="tx2"/>
                </a:solidFill>
                <a:latin typeface="Garamond" panose="02020404030301010803" pitchFamily="18" charset="0"/>
                <a:ea typeface="Gulim" pitchFamily="34" charset="-128"/>
              </a:rPr>
              <a:t>.  </a:t>
            </a:r>
            <a:r>
              <a:rPr lang="es-MX" altLang="ko-KR" smtClean="0">
                <a:solidFill>
                  <a:schemeClr val="tx2"/>
                </a:solidFill>
                <a:latin typeface="Garamond" panose="02020404030301010803" pitchFamily="18" charset="0"/>
                <a:ea typeface="Gulim" pitchFamily="34" charset="-128"/>
              </a:rPr>
              <a:t>The Lancet Col 358, August 11, 2001 pp. 483-488</a:t>
            </a:r>
            <a:endParaRPr lang="es-ES" altLang="en-US" smtClean="0">
              <a:solidFill>
                <a:schemeClr val="tx2"/>
              </a:solidFill>
              <a:latin typeface="Garamond" panose="02020404030301010803" pitchFamily="18" charset="0"/>
            </a:endParaRPr>
          </a:p>
          <a:p>
            <a:r>
              <a:rPr lang="en-US" altLang="en-US" smtClean="0"/>
              <a:t>Tuckett, A. G. (2005).'Part Ii: Rigour in Qualitative Research: Complexities and Solutions' </a:t>
            </a:r>
            <a:r>
              <a:rPr lang="en-US" altLang="en-US" i="1" smtClean="0"/>
              <a:t>Nurse Researcher</a:t>
            </a:r>
            <a:r>
              <a:rPr lang="en-US" altLang="en-US" smtClean="0"/>
              <a:t> 13(1): 29-42.</a:t>
            </a:r>
            <a:endParaRPr lang="es-MX" altLang="en-US" smtClean="0"/>
          </a:p>
          <a:p>
            <a:endParaRPr lang="es-MX" altLang="en-US" smtClean="0"/>
          </a:p>
          <a:p>
            <a:endParaRPr lang="es-MX" altLang="en-US" smtClean="0"/>
          </a:p>
        </p:txBody>
      </p:sp>
      <p:sp>
        <p:nvSpPr>
          <p:cNvPr id="10035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34C0A1B8-37DE-4337-B86B-6655D093A6B6}" type="slidenum">
              <a:rPr lang="es-ES" altLang="en-US" sz="1300"/>
              <a:pPr>
                <a:spcBef>
                  <a:spcPct val="0"/>
                </a:spcBef>
              </a:pPr>
              <a:t>47</a:t>
            </a:fld>
            <a:endParaRPr lang="es-ES" altLang="en-US" sz="130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a:ln/>
        </p:spPr>
      </p:sp>
      <p:sp>
        <p:nvSpPr>
          <p:cNvPr id="10240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Triangulation is a way of validity for qualitative data. </a:t>
            </a:r>
          </a:p>
          <a:p>
            <a:endParaRPr lang="en-US" altLang="en-US" smtClean="0"/>
          </a:p>
          <a:p>
            <a:r>
              <a:rPr lang="en-US" altLang="en-US" b="1" smtClean="0"/>
              <a:t>Bibliography</a:t>
            </a:r>
            <a:r>
              <a:rPr lang="en-US" altLang="en-US" smtClean="0"/>
              <a:t>:</a:t>
            </a:r>
          </a:p>
          <a:p>
            <a:r>
              <a:rPr lang="en-US" altLang="en-US" smtClean="0"/>
              <a:t>Massey, A. and G. Walford.  (1999) </a:t>
            </a:r>
            <a:r>
              <a:rPr lang="en-US" altLang="en-US" i="1" smtClean="0"/>
              <a:t>Methodological Triangulation, or How to Get Lost without Being Found Out. Explorations in Methodology, Studies in Educational Ethnography</a:t>
            </a:r>
            <a:r>
              <a:rPr lang="en-US" altLang="en-US" smtClean="0"/>
              <a:t>. Stanford: JAI Press.</a:t>
            </a:r>
            <a:endParaRPr lang="es-MX" altLang="en-US" smtClean="0"/>
          </a:p>
          <a:p>
            <a:endParaRPr lang="es-MX" altLang="en-US" smtClean="0"/>
          </a:p>
        </p:txBody>
      </p:sp>
      <p:sp>
        <p:nvSpPr>
          <p:cNvPr id="10240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24B8A8B4-0614-4AB6-96BD-A95F6D6CF09D}" type="slidenum">
              <a:rPr lang="es-ES" altLang="en-US" sz="1300"/>
              <a:pPr>
                <a:spcBef>
                  <a:spcPct val="0"/>
                </a:spcBef>
              </a:pPr>
              <a:t>48</a:t>
            </a:fld>
            <a:endParaRPr lang="es-ES" altLang="en-US" sz="130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Marcador de imagen de diapositiva"/>
          <p:cNvSpPr>
            <a:spLocks noGrp="1" noRot="1" noChangeAspect="1" noTextEdit="1"/>
          </p:cNvSpPr>
          <p:nvPr>
            <p:ph type="sldImg"/>
          </p:nvPr>
        </p:nvSpPr>
        <p:spPr>
          <a:ln/>
        </p:spPr>
      </p:sp>
      <p:sp>
        <p:nvSpPr>
          <p:cNvPr id="10445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MX" altLang="en-US" smtClean="0"/>
              <a:t>These are two of the most commonly used ways of analyze in qualitative methods. There are many others, but this two are commonly used. </a:t>
            </a:r>
          </a:p>
          <a:p>
            <a:endParaRPr lang="es-MX" altLang="en-US" smtClean="0"/>
          </a:p>
          <a:p>
            <a:endParaRPr lang="es-MX" altLang="en-US" smtClean="0"/>
          </a:p>
          <a:p>
            <a:r>
              <a:rPr lang="es-MX" altLang="en-US" b="1" smtClean="0"/>
              <a:t>Bibliography</a:t>
            </a:r>
            <a:r>
              <a:rPr lang="es-MX" altLang="en-US" smtClean="0"/>
              <a:t>:</a:t>
            </a:r>
          </a:p>
          <a:p>
            <a:endParaRPr lang="es-MX" altLang="en-US" smtClean="0"/>
          </a:p>
          <a:p>
            <a:r>
              <a:rPr lang="en-US" altLang="en-US" smtClean="0"/>
              <a:t>Hsieh, H.-F. and S. E. Shannon. (2005).'Three Approaches to Qualitative Content Analysis' </a:t>
            </a:r>
            <a:r>
              <a:rPr lang="en-US" altLang="en-US" i="1" smtClean="0"/>
              <a:t>QUALITATIVE HEALTH RESEARCH</a:t>
            </a:r>
            <a:r>
              <a:rPr lang="en-US" altLang="en-US" smtClean="0"/>
              <a:t> 15 (9): 1277-88.</a:t>
            </a:r>
            <a:endParaRPr lang="es-MX" altLang="en-US" smtClean="0"/>
          </a:p>
          <a:p>
            <a:r>
              <a:rPr lang="en-US" altLang="en-US" smtClean="0"/>
              <a:t>Neuendorf, K. A. (2004).'Content Analysis: A Contrast and Complement to Discourse Analysis. Letters to the Editor' </a:t>
            </a:r>
            <a:r>
              <a:rPr lang="en-US" altLang="en-US" i="1" smtClean="0"/>
              <a:t>Qualitative Methods. Newsletter of the American Political Science Association Organized Section on Qualitative Methods</a:t>
            </a:r>
            <a:r>
              <a:rPr lang="en-US" altLang="en-US" smtClean="0"/>
              <a:t> 2(1): 1-40.</a:t>
            </a:r>
            <a:endParaRPr lang="es-MX" altLang="en-US" smtClean="0"/>
          </a:p>
          <a:p>
            <a:endParaRPr lang="es-MX" altLang="en-US" smtClean="0"/>
          </a:p>
        </p:txBody>
      </p:sp>
      <p:sp>
        <p:nvSpPr>
          <p:cNvPr id="10445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1376D5DC-3D37-42CC-90CC-8FBE5FE3680A}" type="slidenum">
              <a:rPr lang="es-ES" altLang="en-US" sz="1300"/>
              <a:pPr>
                <a:spcBef>
                  <a:spcPct val="0"/>
                </a:spcBef>
              </a:pPr>
              <a:t>49</a:t>
            </a:fld>
            <a:endParaRPr lang="es-ES" altLang="en-US" sz="13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a:ln/>
        </p:spPr>
      </p:sp>
      <p:sp>
        <p:nvSpPr>
          <p:cNvPr id="1433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main contribution of qualitative assessment is to explain the observed effects, results or reasons why a program has had little success.  </a:t>
            </a:r>
          </a:p>
          <a:p>
            <a:endParaRPr lang="es-MX" altLang="en-US" smtClean="0"/>
          </a:p>
          <a:p>
            <a:r>
              <a:rPr lang="en-US" altLang="en-US" smtClean="0"/>
              <a:t>Qualitative assessment allows for an understanding of “outliers”; it is a key tool in observing what happens under different circumstances. </a:t>
            </a:r>
          </a:p>
          <a:p>
            <a:endParaRPr lang="en-US" altLang="en-US" smtClean="0"/>
          </a:p>
          <a:p>
            <a:r>
              <a:rPr lang="en-US" altLang="en-US" smtClean="0"/>
              <a:t>Answers the questions “how” and “why”</a:t>
            </a:r>
          </a:p>
          <a:p>
            <a:endParaRPr lang="en-US" altLang="en-US" smtClean="0"/>
          </a:p>
          <a:p>
            <a:r>
              <a:rPr lang="en-US" altLang="en-US" smtClean="0"/>
              <a:t>Gains in-depth insight into experience, behavior, or beliefs</a:t>
            </a:r>
          </a:p>
          <a:p>
            <a:endParaRPr lang="en-US" altLang="en-US" smtClean="0"/>
          </a:p>
          <a:p>
            <a:r>
              <a:rPr lang="en-US" altLang="en-US" smtClean="0"/>
              <a:t>Represents the “voice” of the individual or group</a:t>
            </a:r>
          </a:p>
          <a:p>
            <a:endParaRPr lang="en-US" altLang="en-US" smtClean="0"/>
          </a:p>
          <a:p>
            <a:r>
              <a:rPr lang="en-US" altLang="en-US" smtClean="0"/>
              <a:t>Does not generalize to the population</a:t>
            </a:r>
          </a:p>
          <a:p>
            <a:endParaRPr lang="en-US" altLang="en-US" smtClean="0"/>
          </a:p>
          <a:p>
            <a:r>
              <a:rPr lang="en-US" altLang="en-US" smtClean="0"/>
              <a:t>Is time-consuming to collect and analyze</a:t>
            </a:r>
          </a:p>
          <a:p>
            <a:endParaRPr lang="en-US" altLang="en-US" smtClean="0"/>
          </a:p>
          <a:p>
            <a:endParaRPr lang="es-MX" altLang="en-US" smtClean="0"/>
          </a:p>
        </p:txBody>
      </p:sp>
      <p:sp>
        <p:nvSpPr>
          <p:cNvPr id="1434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E5ABF2A1-AEEF-488C-B7EB-DE29AF38A057}" type="slidenum">
              <a:rPr lang="es-ES" altLang="en-US" sz="1300"/>
              <a:pPr>
                <a:spcBef>
                  <a:spcPct val="0"/>
                </a:spcBef>
              </a:pPr>
              <a:t>5</a:t>
            </a:fld>
            <a:endParaRPr lang="es-ES" altLang="en-US" sz="130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1 Marcador de imagen de diapositiva"/>
          <p:cNvSpPr>
            <a:spLocks noGrp="1" noRot="1" noChangeAspect="1" noTextEdit="1"/>
          </p:cNvSpPr>
          <p:nvPr>
            <p:ph type="sldImg"/>
          </p:nvPr>
        </p:nvSpPr>
        <p:spPr>
          <a:ln/>
        </p:spPr>
      </p:sp>
      <p:sp>
        <p:nvSpPr>
          <p:cNvPr id="10649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In the following slides we will see the data collection process. </a:t>
            </a:r>
          </a:p>
          <a:p>
            <a:endParaRPr lang="en-US" altLang="en-US" smtClean="0"/>
          </a:p>
          <a:p>
            <a:r>
              <a:rPr lang="en-US" altLang="en-US" smtClean="0"/>
              <a:t>Once the type of assessment, the question, and theoretical approach have been established, we must know through whom and through which tools we will be able to obtain the information about the program.</a:t>
            </a:r>
          </a:p>
          <a:p>
            <a:endParaRPr lang="en-US" altLang="en-US" smtClean="0"/>
          </a:p>
          <a:p>
            <a:r>
              <a:rPr lang="en-US" altLang="en-US" smtClean="0"/>
              <a:t>Do not trust in fieldwork that was conduced exactly according to planned… I say this because in the field you must change something from the planed. It is very rare the case where all aspects runs exactly as expected… it means, flexibility is needed in order to make a good fieldwork.</a:t>
            </a:r>
          </a:p>
          <a:p>
            <a:endParaRPr lang="es-MX" altLang="en-US" smtClean="0"/>
          </a:p>
        </p:txBody>
      </p:sp>
      <p:sp>
        <p:nvSpPr>
          <p:cNvPr id="10650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AE26AB32-79AE-47E1-99FB-376FAC10DE51}" type="slidenum">
              <a:rPr lang="es-ES" altLang="en-US" sz="1300"/>
              <a:pPr>
                <a:spcBef>
                  <a:spcPct val="0"/>
                </a:spcBef>
              </a:pPr>
              <a:t>50</a:t>
            </a:fld>
            <a:endParaRPr lang="es-ES" altLang="en-US" sz="130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Marcador de imagen de diapositiva"/>
          <p:cNvSpPr>
            <a:spLocks noGrp="1" noRot="1" noChangeAspect="1" noTextEdit="1"/>
          </p:cNvSpPr>
          <p:nvPr>
            <p:ph type="sldImg"/>
          </p:nvPr>
        </p:nvSpPr>
        <p:spPr>
          <a:ln/>
        </p:spPr>
      </p:sp>
      <p:sp>
        <p:nvSpPr>
          <p:cNvPr id="10957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These are some of the misconceptions about the qualitative work. Since the qualitative work is highly intuitive, some people think this is: cheap, easy to perform, fast and above all, that "anyone" can do it. </a:t>
            </a:r>
          </a:p>
          <a:p>
            <a:endParaRPr lang="en-US" altLang="en-US" smtClean="0"/>
          </a:p>
          <a:p>
            <a:r>
              <a:rPr lang="en-US" altLang="en-US" b="1" smtClean="0"/>
              <a:t>This is not always true. </a:t>
            </a:r>
            <a:r>
              <a:rPr lang="en-US" altLang="en-US" smtClean="0"/>
              <a:t>The qualitative work requires time for design, time for data collection, but above all, long time for analysis. We must remember that there is no software to do qualitative analysis rather than the researcher. The qualitative analysis of an interview of one hour, takes about 6 hours, and analysis of a focus group can take up to two days.</a:t>
            </a:r>
          </a:p>
          <a:p>
            <a:endParaRPr lang="en-US" altLang="en-US" smtClean="0"/>
          </a:p>
          <a:p>
            <a:r>
              <a:rPr lang="en-US" altLang="en-US" smtClean="0"/>
              <a:t>The field workers will have to have (ideally) social science training and they must know about the subject in depth; because unlike a questionnaire, the field worker must understand the responses of subjects in order to be able to explore more about the issues. The fieldworker must understand the topic under investigation.</a:t>
            </a:r>
          </a:p>
          <a:p>
            <a:endParaRPr lang="es-MX" altLang="en-US" smtClean="0"/>
          </a:p>
          <a:p>
            <a:r>
              <a:rPr lang="en-US" altLang="en-US" smtClean="0"/>
              <a:t>However, on the other hand, the qualitative work is not a "mystery" or "art" that do not follow rigorous methodological rules. The qualitative work requires different skills and tools to quantitative work, but this is an equally scientific work, hence its method should strictly adhere to scientific rigor.</a:t>
            </a:r>
          </a:p>
          <a:p>
            <a:endParaRPr lang="es-MX" altLang="en-US" smtClean="0"/>
          </a:p>
        </p:txBody>
      </p:sp>
      <p:sp>
        <p:nvSpPr>
          <p:cNvPr id="10957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5419B686-DAD2-4FD9-A196-A2C5653F8C0B}" type="slidenum">
              <a:rPr lang="es-ES" altLang="en-US" sz="1300"/>
              <a:pPr>
                <a:spcBef>
                  <a:spcPct val="0"/>
                </a:spcBef>
              </a:pPr>
              <a:t>52</a:t>
            </a:fld>
            <a:endParaRPr lang="es-ES" altLang="en-US" sz="130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1 Marcador de imagen de diapositiva"/>
          <p:cNvSpPr>
            <a:spLocks noGrp="1" noRot="1" noChangeAspect="1" noTextEdit="1"/>
          </p:cNvSpPr>
          <p:nvPr>
            <p:ph type="sldImg"/>
          </p:nvPr>
        </p:nvSpPr>
        <p:spPr>
          <a:ln/>
        </p:spPr>
      </p:sp>
      <p:sp>
        <p:nvSpPr>
          <p:cNvPr id="11161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smtClean="0"/>
          </a:p>
        </p:txBody>
      </p:sp>
      <p:sp>
        <p:nvSpPr>
          <p:cNvPr id="11162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1DA6F975-810F-4E1E-A1AB-0D05693A016E}" type="slidenum">
              <a:rPr lang="es-ES" altLang="en-US" sz="1300"/>
              <a:pPr>
                <a:spcBef>
                  <a:spcPct val="0"/>
                </a:spcBef>
              </a:pPr>
              <a:t>53</a:t>
            </a:fld>
            <a:endParaRPr lang="es-ES" altLang="en-US" sz="130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1 Marcador de imagen de diapositiva"/>
          <p:cNvSpPr>
            <a:spLocks noGrp="1" noRot="1" noChangeAspect="1" noTextEdit="1"/>
          </p:cNvSpPr>
          <p:nvPr>
            <p:ph type="sldImg"/>
          </p:nvPr>
        </p:nvSpPr>
        <p:spPr>
          <a:ln/>
        </p:spPr>
      </p:sp>
      <p:sp>
        <p:nvSpPr>
          <p:cNvPr id="11366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MX" altLang="en-US" smtClean="0"/>
              <a:t>This is intended to be only an introduction to mixed methods.</a:t>
            </a:r>
          </a:p>
          <a:p>
            <a:endParaRPr lang="en-US" altLang="en-US" smtClean="0"/>
          </a:p>
          <a:p>
            <a:r>
              <a:rPr lang="es-MX" altLang="en-US" smtClean="0"/>
              <a:t>The main mixed designs and mixed sampling are presented as an introduction, as well as some challenges for their implementation.</a:t>
            </a:r>
          </a:p>
        </p:txBody>
      </p:sp>
      <p:sp>
        <p:nvSpPr>
          <p:cNvPr id="11366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91BD9598-5F7B-49DF-849C-08D1EDDDCC35}" type="slidenum">
              <a:rPr lang="es-ES" altLang="en-US" sz="1300"/>
              <a:pPr>
                <a:spcBef>
                  <a:spcPct val="0"/>
                </a:spcBef>
              </a:pPr>
              <a:t>54</a:t>
            </a:fld>
            <a:endParaRPr lang="es-ES" altLang="en-US" sz="130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1 Marcador de imagen de diapositiva"/>
          <p:cNvSpPr>
            <a:spLocks noGrp="1" noRot="1" noChangeAspect="1" noTextEdit="1"/>
          </p:cNvSpPr>
          <p:nvPr>
            <p:ph type="sldImg"/>
          </p:nvPr>
        </p:nvSpPr>
        <p:spPr>
          <a:ln/>
        </p:spPr>
      </p:sp>
      <p:sp>
        <p:nvSpPr>
          <p:cNvPr id="11571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General characteristics are shown regarding  what quantitative methods offer.</a:t>
            </a:r>
          </a:p>
          <a:p>
            <a:endParaRPr lang="en-US" altLang="en-US" smtClean="0"/>
          </a:p>
          <a:p>
            <a:r>
              <a:rPr lang="en-US" altLang="en-US" smtClean="0"/>
              <a:t>Normal population:  what is meant by this is that quantitative data often represent the population that is located under the 'normal' distribution and therefore tend to under-represent the outliers, extreme data or very small samples.</a:t>
            </a:r>
          </a:p>
          <a:p>
            <a:endParaRPr lang="en-US" altLang="en-US" smtClean="0"/>
          </a:p>
          <a:p>
            <a:r>
              <a:rPr lang="en-US" altLang="en-US" smtClean="0"/>
              <a:t>Although there are specific methods for working with small size samples, this is not usual when this kind of data to be interpreted with quantitative methods.</a:t>
            </a:r>
            <a:endParaRPr lang="es-MX" altLang="en-US" smtClean="0"/>
          </a:p>
        </p:txBody>
      </p:sp>
      <p:sp>
        <p:nvSpPr>
          <p:cNvPr id="11571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7774656F-F2BE-43BC-ADDB-78F72B9ACA96}" type="slidenum">
              <a:rPr lang="es-ES" altLang="en-US" sz="1300"/>
              <a:pPr>
                <a:spcBef>
                  <a:spcPct val="0"/>
                </a:spcBef>
              </a:pPr>
              <a:t>55</a:t>
            </a:fld>
            <a:endParaRPr lang="es-ES" altLang="en-US" sz="130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1 Marcador de imagen de diapositiva"/>
          <p:cNvSpPr>
            <a:spLocks noGrp="1" noRot="1" noChangeAspect="1" noTextEdit="1"/>
          </p:cNvSpPr>
          <p:nvPr>
            <p:ph type="sldImg"/>
          </p:nvPr>
        </p:nvSpPr>
        <p:spPr>
          <a:ln/>
        </p:spPr>
      </p:sp>
      <p:sp>
        <p:nvSpPr>
          <p:cNvPr id="11776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General characteristics are shown regarding what qualitative methods offer.</a:t>
            </a:r>
          </a:p>
          <a:p>
            <a:endParaRPr lang="en-US" altLang="en-US" smtClean="0"/>
          </a:p>
          <a:p>
            <a:r>
              <a:rPr lang="en-US" altLang="en-US" smtClean="0"/>
              <a:t>Emphasis is made regarding the quality of the qualitative methods whose tools and type of data allow the observation of the exceptions, exceptions and outliers. </a:t>
            </a:r>
          </a:p>
          <a:p>
            <a:endParaRPr lang="en-US" altLang="en-US" smtClean="0"/>
          </a:p>
          <a:p>
            <a:r>
              <a:rPr lang="en-US" altLang="en-US" smtClean="0"/>
              <a:t>By offering an understanding of the phenomenon, processes and action mechanisms, this point out the correlations and it can point out as well the directionality of them.</a:t>
            </a:r>
            <a:endParaRPr lang="es-MX" altLang="en-US" smtClean="0"/>
          </a:p>
        </p:txBody>
      </p:sp>
      <p:sp>
        <p:nvSpPr>
          <p:cNvPr id="11776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C3F6AE88-BA34-4731-829C-442781C4A856}" type="slidenum">
              <a:rPr lang="es-ES" altLang="en-US" sz="1300"/>
              <a:pPr>
                <a:spcBef>
                  <a:spcPct val="0"/>
                </a:spcBef>
              </a:pPr>
              <a:t>56</a:t>
            </a:fld>
            <a:endParaRPr lang="es-ES" altLang="en-US" sz="130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1 Marcador de imagen de diapositiva"/>
          <p:cNvSpPr>
            <a:spLocks noGrp="1" noRot="1" noChangeAspect="1" noTextEdit="1"/>
          </p:cNvSpPr>
          <p:nvPr>
            <p:ph type="sldImg"/>
          </p:nvPr>
        </p:nvSpPr>
        <p:spPr>
          <a:ln/>
        </p:spPr>
      </p:sp>
      <p:sp>
        <p:nvSpPr>
          <p:cNvPr id="11981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Mixed methods, an ideal answer, but:</a:t>
            </a:r>
          </a:p>
          <a:p>
            <a:endParaRPr lang="en-US" altLang="en-US" b="1" smtClean="0"/>
          </a:p>
          <a:p>
            <a:pPr>
              <a:buFontTx/>
              <a:buChar char="•"/>
            </a:pPr>
            <a:r>
              <a:rPr lang="en-US" altLang="en-US" smtClean="0"/>
              <a:t> It is not always possible.  Sometimes there is no equipment or the necessary budget to perform mixed methods.</a:t>
            </a:r>
          </a:p>
          <a:p>
            <a:pPr>
              <a:buFontTx/>
              <a:buChar char="•"/>
            </a:pPr>
            <a:endParaRPr lang="en-US" altLang="en-US" smtClean="0"/>
          </a:p>
          <a:p>
            <a:pPr>
              <a:buFontTx/>
              <a:buChar char="•"/>
            </a:pPr>
            <a:r>
              <a:rPr lang="en-US" altLang="en-US" smtClean="0"/>
              <a:t> It is not always relevant or necessary. Not all studies require  to do mixed methods. </a:t>
            </a:r>
          </a:p>
          <a:p>
            <a:endParaRPr lang="en-US" altLang="en-US" smtClean="0"/>
          </a:p>
          <a:p>
            <a:r>
              <a:rPr lang="en-US" altLang="en-US" smtClean="0"/>
              <a:t>For example, it would be useless to try to evaluate a program that seeks to reduce the obstetric violence at child birth with quantitative methods. Therefore the subjectivity of the subject, as so rare obstetric violence is usually observed, this topic requires qualitative methods such as observation and in depth interviews. </a:t>
            </a:r>
          </a:p>
          <a:p>
            <a:endParaRPr lang="en-US" altLang="en-US" smtClean="0"/>
          </a:p>
          <a:p>
            <a:r>
              <a:rPr lang="en-US" altLang="en-US" smtClean="0"/>
              <a:t>On the other hand, it would be of little use to assess the impact of a new drug with qualitative methods in a double-blind study of in certain types of patients.</a:t>
            </a:r>
          </a:p>
          <a:p>
            <a:endParaRPr lang="en-US" altLang="en-US" smtClean="0"/>
          </a:p>
          <a:p>
            <a:r>
              <a:rPr lang="en-US" altLang="en-US" b="1" smtClean="0"/>
              <a:t>Bibliography:</a:t>
            </a:r>
          </a:p>
          <a:p>
            <a:endParaRPr lang="en-US" altLang="en-US" b="1" smtClean="0"/>
          </a:p>
          <a:p>
            <a:r>
              <a:rPr lang="en-US" altLang="en-US" smtClean="0"/>
              <a:t>White Howard (2008)</a:t>
            </a:r>
            <a:r>
              <a:rPr lang="es-MX" altLang="en-US" b="1" smtClean="0"/>
              <a:t> </a:t>
            </a:r>
            <a:r>
              <a:rPr lang="en-US" altLang="en-US" smtClean="0"/>
              <a:t>Of Probits and Participation: The Use of Mixed</a:t>
            </a:r>
            <a:r>
              <a:rPr lang="es-MX" altLang="en-US" smtClean="0"/>
              <a:t> </a:t>
            </a:r>
            <a:r>
              <a:rPr lang="en-US" altLang="en-US" smtClean="0"/>
              <a:t>Methods in Quantitative Impact Evaluation</a:t>
            </a:r>
            <a:r>
              <a:rPr lang="es-MX" altLang="en-US" smtClean="0"/>
              <a:t>. </a:t>
            </a:r>
            <a:r>
              <a:rPr lang="en-US" altLang="en-US" smtClean="0"/>
              <a:t>NO</a:t>
            </a:r>
            <a:r>
              <a:rPr lang="es-ES" altLang="en-US" smtClean="0"/>
              <a:t>NIE WORKING PAPER NO. 7</a:t>
            </a:r>
            <a:r>
              <a:rPr lang="es-MX" altLang="en-US" smtClean="0"/>
              <a:t> </a:t>
            </a:r>
            <a:r>
              <a:rPr lang="es-ES" altLang="en-US" smtClean="0"/>
              <a:t>January 2008</a:t>
            </a:r>
            <a:r>
              <a:rPr lang="es-MX" altLang="en-US" smtClean="0"/>
              <a:t> </a:t>
            </a:r>
            <a:r>
              <a:rPr lang="es-ES" altLang="en-US" smtClean="0"/>
              <a:t>NONIE Working Papers</a:t>
            </a:r>
            <a:r>
              <a:rPr lang="es-MX" altLang="en-US" smtClean="0"/>
              <a:t>. </a:t>
            </a:r>
          </a:p>
          <a:p>
            <a:r>
              <a:rPr lang="en-US" altLang="en-US" b="1" smtClean="0"/>
              <a:t> </a:t>
            </a:r>
            <a:endParaRPr lang="es-MX" altLang="en-US" smtClean="0"/>
          </a:p>
          <a:p>
            <a:r>
              <a:rPr lang="en-US" altLang="en-US" smtClean="0"/>
              <a:t>Adato Michelle (2008) Integrating Survey and Ethnographic Methods to Evaluate Conditional Cash Transfer Programs. IFPRI Discussion Paper No. 00810</a:t>
            </a:r>
            <a:endParaRPr lang="es-MX" altLang="en-US" smtClean="0"/>
          </a:p>
          <a:p>
            <a:r>
              <a:rPr lang="en-US" altLang="en-US" smtClean="0"/>
              <a:t>October 2008. Food Consumption and Nutrition Division. Pp. 36.</a:t>
            </a:r>
          </a:p>
          <a:p>
            <a:endParaRPr lang="en-US" altLang="en-US" smtClean="0"/>
          </a:p>
          <a:p>
            <a:r>
              <a:rPr lang="en-US" altLang="en-US" smtClean="0"/>
              <a:t>Norman K. Denzin (2010) Moments, Mixed Methods, and Paradigm Dialogs. Qualitative Inquiry 2010 16: 419 originally published online 23 March 2010. DOI: 10.1177/1077800410364608</a:t>
            </a:r>
            <a:endParaRPr lang="es-MX" altLang="en-US" smtClean="0"/>
          </a:p>
        </p:txBody>
      </p:sp>
      <p:sp>
        <p:nvSpPr>
          <p:cNvPr id="11981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C3FF8E20-E817-4461-AF22-7A74CD95726C}" type="slidenum">
              <a:rPr lang="es-ES" altLang="en-US" sz="1300"/>
              <a:pPr>
                <a:spcBef>
                  <a:spcPct val="0"/>
                </a:spcBef>
              </a:pPr>
              <a:t>57</a:t>
            </a:fld>
            <a:endParaRPr lang="es-ES" altLang="en-US" sz="130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1 Marcador de imagen de diapositiva"/>
          <p:cNvSpPr>
            <a:spLocks noGrp="1" noRot="1" noChangeAspect="1" noTextEdit="1"/>
          </p:cNvSpPr>
          <p:nvPr>
            <p:ph type="sldImg"/>
          </p:nvPr>
        </p:nvSpPr>
        <p:spPr>
          <a:ln/>
        </p:spPr>
      </p:sp>
      <p:sp>
        <p:nvSpPr>
          <p:cNvPr id="12185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Mixed methods require an important effort of design and coordination between teams; therefore they should only be used when the research question requires it.</a:t>
            </a:r>
            <a:endParaRPr lang="es-MX" altLang="en-US" smtClean="0"/>
          </a:p>
        </p:txBody>
      </p:sp>
      <p:sp>
        <p:nvSpPr>
          <p:cNvPr id="12186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8BA17C07-8D94-4824-9ACB-EED48C302F58}" type="slidenum">
              <a:rPr lang="es-ES" altLang="en-US" sz="1300"/>
              <a:pPr>
                <a:spcBef>
                  <a:spcPct val="0"/>
                </a:spcBef>
              </a:pPr>
              <a:t>58</a:t>
            </a:fld>
            <a:endParaRPr lang="es-ES" altLang="en-US" sz="130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1 Marcador de imagen de diapositiva"/>
          <p:cNvSpPr>
            <a:spLocks noGrp="1" noRot="1" noChangeAspect="1" noTextEdit="1"/>
          </p:cNvSpPr>
          <p:nvPr>
            <p:ph type="sldImg"/>
          </p:nvPr>
        </p:nvSpPr>
        <p:spPr>
          <a:ln/>
        </p:spPr>
      </p:sp>
      <p:sp>
        <p:nvSpPr>
          <p:cNvPr id="12390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case of the evaluation of a non-contributory-pensions program for senior citizens in Mexico. So as to review the methodology, the study Salinas et al (2014) </a:t>
            </a:r>
          </a:p>
          <a:p>
            <a:endParaRPr lang="en-US" altLang="en-US" smtClean="0"/>
          </a:p>
          <a:p>
            <a:r>
              <a:rPr lang="en-US" altLang="en-US" smtClean="0"/>
              <a:t>The expected effects by the program were regarding the use of health and nutrition services. None of these effects were found in senior citizens, but, on the other hand, a significant reduction in the expected depression was found.</a:t>
            </a:r>
          </a:p>
          <a:p>
            <a:endParaRPr lang="en-US" altLang="en-US" smtClean="0"/>
          </a:p>
          <a:p>
            <a:r>
              <a:rPr lang="en-US" altLang="en-US" smtClean="0"/>
              <a:t>The question is, why can a program offering 50 US dollars a month to senior citizens, generate a depression-reduction effect in a one year span?</a:t>
            </a:r>
          </a:p>
          <a:p>
            <a:endParaRPr lang="en-US" altLang="en-US" smtClean="0"/>
          </a:p>
          <a:p>
            <a:r>
              <a:rPr lang="en-US" altLang="en-US" smtClean="0"/>
              <a:t>The effect was measured by the quantitative component showing a reduction of 5% in men and 7% in women regarding the expected depression in a year,  in comparison to the control group. This was an unexpected effect. </a:t>
            </a:r>
          </a:p>
          <a:p>
            <a:endParaRPr lang="en-US" altLang="en-US" smtClean="0"/>
          </a:p>
          <a:p>
            <a:r>
              <a:rPr lang="en-US" altLang="en-US" smtClean="0"/>
              <a:t>The qualitative component explains the mechanism where;</a:t>
            </a:r>
          </a:p>
          <a:p>
            <a:endParaRPr lang="en-US" altLang="en-US" smtClean="0"/>
          </a:p>
          <a:p>
            <a:r>
              <a:rPr lang="en-US" altLang="en-US" smtClean="0"/>
              <a:t>1. </a:t>
            </a:r>
            <a:r>
              <a:rPr lang="en-US" altLang="en-US" b="1" smtClean="0"/>
              <a:t>The money effectively reduces the financial poverty of senior citizens.</a:t>
            </a:r>
          </a:p>
          <a:p>
            <a:r>
              <a:rPr lang="en-US" altLang="en-US" smtClean="0"/>
              <a:t>           A. The money is considered their own (many peasant women had never received money or their own which had not had a specific use)</a:t>
            </a:r>
          </a:p>
          <a:p>
            <a:r>
              <a:rPr lang="en-US" altLang="en-US" smtClean="0"/>
              <a:t>           B. The income is "stable", meaning they got it on a monthly basis.  The Mexican peasants in Mexico make a living from the sale of their crops, and thus, they don’t have set incomes. </a:t>
            </a:r>
          </a:p>
          <a:p>
            <a:r>
              <a:rPr lang="en-US" altLang="en-US" smtClean="0"/>
              <a:t>           C. These two things empower and give peace of mind.</a:t>
            </a:r>
          </a:p>
          <a:p>
            <a:r>
              <a:rPr lang="en-US" altLang="en-US" smtClean="0"/>
              <a:t>2. </a:t>
            </a:r>
            <a:r>
              <a:rPr lang="en-US" altLang="en-US" b="1" smtClean="0"/>
              <a:t>By owning their money senior citizens:</a:t>
            </a:r>
          </a:p>
          <a:p>
            <a:r>
              <a:rPr lang="en-US" altLang="en-US" smtClean="0"/>
              <a:t>           A. Decide what to do with their money and with this, they become empowered and recover decision making in their homes, because by contributing to the expenses of the household, they can decide on matters concerning their home.</a:t>
            </a:r>
            <a:endParaRPr lang="es-MX" altLang="en-US" smtClean="0"/>
          </a:p>
          <a:p>
            <a:r>
              <a:rPr lang="en-US" altLang="en-US" smtClean="0"/>
              <a:t>B. By deciding to share their money with their domestic units, they have a feeling of reciprocity, in which they give and receive from other members of the household.</a:t>
            </a:r>
          </a:p>
          <a:p>
            <a:endParaRPr lang="en-US" altLang="en-US" smtClean="0"/>
          </a:p>
          <a:p>
            <a:r>
              <a:rPr lang="en-US" altLang="en-US" smtClean="0"/>
              <a:t>3. </a:t>
            </a:r>
            <a:r>
              <a:rPr lang="en-US" altLang="en-US" b="1" smtClean="0"/>
              <a:t>All of this put together</a:t>
            </a:r>
            <a:r>
              <a:rPr lang="en-US" altLang="en-US" smtClean="0"/>
              <a:t>, their own money + stable income + sharing with their homes + the decision making power about money, results in “feeling better”, and therefore this explains the mechanism by which an unconditioned transference con impact mental health. </a:t>
            </a:r>
          </a:p>
        </p:txBody>
      </p:sp>
      <p:sp>
        <p:nvSpPr>
          <p:cNvPr id="12390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1BC07F3C-1D46-43AB-83D6-BC50F0C33E1B}" type="slidenum">
              <a:rPr lang="es-ES" altLang="en-US" sz="1300"/>
              <a:pPr>
                <a:spcBef>
                  <a:spcPct val="0"/>
                </a:spcBef>
              </a:pPr>
              <a:t>59</a:t>
            </a:fld>
            <a:endParaRPr lang="es-ES" altLang="en-US" sz="130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1 Marcador de imagen de diapositiva"/>
          <p:cNvSpPr>
            <a:spLocks noGrp="1" noRot="1" noChangeAspect="1" noTextEdit="1"/>
          </p:cNvSpPr>
          <p:nvPr>
            <p:ph type="sldImg"/>
          </p:nvPr>
        </p:nvSpPr>
        <p:spPr>
          <a:ln/>
        </p:spPr>
      </p:sp>
      <p:sp>
        <p:nvSpPr>
          <p:cNvPr id="12595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It is common to think that if an assessment has a quantitative component and a qualitative one, this can be considered a mixed-methods study.</a:t>
            </a:r>
          </a:p>
          <a:p>
            <a:endParaRPr lang="en-US" altLang="en-US" smtClean="0"/>
          </a:p>
          <a:p>
            <a:r>
              <a:rPr lang="en-US" altLang="en-US" b="1" smtClean="0"/>
              <a:t>In the opinion of the literature this is not that simple.</a:t>
            </a:r>
          </a:p>
          <a:p>
            <a:endParaRPr lang="en-US" altLang="en-US" smtClean="0"/>
          </a:p>
          <a:p>
            <a:r>
              <a:rPr lang="en-US" altLang="en-US" smtClean="0"/>
              <a:t>Mixed methods should be integrated, in other words, they must have questions in common, starting from a standard or at least compatible theoretical and interpretative framework.</a:t>
            </a:r>
          </a:p>
          <a:p>
            <a:endParaRPr lang="en-US" altLang="en-US" smtClean="0"/>
          </a:p>
          <a:p>
            <a:r>
              <a:rPr lang="en-US" altLang="en-US" smtClean="0"/>
              <a:t>Ideally they should be analyzed together with the logical framework matrix and the complementary indicators should also be measured and understood (even when they are not the total of all the indicators, there must be some at least).</a:t>
            </a:r>
          </a:p>
          <a:p>
            <a:endParaRPr lang="en-US" altLang="en-US" smtClean="0"/>
          </a:p>
          <a:p>
            <a:r>
              <a:rPr lang="en-US" altLang="en-US" smtClean="0"/>
              <a:t>Building coordinated samples is one of the richest tools of the mixed methods. The proper coordination of the sample will enable the construction of comprehensive answers to the research question.</a:t>
            </a:r>
            <a:endParaRPr lang="es-MX" altLang="en-US" smtClean="0"/>
          </a:p>
        </p:txBody>
      </p:sp>
      <p:sp>
        <p:nvSpPr>
          <p:cNvPr id="12595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9B8304E2-817C-4CAA-A19B-CC23B02CAB26}" type="slidenum">
              <a:rPr lang="es-ES" altLang="en-US" sz="1300"/>
              <a:pPr>
                <a:spcBef>
                  <a:spcPct val="0"/>
                </a:spcBef>
              </a:pPr>
              <a:t>60</a:t>
            </a:fld>
            <a:endParaRPr lang="es-ES" altLang="en-US" sz="13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Marcador de imagen de diapositiva"/>
          <p:cNvSpPr>
            <a:spLocks noGrp="1" noRot="1" noChangeAspect="1" noTextEdit="1"/>
          </p:cNvSpPr>
          <p:nvPr>
            <p:ph type="sldImg"/>
          </p:nvPr>
        </p:nvSpPr>
        <p:spPr>
          <a:ln/>
        </p:spPr>
      </p:sp>
      <p:sp>
        <p:nvSpPr>
          <p:cNvPr id="1638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Qualitative Assessment:</a:t>
            </a:r>
          </a:p>
          <a:p>
            <a:endParaRPr lang="es-MX" altLang="en-US" smtClean="0"/>
          </a:p>
          <a:p>
            <a:r>
              <a:rPr lang="en-US" altLang="en-US" b="1" smtClean="0"/>
              <a:t>This type of assessment tells the programs’ story.</a:t>
            </a:r>
            <a:r>
              <a:rPr lang="en-US" altLang="en-US" smtClean="0"/>
              <a:t> Things on the field are usually different from how they are in the programs’ design. Therefore, these assessments capture the programs’ processes and implementations.</a:t>
            </a:r>
          </a:p>
          <a:p>
            <a:endParaRPr lang="es-MX" altLang="en-US" smtClean="0"/>
          </a:p>
          <a:p>
            <a:r>
              <a:rPr lang="en-US" altLang="en-US" smtClean="0"/>
              <a:t>They explain </a:t>
            </a:r>
            <a:r>
              <a:rPr lang="en-US" altLang="en-US" b="1" smtClean="0"/>
              <a:t>what happened, when it happened, who were</a:t>
            </a:r>
            <a:r>
              <a:rPr lang="en-US" altLang="en-US" smtClean="0"/>
              <a:t> or were not participants in the program, </a:t>
            </a:r>
            <a:r>
              <a:rPr lang="en-US" altLang="en-US" b="1" smtClean="0"/>
              <a:t>under which circumstances</a:t>
            </a:r>
            <a:r>
              <a:rPr lang="en-US" altLang="en-US" smtClean="0"/>
              <a:t> was the program developed. </a:t>
            </a:r>
          </a:p>
          <a:p>
            <a:endParaRPr lang="es-MX" altLang="en-US" smtClean="0"/>
          </a:p>
          <a:p>
            <a:r>
              <a:rPr lang="en-US" altLang="en-US" smtClean="0"/>
              <a:t>Qualitative assessments have the virtue of allowing </a:t>
            </a:r>
            <a:r>
              <a:rPr lang="en-US" altLang="en-US" b="1" smtClean="0"/>
              <a:t>unforeseen problems</a:t>
            </a:r>
            <a:r>
              <a:rPr lang="en-US" altLang="en-US" smtClean="0"/>
              <a:t> to surface, they allow us to see what was not done or was done inadequately, and thus to understand the aids and barriers in the implementation of the programs.</a:t>
            </a:r>
          </a:p>
          <a:p>
            <a:endParaRPr lang="es-MX" altLang="en-US" smtClean="0"/>
          </a:p>
          <a:p>
            <a:r>
              <a:rPr lang="en-US" altLang="en-US" smtClean="0"/>
              <a:t>Qualitative assessments not only tell the users’ stories; they </a:t>
            </a:r>
            <a:r>
              <a:rPr lang="en-US" altLang="en-US" b="1" smtClean="0"/>
              <a:t>also tell the story of those who implemented the program</a:t>
            </a:r>
            <a:r>
              <a:rPr lang="en-US" altLang="en-US" smtClean="0"/>
              <a:t> (the qualitative evaluators must speak with those who implemented the program before they can design the assessment).</a:t>
            </a:r>
          </a:p>
          <a:p>
            <a:endParaRPr lang="es-MX" altLang="en-US" smtClean="0"/>
          </a:p>
          <a:p>
            <a:r>
              <a:rPr lang="en-US" altLang="en-US" smtClean="0"/>
              <a:t>Qualitative assessments </a:t>
            </a:r>
            <a:r>
              <a:rPr lang="en-US" altLang="en-US" b="1" smtClean="0"/>
              <a:t>put a face on statistics</a:t>
            </a:r>
            <a:r>
              <a:rPr lang="en-US" altLang="en-US" smtClean="0"/>
              <a:t>… How much is a lot and how much is a little? What does an income increase of two percentage points mean in the lives of people? What does it mean for people to now have water in their localities?</a:t>
            </a:r>
          </a:p>
          <a:p>
            <a:endParaRPr lang="es-MX" altLang="en-US" smtClean="0"/>
          </a:p>
          <a:p>
            <a:r>
              <a:rPr lang="en-US" altLang="en-US" smtClean="0"/>
              <a:t>Qualitative assessments </a:t>
            </a:r>
            <a:r>
              <a:rPr lang="en-US" altLang="en-US" b="1" smtClean="0"/>
              <a:t>open the black box in programs</a:t>
            </a:r>
            <a:r>
              <a:rPr lang="en-US" altLang="en-US" smtClean="0"/>
              <a:t>, they tell their story, they allow us to structure a story from beginning to end, and they serve as an interpretative framework for quantitative data.</a:t>
            </a:r>
            <a:endParaRPr lang="es-MX" altLang="en-US" smtClean="0"/>
          </a:p>
        </p:txBody>
      </p:sp>
      <p:sp>
        <p:nvSpPr>
          <p:cNvPr id="1638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15356D42-0DA9-478D-B08F-65BBC1ABC8FA}" type="slidenum">
              <a:rPr lang="es-ES" altLang="en-US" sz="1300"/>
              <a:pPr>
                <a:spcBef>
                  <a:spcPct val="0"/>
                </a:spcBef>
              </a:pPr>
              <a:t>6</a:t>
            </a:fld>
            <a:endParaRPr lang="es-ES" altLang="en-US" sz="130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1 Marcador de imagen de diapositiva"/>
          <p:cNvSpPr>
            <a:spLocks noGrp="1" noRot="1" noChangeAspect="1" noTextEdit="1"/>
          </p:cNvSpPr>
          <p:nvPr>
            <p:ph type="sldImg"/>
          </p:nvPr>
        </p:nvSpPr>
        <p:spPr>
          <a:ln/>
        </p:spPr>
      </p:sp>
      <p:sp>
        <p:nvSpPr>
          <p:cNvPr id="12800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i="1" smtClean="0"/>
              <a:t>MM sampling strategies </a:t>
            </a:r>
            <a:endParaRPr lang="es-MX" altLang="en-US" smtClean="0"/>
          </a:p>
          <a:p>
            <a:r>
              <a:rPr lang="en-US" altLang="en-US" smtClean="0"/>
              <a:t>They involve the selection of units or cases for a research study using both probability sampling (to increase external validity) and purposive sampling strategies (to increase transferability).</a:t>
            </a:r>
          </a:p>
          <a:p>
            <a:r>
              <a:rPr lang="en-US" altLang="en-US" smtClean="0"/>
              <a:t> </a:t>
            </a:r>
          </a:p>
          <a:p>
            <a:r>
              <a:rPr lang="en-US" altLang="en-US" b="1" smtClean="0"/>
              <a:t>Simple Sampling.</a:t>
            </a:r>
            <a:r>
              <a:rPr lang="en-US" altLang="en-US" smtClean="0"/>
              <a:t> Patton (2002) described this technique as selecting ‘‘samples within samples.’’ That is, if you take a quantitative sample and then select a sample on purpose.</a:t>
            </a:r>
          </a:p>
          <a:p>
            <a:endParaRPr lang="en-US" altLang="en-US" smtClean="0"/>
          </a:p>
          <a:p>
            <a:r>
              <a:rPr lang="en-US" altLang="en-US" b="1" smtClean="0"/>
              <a:t>Sequential sampling</a:t>
            </a:r>
            <a:r>
              <a:rPr lang="en-US" altLang="en-US" smtClean="0"/>
              <a:t>. Typically, the methodology and results from the first strand inform the methodology employed in the second strand. The first sample is analyzed, based on these sample results, the second part is chosen. Qualitative or quantitative can be first, and thence out the second sample.</a:t>
            </a:r>
          </a:p>
          <a:p>
            <a:endParaRPr lang="en-US" altLang="en-US" smtClean="0"/>
          </a:p>
          <a:p>
            <a:r>
              <a:rPr lang="en-US" altLang="en-US" b="1" smtClean="0"/>
              <a:t>Concurrent sampling</a:t>
            </a:r>
            <a:r>
              <a:rPr lang="en-US" altLang="en-US" smtClean="0"/>
              <a:t>. Each team (quantitative and qualitative) makes or creates its own sample. Both samples seek to answer the same question.</a:t>
            </a:r>
          </a:p>
          <a:p>
            <a:endParaRPr lang="en-US" altLang="en-US" smtClean="0"/>
          </a:p>
          <a:p>
            <a:r>
              <a:rPr lang="en-US" altLang="en-US" smtClean="0"/>
              <a:t>Concurrent MM designs allow researchers to triangulate the results from the separate QUAN and QUAL components of their research, thereby allowing them to ‘‘confirm, cross-validate, or corroborate findings within a singe study’’ (Creswell et al., 2003, p. 229). Each sample is done by their own but the objective is the same, to answer the same question and then to prove with the other technique the answer. </a:t>
            </a:r>
          </a:p>
          <a:p>
            <a:endParaRPr lang="en-US" altLang="en-US" smtClean="0"/>
          </a:p>
          <a:p>
            <a:r>
              <a:rPr lang="en-US" altLang="en-US" b="1" smtClean="0"/>
              <a:t>Bibliography: </a:t>
            </a:r>
          </a:p>
          <a:p>
            <a:r>
              <a:rPr lang="en-US" altLang="en-US" smtClean="0"/>
              <a:t>Patton, Michael Quinn (2002) Qualitative Research and Evaluation Methods. Sage, Thousand Oaks, London, New Delhi, 3</a:t>
            </a:r>
            <a:r>
              <a:rPr lang="en-US" altLang="en-US" baseline="30000" smtClean="0"/>
              <a:t>rd</a:t>
            </a:r>
            <a:r>
              <a:rPr lang="en-US" altLang="en-US" smtClean="0"/>
              <a:t> Edition. Pp. 598</a:t>
            </a:r>
          </a:p>
          <a:p>
            <a:endParaRPr lang="en-US" altLang="en-US" smtClean="0"/>
          </a:p>
          <a:p>
            <a:r>
              <a:rPr lang="en-US" altLang="en-US" smtClean="0"/>
              <a:t> </a:t>
            </a:r>
            <a:endParaRPr lang="es-MX" altLang="en-US" smtClean="0"/>
          </a:p>
          <a:p>
            <a:r>
              <a:rPr lang="en-US" altLang="en-US" smtClean="0"/>
              <a:t>Charles Teddlie, and Fen Yu. (2007) </a:t>
            </a:r>
            <a:r>
              <a:rPr lang="en-US" altLang="en-US" b="1" i="1" smtClean="0"/>
              <a:t>Mixed Methods sampling: a typology with examples. </a:t>
            </a:r>
            <a:r>
              <a:rPr lang="es-MX" altLang="en-US" smtClean="0"/>
              <a:t> </a:t>
            </a:r>
            <a:r>
              <a:rPr lang="en-US" altLang="en-US" smtClean="0"/>
              <a:t>Journal of Mixed Methods Research, 2007; 1;77-100</a:t>
            </a:r>
          </a:p>
          <a:p>
            <a:endParaRPr lang="es-MX" altLang="en-US" smtClean="0"/>
          </a:p>
          <a:p>
            <a:endParaRPr lang="es-MX" altLang="en-US" smtClean="0"/>
          </a:p>
          <a:p>
            <a:endParaRPr lang="en-US" altLang="en-US" smtClean="0"/>
          </a:p>
          <a:p>
            <a:endParaRPr lang="es-MX" altLang="en-US" smtClean="0"/>
          </a:p>
          <a:p>
            <a:endParaRPr lang="es-MX" altLang="en-US" smtClean="0"/>
          </a:p>
        </p:txBody>
      </p:sp>
      <p:sp>
        <p:nvSpPr>
          <p:cNvPr id="12800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79026AAB-7C90-4056-A4E3-87B56D69F6B2}" type="slidenum">
              <a:rPr lang="es-ES" altLang="en-US" sz="1300"/>
              <a:pPr>
                <a:spcBef>
                  <a:spcPct val="0"/>
                </a:spcBef>
              </a:pPr>
              <a:t>61</a:t>
            </a:fld>
            <a:endParaRPr lang="es-ES" altLang="en-US" sz="130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1 Marcador de imagen de diapositiva"/>
          <p:cNvSpPr>
            <a:spLocks noGrp="1" noRot="1" noChangeAspect="1" noTextEdit="1"/>
          </p:cNvSpPr>
          <p:nvPr>
            <p:ph type="sldImg"/>
          </p:nvPr>
        </p:nvSpPr>
        <p:spPr>
          <a:ln/>
        </p:spPr>
      </p:sp>
      <p:sp>
        <p:nvSpPr>
          <p:cNvPr id="13005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table shows schematically some forms combination methods.</a:t>
            </a:r>
          </a:p>
          <a:p>
            <a:r>
              <a:rPr lang="en-US" altLang="en-US" smtClean="0"/>
              <a:t>The uppercase letters symbolize the dominant method versus the lowercase letters which symbolize the non-dominant method. </a:t>
            </a:r>
          </a:p>
          <a:p>
            <a:endParaRPr lang="es-MX" altLang="en-US" smtClean="0"/>
          </a:p>
          <a:p>
            <a:r>
              <a:rPr lang="en-US" altLang="en-US" b="1" smtClean="0"/>
              <a:t>Bibliography:</a:t>
            </a:r>
          </a:p>
          <a:p>
            <a:endParaRPr lang="en-US" altLang="en-US" smtClean="0"/>
          </a:p>
          <a:p>
            <a:r>
              <a:rPr lang="en-US" altLang="en-US" smtClean="0"/>
              <a:t>Johnson RB, Onwuegbuzie AJ. Mixed Methods Research: A Research Paradigm Whose Time Has Come. </a:t>
            </a:r>
            <a:r>
              <a:rPr lang="en-US" altLang="en-US" i="1" smtClean="0"/>
              <a:t>Educational Researcher</a:t>
            </a:r>
            <a:r>
              <a:rPr lang="en-US" altLang="en-US" smtClean="0"/>
              <a:t>, 2004;33(7):14–26</a:t>
            </a:r>
            <a:endParaRPr lang="es-MX" altLang="en-US" smtClean="0"/>
          </a:p>
        </p:txBody>
      </p:sp>
      <p:sp>
        <p:nvSpPr>
          <p:cNvPr id="13005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D91AF70D-240D-4368-8253-E6D4F51DFB7E}" type="slidenum">
              <a:rPr lang="es-ES" altLang="en-US" sz="1300"/>
              <a:pPr>
                <a:spcBef>
                  <a:spcPct val="0"/>
                </a:spcBef>
              </a:pPr>
              <a:t>62</a:t>
            </a:fld>
            <a:endParaRPr lang="es-ES" altLang="en-US" sz="130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1320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Example from the literature:</a:t>
            </a:r>
          </a:p>
          <a:p>
            <a:endParaRPr lang="en-US" altLang="en-US" b="1" smtClean="0"/>
          </a:p>
          <a:p>
            <a:r>
              <a:rPr lang="en-US" altLang="en-US" smtClean="0"/>
              <a:t>“Paulson (1999) also use a sequential mixed methods research design. However, the used a sequential explanatory design to study client’s perceptions of helpful experiences in counseling. 36 clients and 12 counselors participated in the study. </a:t>
            </a:r>
            <a:endParaRPr lang="es-MX" altLang="en-US" smtClean="0"/>
          </a:p>
          <a:p>
            <a:r>
              <a:rPr lang="en-US" altLang="en-US" smtClean="0"/>
              <a:t>Qualitative </a:t>
            </a:r>
            <a:r>
              <a:rPr lang="en-US" altLang="en-US" smtClean="0">
                <a:sym typeface="Wingdings" panose="05000000000000000000" pitchFamily="2" charset="2"/>
              </a:rPr>
              <a:t></a:t>
            </a:r>
            <a:r>
              <a:rPr lang="en-US" altLang="en-US" smtClean="0"/>
              <a:t> data. First they did an open question to their users “”What was helpful about counseling?</a:t>
            </a:r>
            <a:endParaRPr lang="es-MX" altLang="en-US" smtClean="0"/>
          </a:p>
          <a:p>
            <a:endParaRPr lang="en-US" altLang="en-US" smtClean="0"/>
          </a:p>
          <a:p>
            <a:r>
              <a:rPr lang="en-US" altLang="en-US" smtClean="0"/>
              <a:t>After analyzing they did quantitative:</a:t>
            </a:r>
          </a:p>
          <a:p>
            <a:endParaRPr lang="es-MX" altLang="en-US" smtClean="0"/>
          </a:p>
          <a:p>
            <a:r>
              <a:rPr lang="en-US" altLang="en-US" smtClean="0"/>
              <a:t>Quantitative </a:t>
            </a:r>
            <a:r>
              <a:rPr lang="en-US" altLang="en-US" smtClean="0">
                <a:sym typeface="Wingdings" panose="05000000000000000000" pitchFamily="2" charset="2"/>
              </a:rPr>
              <a:t></a:t>
            </a:r>
            <a:r>
              <a:rPr lang="en-US" altLang="en-US" smtClean="0"/>
              <a:t> Questionnaires implemented sequentially </a:t>
            </a:r>
            <a:endParaRPr lang="es-MX" altLang="en-US" smtClean="0"/>
          </a:p>
          <a:p>
            <a:r>
              <a:rPr lang="en-US" altLang="en-US" smtClean="0"/>
              <a:t>Quantitative data were including to augment the qualitative data and to develop a concept map of client’ responses to the open ended question.” (Paulson 1999)</a:t>
            </a:r>
          </a:p>
          <a:p>
            <a:endParaRPr lang="en-US" altLang="en-US" smtClean="0"/>
          </a:p>
          <a:p>
            <a:r>
              <a:rPr lang="en-US" altLang="en-US" b="1" smtClean="0"/>
              <a:t>Bibliography:</a:t>
            </a:r>
          </a:p>
          <a:p>
            <a:endParaRPr lang="en-US" altLang="en-US" smtClean="0"/>
          </a:p>
          <a:p>
            <a:r>
              <a:rPr lang="en-US" altLang="en-US" smtClean="0"/>
              <a:t>Paulson,B.L., Truscott,D., &amp;Stuart,J. (1999). Clients’ perceptions of helpful experiences in counseling .Journal of Counseling Psychology, 46,317–324.</a:t>
            </a:r>
            <a:endParaRPr lang="es-MX" altLang="en-US" smtClean="0"/>
          </a:p>
          <a:p>
            <a:endParaRPr lang="en-US" altLang="en-US" smtClean="0"/>
          </a:p>
          <a:p>
            <a:r>
              <a:rPr lang="en-US" altLang="en-US" smtClean="0"/>
              <a:t>Hanson William, Creswell John W., Plano-Clark Vicki L., Petska Kelly S., and Creswell J. David (2005) Mixed Methods Research Designs in Counseling Psychology</a:t>
            </a:r>
            <a:endParaRPr lang="es-MX" altLang="en-US" smtClean="0"/>
          </a:p>
          <a:p>
            <a:r>
              <a:rPr lang="en-US" altLang="en-US" smtClean="0"/>
              <a:t>Journal of Counseling Psychology 2005 by the American Psychological Association 2005, Vol. 52, No. 2, 224 –235</a:t>
            </a:r>
          </a:p>
          <a:p>
            <a:endParaRPr lang="en-US" altLang="en-US" smtClean="0">
              <a:ea typeface="MS PGothic" panose="020B0600070205080204" pitchFamily="34" charset="-128"/>
            </a:endParaRPr>
          </a:p>
          <a:p>
            <a:r>
              <a:rPr lang="en-US" altLang="en-US" smtClean="0">
                <a:ea typeface="MS PGothic" panose="020B0600070205080204" pitchFamily="34" charset="-128"/>
              </a:rPr>
              <a:t>Johnson RB, Onwuegbuzie AJ. Mixed Methods Research: A Research Paradigm Whose Time Has Come. </a:t>
            </a:r>
            <a:r>
              <a:rPr lang="en-US" altLang="en-US" i="1" smtClean="0">
                <a:ea typeface="MS PGothic" panose="020B0600070205080204" pitchFamily="34" charset="-128"/>
              </a:rPr>
              <a:t>Educational Researcher</a:t>
            </a:r>
            <a:r>
              <a:rPr lang="en-US" altLang="en-US" smtClean="0">
                <a:ea typeface="MS PGothic" panose="020B0600070205080204" pitchFamily="34" charset="-128"/>
              </a:rPr>
              <a:t>, 2004;33(7):14–26.</a:t>
            </a:r>
            <a:endParaRPr lang="es-ES_tradnl" altLang="en-US" smtClean="0"/>
          </a:p>
          <a:p>
            <a:endParaRPr lang="es-MX" altLang="en-US" smtClean="0"/>
          </a:p>
          <a:p>
            <a:endParaRPr lang="es-ES_tradnl" altLang="en-US" smtClean="0"/>
          </a:p>
        </p:txBody>
      </p:sp>
      <p:sp>
        <p:nvSpPr>
          <p:cNvPr id="1321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F3A12D52-4354-48D5-A7B9-49B01DF44292}" type="slidenum">
              <a:rPr lang="es-ES" altLang="en-US" sz="1300"/>
              <a:pPr>
                <a:spcBef>
                  <a:spcPct val="0"/>
                </a:spcBef>
              </a:pPr>
              <a:t>63</a:t>
            </a:fld>
            <a:endParaRPr lang="es-ES" altLang="en-US" sz="130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1 Marcador de imagen de diapositiva"/>
          <p:cNvSpPr>
            <a:spLocks noGrp="1" noRot="1" noChangeAspect="1" noTextEdit="1"/>
          </p:cNvSpPr>
          <p:nvPr>
            <p:ph type="sldImg"/>
          </p:nvPr>
        </p:nvSpPr>
        <p:spPr>
          <a:ln/>
        </p:spPr>
      </p:sp>
      <p:sp>
        <p:nvSpPr>
          <p:cNvPr id="13414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Example from the literature: </a:t>
            </a:r>
          </a:p>
          <a:p>
            <a:endParaRPr lang="en-US" altLang="en-US" b="1" smtClean="0"/>
          </a:p>
          <a:p>
            <a:r>
              <a:rPr lang="en-US" altLang="en-US" smtClean="0"/>
              <a:t>“Study aim: Two major hypotheses correspond to the two major theories that underlie the Partners Program. Children who complete the program are expected to show an increase in both parental bonding and career development. </a:t>
            </a:r>
          </a:p>
          <a:p>
            <a:endParaRPr lang="en-US" altLang="en-US" b="1" smtClean="0"/>
          </a:p>
          <a:p>
            <a:r>
              <a:rPr lang="en-US" altLang="en-US" b="1" smtClean="0"/>
              <a:t>The immediate aim of this study</a:t>
            </a:r>
            <a:r>
              <a:rPr lang="en-US" altLang="en-US" smtClean="0"/>
              <a:t> is to test the effectiveness of the Partners Program. The more general purpose is to investigate the extent to which parents can be effective agents of their children's career development when guided by a structured program.</a:t>
            </a:r>
            <a:endParaRPr lang="es-MX" altLang="en-US" smtClean="0"/>
          </a:p>
          <a:p>
            <a:endParaRPr lang="en-US" altLang="en-US" b="1" smtClean="0"/>
          </a:p>
          <a:p>
            <a:r>
              <a:rPr lang="en-US" altLang="en-US" b="1" smtClean="0"/>
              <a:t>Methods:</a:t>
            </a:r>
            <a:endParaRPr lang="es-MX" altLang="en-US" smtClean="0"/>
          </a:p>
          <a:p>
            <a:r>
              <a:rPr lang="en-US" altLang="en-US" smtClean="0"/>
              <a:t>Intervention 4 weeks</a:t>
            </a:r>
            <a:endParaRPr lang="es-MX" altLang="en-US" smtClean="0"/>
          </a:p>
          <a:p>
            <a:r>
              <a:rPr lang="en-US" altLang="en-US" smtClean="0"/>
              <a:t>Intervention group and control group</a:t>
            </a:r>
            <a:endParaRPr lang="es-MX" altLang="en-US" smtClean="0"/>
          </a:p>
          <a:p>
            <a:r>
              <a:rPr lang="en-US" altLang="en-US" smtClean="0"/>
              <a:t>Pre and post tests</a:t>
            </a:r>
            <a:endParaRPr lang="es-MX" altLang="en-US" smtClean="0"/>
          </a:p>
          <a:p>
            <a:r>
              <a:rPr lang="en-US" altLang="en-US" b="1" smtClean="0"/>
              <a:t> </a:t>
            </a:r>
            <a:endParaRPr lang="es-MX" altLang="en-US" smtClean="0"/>
          </a:p>
          <a:p>
            <a:r>
              <a:rPr lang="en-US" altLang="en-US" b="1" i="1" smtClean="0"/>
              <a:t>Questionnaire</a:t>
            </a:r>
            <a:r>
              <a:rPr lang="en-US" altLang="en-US" smtClean="0"/>
              <a:t>. For this study, a questionnaire was constructed and administered to the adolescents. The questionnaire contained seven items. The first three items concerned the extent to which an adolescent knew about his or her interests, strengths, and values, was aware of career options and how to attain them, and was capable of making sound career decisions. The next four items concerned the extent to which the adolescents (a) paid attention to their parents' career ideas and plans, (b) discussed career ideas freely with their parents, (c) were able to influence one another in discerning careers, and (d) felt close to their parent or parents regarding career development. Students responded to each question on a 5-point Likert-type scale ranging from not (aware, capable, close, etc.) to very (aware, capable, close, etc.). Reliability was determined by data from the present study. For parents, the same questions were asked, but from a parental perspective.</a:t>
            </a:r>
            <a:endParaRPr lang="es-MX" altLang="en-US" smtClean="0"/>
          </a:p>
          <a:p>
            <a:r>
              <a:rPr lang="en-US" altLang="en-US" smtClean="0"/>
              <a:t>Students completed questionnaire. Parents completed the questionnaire too. When testing was completed, experimental families were given copies of the program and informed that they had 4 weeks to complete them (from May 16 to June 14, 1985). Control group families were informed that they would participate in the program in 4 weeks. </a:t>
            </a:r>
            <a:endParaRPr lang="es-MX" altLang="en-US" smtClean="0"/>
          </a:p>
          <a:p>
            <a:r>
              <a:rPr lang="en-US" altLang="en-US" smtClean="0"/>
              <a:t>After the program was completed, the experimental families met as a group and completed the tests taken previously. The control families met as a group the following evening and completed the tests.</a:t>
            </a:r>
            <a:endParaRPr lang="es-MX" altLang="en-US" smtClean="0"/>
          </a:p>
          <a:p>
            <a:r>
              <a:rPr lang="en-US" altLang="en-US" smtClean="0"/>
              <a:t> </a:t>
            </a:r>
            <a:endParaRPr lang="es-MX" altLang="en-US" smtClean="0"/>
          </a:p>
          <a:p>
            <a:r>
              <a:rPr lang="en-US" altLang="en-US" b="1" i="1" smtClean="0"/>
              <a:t>Sequential Interviews</a:t>
            </a:r>
            <a:r>
              <a:rPr lang="en-US" altLang="en-US" smtClean="0"/>
              <a:t>. After data were analyzed, Sylvia Palmer contacted parents for an interview. Six parents were interviewed in their homes. Their children were interviewed separately. </a:t>
            </a:r>
            <a:r>
              <a:rPr lang="en-US" altLang="en-US" u="sng" smtClean="0"/>
              <a:t>On the basis of the change from pretest to posttest of the children</a:t>
            </a:r>
            <a:r>
              <a:rPr lang="en-US" altLang="en-US" smtClean="0"/>
              <a:t>, these six families represented the </a:t>
            </a:r>
            <a:r>
              <a:rPr lang="en-US" altLang="en-US" u="sng" smtClean="0"/>
              <a:t>two with the most positive change, the two with the least change, and the two with medium change</a:t>
            </a:r>
            <a:r>
              <a:rPr lang="en-US" altLang="en-US" smtClean="0"/>
              <a:t>. The other 14 parents were interviewed by telephone. The aim of the interviews was to gain a narrative description of how the program went, with attention to problems and benefits. The questions were open-ended, intended to invite general comments rather than definite answers. Home interviews lasted about 1 hr. Telephone interviews lasted about 15 min. Home interviews were tape recorded and transcribed. Telephone interviews were recorded by notes during and immediately after the interviews.”  Palmer and Cochran (1988) </a:t>
            </a:r>
          </a:p>
          <a:p>
            <a:endParaRPr lang="en-US" altLang="en-US" smtClean="0"/>
          </a:p>
          <a:p>
            <a:r>
              <a:rPr lang="en-US" altLang="en-US" b="1" smtClean="0"/>
              <a:t>Bibliography: </a:t>
            </a:r>
          </a:p>
          <a:p>
            <a:r>
              <a:rPr lang="en-US" altLang="en-US" smtClean="0"/>
              <a:t>Palmer Sylvia  and Larry Cochran (1988) Parents as Agents of Career Development. Journal of Counseling Psychology 1988, Vol. 35, No. 1,71-76</a:t>
            </a:r>
          </a:p>
          <a:p>
            <a:endParaRPr lang="en-US" altLang="en-US" smtClean="0">
              <a:ea typeface="MS PGothic" panose="020B0600070205080204" pitchFamily="34" charset="-128"/>
            </a:endParaRPr>
          </a:p>
          <a:p>
            <a:r>
              <a:rPr lang="en-US" altLang="en-US" smtClean="0">
                <a:ea typeface="MS PGothic" panose="020B0600070205080204" pitchFamily="34" charset="-128"/>
              </a:rPr>
              <a:t>Johnson RB, Onwuegbuzie AJ. Mixed Methods Research: A Research Paradigm Whose Time Has Come. </a:t>
            </a:r>
            <a:r>
              <a:rPr lang="en-US" altLang="en-US" i="1" smtClean="0">
                <a:ea typeface="MS PGothic" panose="020B0600070205080204" pitchFamily="34" charset="-128"/>
              </a:rPr>
              <a:t>Educational Researcher</a:t>
            </a:r>
            <a:r>
              <a:rPr lang="en-US" altLang="en-US" smtClean="0">
                <a:ea typeface="MS PGothic" panose="020B0600070205080204" pitchFamily="34" charset="-128"/>
              </a:rPr>
              <a:t>, 2004;33(7):14–26.</a:t>
            </a:r>
            <a:endParaRPr lang="es-ES_tradnl" altLang="en-US" smtClean="0"/>
          </a:p>
          <a:p>
            <a:endParaRPr lang="es-MX" altLang="en-US" smtClean="0"/>
          </a:p>
          <a:p>
            <a:endParaRPr lang="es-MX" altLang="en-US" smtClean="0"/>
          </a:p>
          <a:p>
            <a:endParaRPr lang="es-MX" altLang="en-US" smtClean="0"/>
          </a:p>
        </p:txBody>
      </p:sp>
      <p:sp>
        <p:nvSpPr>
          <p:cNvPr id="13414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F67AD515-84F0-41B4-BC07-677F4C7947DB}" type="slidenum">
              <a:rPr lang="es-ES" altLang="en-US" sz="1300"/>
              <a:pPr>
                <a:spcBef>
                  <a:spcPct val="0"/>
                </a:spcBef>
              </a:pPr>
              <a:t>64</a:t>
            </a:fld>
            <a:endParaRPr lang="es-ES" altLang="en-US" sz="130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1 Marcador de imagen de diapositiva"/>
          <p:cNvSpPr>
            <a:spLocks noGrp="1" noRot="1" noChangeAspect="1" noTextEdit="1"/>
          </p:cNvSpPr>
          <p:nvPr>
            <p:ph type="sldImg"/>
          </p:nvPr>
        </p:nvSpPr>
        <p:spPr>
          <a:ln/>
        </p:spPr>
      </p:sp>
      <p:sp>
        <p:nvSpPr>
          <p:cNvPr id="13619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theoretical framework presented in the slide belongs to: </a:t>
            </a:r>
            <a:r>
              <a:rPr lang="en-US" altLang="en-US" smtClean="0">
                <a:ea typeface="MS PGothic" panose="020B0600070205080204" pitchFamily="34" charset="-128"/>
              </a:rPr>
              <a:t>Johnson RB, Onwuegbuzie AJ. Mixed Methods Research: A Research Paradigm Whose Time Has Come. </a:t>
            </a:r>
            <a:r>
              <a:rPr lang="en-US" altLang="en-US" i="1" smtClean="0">
                <a:ea typeface="MS PGothic" panose="020B0600070205080204" pitchFamily="34" charset="-128"/>
              </a:rPr>
              <a:t>Educational Researcher</a:t>
            </a:r>
            <a:r>
              <a:rPr lang="en-US" altLang="en-US" smtClean="0">
                <a:ea typeface="MS PGothic" panose="020B0600070205080204" pitchFamily="34" charset="-128"/>
              </a:rPr>
              <a:t>, 2004;33(7):14–26.</a:t>
            </a:r>
            <a:endParaRPr lang="es-ES_tradnl" altLang="en-US" smtClean="0"/>
          </a:p>
          <a:p>
            <a:endParaRPr lang="es-MX" altLang="en-US" smtClean="0"/>
          </a:p>
          <a:p>
            <a:r>
              <a:rPr lang="es-MX" altLang="en-US" b="1" smtClean="0"/>
              <a:t>This is an example in the literature about concurrent mix methods evaluation:</a:t>
            </a:r>
          </a:p>
          <a:p>
            <a:endParaRPr lang="es-MX" altLang="en-US" smtClean="0"/>
          </a:p>
          <a:p>
            <a:r>
              <a:rPr lang="en-US" altLang="en-US" smtClean="0"/>
              <a:t>Melissa M Park, Hiba Zafran, Janet Stewart, Jon Salsberg, Carolyn Ells, Suzanne Rouleau1, Orly Estein and Thomas W Valente (2014) Transforming mental health services: a participatory mixed methods study to promote and evaluate the implementation of recovery-oriented services. Implementation Science 2014, 9:119</a:t>
            </a:r>
          </a:p>
          <a:p>
            <a:endParaRPr lang="en-US" altLang="en-US" smtClean="0"/>
          </a:p>
          <a:p>
            <a:r>
              <a:rPr lang="en-US" altLang="en-US" b="1" smtClean="0"/>
              <a:t>“Summary:</a:t>
            </a:r>
          </a:p>
          <a:p>
            <a:r>
              <a:rPr lang="en-US" altLang="en-US" smtClean="0"/>
              <a:t>The study assesses the early recovery in patients with mental illness in Canada.</a:t>
            </a:r>
          </a:p>
          <a:p>
            <a:r>
              <a:rPr lang="en-US" altLang="en-US" smtClean="0"/>
              <a:t>This study uses concurrent mixed methods, both qualitative and quantitative methods have the same goal and the results are combined.</a:t>
            </a:r>
          </a:p>
          <a:p>
            <a:endParaRPr lang="en-US" altLang="en-US" smtClean="0"/>
          </a:p>
          <a:p>
            <a:r>
              <a:rPr lang="en-US" altLang="en-US" smtClean="0"/>
              <a:t>“Stage-I: </a:t>
            </a:r>
            <a:r>
              <a:rPr lang="en-US" altLang="en-US" b="1" smtClean="0"/>
              <a:t>Formative evaluation </a:t>
            </a:r>
            <a:r>
              <a:rPr lang="en-US" altLang="en-US" smtClean="0"/>
              <a:t>to determine baseline on recovery-oriented services </a:t>
            </a:r>
          </a:p>
          <a:p>
            <a:endParaRPr lang="en-US" altLang="en-US" smtClean="0"/>
          </a:p>
          <a:p>
            <a:r>
              <a:rPr lang="en-US" altLang="en-US" smtClean="0"/>
              <a:t>In Stage-I, we will conduct a formative mixed methods research study to answer the following key sub-questions: (a) What is the social network and flow of information in the Department of Psychiatry? (interviews and focus groups) ; and (b) What are the current knowledge, attitudes, and practices related to recovery-oriented services? (questionnaires)</a:t>
            </a:r>
          </a:p>
          <a:p>
            <a:endParaRPr lang="en-US" altLang="en-US" smtClean="0"/>
          </a:p>
          <a:p>
            <a:r>
              <a:rPr lang="en-US" altLang="en-US" smtClean="0"/>
              <a:t>Stage-II: </a:t>
            </a:r>
            <a:r>
              <a:rPr lang="en-US" altLang="en-US" b="1" smtClean="0"/>
              <a:t>Participatory approaches to create Recovery-In-Action Initiatives </a:t>
            </a:r>
            <a:r>
              <a:rPr lang="en-US" altLang="en-US" smtClean="0"/>
              <a:t>(RIA).</a:t>
            </a:r>
          </a:p>
          <a:p>
            <a:endParaRPr lang="en-US" altLang="en-US" smtClean="0"/>
          </a:p>
          <a:p>
            <a:r>
              <a:rPr lang="en-US" altLang="en-US" smtClean="0"/>
              <a:t>(a) What are the gaps between the national standards on recovery-oriented services and local values, knowledge about, and attitudes on recovery?; (b) What are the barriers to and supports for recovery-oriented services?; and (c) What actions will we take to tailor national policy and accreditation standards to fit the local values, needs, and contextual factors in order to evolve our clinical practice for highest quality outcomes? (focus groups) </a:t>
            </a:r>
          </a:p>
          <a:p>
            <a:endParaRPr lang="en-US" altLang="en-US" smtClean="0"/>
          </a:p>
          <a:p>
            <a:r>
              <a:rPr lang="en-US" altLang="en-US" smtClean="0"/>
              <a:t>Stage-III: </a:t>
            </a:r>
            <a:r>
              <a:rPr lang="en-US" altLang="en-US" b="1" smtClean="0"/>
              <a:t>A systematic, theory-based ethnographic process evaluation</a:t>
            </a:r>
            <a:r>
              <a:rPr lang="en-US" altLang="en-US" smtClean="0"/>
              <a:t> Effective process evaluation requires (a) multiple measures, (b) across multiple points in time, (c) from multiple perspectives. This assures our ability to analyze the success or failure of different media (or methods) to reach individual stakeholders. </a:t>
            </a:r>
          </a:p>
          <a:p>
            <a:endParaRPr lang="en-US" altLang="en-US" smtClean="0"/>
          </a:p>
          <a:p>
            <a:r>
              <a:rPr lang="en-US" altLang="en-US" smtClean="0"/>
              <a:t>Our key sub-questions for Stage-III are: (a) What are the process and effects of a participatory action approach to design and implement programs tailored to local needs and values on recovery?; and (b) What are the contextual factors of the local setting that may be barriers or supports to knowledge translation?</a:t>
            </a:r>
            <a:r>
              <a:rPr lang="es-MX" altLang="en-US" smtClean="0"/>
              <a:t>  (Trained ethnographic participant observation, </a:t>
            </a:r>
            <a:r>
              <a:rPr lang="en-US" altLang="en-US" smtClean="0"/>
              <a:t>Focus groups and individual semi-structured interviews, Scheduled reviews of the media and literature</a:t>
            </a:r>
            <a:r>
              <a:rPr lang="en-US" altLang="en-US" smtClean="0">
                <a:sym typeface="Wingdings" panose="05000000000000000000" pitchFamily="2" charset="2"/>
              </a:rPr>
              <a:t> qualitative and </a:t>
            </a:r>
            <a:r>
              <a:rPr lang="es-MX" altLang="en-US" smtClean="0"/>
              <a:t>Attendance sheets </a:t>
            </a:r>
            <a:r>
              <a:rPr lang="es-MX" altLang="en-US" smtClean="0">
                <a:sym typeface="Wingdings" panose="05000000000000000000" pitchFamily="2" charset="2"/>
              </a:rPr>
              <a:t> quantitative)”  (Park et al 2014)</a:t>
            </a:r>
          </a:p>
          <a:p>
            <a:endParaRPr lang="es-MX" altLang="en-US" smtClean="0">
              <a:sym typeface="Wingdings" panose="05000000000000000000" pitchFamily="2" charset="2"/>
            </a:endParaRPr>
          </a:p>
          <a:p>
            <a:r>
              <a:rPr lang="es-MX" altLang="en-US" b="1" smtClean="0">
                <a:sym typeface="Wingdings" panose="05000000000000000000" pitchFamily="2" charset="2"/>
              </a:rPr>
              <a:t>Bibliography: </a:t>
            </a:r>
          </a:p>
          <a:p>
            <a:endParaRPr lang="es-MX" altLang="en-US" smtClean="0">
              <a:sym typeface="Wingdings" panose="05000000000000000000" pitchFamily="2" charset="2"/>
            </a:endParaRPr>
          </a:p>
          <a:p>
            <a:r>
              <a:rPr lang="en-US" altLang="en-US" smtClean="0">
                <a:ea typeface="MS PGothic" panose="020B0600070205080204" pitchFamily="34" charset="-128"/>
              </a:rPr>
              <a:t>Johnson RB, Onwuegbuzie AJ. Mixed Methods Research: A Research Paradigm Whose Time Has Come. </a:t>
            </a:r>
            <a:r>
              <a:rPr lang="en-US" altLang="en-US" i="1" smtClean="0">
                <a:ea typeface="MS PGothic" panose="020B0600070205080204" pitchFamily="34" charset="-128"/>
              </a:rPr>
              <a:t>Educational Researcher</a:t>
            </a:r>
            <a:r>
              <a:rPr lang="en-US" altLang="en-US" smtClean="0">
                <a:ea typeface="MS PGothic" panose="020B0600070205080204" pitchFamily="34" charset="-128"/>
              </a:rPr>
              <a:t>, 2004;33(7):14–26.</a:t>
            </a:r>
            <a:endParaRPr lang="es-ES_tradnl" altLang="en-US" smtClean="0"/>
          </a:p>
          <a:p>
            <a:endParaRPr lang="en-US" altLang="en-US" smtClean="0"/>
          </a:p>
          <a:p>
            <a:endParaRPr lang="es-MX" altLang="en-US" smtClean="0"/>
          </a:p>
        </p:txBody>
      </p:sp>
      <p:sp>
        <p:nvSpPr>
          <p:cNvPr id="13619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C7405B58-F811-47CE-846B-B212FE4CAF5C}" type="slidenum">
              <a:rPr lang="es-ES" altLang="en-US" sz="1300"/>
              <a:pPr>
                <a:spcBef>
                  <a:spcPct val="0"/>
                </a:spcBef>
              </a:pPr>
              <a:t>65</a:t>
            </a:fld>
            <a:endParaRPr lang="es-ES" altLang="en-US" sz="130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1 Marcador de imagen de diapositiva"/>
          <p:cNvSpPr>
            <a:spLocks noGrp="1" noRot="1" noChangeAspect="1" noTextEdit="1"/>
          </p:cNvSpPr>
          <p:nvPr>
            <p:ph type="sldImg"/>
          </p:nvPr>
        </p:nvSpPr>
        <p:spPr>
          <a:ln/>
        </p:spPr>
      </p:sp>
      <p:sp>
        <p:nvSpPr>
          <p:cNvPr id="13824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smtClean="0"/>
          </a:p>
        </p:txBody>
      </p:sp>
      <p:sp>
        <p:nvSpPr>
          <p:cNvPr id="13824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1DD08023-CBD7-4E56-9A3A-3CB96D864C45}" type="slidenum">
              <a:rPr lang="es-ES" altLang="en-US" sz="1300"/>
              <a:pPr>
                <a:spcBef>
                  <a:spcPct val="0"/>
                </a:spcBef>
              </a:pPr>
              <a:t>66</a:t>
            </a:fld>
            <a:endParaRPr lang="es-ES" altLang="en-US" sz="130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1 Marcador de imagen de diapositiva"/>
          <p:cNvSpPr>
            <a:spLocks noGrp="1" noRot="1" noChangeAspect="1" noTextEdit="1"/>
          </p:cNvSpPr>
          <p:nvPr>
            <p:ph type="sldImg"/>
          </p:nvPr>
        </p:nvSpPr>
        <p:spPr>
          <a:ln/>
        </p:spPr>
      </p:sp>
      <p:sp>
        <p:nvSpPr>
          <p:cNvPr id="14029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Example:</a:t>
            </a:r>
          </a:p>
          <a:p>
            <a:endParaRPr lang="en-US" altLang="en-US" smtClean="0"/>
          </a:p>
          <a:p>
            <a:r>
              <a:rPr lang="en-US" altLang="en-US" b="1" smtClean="0"/>
              <a:t>Quantitative sample</a:t>
            </a:r>
            <a:r>
              <a:rPr lang="en-US" altLang="en-US" smtClean="0"/>
              <a:t>: Generates a representative sample to understand the supply/shortage of contraceptive methods in the family planning service geared towards adolescents.</a:t>
            </a:r>
          </a:p>
          <a:p>
            <a:endParaRPr lang="en-US" altLang="en-US" smtClean="0"/>
          </a:p>
          <a:p>
            <a:r>
              <a:rPr lang="en-US" altLang="en-US" b="1" smtClean="0"/>
              <a:t>Qualitative sample</a:t>
            </a:r>
            <a:r>
              <a:rPr lang="en-US" altLang="en-US" smtClean="0"/>
              <a:t>: Selects cases in which the adolescent men and women have satisfied their demand for CM (contraceptive methods) and how this had an effect on their lives (for example, successful experiences for family planning, and the meaning of being able to plan their lives). On the other hand, cases are selected of adolescent men and women who claim not to have satisfied their demand for CM and how this had an effect on their lives (for example, unplanned pregnancies, the meaning of lack of empowerment in their lives).</a:t>
            </a:r>
          </a:p>
          <a:p>
            <a:r>
              <a:rPr lang="en-US" altLang="en-US" smtClean="0"/>
              <a:t> </a:t>
            </a:r>
          </a:p>
          <a:p>
            <a:endParaRPr lang="es-MX" altLang="en-US" smtClean="0"/>
          </a:p>
        </p:txBody>
      </p:sp>
      <p:sp>
        <p:nvSpPr>
          <p:cNvPr id="14029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4FC312C0-7F86-4503-A3C3-ABD21D532D89}" type="slidenum">
              <a:rPr lang="es-ES" altLang="en-US" sz="1300"/>
              <a:pPr>
                <a:spcBef>
                  <a:spcPct val="0"/>
                </a:spcBef>
              </a:pPr>
              <a:t>67</a:t>
            </a:fld>
            <a:endParaRPr lang="es-ES" altLang="en-US" sz="130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1 Marcador de imagen de diapositiva"/>
          <p:cNvSpPr>
            <a:spLocks noGrp="1" noRot="1" noChangeAspect="1" noTextEdit="1"/>
          </p:cNvSpPr>
          <p:nvPr>
            <p:ph type="sldImg"/>
          </p:nvPr>
        </p:nvSpPr>
        <p:spPr>
          <a:ln/>
        </p:spPr>
      </p:sp>
      <p:sp>
        <p:nvSpPr>
          <p:cNvPr id="14233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In qualitative assessments different research tools can be used. These tools can simply be used by each component or they can be connected between each other.</a:t>
            </a:r>
          </a:p>
          <a:p>
            <a:endParaRPr lang="en-US" altLang="en-US" smtClean="0"/>
          </a:p>
          <a:p>
            <a:r>
              <a:rPr lang="en-US" altLang="en-US" smtClean="0"/>
              <a:t>FG = focus group</a:t>
            </a:r>
          </a:p>
          <a:p>
            <a:endParaRPr lang="en-US" altLang="en-US" smtClean="0"/>
          </a:p>
          <a:p>
            <a:r>
              <a:rPr lang="en-US" altLang="en-US" b="1" smtClean="0"/>
              <a:t>For example:</a:t>
            </a:r>
          </a:p>
          <a:p>
            <a:r>
              <a:rPr lang="en-US" altLang="en-US" smtClean="0"/>
              <a:t>In a study with simple sampling: A sample is taken, and from it, a subsample is done. I take, for example, a representative and random sample and I apply a questionnaire. From it, I select a purpose concerning a number of cases; I do interviews with a sample regarding anomalous cases.</a:t>
            </a:r>
          </a:p>
          <a:p>
            <a:r>
              <a:rPr lang="en-US" altLang="en-US" smtClean="0"/>
              <a:t> </a:t>
            </a:r>
          </a:p>
          <a:p>
            <a:r>
              <a:rPr lang="en-US" altLang="en-US" b="1" smtClean="0"/>
              <a:t>In a study of sequential sampling: </a:t>
            </a:r>
            <a:r>
              <a:rPr lang="en-US" altLang="en-US" smtClean="0"/>
              <a:t>first I take a qualitative sample of observations, for example, obstetric violence cases.  I see moments where it is known that there are clear and visible elements of obstetric violence. So design a study where I note down all deliveries in a given time. After analyzing the collected data, I elaborate a questionnaire that I apply to a representative sample of physicians, nurses, and users of a number of health facilities.</a:t>
            </a:r>
          </a:p>
          <a:p>
            <a:r>
              <a:rPr lang="en-US" altLang="en-US" smtClean="0"/>
              <a:t> </a:t>
            </a:r>
          </a:p>
          <a:p>
            <a:r>
              <a:rPr lang="en-US" altLang="en-US" b="1" smtClean="0"/>
              <a:t>In a study with concurrent sampling: </a:t>
            </a:r>
            <a:r>
              <a:rPr lang="en-US" altLang="en-US" smtClean="0"/>
              <a:t>each team (quantitative and qualitative) produces its own samples, some use administrative records of contraceptives supply to count them and others conduct focus groups with health care providers, both seek to answer the same question.</a:t>
            </a:r>
            <a:endParaRPr lang="es-MX" altLang="en-US" smtClean="0"/>
          </a:p>
        </p:txBody>
      </p:sp>
      <p:sp>
        <p:nvSpPr>
          <p:cNvPr id="14234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4CCE8DDB-1913-4109-8387-157E1514FAAF}" type="slidenum">
              <a:rPr lang="es-ES" altLang="en-US" sz="1300"/>
              <a:pPr>
                <a:spcBef>
                  <a:spcPct val="0"/>
                </a:spcBef>
              </a:pPr>
              <a:t>68</a:t>
            </a:fld>
            <a:endParaRPr lang="es-ES" altLang="en-US" sz="130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a:ln/>
        </p:spPr>
      </p:sp>
      <p:sp>
        <p:nvSpPr>
          <p:cNvPr id="147459" name="2 Marcador de notas"/>
          <p:cNvSpPr>
            <a:spLocks noGrp="1"/>
          </p:cNvSpPr>
          <p:nvPr>
            <p:ph type="body" idx="1"/>
          </p:nvPr>
        </p:nvSpPr>
        <p:spPr>
          <a:ln/>
        </p:spPr>
        <p:txBody>
          <a:bodyPr/>
          <a:lstStyle/>
          <a:p>
            <a:pPr>
              <a:defRPr/>
            </a:pPr>
            <a:r>
              <a:rPr lang="en-US" dirty="0" smtClean="0"/>
              <a:t>Assuming that a pilot study will take place to improve the family planning services in a country.</a:t>
            </a:r>
          </a:p>
          <a:p>
            <a:pPr>
              <a:defRPr/>
            </a:pPr>
            <a:endParaRPr lang="en-US" dirty="0" smtClean="0"/>
          </a:p>
          <a:p>
            <a:pPr>
              <a:defRPr/>
            </a:pPr>
            <a:r>
              <a:rPr lang="en-US" dirty="0" smtClean="0"/>
              <a:t>Deliberate selection of sites according to convenience. I select some states or counties in the country where the family planning program has little or scarce success in the monitoring indicators (intensive samples)</a:t>
            </a:r>
          </a:p>
          <a:p>
            <a:pPr>
              <a:defRPr/>
            </a:pPr>
            <a:endParaRPr lang="en-US" dirty="0" smtClean="0"/>
          </a:p>
          <a:p>
            <a:pPr>
              <a:defRPr/>
            </a:pPr>
            <a:r>
              <a:rPr lang="en-US" dirty="0" smtClean="0"/>
              <a:t>I randomly assign an intervention group and a control group, I develop representative samples of users and select them randomly.</a:t>
            </a:r>
          </a:p>
          <a:p>
            <a:pPr>
              <a:defRPr/>
            </a:pPr>
            <a:endParaRPr lang="en-US" dirty="0" smtClean="0"/>
          </a:p>
          <a:p>
            <a:pPr>
              <a:defRPr/>
            </a:pPr>
            <a:r>
              <a:rPr lang="en-US" dirty="0" smtClean="0"/>
              <a:t>I apply questionnaires to the subjects for a basal line. </a:t>
            </a:r>
          </a:p>
          <a:p>
            <a:pPr>
              <a:defRPr/>
            </a:pPr>
            <a:endParaRPr lang="en-US" dirty="0" smtClean="0"/>
          </a:p>
          <a:p>
            <a:pPr>
              <a:defRPr/>
            </a:pPr>
            <a:r>
              <a:rPr lang="en-US" dirty="0" smtClean="0"/>
              <a:t>Once I have observed the results of the survey or basal line, I select clinics, “under specific criteria” (such as  ethnic criteria for example), where services are provided for indigenous and non-indigenous population. There I organize focus groups as a part of the basal line and do semi-structured interviews with patients and with providers. </a:t>
            </a:r>
          </a:p>
          <a:p>
            <a:pPr>
              <a:defRPr/>
            </a:pPr>
            <a:endParaRPr lang="en-US" dirty="0" smtClean="0"/>
          </a:p>
          <a:p>
            <a:pPr>
              <a:defRPr/>
            </a:pPr>
            <a:r>
              <a:rPr lang="en-US" dirty="0" smtClean="0"/>
              <a:t>I repeat both, the qualitative and quantitative rounds for the follow-up.</a:t>
            </a:r>
          </a:p>
          <a:p>
            <a:pPr marL="241300" indent="-241300">
              <a:defRPr/>
            </a:pPr>
            <a:endParaRPr lang="es-MX" dirty="0" smtClean="0">
              <a:latin typeface="Arial" charset="0"/>
            </a:endParaRPr>
          </a:p>
        </p:txBody>
      </p:sp>
      <p:sp>
        <p:nvSpPr>
          <p:cNvPr id="14438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A604DA2C-0C94-4A2D-A9CA-FFBF5AC1CD27}" type="slidenum">
              <a:rPr lang="es-ES" altLang="en-US" sz="1300"/>
              <a:pPr>
                <a:spcBef>
                  <a:spcPct val="0"/>
                </a:spcBef>
              </a:pPr>
              <a:t>69</a:t>
            </a:fld>
            <a:endParaRPr lang="es-ES" altLang="en-US" sz="130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1 Marcador de imagen de diapositiva"/>
          <p:cNvSpPr>
            <a:spLocks noGrp="1" noRot="1" noChangeAspect="1" noTextEdit="1"/>
          </p:cNvSpPr>
          <p:nvPr>
            <p:ph type="sldImg"/>
          </p:nvPr>
        </p:nvSpPr>
        <p:spPr>
          <a:ln/>
        </p:spPr>
      </p:sp>
      <p:sp>
        <p:nvSpPr>
          <p:cNvPr id="14643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A program will be assessed.</a:t>
            </a:r>
          </a:p>
          <a:p>
            <a:endParaRPr lang="en-US" altLang="en-US" smtClean="0"/>
          </a:p>
          <a:p>
            <a:r>
              <a:rPr lang="en-US" altLang="en-US" smtClean="0"/>
              <a:t>The subjects that will receive the program are randomly chosen.</a:t>
            </a:r>
          </a:p>
          <a:p>
            <a:endParaRPr lang="en-US" altLang="en-US" smtClean="0"/>
          </a:p>
          <a:p>
            <a:r>
              <a:rPr lang="en-US" altLang="en-US" smtClean="0"/>
              <a:t>Once the basal line has been established, some subjects are chosen according to certain characteristics to create focus groups and to better understand particular behaviors (For example: In a program to quit smoking,  focus groups are organized with smokers who have never attempted quitting. Other focus groups include smokers who have quit smoking and then relapsed.)</a:t>
            </a:r>
          </a:p>
          <a:p>
            <a:endParaRPr lang="en-US" altLang="en-US" smtClean="0"/>
          </a:p>
          <a:p>
            <a:r>
              <a:rPr lang="en-US" altLang="en-US" smtClean="0"/>
              <a:t>In the focus groups we look for typical cases to follow them over time and observe how the program influences these individuals and offers them tools for their different situations. These individuals are followed with in-depth interviews to complete the life histories of representative individuals. </a:t>
            </a:r>
          </a:p>
          <a:p>
            <a:endParaRPr lang="es-MX" altLang="en-US" smtClean="0"/>
          </a:p>
        </p:txBody>
      </p:sp>
      <p:sp>
        <p:nvSpPr>
          <p:cNvPr id="14643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6E99B0E6-500C-4EBD-8E72-C12638BFCBF1}" type="slidenum">
              <a:rPr lang="es-ES" altLang="en-US" sz="1300"/>
              <a:pPr>
                <a:spcBef>
                  <a:spcPct val="0"/>
                </a:spcBef>
              </a:pPr>
              <a:t>70</a:t>
            </a:fld>
            <a:endParaRPr lang="es-ES" altLang="en-US" sz="13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a:ln/>
        </p:spPr>
      </p:sp>
      <p:sp>
        <p:nvSpPr>
          <p:cNvPr id="1843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solidFill>
                  <a:srgbClr val="FF0000"/>
                </a:solidFill>
              </a:rPr>
              <a:t>The following is an example where qualitative assessment can explain quantitative results.</a:t>
            </a:r>
          </a:p>
          <a:p>
            <a:endParaRPr lang="es-MX" altLang="en-US" smtClean="0"/>
          </a:p>
          <a:p>
            <a:r>
              <a:rPr lang="en-US" altLang="en-US" smtClean="0"/>
              <a:t>A randomized evaluation in rural Kenya finds, contrary to the previous literature, that providing textbooks did not raise average test scores. Textbooks did increase the scores of the best students (those with high pretest scores) but had little effect on other students. Textbooks are written in English, which is most students’ third language, and many students could not use them effectively. More generally, the curriculum in Kenya, and in many other developing countries, tends to be oriented toward academically strong students, leaving many students behind in societies that combine a centralized educational system,  heterogeneity in student preparation associated with rapid educational expansion and disproportionate elite power. (JEL O15, I21, I28, J13)</a:t>
            </a:r>
            <a:endParaRPr lang="es-MX" altLang="en-US" smtClean="0"/>
          </a:p>
          <a:p>
            <a:r>
              <a:rPr lang="en-US" altLang="en-US" smtClean="0"/>
              <a:t>	</a:t>
            </a:r>
            <a:endParaRPr lang="es-MX" altLang="en-US" smtClean="0"/>
          </a:p>
          <a:p>
            <a:r>
              <a:rPr lang="en-US" altLang="en-US" b="1" smtClean="0"/>
              <a:t>Bibliography:</a:t>
            </a:r>
          </a:p>
          <a:p>
            <a:endParaRPr lang="en-US" altLang="en-US" smtClean="0"/>
          </a:p>
          <a:p>
            <a:r>
              <a:rPr lang="en-US" altLang="en-US" smtClean="0"/>
              <a:t>Glewwe, P.,M. Kremer and S. Moulin. (2009).'Many Children Left Behind? Textbooks and Test Scores in Kenya' </a:t>
            </a:r>
            <a:r>
              <a:rPr lang="en-US" altLang="en-US" i="1" smtClean="0"/>
              <a:t>American Economic Journal: Applied Economics 2009</a:t>
            </a:r>
            <a:r>
              <a:rPr lang="en-US" altLang="en-US" smtClean="0"/>
              <a:t> 1(1): 112–35.</a:t>
            </a:r>
            <a:endParaRPr lang="es-MX" altLang="en-US" smtClean="0"/>
          </a:p>
          <a:p>
            <a:r>
              <a:rPr lang="en-US" altLang="en-US" smtClean="0"/>
              <a:t>http://www.povertyactionlab.org/publication/many-children-left-behind-textbooks-and-test-scores-kenya</a:t>
            </a:r>
          </a:p>
          <a:p>
            <a:endParaRPr lang="es-MX" altLang="en-US" smtClean="0"/>
          </a:p>
          <a:p>
            <a:endParaRPr lang="es-MX" altLang="en-US" smtClean="0"/>
          </a:p>
          <a:p>
            <a:endParaRPr lang="es-MX" altLang="en-US" smtClean="0"/>
          </a:p>
        </p:txBody>
      </p:sp>
      <p:sp>
        <p:nvSpPr>
          <p:cNvPr id="1843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B8E47BC5-3F03-41AA-9F24-F58F0A36FF6C}" type="slidenum">
              <a:rPr lang="es-ES" altLang="en-US" sz="1300"/>
              <a:pPr>
                <a:spcBef>
                  <a:spcPct val="0"/>
                </a:spcBef>
              </a:pPr>
              <a:t>7</a:t>
            </a:fld>
            <a:endParaRPr lang="es-ES" altLang="en-US" sz="130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1 Marcador de imagen de diapositiva"/>
          <p:cNvSpPr>
            <a:spLocks noGrp="1" noRot="1" noChangeAspect="1" noTextEdit="1"/>
          </p:cNvSpPr>
          <p:nvPr>
            <p:ph type="sldImg"/>
          </p:nvPr>
        </p:nvSpPr>
        <p:spPr>
          <a:ln/>
        </p:spPr>
      </p:sp>
      <p:sp>
        <p:nvSpPr>
          <p:cNvPr id="14848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These tools can be arranged as a chain of them; they can be used at different stages of the assessment.</a:t>
            </a:r>
            <a:endParaRPr lang="es-MX" altLang="en-US" smtClean="0"/>
          </a:p>
        </p:txBody>
      </p:sp>
      <p:sp>
        <p:nvSpPr>
          <p:cNvPr id="14848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048E3C6D-F758-4A39-98C4-6E745E37C49F}" type="slidenum">
              <a:rPr lang="es-ES" altLang="en-US" sz="1300"/>
              <a:pPr>
                <a:spcBef>
                  <a:spcPct val="0"/>
                </a:spcBef>
              </a:pPr>
              <a:t>71</a:t>
            </a:fld>
            <a:endParaRPr lang="es-ES" altLang="en-US" sz="130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1 Marcador de imagen de diapositiva"/>
          <p:cNvSpPr>
            <a:spLocks noGrp="1" noRot="1" noChangeAspect="1" noTextEdit="1"/>
          </p:cNvSpPr>
          <p:nvPr>
            <p:ph type="sldImg"/>
          </p:nvPr>
        </p:nvSpPr>
        <p:spPr>
          <a:ln/>
        </p:spPr>
      </p:sp>
      <p:sp>
        <p:nvSpPr>
          <p:cNvPr id="15053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Mixed analysis is one of the most challenging moments of mixed methods evaluation. They can be done sequentially or in parallel (each team in its own analysis).</a:t>
            </a:r>
          </a:p>
          <a:p>
            <a:endParaRPr lang="en-US" altLang="en-US" smtClean="0"/>
          </a:p>
          <a:p>
            <a:r>
              <a:rPr lang="en-US" altLang="en-US" smtClean="0"/>
              <a:t>In the sequential way, a stage of analysis reports to another stage of the analysis.</a:t>
            </a:r>
          </a:p>
          <a:p>
            <a:endParaRPr lang="en-US" altLang="en-US" smtClean="0"/>
          </a:p>
          <a:p>
            <a:r>
              <a:rPr lang="en-US" altLang="en-US" smtClean="0"/>
              <a:t>Following the case of cases of delivery observation, in order to detect obstetric violence, the qualitative data will be analyzed first. Based on the cases, a questionnaire was developed.</a:t>
            </a:r>
          </a:p>
          <a:p>
            <a:endParaRPr lang="en-US" altLang="en-US" smtClean="0"/>
          </a:p>
          <a:p>
            <a:r>
              <a:rPr lang="en-US" altLang="en-US" smtClean="0"/>
              <a:t>The qualitative results are sought to be confirmed, and also, to confirm their association with the questionnaires applied to a representative sample of users and service providers. </a:t>
            </a:r>
            <a:endParaRPr lang="es-MX" altLang="en-US" smtClean="0"/>
          </a:p>
        </p:txBody>
      </p:sp>
      <p:sp>
        <p:nvSpPr>
          <p:cNvPr id="15053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7F5B46EF-BF72-407B-AAE2-82280266F964}" type="slidenum">
              <a:rPr lang="es-ES" altLang="en-US" sz="1300"/>
              <a:pPr>
                <a:spcBef>
                  <a:spcPct val="0"/>
                </a:spcBef>
              </a:pPr>
              <a:t>72</a:t>
            </a:fld>
            <a:endParaRPr lang="es-ES" altLang="en-US" sz="130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1 Marcador de imagen de diapositiva"/>
          <p:cNvSpPr>
            <a:spLocks noGrp="1" noRot="1" noChangeAspect="1" noTextEdit="1"/>
          </p:cNvSpPr>
          <p:nvPr>
            <p:ph type="sldImg"/>
          </p:nvPr>
        </p:nvSpPr>
        <p:spPr>
          <a:ln/>
        </p:spPr>
      </p:sp>
      <p:sp>
        <p:nvSpPr>
          <p:cNvPr id="15257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Following the same logic of the previous slide:</a:t>
            </a:r>
          </a:p>
          <a:p>
            <a:endParaRPr lang="en-US" altLang="en-US" smtClean="0"/>
          </a:p>
          <a:p>
            <a:r>
              <a:rPr lang="en-US" altLang="en-US" smtClean="0"/>
              <a:t>If first occupied quantitative methods I am able to analyze quantitative data and search if the explanation is found in the qualitative data, or a wealth of associations can be offered, or significant results, statistically speaking.</a:t>
            </a:r>
          </a:p>
          <a:p>
            <a:endParaRPr lang="en-US" altLang="en-US" smtClean="0"/>
          </a:p>
          <a:p>
            <a:r>
              <a:rPr lang="es-MX" altLang="en-US" smtClean="0"/>
              <a:t>An example from one experience of mix methods evaluation of a PBC evaluation. </a:t>
            </a:r>
          </a:p>
          <a:p>
            <a:endParaRPr lang="es-MX" altLang="en-US" smtClean="0"/>
          </a:p>
          <a:p>
            <a:r>
              <a:rPr lang="es-MX" altLang="en-US" smtClean="0"/>
              <a:t>Title: </a:t>
            </a:r>
            <a:r>
              <a:rPr lang="en-US" altLang="en-US" b="1" smtClean="0"/>
              <a:t>Qualitative evaluation of Performance-Based Contracting (PBC) in Kenya</a:t>
            </a:r>
          </a:p>
          <a:p>
            <a:endParaRPr lang="en-US" altLang="en-US" b="1" smtClean="0"/>
          </a:p>
          <a:p>
            <a:r>
              <a:rPr lang="en-US" altLang="en-US" b="1" smtClean="0"/>
              <a:t>Description: </a:t>
            </a:r>
            <a:r>
              <a:rPr lang="en-US" altLang="en-US" smtClean="0"/>
              <a:t>The objective of the PBC intervention is to increase the supply and to improve the quality of the health services provided by clinics. As part of the impact evaluation, the project seeks to include a qualitative approach to complement the results to be obtained through the quantitative evaluation. The main objective of this component is to conduct interviews and focus groups as well as other documental research that will help to better understand how the incentives provided by the PBC program affect the behavior of health staff, both administrative and operative.</a:t>
            </a:r>
          </a:p>
          <a:p>
            <a:r>
              <a:rPr lang="en-US" altLang="en-US" smtClean="0"/>
              <a:t>First the quantitative analysis of the data was done, then a qualitative sub-sample was created in order to explain selected results from the quantitative evaluation. </a:t>
            </a:r>
          </a:p>
          <a:p>
            <a:endParaRPr lang="en-US" altLang="en-US" smtClean="0"/>
          </a:p>
          <a:p>
            <a:endParaRPr lang="en-US" altLang="en-US" smtClean="0"/>
          </a:p>
          <a:p>
            <a:endParaRPr lang="en-US" altLang="en-US" smtClean="0"/>
          </a:p>
          <a:p>
            <a:endParaRPr lang="es-MX" altLang="en-US" smtClean="0"/>
          </a:p>
          <a:p>
            <a:endParaRPr lang="es-MX" altLang="en-US" smtClean="0"/>
          </a:p>
        </p:txBody>
      </p:sp>
      <p:sp>
        <p:nvSpPr>
          <p:cNvPr id="15258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C3252A2F-98CC-4B93-BD8C-B56F5C8028B5}" type="slidenum">
              <a:rPr lang="es-ES" altLang="en-US" sz="1300"/>
              <a:pPr>
                <a:spcBef>
                  <a:spcPct val="0"/>
                </a:spcBef>
              </a:pPr>
              <a:t>73</a:t>
            </a:fld>
            <a:endParaRPr lang="es-ES" altLang="en-US" sz="130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1 Marcador de imagen de diapositiva"/>
          <p:cNvSpPr>
            <a:spLocks noGrp="1" noRot="1" noChangeAspect="1" noTextEdit="1"/>
          </p:cNvSpPr>
          <p:nvPr>
            <p:ph type="sldImg"/>
          </p:nvPr>
        </p:nvSpPr>
        <p:spPr>
          <a:ln/>
        </p:spPr>
      </p:sp>
      <p:sp>
        <p:nvSpPr>
          <p:cNvPr id="15462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In some cases this is not sequential, it is parallel.</a:t>
            </a:r>
          </a:p>
          <a:p>
            <a:endParaRPr lang="en-US" altLang="en-US" smtClean="0"/>
          </a:p>
          <a:p>
            <a:r>
              <a:rPr lang="en-US" altLang="en-US" smtClean="0"/>
              <a:t>Usually in these cases, there are two teams that are doing the data analysis independently.</a:t>
            </a:r>
          </a:p>
          <a:p>
            <a:endParaRPr lang="en-US" altLang="en-US" smtClean="0"/>
          </a:p>
          <a:p>
            <a:r>
              <a:rPr lang="en-US" altLang="en-US" smtClean="0"/>
              <a:t>This was the case shown by the evaluation of Salinas et al (2014) where each team looked for their findings independently and later sought to contrast them.</a:t>
            </a:r>
          </a:p>
          <a:p>
            <a:endParaRPr lang="en-US" altLang="en-US" smtClean="0"/>
          </a:p>
          <a:p>
            <a:r>
              <a:rPr lang="en-US" altLang="en-US" b="1" smtClean="0"/>
              <a:t>Bibliography: </a:t>
            </a:r>
          </a:p>
          <a:p>
            <a:endParaRPr lang="en-US" altLang="en-US" smtClean="0"/>
          </a:p>
          <a:p>
            <a:r>
              <a:rPr lang="en-US" altLang="en-US" smtClean="0"/>
              <a:t>One mix methods analysis study is reported in:</a:t>
            </a:r>
          </a:p>
          <a:p>
            <a:endParaRPr lang="en-US" altLang="en-US" smtClean="0"/>
          </a:p>
          <a:p>
            <a:r>
              <a:rPr lang="es-ES" altLang="en-US" smtClean="0"/>
              <a:t>Aarón Salinas-Rodríguez, Ma. Del Pilar Torres-Pereda, Betty Manrique-Espinoza , Karla Moreno-Tamayo, Martha María Téllez-Rojo Solís Impact of the Non-Contributory Social Pension Program 70 y más on Older Adults’ Mental Well-Being </a:t>
            </a:r>
            <a:endParaRPr lang="es-MX" altLang="en-US" smtClean="0"/>
          </a:p>
          <a:p>
            <a:r>
              <a:rPr lang="en-US" altLang="en-US" smtClean="0"/>
              <a:t>Published: November 19, 2014. </a:t>
            </a:r>
            <a:r>
              <a:rPr lang="en-US" altLang="en-US" i="1" smtClean="0"/>
              <a:t>Plos One</a:t>
            </a:r>
            <a:r>
              <a:rPr lang="en-US" altLang="en-US" smtClean="0"/>
              <a:t> DOI: 10.1371/journal.pone.0113085</a:t>
            </a:r>
            <a:r>
              <a:rPr lang="es-MX" altLang="en-US" smtClean="0"/>
              <a:t> </a:t>
            </a:r>
            <a:r>
              <a:rPr lang="en-US" altLang="en-US" u="sng" smtClean="0">
                <a:hlinkClick r:id="rId3"/>
              </a:rPr>
              <a:t>http://www.plosone.org/article/info%3Adoi%2F10.1371%2Fjournal.pone.0113085</a:t>
            </a:r>
            <a:endParaRPr lang="en-US" altLang="en-US" smtClean="0"/>
          </a:p>
          <a:p>
            <a:endParaRPr lang="es-MX" altLang="en-US" smtClean="0"/>
          </a:p>
        </p:txBody>
      </p:sp>
      <p:sp>
        <p:nvSpPr>
          <p:cNvPr id="15462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45C6629A-4C54-4663-B6A9-28D42DD5049F}" type="slidenum">
              <a:rPr lang="es-ES" altLang="en-US" sz="1300"/>
              <a:pPr>
                <a:spcBef>
                  <a:spcPct val="0"/>
                </a:spcBef>
              </a:pPr>
              <a:t>74</a:t>
            </a:fld>
            <a:endParaRPr lang="es-ES" altLang="en-US" sz="130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1 Marcador de imagen de diapositiva"/>
          <p:cNvSpPr>
            <a:spLocks noGrp="1" noRot="1" noChangeAspect="1" noTextEdit="1"/>
          </p:cNvSpPr>
          <p:nvPr>
            <p:ph type="sldImg"/>
          </p:nvPr>
        </p:nvSpPr>
        <p:spPr>
          <a:ln/>
        </p:spPr>
      </p:sp>
      <p:sp>
        <p:nvSpPr>
          <p:cNvPr id="15667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Collaborations with mixed methods are not always easy, and in some cases result in failure.</a:t>
            </a:r>
          </a:p>
          <a:p>
            <a:endParaRPr lang="en-US" altLang="en-US" smtClean="0"/>
          </a:p>
          <a:p>
            <a:r>
              <a:rPr lang="en-US" altLang="en-US" smtClean="0"/>
              <a:t>Lunde and collaborators show a case in which two different methodological teams, failed to find communication bridges and effective resolutions between methodologies. </a:t>
            </a:r>
          </a:p>
          <a:p>
            <a:endParaRPr lang="en-US" altLang="en-US" smtClean="0"/>
          </a:p>
          <a:p>
            <a:r>
              <a:rPr lang="en-US" altLang="en-US" smtClean="0"/>
              <a:t>Some of the possibilities, among many, which can be dealt with when making mixed methods are:</a:t>
            </a:r>
          </a:p>
          <a:p>
            <a:r>
              <a:rPr lang="en-US" altLang="en-US" smtClean="0"/>
              <a:t> </a:t>
            </a:r>
          </a:p>
          <a:p>
            <a:r>
              <a:rPr lang="en-US" altLang="en-US" smtClean="0"/>
              <a:t>That samples are capturing  non-comparable or different subjects.</a:t>
            </a:r>
          </a:p>
          <a:p>
            <a:endParaRPr lang="en-US" altLang="en-US" smtClean="0"/>
          </a:p>
          <a:p>
            <a:r>
              <a:rPr lang="en-US" altLang="en-US" smtClean="0"/>
              <a:t>That the questions made up from different theoretical frameworks result in valuable information which does not refer to the same phenomenon.</a:t>
            </a:r>
          </a:p>
          <a:p>
            <a:endParaRPr lang="en-US" altLang="en-US" smtClean="0"/>
          </a:p>
          <a:p>
            <a:r>
              <a:rPr lang="en-US" altLang="en-US" smtClean="0"/>
              <a:t>The example provided are about income and welfare.</a:t>
            </a:r>
          </a:p>
          <a:p>
            <a:endParaRPr lang="en-US" altLang="en-US" smtClean="0"/>
          </a:p>
          <a:p>
            <a:r>
              <a:rPr lang="en-US" altLang="en-US" smtClean="0"/>
              <a:t>From an economic perspective it can be thought that the higher the income, and the greater the consumption, there will be further development and a greater well-being.</a:t>
            </a:r>
          </a:p>
          <a:p>
            <a:endParaRPr lang="en-US" altLang="en-US" smtClean="0"/>
          </a:p>
          <a:p>
            <a:r>
              <a:rPr lang="en-US" altLang="en-US" smtClean="0"/>
              <a:t>From the perspective of community development, income cannot be translated directly in social welfare. Thus, while an income and spending questionnaire may indicate higher levels of development, focus groups with neighborhood residents could indicate a perception of desintegration or insecurity which contradict the results of a theoretical economic framework which would indicate greater well-being.</a:t>
            </a:r>
          </a:p>
          <a:p>
            <a:endParaRPr lang="en-US" altLang="en-US" smtClean="0"/>
          </a:p>
          <a:p>
            <a:r>
              <a:rPr lang="en-US" altLang="en-US" b="1" smtClean="0"/>
              <a:t>Bibliography:</a:t>
            </a:r>
          </a:p>
          <a:p>
            <a:endParaRPr lang="en-US" altLang="en-US" b="1" smtClean="0"/>
          </a:p>
          <a:p>
            <a:r>
              <a:rPr lang="en-US" altLang="en-US" smtClean="0"/>
              <a:t>Ashild Lunde, Kristin Heggen, and Roger Strand  (2012) Knowledge and Power: Exploring Unproductive Interplay Between Quantitative and Qualitative Researchers. Journal of Mixed Methods Research DOI:10.1177/1558689812471087</a:t>
            </a:r>
            <a:endParaRPr lang="es-MX" altLang="en-US" smtClean="0"/>
          </a:p>
          <a:p>
            <a:endParaRPr lang="es-MX" altLang="en-US" smtClean="0"/>
          </a:p>
        </p:txBody>
      </p:sp>
      <p:sp>
        <p:nvSpPr>
          <p:cNvPr id="15667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9BA25032-668E-4752-9053-CEDE2262075F}" type="slidenum">
              <a:rPr lang="es-ES" altLang="en-US" sz="1300"/>
              <a:pPr>
                <a:spcBef>
                  <a:spcPct val="0"/>
                </a:spcBef>
              </a:pPr>
              <a:t>75</a:t>
            </a:fld>
            <a:endParaRPr lang="es-ES" altLang="en-US" sz="130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1 Marcador de imagen de diapositiva"/>
          <p:cNvSpPr>
            <a:spLocks noGrp="1" noRot="1" noChangeAspect="1" noTextEdit="1"/>
          </p:cNvSpPr>
          <p:nvPr>
            <p:ph type="sldImg"/>
          </p:nvPr>
        </p:nvSpPr>
        <p:spPr>
          <a:ln/>
        </p:spPr>
      </p:sp>
      <p:sp>
        <p:nvSpPr>
          <p:cNvPr id="15872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Despite the benefits of mixed methods, there isn’t always. You will need:</a:t>
            </a:r>
          </a:p>
          <a:p>
            <a:endParaRPr lang="es-MX" altLang="en-US" smtClean="0"/>
          </a:p>
          <a:p>
            <a:r>
              <a:rPr lang="en-US" altLang="en-US" smtClean="0"/>
              <a:t>1.Enough money to do both methods</a:t>
            </a:r>
          </a:p>
          <a:p>
            <a:endParaRPr lang="es-MX" altLang="en-US" smtClean="0"/>
          </a:p>
          <a:p>
            <a:r>
              <a:rPr lang="en-US" altLang="en-US" smtClean="0"/>
              <a:t>2.Teams with experiences in the quantitative and qualitative methods who wish to collaborate</a:t>
            </a:r>
          </a:p>
          <a:p>
            <a:endParaRPr lang="es-MX" altLang="en-US" smtClean="0"/>
          </a:p>
          <a:p>
            <a:r>
              <a:rPr lang="en-US" altLang="en-US" smtClean="0"/>
              <a:t>3. Enough time to do the both methodologies and analyze them.</a:t>
            </a:r>
          </a:p>
          <a:p>
            <a:endParaRPr lang="es-MX" altLang="en-US" smtClean="0"/>
          </a:p>
          <a:p>
            <a:r>
              <a:rPr lang="en-US" altLang="en-US" smtClean="0"/>
              <a:t>4.Experience or skills to perform mixed methods.</a:t>
            </a:r>
          </a:p>
          <a:p>
            <a:endParaRPr lang="es-MX" altLang="en-US" smtClean="0"/>
          </a:p>
        </p:txBody>
      </p:sp>
      <p:sp>
        <p:nvSpPr>
          <p:cNvPr id="15872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1D96C5C8-775F-49AC-8C92-FB0F63F68DF5}" type="slidenum">
              <a:rPr lang="es-ES" altLang="en-US" sz="1300"/>
              <a:pPr>
                <a:spcBef>
                  <a:spcPct val="0"/>
                </a:spcBef>
              </a:pPr>
              <a:t>76</a:t>
            </a:fld>
            <a:endParaRPr lang="es-ES" altLang="en-US" sz="130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1 Marcador de imagen de diapositiva"/>
          <p:cNvSpPr>
            <a:spLocks noGrp="1" noRot="1" noChangeAspect="1" noTextEdit="1"/>
          </p:cNvSpPr>
          <p:nvPr>
            <p:ph type="sldImg"/>
          </p:nvPr>
        </p:nvSpPr>
        <p:spPr>
          <a:ln/>
        </p:spPr>
      </p:sp>
      <p:sp>
        <p:nvSpPr>
          <p:cNvPr id="16077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smtClean="0"/>
          </a:p>
        </p:txBody>
      </p:sp>
      <p:sp>
        <p:nvSpPr>
          <p:cNvPr id="16077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B4A62206-2E93-4A03-8C7E-378D4608E4FB}" type="slidenum">
              <a:rPr lang="es-ES" altLang="en-US" sz="1300"/>
              <a:pPr>
                <a:spcBef>
                  <a:spcPct val="0"/>
                </a:spcBef>
              </a:pPr>
              <a:t>77</a:t>
            </a:fld>
            <a:endParaRPr lang="es-ES" altLang="en-US" sz="130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1 Marcador de imagen de diapositiva"/>
          <p:cNvSpPr>
            <a:spLocks noGrp="1" noRot="1" noChangeAspect="1" noTextEdit="1"/>
          </p:cNvSpPr>
          <p:nvPr>
            <p:ph type="sldImg"/>
          </p:nvPr>
        </p:nvSpPr>
        <p:spPr>
          <a:ln/>
        </p:spPr>
      </p:sp>
      <p:sp>
        <p:nvSpPr>
          <p:cNvPr id="16281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smtClean="0"/>
          </a:p>
        </p:txBody>
      </p:sp>
      <p:sp>
        <p:nvSpPr>
          <p:cNvPr id="16282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D7FB2C6D-7B0A-4237-98B0-2F068DD289CC}" type="slidenum">
              <a:rPr lang="es-ES" altLang="en-US" sz="1300"/>
              <a:pPr>
                <a:spcBef>
                  <a:spcPct val="0"/>
                </a:spcBef>
              </a:pPr>
              <a:t>78</a:t>
            </a:fld>
            <a:endParaRPr lang="es-ES" altLang="en-US" sz="130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9142433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imagen de diapositiva"/>
          <p:cNvSpPr>
            <a:spLocks noGrp="1" noRot="1" noChangeAspect="1" noTextEdit="1"/>
          </p:cNvSpPr>
          <p:nvPr>
            <p:ph type="sldImg"/>
          </p:nvPr>
        </p:nvSpPr>
        <p:spPr>
          <a:ln/>
        </p:spPr>
      </p:sp>
      <p:sp>
        <p:nvSpPr>
          <p:cNvPr id="2048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In the following section we will briefly review the principles of qualitative research.</a:t>
            </a:r>
            <a:endParaRPr lang="es-MX" altLang="en-US" smtClean="0"/>
          </a:p>
        </p:txBody>
      </p:sp>
      <p:sp>
        <p:nvSpPr>
          <p:cNvPr id="2048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1F17D58C-3F61-41C6-AFB3-1F423B374972}" type="slidenum">
              <a:rPr lang="es-ES" altLang="en-US" sz="1300"/>
              <a:pPr>
                <a:spcBef>
                  <a:spcPct val="0"/>
                </a:spcBef>
              </a:pPr>
              <a:t>8</a:t>
            </a:fld>
            <a:endParaRPr lang="es-ES" altLang="en-US" sz="13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imagen de diapositiva"/>
          <p:cNvSpPr>
            <a:spLocks noGrp="1" noRot="1" noChangeAspect="1" noTextEdit="1"/>
          </p:cNvSpPr>
          <p:nvPr>
            <p:ph type="sldImg"/>
          </p:nvPr>
        </p:nvSpPr>
        <p:spPr>
          <a:ln/>
        </p:spPr>
      </p:sp>
      <p:sp>
        <p:nvSpPr>
          <p:cNvPr id="2253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smtClean="0"/>
              <a:t>This table presents a comparison between the fundamental principles of both methodologies</a:t>
            </a:r>
            <a:r>
              <a:rPr lang="en-US" altLang="en-US" smtClean="0"/>
              <a:t>.</a:t>
            </a:r>
          </a:p>
          <a:p>
            <a:endParaRPr lang="es-MX" altLang="en-US" smtClean="0"/>
          </a:p>
          <a:p>
            <a:r>
              <a:rPr lang="en-US" altLang="en-US" b="1" smtClean="0"/>
              <a:t>Macro / Micro </a:t>
            </a:r>
            <a:r>
              <a:rPr lang="es-MX" altLang="en-US" smtClean="0">
                <a:sym typeface="Wingdings" panose="05000000000000000000" pitchFamily="2" charset="2"/>
              </a:rPr>
              <a:t></a:t>
            </a:r>
            <a:r>
              <a:rPr lang="en-US" altLang="en-US" smtClean="0"/>
              <a:t> While the quantitative approach focuses on a macro perspective, the qualitative one focuses on the micro</a:t>
            </a:r>
          </a:p>
          <a:p>
            <a:endParaRPr lang="es-MX" altLang="en-US" smtClean="0"/>
          </a:p>
          <a:p>
            <a:r>
              <a:rPr lang="en-US" altLang="en-US" b="1" smtClean="0"/>
              <a:t>Deduction / Induction </a:t>
            </a:r>
            <a:r>
              <a:rPr lang="es-MX" altLang="en-US" smtClean="0">
                <a:sym typeface="Wingdings" panose="05000000000000000000" pitchFamily="2" charset="2"/>
              </a:rPr>
              <a:t></a:t>
            </a:r>
            <a:r>
              <a:rPr lang="en-US" altLang="en-US" smtClean="0"/>
              <a:t> quantitative is deductive and qualitative is inductive </a:t>
            </a:r>
          </a:p>
          <a:p>
            <a:endParaRPr lang="es-MX" altLang="en-US" smtClean="0"/>
          </a:p>
          <a:p>
            <a:r>
              <a:rPr lang="en-US" altLang="en-US" b="1" smtClean="0"/>
              <a:t>Laws / contingencies </a:t>
            </a:r>
            <a:r>
              <a:rPr lang="es-MX" altLang="en-US" smtClean="0">
                <a:sym typeface="Wingdings" panose="05000000000000000000" pitchFamily="2" charset="2"/>
              </a:rPr>
              <a:t></a:t>
            </a:r>
            <a:r>
              <a:rPr lang="en-US" altLang="en-US" smtClean="0"/>
              <a:t> While the quantitative approach looks for laws that are always or almost always fulfilled, the qualitative looks for processes or events or contingencies that do not occur for everyone under every circumstance. </a:t>
            </a:r>
          </a:p>
          <a:p>
            <a:endParaRPr lang="es-MX" altLang="en-US" smtClean="0"/>
          </a:p>
          <a:p>
            <a:r>
              <a:rPr lang="en-US" altLang="en-US" b="1" smtClean="0"/>
              <a:t>Description / interpretation </a:t>
            </a:r>
            <a:r>
              <a:rPr lang="es-MX" altLang="en-US" smtClean="0">
                <a:sym typeface="Wingdings" panose="05000000000000000000" pitchFamily="2" charset="2"/>
              </a:rPr>
              <a:t></a:t>
            </a:r>
            <a:r>
              <a:rPr lang="en-US" altLang="en-US" smtClean="0"/>
              <a:t> Quantitative says what happens, qualitative seeks to understand why it happens</a:t>
            </a:r>
          </a:p>
          <a:p>
            <a:endParaRPr lang="es-MX" altLang="en-US" smtClean="0"/>
          </a:p>
          <a:p>
            <a:r>
              <a:rPr lang="en-US" altLang="en-US" b="1" smtClean="0"/>
              <a:t>Outside vs inside researcher </a:t>
            </a:r>
            <a:r>
              <a:rPr lang="es-MX" altLang="en-US" smtClean="0">
                <a:sym typeface="Wingdings" panose="05000000000000000000" pitchFamily="2" charset="2"/>
              </a:rPr>
              <a:t></a:t>
            </a:r>
            <a:r>
              <a:rPr lang="en-US" altLang="en-US" smtClean="0"/>
              <a:t> The quantitative researcher sets himself/herself apart from the object of study, is “impartial”; the qualitative researcher sets himself/herself within, in relation to the subject, avoiding bias but yet declaring his/her ideological and theoretical position about the topic.</a:t>
            </a:r>
          </a:p>
          <a:p>
            <a:endParaRPr lang="es-MX" altLang="en-US" smtClean="0"/>
          </a:p>
          <a:p>
            <a:r>
              <a:rPr lang="en-US" altLang="en-US" b="1" smtClean="0"/>
              <a:t>Understanding / Comprehension </a:t>
            </a:r>
            <a:r>
              <a:rPr lang="es-MX" altLang="en-US" smtClean="0">
                <a:sym typeface="Wingdings" panose="05000000000000000000" pitchFamily="2" charset="2"/>
              </a:rPr>
              <a:t></a:t>
            </a:r>
            <a:r>
              <a:rPr lang="es-MX" altLang="en-US" smtClean="0"/>
              <a:t> </a:t>
            </a:r>
            <a:r>
              <a:rPr lang="en-US" altLang="en-US" smtClean="0"/>
              <a:t>While one seeks to understand and describe the correlations, the other seeks to understand the causality in the correlation and the relationships that have multiple causes. </a:t>
            </a:r>
          </a:p>
          <a:p>
            <a:endParaRPr lang="es-MX" altLang="en-US" smtClean="0"/>
          </a:p>
          <a:p>
            <a:r>
              <a:rPr lang="en-US" altLang="en-US" b="1" smtClean="0"/>
              <a:t>Etic / Emic </a:t>
            </a:r>
            <a:r>
              <a:rPr lang="es-MX" altLang="en-US" smtClean="0">
                <a:sym typeface="Wingdings" panose="05000000000000000000" pitchFamily="2" charset="2"/>
              </a:rPr>
              <a:t></a:t>
            </a:r>
            <a:r>
              <a:rPr lang="en-US" altLang="en-US" smtClean="0"/>
              <a:t> While the first is the stranger’s view, from the outside, the second is the native’s view, or the view of the one who gets involved, from the inside.</a:t>
            </a:r>
            <a:endParaRPr lang="es-MX" altLang="en-US" smtClean="0"/>
          </a:p>
          <a:p>
            <a:pPr>
              <a:lnSpc>
                <a:spcPct val="90000"/>
              </a:lnSpc>
            </a:pPr>
            <a:endParaRPr lang="es-MX" altLang="en-US" sz="1100" smtClean="0">
              <a:sym typeface="Wingdings" panose="05000000000000000000" pitchFamily="2" charset="2"/>
            </a:endParaRPr>
          </a:p>
          <a:p>
            <a:pPr>
              <a:lnSpc>
                <a:spcPct val="90000"/>
              </a:lnSpc>
            </a:pPr>
            <a:r>
              <a:rPr lang="es-MX" altLang="en-US" sz="1100" b="1" smtClean="0"/>
              <a:t>Bibliography</a:t>
            </a:r>
            <a:r>
              <a:rPr lang="es-MX" altLang="en-US" sz="1100" smtClean="0"/>
              <a:t>: </a:t>
            </a:r>
          </a:p>
          <a:p>
            <a:pPr>
              <a:lnSpc>
                <a:spcPct val="90000"/>
              </a:lnSpc>
            </a:pPr>
            <a:endParaRPr lang="es-MX" altLang="en-US" sz="1100" smtClean="0"/>
          </a:p>
          <a:p>
            <a:pPr>
              <a:lnSpc>
                <a:spcPct val="90000"/>
              </a:lnSpc>
            </a:pPr>
            <a:r>
              <a:rPr lang="es-MX" altLang="en-US" sz="1100" smtClean="0"/>
              <a:t>Denzin, Norman K. &amp; Lincoln, Yvonna S. (Eds.). (2005). </a:t>
            </a:r>
            <a:r>
              <a:rPr lang="es-MX" altLang="en-US" sz="1100" i="1" smtClean="0"/>
              <a:t>The Sage Handbook of Qualitative Research</a:t>
            </a:r>
            <a:r>
              <a:rPr lang="es-MX" altLang="en-US" sz="1100" smtClean="0"/>
              <a:t> (3rd ed.). Thousand Oaks, CA: Sage. </a:t>
            </a:r>
            <a:r>
              <a:rPr lang="es-MX" altLang="en-US" sz="1100" smtClean="0">
                <a:hlinkClick r:id="rId3"/>
              </a:rPr>
              <a:t>ISBN 0-7619-2757-3</a:t>
            </a:r>
            <a:endParaRPr lang="es-MX" altLang="en-US" sz="1100" smtClean="0"/>
          </a:p>
          <a:p>
            <a:pPr>
              <a:lnSpc>
                <a:spcPct val="90000"/>
              </a:lnSpc>
            </a:pPr>
            <a:endParaRPr lang="es-MX" altLang="en-US" sz="1100" smtClean="0"/>
          </a:p>
          <a:p>
            <a:pPr>
              <a:lnSpc>
                <a:spcPct val="90000"/>
              </a:lnSpc>
            </a:pPr>
            <a:r>
              <a:rPr lang="en-US" altLang="en-US" sz="1100" smtClean="0"/>
              <a:t>Harris, Marvin (1980) “Chapter Two: The Epistemology of Cultural Materialism,” in </a:t>
            </a:r>
            <a:r>
              <a:rPr lang="en-US" altLang="en-US" sz="1100" i="1" smtClean="0"/>
              <a:t>Cultural Materialism: The Struggle for a Science of Culture</a:t>
            </a:r>
            <a:r>
              <a:rPr lang="en-US" altLang="en-US" sz="1100" smtClean="0"/>
              <a:t>. New York: Random House. pp. 29-45 </a:t>
            </a:r>
            <a:r>
              <a:rPr lang="en-US" altLang="en-US" sz="1100" smtClean="0">
                <a:hlinkClick r:id="rId4"/>
              </a:rPr>
              <a:t>ISBN 978-0-7591-0134-0</a:t>
            </a:r>
            <a:endParaRPr lang="en-US" altLang="en-US" sz="1100" smtClean="0"/>
          </a:p>
          <a:p>
            <a:pPr>
              <a:lnSpc>
                <a:spcPct val="90000"/>
              </a:lnSpc>
            </a:pPr>
            <a:endParaRPr lang="en-US" altLang="en-US" sz="1100" smtClean="0"/>
          </a:p>
          <a:p>
            <a:pPr>
              <a:lnSpc>
                <a:spcPct val="90000"/>
              </a:lnSpc>
            </a:pPr>
            <a:endParaRPr lang="en-US" altLang="en-US" sz="1100" smtClean="0"/>
          </a:p>
          <a:p>
            <a:pPr>
              <a:lnSpc>
                <a:spcPct val="90000"/>
              </a:lnSpc>
            </a:pPr>
            <a:endParaRPr lang="en-US" altLang="en-US" sz="1100" smtClean="0"/>
          </a:p>
          <a:p>
            <a:pPr>
              <a:lnSpc>
                <a:spcPct val="90000"/>
              </a:lnSpc>
            </a:pPr>
            <a:endParaRPr lang="es-MX" altLang="en-US" sz="1100" smtClean="0"/>
          </a:p>
        </p:txBody>
      </p:sp>
      <p:sp>
        <p:nvSpPr>
          <p:cNvPr id="2253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ヒラギノ角ゴ Pro W3" charset="-128"/>
              </a:defRPr>
            </a:lvl1pPr>
            <a:lvl2pPr marL="742950" indent="-285750">
              <a:spcBef>
                <a:spcPct val="30000"/>
              </a:spcBef>
              <a:defRPr sz="1200">
                <a:solidFill>
                  <a:schemeClr val="tx1"/>
                </a:solidFill>
                <a:latin typeface="Arial" panose="020B0604020202020204" pitchFamily="34" charset="0"/>
                <a:ea typeface="ヒラギノ角ゴ Pro W3" charset="-128"/>
              </a:defRPr>
            </a:lvl2pPr>
            <a:lvl3pPr marL="1143000" indent="-228600">
              <a:spcBef>
                <a:spcPct val="30000"/>
              </a:spcBef>
              <a:defRPr sz="1200">
                <a:solidFill>
                  <a:schemeClr val="tx1"/>
                </a:solidFill>
                <a:latin typeface="Arial" panose="020B0604020202020204" pitchFamily="34" charset="0"/>
                <a:ea typeface="ヒラギノ角ゴ Pro W3" charset="-128"/>
              </a:defRPr>
            </a:lvl3pPr>
            <a:lvl4pPr marL="1600200" indent="-228600">
              <a:spcBef>
                <a:spcPct val="30000"/>
              </a:spcBef>
              <a:defRPr sz="1200">
                <a:solidFill>
                  <a:schemeClr val="tx1"/>
                </a:solidFill>
                <a:latin typeface="Arial" panose="020B0604020202020204" pitchFamily="34" charset="0"/>
                <a:ea typeface="ヒラギノ角ゴ Pro W3" charset="-128"/>
              </a:defRPr>
            </a:lvl4pPr>
            <a:lvl5pPr marL="2057400" indent="-228600">
              <a:spcBef>
                <a:spcPct val="30000"/>
              </a:spcBef>
              <a:defRPr sz="1200">
                <a:solidFill>
                  <a:schemeClr val="tx1"/>
                </a:solidFill>
                <a:latin typeface="Arial" panose="020B0604020202020204"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ヒラギノ角ゴ Pro W3" charset="-128"/>
              </a:defRPr>
            </a:lvl9pPr>
          </a:lstStyle>
          <a:p>
            <a:pPr>
              <a:spcBef>
                <a:spcPct val="0"/>
              </a:spcBef>
            </a:pPr>
            <a:fld id="{086D8D01-81FD-4002-B30D-850D05ACB76E}" type="slidenum">
              <a:rPr lang="es-ES" altLang="en-US" sz="1300"/>
              <a:pPr>
                <a:spcBef>
                  <a:spcPct val="0"/>
                </a:spcBef>
              </a:pPr>
              <a:t>9</a:t>
            </a:fld>
            <a:endParaRPr lang="es-ES" altLang="en-US" sz="13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2.xml"/><Relationship Id="rId4" Type="http://schemas.openxmlformats.org/officeDocument/2006/relationships/image" Target="../media/image3.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2.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10" name="Rectangle 2"/>
          <p:cNvSpPr>
            <a:spLocks noGrp="1" noChangeArrowheads="1"/>
          </p:cNvSpPr>
          <p:nvPr>
            <p:ph type="ctrTitle"/>
          </p:nvPr>
        </p:nvSpPr>
        <p:spPr>
          <a:xfrm>
            <a:off x="914400" y="1524000"/>
            <a:ext cx="7623175" cy="1752600"/>
          </a:xfrm>
        </p:spPr>
        <p:txBody>
          <a:bodyPr/>
          <a:lstStyle>
            <a:lvl1pPr>
              <a:defRPr sz="5000"/>
            </a:lvl1pPr>
          </a:lstStyle>
          <a:p>
            <a:r>
              <a:rPr lang="es-ES" altLang="en-US"/>
              <a:t>Haga clic para cambiar el estilo de título	</a:t>
            </a:r>
          </a:p>
        </p:txBody>
      </p:sp>
      <p:sp>
        <p:nvSpPr>
          <p:cNvPr id="68611"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s-ES" altLang="en-US"/>
              <a:t>Haga clic para modificar el estilo de subtítulo del patrón</a:t>
            </a:r>
          </a:p>
        </p:txBody>
      </p:sp>
      <p:sp>
        <p:nvSpPr>
          <p:cNvPr id="6" name="Rectangle 4"/>
          <p:cNvSpPr>
            <a:spLocks noGrp="1" noChangeArrowheads="1"/>
          </p:cNvSpPr>
          <p:nvPr>
            <p:ph type="dt" sz="half" idx="10"/>
          </p:nvPr>
        </p:nvSpPr>
        <p:spPr/>
        <p:txBody>
          <a:bodyPr/>
          <a:lstStyle>
            <a:lvl1pPr>
              <a:defRPr/>
            </a:lvl1pPr>
          </a:lstStyle>
          <a:p>
            <a:pPr>
              <a:defRPr/>
            </a:pPr>
            <a:endParaRPr lang="es-ES"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es-ES" altLang="en-US"/>
          </a:p>
        </p:txBody>
      </p:sp>
      <p:sp>
        <p:nvSpPr>
          <p:cNvPr id="8" name="Rectangle 6"/>
          <p:cNvSpPr>
            <a:spLocks noGrp="1" noChangeArrowheads="1"/>
          </p:cNvSpPr>
          <p:nvPr>
            <p:ph type="sldNum" sz="quarter" idx="12"/>
          </p:nvPr>
        </p:nvSpPr>
        <p:spPr/>
        <p:txBody>
          <a:bodyPr/>
          <a:lstStyle>
            <a:lvl1pPr>
              <a:defRPr smtClean="0"/>
            </a:lvl1pPr>
          </a:lstStyle>
          <a:p>
            <a:pPr>
              <a:defRPr/>
            </a:pPr>
            <a:fld id="{6220CB19-36AE-4BE0-A1CE-045EE6C35493}" type="slidenum">
              <a:rPr lang="es-ES" altLang="en-US"/>
              <a:pPr>
                <a:defRPr/>
              </a:pPr>
              <a:t>‹#›</a:t>
            </a:fld>
            <a:endParaRPr lang="es-ES" altLang="en-US"/>
          </a:p>
        </p:txBody>
      </p:sp>
    </p:spTree>
    <p:extLst>
      <p:ext uri="{BB962C8B-B14F-4D97-AF65-F5344CB8AC3E}">
        <p14:creationId xmlns:p14="http://schemas.microsoft.com/office/powerpoint/2010/main" val="3202833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0711994-A0DD-46B5-ACA7-07D5F439EB53}" type="slidenum">
              <a:rPr lang="es-ES" altLang="en-US"/>
              <a:pPr>
                <a:defRPr/>
              </a:pPr>
              <a:t>‹#›</a:t>
            </a:fld>
            <a:endParaRPr lang="es-ES" altLang="en-US"/>
          </a:p>
        </p:txBody>
      </p:sp>
    </p:spTree>
    <p:extLst>
      <p:ext uri="{BB962C8B-B14F-4D97-AF65-F5344CB8AC3E}">
        <p14:creationId xmlns:p14="http://schemas.microsoft.com/office/powerpoint/2010/main" val="2514717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2F90E8A-C460-4154-AD9C-0076CB90A599}" type="slidenum">
              <a:rPr lang="es-ES" altLang="en-US"/>
              <a:pPr>
                <a:defRPr/>
              </a:pPr>
              <a:t>‹#›</a:t>
            </a:fld>
            <a:endParaRPr lang="es-ES" altLang="en-US"/>
          </a:p>
        </p:txBody>
      </p:sp>
    </p:spTree>
    <p:extLst>
      <p:ext uri="{BB962C8B-B14F-4D97-AF65-F5344CB8AC3E}">
        <p14:creationId xmlns:p14="http://schemas.microsoft.com/office/powerpoint/2010/main" val="6198121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457200" y="1600200"/>
            <a:ext cx="8229600" cy="4530725"/>
          </a:xfrm>
        </p:spPr>
        <p:txBody>
          <a:bodyPr/>
          <a:lstStyle/>
          <a:p>
            <a:pPr lvl="0"/>
            <a:endParaRPr lang="es-MX"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9D71F6D-5805-4AC4-8D1D-3DECCF29932E}" type="slidenum">
              <a:rPr lang="es-ES" altLang="en-US"/>
              <a:pPr>
                <a:defRPr/>
              </a:pPr>
              <a:t>‹#›</a:t>
            </a:fld>
            <a:endParaRPr lang="es-ES" altLang="en-US"/>
          </a:p>
        </p:txBody>
      </p:sp>
    </p:spTree>
    <p:extLst>
      <p:ext uri="{BB962C8B-B14F-4D97-AF65-F5344CB8AC3E}">
        <p14:creationId xmlns:p14="http://schemas.microsoft.com/office/powerpoint/2010/main" val="395690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19398254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9144000" cy="104926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008530"/>
            <a:ext cx="9144000" cy="480216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11" name="object 8"/>
          <p:cNvSpPr txBox="1"/>
          <p:nvPr userDrawn="1"/>
        </p:nvSpPr>
        <p:spPr>
          <a:xfrm>
            <a:off x="831273" y="335206"/>
            <a:ext cx="6803159" cy="3654847"/>
          </a:xfrm>
          <a:prstGeom prst="rect">
            <a:avLst/>
          </a:prstGeom>
        </p:spPr>
        <p:txBody>
          <a:bodyPr vert="horz" wrap="square" lIns="0" tIns="0" rIns="0" bIns="0" rtlCol="0">
            <a:spAutoFit/>
          </a:bodyPr>
          <a:lstStyle/>
          <a:p>
            <a:pPr marL="11206">
              <a:lnSpc>
                <a:spcPts val="5731"/>
              </a:lnSpc>
            </a:pPr>
            <a:r>
              <a:rPr lang="en-US" sz="5030" b="1" spc="-234" dirty="0" smtClean="0">
                <a:solidFill>
                  <a:srgbClr val="A29CC0"/>
                </a:solidFill>
                <a:latin typeface="Century Gothic" panose="020B0502020202020204" pitchFamily="34" charset="0"/>
                <a:cs typeface="Gill Sans MT"/>
              </a:rPr>
              <a:t>Headline goes here</a:t>
            </a:r>
          </a:p>
          <a:p>
            <a:pPr marL="11206">
              <a:lnSpc>
                <a:spcPts val="5731"/>
              </a:lnSpc>
            </a:pPr>
            <a:r>
              <a:rPr lang="en-US" sz="5030" b="1" spc="-234" dirty="0">
                <a:solidFill>
                  <a:schemeClr val="bg1"/>
                </a:solidFill>
                <a:latin typeface="Century Gothic" panose="020B0502020202020204" pitchFamily="34" charset="0"/>
                <a:cs typeface="Gill Sans MT"/>
              </a:rPr>
              <a:t>Headline goes </a:t>
            </a:r>
            <a:r>
              <a:rPr lang="en-US" sz="5030" b="1" spc="-234" dirty="0" smtClean="0">
                <a:solidFill>
                  <a:schemeClr val="bg1"/>
                </a:solidFill>
                <a:latin typeface="Century Gothic" panose="020B0502020202020204" pitchFamily="34" charset="0"/>
                <a:cs typeface="Gill Sans MT"/>
              </a:rPr>
              <a:t>here</a:t>
            </a:r>
          </a:p>
          <a:p>
            <a:pPr marL="11206" marR="0" indent="0" algn="l" defTabSz="806867" rtl="0" eaLnBrk="1" fontAlgn="auto" latinLnBrk="0" hangingPunct="1">
              <a:lnSpc>
                <a:spcPts val="5731"/>
              </a:lnSpc>
              <a:spcBef>
                <a:spcPts val="0"/>
              </a:spcBef>
              <a:spcAft>
                <a:spcPts val="0"/>
              </a:spcAft>
              <a:buClrTx/>
              <a:buSzTx/>
              <a:buFontTx/>
              <a:buNone/>
              <a:tabLst/>
              <a:defRPr/>
            </a:pPr>
            <a:r>
              <a:rPr lang="en-US" sz="5030" b="1" spc="-234" dirty="0" smtClean="0">
                <a:solidFill>
                  <a:srgbClr val="1E1860"/>
                </a:solidFill>
                <a:latin typeface="Century Gothic" panose="020B0502020202020204" pitchFamily="34" charset="0"/>
                <a:cs typeface="Gill Sans MT"/>
              </a:rPr>
              <a:t>Headline goes here</a:t>
            </a:r>
            <a:endParaRPr lang="en-US" sz="5030" dirty="0" smtClean="0">
              <a:solidFill>
                <a:srgbClr val="1E1860"/>
              </a:solidFill>
              <a:latin typeface="Century Gothic" panose="020B0502020202020204" pitchFamily="34" charset="0"/>
              <a:cs typeface="Gill Sans MT"/>
            </a:endParaRPr>
          </a:p>
          <a:p>
            <a:pPr marL="11206">
              <a:lnSpc>
                <a:spcPts val="5731"/>
              </a:lnSpc>
            </a:pPr>
            <a:endParaRPr lang="en-US" sz="5030" dirty="0">
              <a:solidFill>
                <a:schemeClr val="bg1"/>
              </a:solidFill>
              <a:latin typeface="Futura Lt BT" panose="020B0402020204020303" pitchFamily="34" charset="0"/>
              <a:cs typeface="Gill Sans MT"/>
            </a:endParaRPr>
          </a:p>
          <a:p>
            <a:pPr marL="11206">
              <a:lnSpc>
                <a:spcPts val="5731"/>
              </a:lnSpc>
            </a:pPr>
            <a:endParaRPr sz="5030" dirty="0">
              <a:solidFill>
                <a:srgbClr val="1E185F"/>
              </a:solidFill>
              <a:latin typeface="Futura Lt BT" panose="020B0402020204020303" pitchFamily="34" charset="0"/>
              <a:cs typeface="Gill Sans MT"/>
            </a:endParaRPr>
          </a:p>
        </p:txBody>
      </p:sp>
      <p:sp>
        <p:nvSpPr>
          <p:cNvPr id="12" name="object 9"/>
          <p:cNvSpPr txBox="1"/>
          <p:nvPr userDrawn="1"/>
        </p:nvSpPr>
        <p:spPr>
          <a:xfrm>
            <a:off x="4087091" y="4034117"/>
            <a:ext cx="4084782" cy="1434880"/>
          </a:xfrm>
          <a:prstGeom prst="rect">
            <a:avLst/>
          </a:prstGeom>
        </p:spPr>
        <p:txBody>
          <a:bodyPr vert="horz" wrap="square" lIns="0" tIns="0" rIns="0" bIns="0" rtlCol="0">
            <a:spAutoFit/>
          </a:bodyPr>
          <a:lstStyle/>
          <a:p>
            <a:pPr marL="11206">
              <a:lnSpc>
                <a:spcPts val="1985"/>
              </a:lnSpc>
            </a:pPr>
            <a:r>
              <a:rPr sz="1412" dirty="0">
                <a:solidFill>
                  <a:srgbClr val="1E1860"/>
                </a:solidFill>
                <a:latin typeface="Futura LT Pro Book"/>
                <a:cs typeface="Futura LT Pro Book"/>
              </a:rPr>
              <a:t>Author Name and Degree Here</a:t>
            </a:r>
          </a:p>
          <a:p>
            <a:pPr marL="11206">
              <a:lnSpc>
                <a:spcPts val="1985"/>
              </a:lnSpc>
            </a:pPr>
            <a:r>
              <a:rPr sz="1412" b="1" dirty="0">
                <a:solidFill>
                  <a:srgbClr val="1E1860"/>
                </a:solidFill>
                <a:latin typeface="Futura LT Pro Book"/>
                <a:cs typeface="Futura LT Pro Book"/>
              </a:rPr>
              <a:t>MEASURE Evaluation</a:t>
            </a:r>
            <a:endParaRPr sz="1412" dirty="0">
              <a:solidFill>
                <a:srgbClr val="1E1860"/>
              </a:solidFill>
              <a:latin typeface="Futura LT Pro Book"/>
              <a:cs typeface="Futura LT Pro Book"/>
            </a:endParaRPr>
          </a:p>
          <a:p>
            <a:pPr marL="11206">
              <a:lnSpc>
                <a:spcPct val="100000"/>
              </a:lnSpc>
            </a:pPr>
            <a:r>
              <a:rPr sz="1412" dirty="0">
                <a:solidFill>
                  <a:srgbClr val="1E1860"/>
                </a:solidFill>
                <a:latin typeface="Futura LT Pro Book"/>
                <a:cs typeface="Futura LT Pro Book"/>
              </a:rPr>
              <a:t>Your organization here</a:t>
            </a:r>
          </a:p>
          <a:p>
            <a:pPr>
              <a:lnSpc>
                <a:spcPct val="100000"/>
              </a:lnSpc>
              <a:spcBef>
                <a:spcPts val="40"/>
              </a:spcBef>
            </a:pPr>
            <a:endParaRPr sz="1412" dirty="0">
              <a:solidFill>
                <a:srgbClr val="1E1860"/>
              </a:solidFill>
              <a:latin typeface="Times New Roman"/>
              <a:cs typeface="Times New Roman"/>
            </a:endParaRPr>
          </a:p>
          <a:p>
            <a:pPr marL="11206">
              <a:lnSpc>
                <a:spcPts val="1941"/>
              </a:lnSpc>
            </a:pPr>
            <a:r>
              <a:rPr lang="en-US" sz="1412" dirty="0" smtClean="0">
                <a:solidFill>
                  <a:srgbClr val="1E1860"/>
                </a:solidFill>
                <a:latin typeface="Futura LT Pro Book"/>
                <a:cs typeface="Futura LT Pro Book"/>
              </a:rPr>
              <a:t>Date for presentation</a:t>
            </a:r>
            <a:r>
              <a:rPr lang="en-US" sz="1412" baseline="0" dirty="0" smtClean="0">
                <a:solidFill>
                  <a:srgbClr val="1E1860"/>
                </a:solidFill>
                <a:latin typeface="Futura LT Pro Book"/>
                <a:cs typeface="Futura LT Pro Book"/>
              </a:rPr>
              <a:t> if necessary</a:t>
            </a:r>
            <a:endParaRPr sz="1412" dirty="0">
              <a:solidFill>
                <a:srgbClr val="1E1860"/>
              </a:solidFill>
              <a:latin typeface="Futura LT Pro Book"/>
              <a:cs typeface="Futura LT Pro Book"/>
            </a:endParaRPr>
          </a:p>
          <a:p>
            <a:pPr marL="11206">
              <a:lnSpc>
                <a:spcPts val="1941"/>
              </a:lnSpc>
            </a:pPr>
            <a:r>
              <a:rPr lang="en-US" sz="1412" b="1" dirty="0" smtClean="0">
                <a:solidFill>
                  <a:srgbClr val="1E1860"/>
                </a:solidFill>
                <a:latin typeface="Futura LT Pro Book"/>
                <a:cs typeface="Futura LT Pro Book"/>
              </a:rPr>
              <a:t>Name of meeting</a:t>
            </a:r>
            <a:endParaRPr sz="1412" dirty="0">
              <a:solidFill>
                <a:srgbClr val="1E1860"/>
              </a:solidFill>
              <a:latin typeface="Futura LT Pro Book"/>
              <a:cs typeface="Futura LT Pro Book"/>
            </a:endParaRPr>
          </a:p>
        </p:txBody>
      </p:sp>
      <p:sp>
        <p:nvSpPr>
          <p:cNvPr id="13" name="Rectangle 1"/>
          <p:cNvSpPr>
            <a:spLocks noChangeArrowheads="1"/>
          </p:cNvSpPr>
          <p:nvPr userDrawn="1"/>
        </p:nvSpPr>
        <p:spPr bwMode="auto">
          <a:xfrm>
            <a:off x="-2404277" y="645824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pPr>
            <a:endParaRPr kumimoji="0" lang="fr-FR" altLang="en-US" sz="1588" b="0" i="0" u="none" strike="noStrike" cap="none" normalizeH="0" baseline="0" dirty="0" smtClean="0">
              <a:ln>
                <a:noFill/>
              </a:ln>
              <a:solidFill>
                <a:schemeClr val="tx1"/>
              </a:solidFill>
              <a:effectLst/>
              <a:latin typeface="Arial" panose="020B0604020202020204" pitchFamily="34" charset="0"/>
            </a:endParaRPr>
          </a:p>
        </p:txBody>
      </p:sp>
      <p:grpSp>
        <p:nvGrpSpPr>
          <p:cNvPr id="17" name="Group 16"/>
          <p:cNvGrpSpPr/>
          <p:nvPr userDrawn="1"/>
        </p:nvGrpSpPr>
        <p:grpSpPr>
          <a:xfrm>
            <a:off x="5107067" y="6096731"/>
            <a:ext cx="1809613" cy="626839"/>
            <a:chOff x="7500479" y="6873004"/>
            <a:chExt cx="1990574" cy="710418"/>
          </a:xfrm>
        </p:grpSpPr>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48545" y="5896597"/>
            <a:ext cx="1158522" cy="961403"/>
          </a:xfrm>
          <a:prstGeom prst="rect">
            <a:avLst/>
          </a:prstGeom>
        </p:spPr>
      </p:pic>
    </p:spTree>
    <p:extLst>
      <p:ext uri="{BB962C8B-B14F-4D97-AF65-F5344CB8AC3E}">
        <p14:creationId xmlns:p14="http://schemas.microsoft.com/office/powerpoint/2010/main" val="35509139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6199347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4634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44413" y="403412"/>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544413" y="905576"/>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5" name="Text Placeholder 4"/>
          <p:cNvSpPr>
            <a:spLocks noGrp="1"/>
          </p:cNvSpPr>
          <p:nvPr>
            <p:ph type="body" sz="quarter" idx="12" hasCustomPrompt="1"/>
          </p:nvPr>
        </p:nvSpPr>
        <p:spPr>
          <a:xfrm>
            <a:off x="544413" y="2487706"/>
            <a:ext cx="6165273" cy="2521324"/>
          </a:xfrm>
          <a:prstGeom prst="rect">
            <a:avLst/>
          </a:prstGeom>
        </p:spPr>
        <p:txBody>
          <a:bodyPr/>
          <a:lstStyle>
            <a:lvl1pPr>
              <a:defRPr sz="2471">
                <a:solidFill>
                  <a:schemeClr val="tx1"/>
                </a:solidFill>
                <a:latin typeface="Futura LT Pro Book" panose="020B0502020204020303" pitchFamily="34" charset="0"/>
              </a:defRPr>
            </a:lvl1pPr>
            <a:lvl2pPr marL="706008" indent="-302575">
              <a:buFont typeface="Arial" panose="020B0604020202020204" pitchFamily="34" charset="0"/>
              <a:buChar char="•"/>
              <a:defRPr sz="2118" baseline="0">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stStyle>
          <a:p>
            <a:pPr lvl="0"/>
            <a:r>
              <a:rPr lang="en-US" dirty="0" smtClean="0"/>
              <a:t>Point number 1</a:t>
            </a:r>
          </a:p>
          <a:p>
            <a:pPr lvl="1"/>
            <a:r>
              <a:rPr lang="en-US" dirty="0" smtClean="0"/>
              <a:t>Information about point number 1</a:t>
            </a:r>
          </a:p>
          <a:p>
            <a:pPr lvl="2"/>
            <a:r>
              <a:rPr lang="en-US" dirty="0" smtClean="0"/>
              <a:t>Information about point number 1</a:t>
            </a:r>
            <a:br>
              <a:rPr lang="en-US" dirty="0" smtClean="0"/>
            </a:br>
            <a:endParaRPr lang="en-US" dirty="0" smtClean="0"/>
          </a:p>
          <a:p>
            <a:pPr lvl="0"/>
            <a:r>
              <a:rPr lang="en-US" dirty="0" smtClean="0"/>
              <a:t>Point number 2</a:t>
            </a:r>
          </a:p>
          <a:p>
            <a:pPr lvl="1"/>
            <a:r>
              <a:rPr lang="en-US" dirty="0" smtClean="0"/>
              <a:t>Information about point number 2</a:t>
            </a:r>
          </a:p>
          <a:p>
            <a:pPr lvl="2"/>
            <a:r>
              <a:rPr lang="en-US" dirty="0" smtClean="0"/>
              <a:t>Information about point number 2</a:t>
            </a:r>
          </a:p>
          <a:p>
            <a:pPr lvl="2"/>
            <a:endParaRPr lang="en-US" dirty="0" smtClean="0"/>
          </a:p>
        </p:txBody>
      </p:sp>
    </p:spTree>
    <p:extLst>
      <p:ext uri="{BB962C8B-B14F-4D97-AF65-F5344CB8AC3E}">
        <p14:creationId xmlns:p14="http://schemas.microsoft.com/office/powerpoint/2010/main" val="22847502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18570" y="302559"/>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618570" y="937092"/>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4" name="Picture Placeholder 3"/>
          <p:cNvSpPr>
            <a:spLocks noGrp="1"/>
          </p:cNvSpPr>
          <p:nvPr>
            <p:ph type="pic" sz="quarter" idx="12"/>
          </p:nvPr>
        </p:nvSpPr>
        <p:spPr>
          <a:xfrm>
            <a:off x="623454" y="2891118"/>
            <a:ext cx="3671455" cy="3496235"/>
          </a:xfrm>
          <a:prstGeom prst="rect">
            <a:avLst/>
          </a:prstGeom>
        </p:spPr>
        <p:txBody>
          <a:bodyPr/>
          <a:lstStyle/>
          <a:p>
            <a:r>
              <a:rPr lang="en-US" smtClean="0"/>
              <a:t>Click icon to add picture</a:t>
            </a:r>
            <a:endParaRPr lang="en-US"/>
          </a:p>
        </p:txBody>
      </p:sp>
      <p:sp>
        <p:nvSpPr>
          <p:cNvPr id="7" name="Picture Placeholder 6"/>
          <p:cNvSpPr>
            <a:spLocks noGrp="1"/>
          </p:cNvSpPr>
          <p:nvPr>
            <p:ph type="pic" sz="quarter" idx="13"/>
          </p:nvPr>
        </p:nvSpPr>
        <p:spPr>
          <a:xfrm>
            <a:off x="4561343" y="2891118"/>
            <a:ext cx="3810000" cy="3496235"/>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40901768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7576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52531" y="1073664"/>
            <a:ext cx="6026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art goes here</a:t>
            </a:r>
            <a:endParaRPr lang="en-US" dirty="0"/>
          </a:p>
        </p:txBody>
      </p:sp>
      <p:sp>
        <p:nvSpPr>
          <p:cNvPr id="7" name="Picture Placeholder 6"/>
          <p:cNvSpPr>
            <a:spLocks noGrp="1"/>
          </p:cNvSpPr>
          <p:nvPr>
            <p:ph type="pic" sz="quarter" idx="13"/>
          </p:nvPr>
        </p:nvSpPr>
        <p:spPr>
          <a:xfrm>
            <a:off x="4561343" y="2084294"/>
            <a:ext cx="3810000" cy="3496235"/>
          </a:xfrm>
          <a:prstGeom prst="rect">
            <a:avLst/>
          </a:prstGeom>
        </p:spPr>
        <p:txBody>
          <a:bodyPr/>
          <a:lstStyle/>
          <a:p>
            <a:r>
              <a:rPr lang="en-US" smtClean="0"/>
              <a:t>Click icon to add picture</a:t>
            </a:r>
            <a:endParaRPr lang="en-US"/>
          </a:p>
        </p:txBody>
      </p:sp>
      <p:sp>
        <p:nvSpPr>
          <p:cNvPr id="5" name="Text Placeholder 4"/>
          <p:cNvSpPr>
            <a:spLocks noGrp="1"/>
          </p:cNvSpPr>
          <p:nvPr>
            <p:ph type="body" sz="quarter" idx="14" hasCustomPrompt="1"/>
          </p:nvPr>
        </p:nvSpPr>
        <p:spPr>
          <a:xfrm>
            <a:off x="484909" y="2084294"/>
            <a:ext cx="3879273" cy="4101353"/>
          </a:xfrm>
          <a:prstGeom prst="rect">
            <a:avLst/>
          </a:prstGeom>
        </p:spPr>
        <p:txBody>
          <a:bodyPr/>
          <a:lstStyle>
            <a:lvl1pPr>
              <a:defRPr sz="2471">
                <a:latin typeface="Futura LT Pro Book" panose="020B0502020204020303" pitchFamily="34" charset="0"/>
              </a:defRPr>
            </a:lvl1pPr>
            <a:lvl2pPr marL="706008" indent="-302575">
              <a:buFont typeface="Arial" panose="020B0604020202020204" pitchFamily="34" charset="0"/>
              <a:buChar char="•"/>
              <a:defRPr sz="1765">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vl4pPr marL="1462446" indent="-252146">
              <a:buFont typeface="Arial" panose="020B0604020202020204" pitchFamily="34" charset="0"/>
              <a:buChar char="•"/>
              <a:defRPr>
                <a:latin typeface="Futura LT Pro Book" panose="020B0502020204020303" pitchFamily="34" charset="0"/>
              </a:defRPr>
            </a:lvl4pPr>
            <a:lvl5pPr marL="1865879" indent="-252146">
              <a:buFont typeface="Arial" panose="020B0604020202020204" pitchFamily="34" charset="0"/>
              <a:buChar char="•"/>
              <a:defRPr>
                <a:latin typeface="Futura LT Pro Book" panose="020B0502020204020303" pitchFamily="34" charset="0"/>
              </a:defRPr>
            </a:lvl5pPr>
          </a:lstStyle>
          <a:p>
            <a:pPr lvl="0"/>
            <a:r>
              <a:rPr lang="en-US" dirty="0" smtClean="0"/>
              <a:t>Type text here</a:t>
            </a:r>
          </a:p>
          <a:p>
            <a:pPr lvl="1"/>
            <a:r>
              <a:rPr lang="en-US" dirty="0" smtClean="0"/>
              <a:t>Type text here</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192853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84909" y="1008530"/>
            <a:ext cx="6788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t>
            </a:r>
            <a:r>
              <a:rPr lang="en-US" dirty="0" err="1" smtClean="0"/>
              <a:t>ch</a:t>
            </a:r>
            <a:r>
              <a:rPr lang="en-US" dirty="0" smtClean="0"/>
              <a:t>)art goes here</a:t>
            </a:r>
            <a:endParaRPr lang="en-US" dirty="0"/>
          </a:p>
        </p:txBody>
      </p:sp>
      <p:sp>
        <p:nvSpPr>
          <p:cNvPr id="5" name="Picture Placeholder 4"/>
          <p:cNvSpPr>
            <a:spLocks noGrp="1"/>
          </p:cNvSpPr>
          <p:nvPr>
            <p:ph type="pic" sz="quarter" idx="12"/>
          </p:nvPr>
        </p:nvSpPr>
        <p:spPr>
          <a:xfrm>
            <a:off x="494302" y="1815353"/>
            <a:ext cx="8174182" cy="4840941"/>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2933693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8B24D20-58D6-4A5E-BB81-27A2824282BA}" type="slidenum">
              <a:rPr lang="es-ES" altLang="en-US"/>
              <a:pPr>
                <a:defRPr/>
              </a:pPr>
              <a:t>‹#›</a:t>
            </a:fld>
            <a:endParaRPr lang="es-ES" altLang="en-US"/>
          </a:p>
        </p:txBody>
      </p:sp>
    </p:spTree>
    <p:extLst>
      <p:ext uri="{BB962C8B-B14F-4D97-AF65-F5344CB8AC3E}">
        <p14:creationId xmlns:p14="http://schemas.microsoft.com/office/powerpoint/2010/main" val="39541491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414640" lvl="1" algn="l">
              <a:lnSpc>
                <a:spcPts val="3000"/>
              </a:lnSpc>
            </a:pPr>
            <a:endParaRPr lang="en-US" sz="1588" dirty="0">
              <a:solidFill>
                <a:schemeClr val="bg1"/>
              </a:solidFill>
              <a:latin typeface="Futura LT Pro Book"/>
              <a:cs typeface="Futura LT Pro Book"/>
            </a:endParaRPr>
          </a:p>
        </p:txBody>
      </p:sp>
      <p:sp>
        <p:nvSpPr>
          <p:cNvPr id="17" name="bk object 17"/>
          <p:cNvSpPr/>
          <p:nvPr/>
        </p:nvSpPr>
        <p:spPr>
          <a:xfrm>
            <a:off x="1385" y="0"/>
            <a:ext cx="0" cy="1223682"/>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075765"/>
            <a:ext cx="9144000" cy="470389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969818" y="2622176"/>
            <a:ext cx="7342909" cy="2583528"/>
          </a:xfrm>
          <a:prstGeom prst="rect">
            <a:avLst/>
          </a:prstGeom>
        </p:spPr>
        <p:txBody>
          <a:bodyPr wrap="square">
            <a:spAutoFit/>
          </a:bodyPr>
          <a:lstStyle/>
          <a:p>
            <a:pPr marL="0" marR="0" lvl="0" indent="0" algn="l" defTabSz="806867" rtl="0" eaLnBrk="1" fontAlgn="auto" latinLnBrk="0" hangingPunct="1">
              <a:lnSpc>
                <a:spcPct val="100000"/>
              </a:lnSpc>
              <a:spcBef>
                <a:spcPts val="0"/>
              </a:spcBef>
              <a:spcAft>
                <a:spcPts val="0"/>
              </a:spcAft>
              <a:buClrTx/>
              <a:buSzTx/>
              <a:buFontTx/>
              <a:buNone/>
              <a:tabLst/>
              <a:defRPr/>
            </a:pPr>
            <a:r>
              <a:rPr kumimoji="0" lang="en-US" sz="1765" b="0" i="0" u="none" strike="noStrike" kern="1200" cap="none" spc="-88" normalizeH="0" baseline="0" noProof="0" dirty="0" smtClean="0">
                <a:ln>
                  <a:noFill/>
                </a:ln>
                <a:solidFill>
                  <a:prstClr val="white"/>
                </a:solidFill>
                <a:effectLst/>
                <a:uLnTx/>
                <a:uFillTx/>
                <a:latin typeface="Futura LT Pro Book" panose="020B0502020204020303" pitchFamily="34" charset="0"/>
                <a:ea typeface="+mn-ea"/>
                <a:cs typeface="+mn-cs"/>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1206" marR="722818" lvl="0" indent="0" algn="l" defTabSz="806867" rtl="0" eaLnBrk="1" fontAlgn="auto" latinLnBrk="0" hangingPunct="1">
              <a:lnSpc>
                <a:spcPts val="4588"/>
              </a:lnSpc>
              <a:spcBef>
                <a:spcPts val="0"/>
              </a:spcBef>
              <a:spcAft>
                <a:spcPts val="0"/>
              </a:spcAft>
              <a:buClrTx/>
              <a:buSzTx/>
              <a:buFontTx/>
              <a:buNone/>
              <a:tabLst/>
              <a:defRPr/>
            </a:pPr>
            <a:r>
              <a:rPr kumimoji="0" lang="en-US" sz="1765" b="1" i="0" u="none" strike="noStrike" kern="1200" cap="none" spc="-88" normalizeH="0" baseline="0" noProof="0" dirty="0" smtClean="0">
                <a:ln>
                  <a:noFill/>
                </a:ln>
                <a:solidFill>
                  <a:srgbClr val="1E1860"/>
                </a:solidFill>
                <a:effectLst/>
                <a:uLnTx/>
                <a:uFillTx/>
                <a:latin typeface="Futura LT Pro Book" panose="020B0502020204020303" pitchFamily="34" charset="0"/>
                <a:ea typeface="+mn-ea"/>
                <a:cs typeface="Futura LT Pro Book"/>
              </a:rPr>
              <a:t>www.measureevaluation.org</a:t>
            </a:r>
            <a:endParaRPr kumimoji="0" lang="en-US" sz="1765" b="1" i="0" u="none" strike="noStrike" kern="1200" cap="none" spc="-88" normalizeH="0" baseline="0" noProof="0" dirty="0">
              <a:ln>
                <a:noFill/>
              </a:ln>
              <a:solidFill>
                <a:srgbClr val="1E1860"/>
              </a:solidFill>
              <a:effectLst/>
              <a:uLnTx/>
              <a:uFillTx/>
              <a:latin typeface="Futura LT Pro Book" panose="020B0502020204020303" pitchFamily="34" charset="0"/>
              <a:ea typeface="+mn-ea"/>
              <a:cs typeface="Futura LT Pro Book"/>
            </a:endParaRPr>
          </a:p>
        </p:txBody>
      </p:sp>
      <p:sp>
        <p:nvSpPr>
          <p:cNvPr id="13" name="Rectangle 1"/>
          <p:cNvSpPr>
            <a:spLocks noChangeArrowheads="1"/>
          </p:cNvSpPr>
          <p:nvPr userDrawn="1"/>
        </p:nvSpPr>
        <p:spPr bwMode="auto">
          <a:xfrm>
            <a:off x="-1295913" y="635290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pPr>
            <a:endParaRPr kumimoji="0" lang="fr-FR" altLang="en-US" sz="1588" b="0" i="0" u="none" strike="noStrike" cap="none" normalizeH="0" baseline="0" dirty="0" smtClean="0">
              <a:ln>
                <a:noFill/>
              </a:ln>
              <a:solidFill>
                <a:schemeClr val="tx1"/>
              </a:solidFill>
              <a:effectLst/>
              <a:latin typeface="Arial" panose="020B0604020202020204" pitchFamily="34" charset="0"/>
            </a:endParaRPr>
          </a:p>
        </p:txBody>
      </p:sp>
      <p:grpSp>
        <p:nvGrpSpPr>
          <p:cNvPr id="14" name="Group 13"/>
          <p:cNvGrpSpPr/>
          <p:nvPr userDrawn="1"/>
        </p:nvGrpSpPr>
        <p:grpSpPr>
          <a:xfrm>
            <a:off x="6215431" y="5991390"/>
            <a:ext cx="1809613" cy="626839"/>
            <a:chOff x="7500479" y="6873004"/>
            <a:chExt cx="1990574" cy="710418"/>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56909" y="5791256"/>
            <a:ext cx="1158522" cy="961403"/>
          </a:xfrm>
          <a:prstGeom prst="rect">
            <a:avLst/>
          </a:prstGeom>
        </p:spPr>
      </p:pic>
    </p:spTree>
    <p:extLst>
      <p:ext uri="{BB962C8B-B14F-4D97-AF65-F5344CB8AC3E}">
        <p14:creationId xmlns:p14="http://schemas.microsoft.com/office/powerpoint/2010/main" val="1833664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0424822-69C2-46DF-9FA9-F6F853339E2D}" type="slidenum">
              <a:rPr lang="es-ES" altLang="en-US"/>
              <a:pPr>
                <a:defRPr/>
              </a:pPr>
              <a:t>‹#›</a:t>
            </a:fld>
            <a:endParaRPr lang="es-ES" altLang="en-US"/>
          </a:p>
        </p:txBody>
      </p:sp>
    </p:spTree>
    <p:extLst>
      <p:ext uri="{BB962C8B-B14F-4D97-AF65-F5344CB8AC3E}">
        <p14:creationId xmlns:p14="http://schemas.microsoft.com/office/powerpoint/2010/main" val="2563373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9E81675-2B66-4564-8B91-7D27946A2430}" type="slidenum">
              <a:rPr lang="es-ES" altLang="en-US"/>
              <a:pPr>
                <a:defRPr/>
              </a:pPr>
              <a:t>‹#›</a:t>
            </a:fld>
            <a:endParaRPr lang="es-ES" altLang="en-US"/>
          </a:p>
        </p:txBody>
      </p:sp>
    </p:spTree>
    <p:extLst>
      <p:ext uri="{BB962C8B-B14F-4D97-AF65-F5344CB8AC3E}">
        <p14:creationId xmlns:p14="http://schemas.microsoft.com/office/powerpoint/2010/main" val="2184004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9" name="Rectangle 6"/>
          <p:cNvSpPr>
            <a:spLocks noGrp="1" noChangeArrowheads="1"/>
          </p:cNvSpPr>
          <p:nvPr>
            <p:ph type="sldNum" sz="quarter" idx="12"/>
          </p:nvPr>
        </p:nvSpPr>
        <p:spPr>
          <a:ln/>
        </p:spPr>
        <p:txBody>
          <a:bodyPr/>
          <a:lstStyle>
            <a:lvl1pPr>
              <a:defRPr/>
            </a:lvl1pPr>
          </a:lstStyle>
          <a:p>
            <a:pPr>
              <a:defRPr/>
            </a:pPr>
            <a:fld id="{825AAFC4-FB10-459C-8BE1-974E40E9264B}" type="slidenum">
              <a:rPr lang="es-ES" altLang="en-US"/>
              <a:pPr>
                <a:defRPr/>
              </a:pPr>
              <a:t>‹#›</a:t>
            </a:fld>
            <a:endParaRPr lang="es-ES" altLang="en-US"/>
          </a:p>
        </p:txBody>
      </p:sp>
    </p:spTree>
    <p:extLst>
      <p:ext uri="{BB962C8B-B14F-4D97-AF65-F5344CB8AC3E}">
        <p14:creationId xmlns:p14="http://schemas.microsoft.com/office/powerpoint/2010/main" val="1063419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5" name="Rectangle 6"/>
          <p:cNvSpPr>
            <a:spLocks noGrp="1" noChangeArrowheads="1"/>
          </p:cNvSpPr>
          <p:nvPr>
            <p:ph type="sldNum" sz="quarter" idx="12"/>
          </p:nvPr>
        </p:nvSpPr>
        <p:spPr>
          <a:ln/>
        </p:spPr>
        <p:txBody>
          <a:bodyPr/>
          <a:lstStyle>
            <a:lvl1pPr>
              <a:defRPr/>
            </a:lvl1pPr>
          </a:lstStyle>
          <a:p>
            <a:pPr>
              <a:defRPr/>
            </a:pPr>
            <a:fld id="{0EFE45CA-4D5E-4885-B0E2-7A754D4E80F2}" type="slidenum">
              <a:rPr lang="es-ES" altLang="en-US"/>
              <a:pPr>
                <a:defRPr/>
              </a:pPr>
              <a:t>‹#›</a:t>
            </a:fld>
            <a:endParaRPr lang="es-ES" altLang="en-US"/>
          </a:p>
        </p:txBody>
      </p:sp>
    </p:spTree>
    <p:extLst>
      <p:ext uri="{BB962C8B-B14F-4D97-AF65-F5344CB8AC3E}">
        <p14:creationId xmlns:p14="http://schemas.microsoft.com/office/powerpoint/2010/main" val="2443009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4" name="Rectangle 6"/>
          <p:cNvSpPr>
            <a:spLocks noGrp="1" noChangeArrowheads="1"/>
          </p:cNvSpPr>
          <p:nvPr>
            <p:ph type="sldNum" sz="quarter" idx="12"/>
          </p:nvPr>
        </p:nvSpPr>
        <p:spPr>
          <a:ln/>
        </p:spPr>
        <p:txBody>
          <a:bodyPr/>
          <a:lstStyle>
            <a:lvl1pPr>
              <a:defRPr/>
            </a:lvl1pPr>
          </a:lstStyle>
          <a:p>
            <a:pPr>
              <a:defRPr/>
            </a:pPr>
            <a:fld id="{44279077-5B16-4D47-8C8B-928C21D66F94}" type="slidenum">
              <a:rPr lang="es-ES" altLang="en-US"/>
              <a:pPr>
                <a:defRPr/>
              </a:pPr>
              <a:t>‹#›</a:t>
            </a:fld>
            <a:endParaRPr lang="es-ES" altLang="en-US"/>
          </a:p>
        </p:txBody>
      </p:sp>
    </p:spTree>
    <p:extLst>
      <p:ext uri="{BB962C8B-B14F-4D97-AF65-F5344CB8AC3E}">
        <p14:creationId xmlns:p14="http://schemas.microsoft.com/office/powerpoint/2010/main" val="1452654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0F0B2CC-228D-4541-B5F0-CC83D2606EB6}" type="slidenum">
              <a:rPr lang="es-ES" altLang="en-US"/>
              <a:pPr>
                <a:defRPr/>
              </a:pPr>
              <a:t>‹#›</a:t>
            </a:fld>
            <a:endParaRPr lang="es-ES" altLang="en-US"/>
          </a:p>
        </p:txBody>
      </p:sp>
    </p:spTree>
    <p:extLst>
      <p:ext uri="{BB962C8B-B14F-4D97-AF65-F5344CB8AC3E}">
        <p14:creationId xmlns:p14="http://schemas.microsoft.com/office/powerpoint/2010/main" val="1268053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FF0DA9B-9D5F-4774-8C3E-57BD36E7FA4A}" type="slidenum">
              <a:rPr lang="es-ES" altLang="en-US"/>
              <a:pPr>
                <a:defRPr/>
              </a:pPr>
              <a:t>‹#›</a:t>
            </a:fld>
            <a:endParaRPr lang="es-ES" altLang="en-US"/>
          </a:p>
        </p:txBody>
      </p:sp>
    </p:spTree>
    <p:extLst>
      <p:ext uri="{BB962C8B-B14F-4D97-AF65-F5344CB8AC3E}">
        <p14:creationId xmlns:p14="http://schemas.microsoft.com/office/powerpoint/2010/main" val="3361678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67588"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j-lt"/>
                <a:ea typeface="+mn-ea"/>
                <a:cs typeface="+mn-cs"/>
              </a:defRPr>
            </a:lvl1pPr>
          </a:lstStyle>
          <a:p>
            <a:pPr>
              <a:defRPr/>
            </a:pPr>
            <a:endParaRPr lang="es-ES" altLang="en-US"/>
          </a:p>
        </p:txBody>
      </p:sp>
      <p:sp>
        <p:nvSpPr>
          <p:cNvPr id="6758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j-lt"/>
                <a:ea typeface="+mn-ea"/>
                <a:cs typeface="+mn-cs"/>
              </a:defRPr>
            </a:lvl1pPr>
          </a:lstStyle>
          <a:p>
            <a:pPr>
              <a:defRPr/>
            </a:pPr>
            <a:endParaRPr lang="es-ES" altLang="en-US"/>
          </a:p>
        </p:txBody>
      </p:sp>
      <p:sp>
        <p:nvSpPr>
          <p:cNvPr id="67590"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Garamond" panose="02020404030301010803" pitchFamily="18" charset="0"/>
              </a:defRPr>
            </a:lvl1pPr>
          </a:lstStyle>
          <a:p>
            <a:pPr>
              <a:defRPr/>
            </a:pPr>
            <a:fld id="{6F7B697E-F7F2-433E-8A22-C41BDF935EAE}" type="slidenum">
              <a:rPr lang="es-ES" altLang="en-US"/>
              <a:pPr>
                <a:defRPr/>
              </a:pPr>
              <a:t>‹#›</a:t>
            </a:fld>
            <a:endParaRPr lang="es-ES" altLang="en-US"/>
          </a:p>
        </p:txBody>
      </p:sp>
      <p:sp>
        <p:nvSpPr>
          <p:cNvPr id="1031"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2" name="Line 8"/>
          <p:cNvSpPr>
            <a:spLocks noChangeShapeType="1"/>
          </p:cNvSpPr>
          <p:nvPr/>
        </p:nvSpPr>
        <p:spPr bwMode="auto">
          <a:xfrm>
            <a:off x="457200" y="617220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4132" r:id="rId1"/>
    <p:sldLayoutId id="2147484121" r:id="rId2"/>
    <p:sldLayoutId id="2147484122" r:id="rId3"/>
    <p:sldLayoutId id="2147484123" r:id="rId4"/>
    <p:sldLayoutId id="2147484124" r:id="rId5"/>
    <p:sldLayoutId id="2147484125" r:id="rId6"/>
    <p:sldLayoutId id="2147484126" r:id="rId7"/>
    <p:sldLayoutId id="2147484127" r:id="rId8"/>
    <p:sldLayoutId id="2147484128" r:id="rId9"/>
    <p:sldLayoutId id="2147484129" r:id="rId10"/>
    <p:sldLayoutId id="2147484130" r:id="rId11"/>
    <p:sldLayoutId id="2147484131" r:id="rId12"/>
    <p:sldLayoutId id="2147484141" r:id="rId13"/>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ヒラギノ角ゴ Pro W3" charset="-128"/>
          <a:cs typeface="+mj-cs"/>
        </a:defRPr>
      </a:lvl1pPr>
      <a:lvl2pPr algn="l" rtl="0" eaLnBrk="0" fontAlgn="base" hangingPunct="0">
        <a:spcBef>
          <a:spcPct val="0"/>
        </a:spcBef>
        <a:spcAft>
          <a:spcPct val="0"/>
        </a:spcAft>
        <a:defRPr sz="4200">
          <a:solidFill>
            <a:schemeClr val="tx2"/>
          </a:solidFill>
          <a:latin typeface="Garamond" pitchFamily="18" charset="0"/>
          <a:ea typeface="ヒラギノ角ゴ Pro W3" charset="-128"/>
        </a:defRPr>
      </a:lvl2pPr>
      <a:lvl3pPr algn="l" rtl="0" eaLnBrk="0" fontAlgn="base" hangingPunct="0">
        <a:spcBef>
          <a:spcPct val="0"/>
        </a:spcBef>
        <a:spcAft>
          <a:spcPct val="0"/>
        </a:spcAft>
        <a:defRPr sz="4200">
          <a:solidFill>
            <a:schemeClr val="tx2"/>
          </a:solidFill>
          <a:latin typeface="Garamond" pitchFamily="18" charset="0"/>
          <a:ea typeface="ヒラギノ角ゴ Pro W3" charset="-128"/>
        </a:defRPr>
      </a:lvl3pPr>
      <a:lvl4pPr algn="l" rtl="0" eaLnBrk="0" fontAlgn="base" hangingPunct="0">
        <a:spcBef>
          <a:spcPct val="0"/>
        </a:spcBef>
        <a:spcAft>
          <a:spcPct val="0"/>
        </a:spcAft>
        <a:defRPr sz="4200">
          <a:solidFill>
            <a:schemeClr val="tx2"/>
          </a:solidFill>
          <a:latin typeface="Garamond" pitchFamily="18" charset="0"/>
          <a:ea typeface="ヒラギノ角ゴ Pro W3" charset="-128"/>
        </a:defRPr>
      </a:lvl4pPr>
      <a:lvl5pPr algn="l" rtl="0" eaLnBrk="0" fontAlgn="base" hangingPunct="0">
        <a:spcBef>
          <a:spcPct val="0"/>
        </a:spcBef>
        <a:spcAft>
          <a:spcPct val="0"/>
        </a:spcAft>
        <a:defRPr sz="4200">
          <a:solidFill>
            <a:schemeClr val="tx2"/>
          </a:solidFill>
          <a:latin typeface="Garamond" pitchFamily="18" charset="0"/>
          <a:ea typeface="ヒラギノ角ゴ Pro W3" charset="-128"/>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a:solidFill>
            <a:schemeClr val="tx1"/>
          </a:solidFill>
          <a:latin typeface="+mn-lt"/>
          <a:ea typeface="ヒラギノ角ゴ Pro W3" charset="-128"/>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a:solidFill>
            <a:schemeClr val="tx1"/>
          </a:solidFill>
          <a:latin typeface="+mn-lt"/>
          <a:ea typeface="ヒラギノ角ゴ Pro W3"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a:solidFill>
            <a:schemeClr val="tx1"/>
          </a:solidFill>
          <a:latin typeface="+mn-lt"/>
          <a:ea typeface="ヒラギノ角ゴ Pro W3"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a:solidFill>
            <a:schemeClr val="tx1"/>
          </a:solidFill>
          <a:latin typeface="+mn-lt"/>
          <a:ea typeface="ヒラギノ角ゴ Pro W3"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mn-lt"/>
          <a:ea typeface="ヒラギノ角ゴ Pro W3" charset="-128"/>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Tree>
    <p:extLst>
      <p:ext uri="{BB962C8B-B14F-4D97-AF65-F5344CB8AC3E}">
        <p14:creationId xmlns:p14="http://schemas.microsoft.com/office/powerpoint/2010/main" val="990781927"/>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bodyStyle>
    <p:other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6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6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7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7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7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74.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73.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75.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8.xml"/><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defTabSz="806867" eaLnBrk="1" fontAlgn="auto" hangingPunct="1">
              <a:spcBef>
                <a:spcPts val="0"/>
              </a:spcBef>
              <a:spcAft>
                <a:spcPts val="0"/>
              </a:spcAft>
            </a:pPr>
            <a:endParaRPr sz="1588">
              <a:solidFill>
                <a:prstClr val="black"/>
              </a:solidFill>
              <a:latin typeface="Calibri"/>
              <a:cs typeface="+mn-cs"/>
            </a:endParaRPr>
          </a:p>
        </p:txBody>
      </p:sp>
      <p:sp>
        <p:nvSpPr>
          <p:cNvPr id="3" name="object 3"/>
          <p:cNvSpPr/>
          <p:nvPr/>
        </p:nvSpPr>
        <p:spPr>
          <a:xfrm>
            <a:off x="0"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defTabSz="806867" eaLnBrk="1" fontAlgn="auto" hangingPunct="1">
              <a:spcBef>
                <a:spcPts val="0"/>
              </a:spcBef>
              <a:spcAft>
                <a:spcPts val="0"/>
              </a:spcAft>
            </a:pPr>
            <a:endParaRPr sz="1588" dirty="0">
              <a:solidFill>
                <a:prstClr val="black"/>
              </a:solidFill>
              <a:latin typeface="Futura Lt BT" panose="020B0402020204020303" pitchFamily="34" charset="0"/>
              <a:cs typeface="+mn-cs"/>
            </a:endParaRPr>
          </a:p>
        </p:txBody>
      </p:sp>
      <p:sp>
        <p:nvSpPr>
          <p:cNvPr id="5" name="object 5"/>
          <p:cNvSpPr/>
          <p:nvPr/>
        </p:nvSpPr>
        <p:spPr>
          <a:xfrm>
            <a:off x="0" y="1050727"/>
            <a:ext cx="9143999" cy="4761427"/>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defTabSz="806867" eaLnBrk="1" fontAlgn="auto" hangingPunct="1">
              <a:spcBef>
                <a:spcPts val="0"/>
              </a:spcBef>
              <a:spcAft>
                <a:spcPts val="0"/>
              </a:spcAft>
            </a:pPr>
            <a:endParaRPr sz="1588">
              <a:solidFill>
                <a:prstClr val="black"/>
              </a:solidFill>
              <a:latin typeface="Calibri"/>
              <a:cs typeface="+mn-cs"/>
            </a:endParaRPr>
          </a:p>
        </p:txBody>
      </p:sp>
      <p:sp>
        <p:nvSpPr>
          <p:cNvPr id="8" name="object 8"/>
          <p:cNvSpPr txBox="1"/>
          <p:nvPr/>
        </p:nvSpPr>
        <p:spPr>
          <a:xfrm>
            <a:off x="806824" y="403412"/>
            <a:ext cx="7463117" cy="730969"/>
          </a:xfrm>
          <a:prstGeom prst="rect">
            <a:avLst/>
          </a:prstGeom>
        </p:spPr>
        <p:txBody>
          <a:bodyPr vert="horz" wrap="square" lIns="0" tIns="0" rIns="0" bIns="0" rtlCol="0">
            <a:spAutoFit/>
          </a:bodyPr>
          <a:lstStyle/>
          <a:p>
            <a:pPr marL="11206" defTabSz="806867" eaLnBrk="1" fontAlgn="auto" hangingPunct="1">
              <a:lnSpc>
                <a:spcPts val="5731"/>
              </a:lnSpc>
              <a:spcBef>
                <a:spcPts val="0"/>
              </a:spcBef>
              <a:spcAft>
                <a:spcPts val="0"/>
              </a:spcAft>
            </a:pPr>
            <a:r>
              <a:rPr lang="en-US" sz="5030" b="1" spc="-88" dirty="0" smtClean="0">
                <a:solidFill>
                  <a:srgbClr val="A29CC0"/>
                </a:solidFill>
                <a:latin typeface="Century Gothic" panose="020B0502020202020204" pitchFamily="34" charset="0"/>
                <a:cs typeface="Gill Sans MT"/>
              </a:rPr>
              <a:t>Qualitative Assessment</a:t>
            </a:r>
          </a:p>
        </p:txBody>
      </p:sp>
      <p:sp>
        <p:nvSpPr>
          <p:cNvPr id="6"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06867"/>
            <a:endParaRPr lang="fr-FR" altLang="en-US" sz="1588" dirty="0">
              <a:solidFill>
                <a:prstClr val="black"/>
              </a:solidFill>
              <a:cs typeface="+mn-cs"/>
            </a:endParaRPr>
          </a:p>
        </p:txBody>
      </p:sp>
      <p:sp>
        <p:nvSpPr>
          <p:cNvPr id="7" name="Rectangle 2"/>
          <p:cNvSpPr>
            <a:spLocks noChangeArrowheads="1"/>
          </p:cNvSpPr>
          <p:nvPr/>
        </p:nvSpPr>
        <p:spPr bwMode="auto">
          <a:xfrm>
            <a:off x="-3194431" y="616331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06867"/>
            <a:endParaRPr lang="fr-FR" altLang="en-US" sz="1588" dirty="0">
              <a:solidFill>
                <a:prstClr val="black"/>
              </a:solidFill>
              <a:cs typeface="+mn-cs"/>
            </a:endParaRPr>
          </a:p>
        </p:txBody>
      </p:sp>
      <p:sp>
        <p:nvSpPr>
          <p:cNvPr id="14" name="object 9"/>
          <p:cNvSpPr txBox="1"/>
          <p:nvPr/>
        </p:nvSpPr>
        <p:spPr>
          <a:xfrm>
            <a:off x="6368526" y="5085184"/>
            <a:ext cx="1587850" cy="256480"/>
          </a:xfrm>
          <a:prstGeom prst="rect">
            <a:avLst/>
          </a:prstGeom>
        </p:spPr>
        <p:txBody>
          <a:bodyPr vert="horz" wrap="square" lIns="0" tIns="0" rIns="0" bIns="0" rtlCol="0">
            <a:spAutoFit/>
          </a:bodyPr>
          <a:lstStyle/>
          <a:p>
            <a:pPr marL="11206" defTabSz="806867" eaLnBrk="1" fontAlgn="auto" hangingPunct="1">
              <a:lnSpc>
                <a:spcPts val="1985"/>
              </a:lnSpc>
              <a:spcBef>
                <a:spcPts val="0"/>
              </a:spcBef>
              <a:spcAft>
                <a:spcPts val="0"/>
              </a:spcAft>
            </a:pPr>
            <a:r>
              <a:rPr lang="en-US" sz="2400" dirty="0" err="1" smtClean="0">
                <a:solidFill>
                  <a:srgbClr val="1E1860"/>
                </a:solidFill>
                <a:latin typeface="Century Gothic" panose="020B0502020202020204" pitchFamily="34" charset="0"/>
                <a:cs typeface="Futura LT Pro Book"/>
              </a:rPr>
              <a:t>Pilar</a:t>
            </a:r>
            <a:r>
              <a:rPr lang="en-US" sz="2400" dirty="0" smtClean="0">
                <a:solidFill>
                  <a:srgbClr val="1E1860"/>
                </a:solidFill>
                <a:latin typeface="Century Gothic" panose="020B0502020202020204" pitchFamily="34" charset="0"/>
                <a:cs typeface="Futura LT Pro Book"/>
              </a:rPr>
              <a:t> Torres</a:t>
            </a:r>
          </a:p>
        </p:txBody>
      </p:sp>
      <p:sp>
        <p:nvSpPr>
          <p:cNvPr id="16" name="Rectangle 15"/>
          <p:cNvSpPr>
            <a:spLocks noChangeArrowheads="1"/>
          </p:cNvSpPr>
          <p:nvPr/>
        </p:nvSpPr>
        <p:spPr bwMode="auto">
          <a:xfrm>
            <a:off x="593648" y="3548387"/>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06867" eaLnBrk="0" hangingPunct="0"/>
            <a:endParaRPr lang="fr-FR" altLang="en-US" sz="1588" dirty="0">
              <a:solidFill>
                <a:prstClr val="black"/>
              </a:solidFill>
              <a:latin typeface="Arial" panose="020B0604020202020204" pitchFamily="34" charset="0"/>
            </a:endParaRPr>
          </a:p>
        </p:txBody>
      </p:sp>
      <p:sp>
        <p:nvSpPr>
          <p:cNvPr id="21" name="Rectangle 3"/>
          <p:cNvSpPr txBox="1">
            <a:spLocks noChangeArrowheads="1"/>
          </p:cNvSpPr>
          <p:nvPr/>
        </p:nvSpPr>
        <p:spPr>
          <a:xfrm>
            <a:off x="1979712" y="1870247"/>
            <a:ext cx="5976664" cy="1187138"/>
          </a:xfrm>
          <a:prstGeom prst="rect">
            <a:avLst/>
          </a:prstGeom>
        </p:spPr>
        <p:txBody>
          <a:bodyPr/>
          <a:lst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a:lstStyle>
          <a:p>
            <a:pPr algn="r" fontAlgn="auto">
              <a:spcBef>
                <a:spcPts val="0"/>
              </a:spcBef>
              <a:spcAft>
                <a:spcPts val="1200"/>
              </a:spcAft>
              <a:buFont typeface="Wingdings" panose="05000000000000000000" pitchFamily="2" charset="2"/>
              <a:buNone/>
            </a:pPr>
            <a:r>
              <a:rPr lang="en-US" altLang="en-US" sz="3200" i="1" kern="0" dirty="0" smtClean="0">
                <a:solidFill>
                  <a:sysClr val="windowText" lastClr="000000"/>
                </a:solidFill>
                <a:latin typeface="Century Gothic" panose="020B0502020202020204" pitchFamily="34" charset="0"/>
              </a:rPr>
              <a:t>What people define as real, </a:t>
            </a:r>
            <a:br>
              <a:rPr lang="en-US" altLang="en-US" sz="3200" i="1" kern="0" dirty="0" smtClean="0">
                <a:solidFill>
                  <a:sysClr val="windowText" lastClr="000000"/>
                </a:solidFill>
                <a:latin typeface="Century Gothic" panose="020B0502020202020204" pitchFamily="34" charset="0"/>
              </a:rPr>
            </a:br>
            <a:r>
              <a:rPr lang="en-US" altLang="en-US" sz="3200" i="1" kern="0" dirty="0" smtClean="0">
                <a:solidFill>
                  <a:sysClr val="windowText" lastClr="000000"/>
                </a:solidFill>
                <a:latin typeface="Century Gothic" panose="020B0502020202020204" pitchFamily="34" charset="0"/>
              </a:rPr>
              <a:t>has real consequences</a:t>
            </a:r>
            <a:endParaRPr lang="en-US" altLang="en-US" sz="3200" kern="0" dirty="0" smtClean="0">
              <a:solidFill>
                <a:sysClr val="windowText" lastClr="000000"/>
              </a:solidFill>
              <a:latin typeface="Century Gothic" panose="020B0502020202020204" pitchFamily="34" charset="0"/>
            </a:endParaRPr>
          </a:p>
          <a:p>
            <a:pPr algn="r" fontAlgn="auto">
              <a:spcBef>
                <a:spcPts val="0"/>
              </a:spcBef>
              <a:spcAft>
                <a:spcPts val="0"/>
              </a:spcAft>
              <a:buFont typeface="Wingdings" panose="05000000000000000000" pitchFamily="2" charset="2"/>
              <a:buNone/>
            </a:pPr>
            <a:r>
              <a:rPr lang="en-US" altLang="en-US" sz="2400" b="1" kern="0" dirty="0" smtClean="0">
                <a:solidFill>
                  <a:sysClr val="windowText" lastClr="000000"/>
                </a:solidFill>
                <a:latin typeface="Century Gothic" panose="020B0502020202020204" pitchFamily="34" charset="0"/>
              </a:rPr>
              <a:t>Thomas theorem 1928:572</a:t>
            </a:r>
          </a:p>
          <a:p>
            <a:pPr algn="ctr" fontAlgn="auto">
              <a:spcBef>
                <a:spcPts val="0"/>
              </a:spcBef>
              <a:spcAft>
                <a:spcPts val="0"/>
              </a:spcAft>
              <a:buFont typeface="Wingdings" panose="05000000000000000000" pitchFamily="2" charset="2"/>
              <a:buNone/>
            </a:pPr>
            <a:endParaRPr lang="en-US" altLang="en-US" sz="3200" b="1" kern="0" dirty="0" smtClean="0">
              <a:solidFill>
                <a:srgbClr val="997300"/>
              </a:solidFill>
              <a:latin typeface="Century Gothic" panose="020B0502020202020204" pitchFamily="34" charset="0"/>
              <a:ea typeface="Batang" pitchFamily="18" charset="-128"/>
            </a:endParaRPr>
          </a:p>
        </p:txBody>
      </p:sp>
      <p:grpSp>
        <p:nvGrpSpPr>
          <p:cNvPr id="27" name="Group 26"/>
          <p:cNvGrpSpPr/>
          <p:nvPr/>
        </p:nvGrpSpPr>
        <p:grpSpPr>
          <a:xfrm>
            <a:off x="4860032" y="5936696"/>
            <a:ext cx="3582897" cy="804672"/>
            <a:chOff x="4932040" y="5948560"/>
            <a:chExt cx="3582897" cy="804672"/>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4"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0000500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n-US" sz="3800" smtClean="0"/>
              <a:t>Two Paradigms: </a:t>
            </a:r>
            <a:r>
              <a:rPr lang="en-US" altLang="en-US" sz="3800" b="1" i="1" smtClean="0"/>
              <a:t>Complimentarity</a:t>
            </a:r>
          </a:p>
        </p:txBody>
      </p:sp>
      <p:graphicFrame>
        <p:nvGraphicFramePr>
          <p:cNvPr id="26665" name="Group 41"/>
          <p:cNvGraphicFramePr>
            <a:graphicFrameLocks noGrp="1"/>
          </p:cNvGraphicFramePr>
          <p:nvPr>
            <p:ph type="tbl" idx="1"/>
          </p:nvPr>
        </p:nvGraphicFramePr>
        <p:xfrm>
          <a:off x="395288" y="1412875"/>
          <a:ext cx="8362950" cy="4826000"/>
        </p:xfrm>
        <a:graphic>
          <a:graphicData uri="http://schemas.openxmlformats.org/drawingml/2006/table">
            <a:tbl>
              <a:tblPr/>
              <a:tblGrid>
                <a:gridCol w="1944688">
                  <a:extLst>
                    <a:ext uri="{9D8B030D-6E8A-4147-A177-3AD203B41FA5}">
                      <a16:colId xmlns:a16="http://schemas.microsoft.com/office/drawing/2014/main" val="20000"/>
                    </a:ext>
                  </a:extLst>
                </a:gridCol>
                <a:gridCol w="3095625">
                  <a:extLst>
                    <a:ext uri="{9D8B030D-6E8A-4147-A177-3AD203B41FA5}">
                      <a16:colId xmlns:a16="http://schemas.microsoft.com/office/drawing/2014/main" val="20001"/>
                    </a:ext>
                  </a:extLst>
                </a:gridCol>
                <a:gridCol w="3322637">
                  <a:extLst>
                    <a:ext uri="{9D8B030D-6E8A-4147-A177-3AD203B41FA5}">
                      <a16:colId xmlns:a16="http://schemas.microsoft.com/office/drawing/2014/main" val="20002"/>
                    </a:ext>
                  </a:extLst>
                </a:gridCol>
              </a:tblGrid>
              <a:tr h="1131697">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Paradigm/ strategy</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7300"/>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smtClean="0">
                          <a:ln>
                            <a:noFill/>
                          </a:ln>
                          <a:solidFill>
                            <a:schemeClr val="tx1"/>
                          </a:solidFill>
                          <a:effectLst/>
                          <a:latin typeface="Arial" charset="0"/>
                          <a:cs typeface="Arial" charset="0"/>
                        </a:rPr>
                        <a:t>Post-positivism</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7300"/>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smtClean="0">
                          <a:ln>
                            <a:noFill/>
                          </a:ln>
                          <a:solidFill>
                            <a:schemeClr val="tx1"/>
                          </a:solidFill>
                          <a:effectLst/>
                          <a:latin typeface="Arial" charset="0"/>
                          <a:cs typeface="Arial" charset="0"/>
                        </a:rPr>
                        <a:t>Constructivism and Critical Theory </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7300"/>
                    </a:solidFill>
                  </a:tcPr>
                </a:tc>
                <a:extLst>
                  <a:ext uri="{0D108BD9-81ED-4DB2-BD59-A6C34878D82A}">
                    <a16:rowId xmlns:a16="http://schemas.microsoft.com/office/drawing/2014/main" val="10000"/>
                  </a:ext>
                </a:extLst>
              </a:tr>
              <a:tr h="143249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Objective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5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smtClean="0">
                          <a:ln>
                            <a:noFill/>
                          </a:ln>
                          <a:solidFill>
                            <a:schemeClr val="tx1"/>
                          </a:solidFill>
                          <a:effectLst/>
                          <a:latin typeface="Arial" charset="0"/>
                          <a:cs typeface="Arial" charset="0"/>
                        </a:rPr>
                        <a:t>Explanation, prediction, laws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smtClean="0">
                          <a:ln>
                            <a:noFill/>
                          </a:ln>
                          <a:solidFill>
                            <a:schemeClr val="tx1"/>
                          </a:solidFill>
                          <a:effectLst/>
                          <a:latin typeface="Arial" charset="0"/>
                          <a:cs typeface="Arial" charset="0"/>
                        </a:rPr>
                        <a:t>Understanding and reconstruction from the perspective of the subject</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011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Nature of knowledge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5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smtClean="0">
                          <a:ln>
                            <a:noFill/>
                          </a:ln>
                          <a:solidFill>
                            <a:schemeClr val="tx1"/>
                          </a:solidFill>
                          <a:effectLst/>
                          <a:latin typeface="Arial" charset="0"/>
                          <a:cs typeface="Arial" charset="0"/>
                        </a:rPr>
                        <a:t>Verifiable hypotheses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Social consensus (less commonly hypotheses)</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1697">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Accumulation of knowledge </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5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smtClean="0">
                          <a:ln>
                            <a:noFill/>
                          </a:ln>
                          <a:solidFill>
                            <a:schemeClr val="tx1"/>
                          </a:solidFill>
                          <a:effectLst/>
                          <a:latin typeface="Arial" charset="0"/>
                          <a:cs typeface="Arial" charset="0"/>
                        </a:rPr>
                        <a:t>Generalizations based on previous findings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Explanations that vary according to historical context, lived experience</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729" name="Group 57"/>
          <p:cNvGraphicFramePr>
            <a:graphicFrameLocks noGrp="1"/>
          </p:cNvGraphicFramePr>
          <p:nvPr>
            <p:ph type="tbl" idx="1"/>
          </p:nvPr>
        </p:nvGraphicFramePr>
        <p:xfrm>
          <a:off x="395288" y="404813"/>
          <a:ext cx="8229600" cy="5418137"/>
        </p:xfrm>
        <a:graphic>
          <a:graphicData uri="http://schemas.openxmlformats.org/drawingml/2006/table">
            <a:tbl>
              <a:tblPr/>
              <a:tblGrid>
                <a:gridCol w="2305050">
                  <a:extLst>
                    <a:ext uri="{9D8B030D-6E8A-4147-A177-3AD203B41FA5}">
                      <a16:colId xmlns:a16="http://schemas.microsoft.com/office/drawing/2014/main" val="20000"/>
                    </a:ext>
                  </a:extLst>
                </a:gridCol>
                <a:gridCol w="2879725">
                  <a:extLst>
                    <a:ext uri="{9D8B030D-6E8A-4147-A177-3AD203B41FA5}">
                      <a16:colId xmlns:a16="http://schemas.microsoft.com/office/drawing/2014/main" val="20001"/>
                    </a:ext>
                  </a:extLst>
                </a:gridCol>
                <a:gridCol w="3044825">
                  <a:extLst>
                    <a:ext uri="{9D8B030D-6E8A-4147-A177-3AD203B41FA5}">
                      <a16:colId xmlns:a16="http://schemas.microsoft.com/office/drawing/2014/main" val="20002"/>
                    </a:ext>
                  </a:extLst>
                </a:gridCol>
              </a:tblGrid>
              <a:tr h="1112607">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Paradigm/ strategy</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7300"/>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smtClean="0">
                          <a:ln>
                            <a:noFill/>
                          </a:ln>
                          <a:solidFill>
                            <a:schemeClr val="tx1"/>
                          </a:solidFill>
                          <a:effectLst/>
                          <a:latin typeface="Arial" charset="0"/>
                          <a:cs typeface="Arial" charset="0"/>
                        </a:rPr>
                        <a:t>Post-positivism</a:t>
                      </a: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7300"/>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smtClean="0">
                          <a:ln>
                            <a:noFill/>
                          </a:ln>
                          <a:solidFill>
                            <a:schemeClr val="tx1"/>
                          </a:solidFill>
                          <a:effectLst/>
                          <a:latin typeface="Arial" charset="0"/>
                          <a:cs typeface="Arial" charset="0"/>
                        </a:rPr>
                        <a:t>Constructivism and Critical Theory </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7300"/>
                    </a:solidFill>
                  </a:tcPr>
                </a:tc>
                <a:extLst>
                  <a:ext uri="{0D108BD9-81ED-4DB2-BD59-A6C34878D82A}">
                    <a16:rowId xmlns:a16="http://schemas.microsoft.com/office/drawing/2014/main" val="10000"/>
                  </a:ext>
                </a:extLst>
              </a:tr>
              <a:tr h="155661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Criteria for the quality of knowledge</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5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Rigor, objectivity, without bias, extrapolation  </a:t>
                      </a: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smtClean="0">
                          <a:ln>
                            <a:noFill/>
                          </a:ln>
                          <a:solidFill>
                            <a:schemeClr val="tx1"/>
                          </a:solidFill>
                          <a:effectLst/>
                          <a:latin typeface="Arial" charset="0"/>
                          <a:cs typeface="Arial" charset="0"/>
                        </a:rPr>
                        <a:t>Rigor, subjectivity, understanding of unique cases, specificity</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55661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Values</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5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smtClean="0">
                          <a:ln>
                            <a:noFill/>
                          </a:ln>
                          <a:solidFill>
                            <a:schemeClr val="tx1"/>
                          </a:solidFill>
                          <a:effectLst/>
                          <a:latin typeface="Arial" charset="0"/>
                          <a:cs typeface="Arial" charset="0"/>
                        </a:rPr>
                        <a:t>Researcher that is independent from the subject</a:t>
                      </a: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Researcher that is linked to the subject (part of the data)</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92301">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Training and positioning</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5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smtClean="0">
                          <a:ln>
                            <a:noFill/>
                          </a:ln>
                          <a:solidFill>
                            <a:schemeClr val="tx1"/>
                          </a:solidFill>
                          <a:effectLst/>
                          <a:latin typeface="Arial" charset="0"/>
                          <a:cs typeface="Arial" charset="0"/>
                        </a:rPr>
                        <a:t>Predominantly quantitative/ hegemonic</a:t>
                      </a: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200" b="0" i="0" u="none" strike="noStrike" cap="none" normalizeH="0" baseline="0" noProof="0" dirty="0" smtClean="0">
                          <a:ln>
                            <a:noFill/>
                          </a:ln>
                          <a:solidFill>
                            <a:schemeClr val="tx1"/>
                          </a:solidFill>
                          <a:effectLst/>
                          <a:latin typeface="Arial" charset="0"/>
                          <a:cs typeface="Arial" charset="0"/>
                        </a:rPr>
                        <a:t>Predominantly qualitative/ emerging</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7813"/>
            <a:ext cx="8229600" cy="990600"/>
          </a:xfrm>
        </p:spPr>
        <p:txBody>
          <a:bodyPr/>
          <a:lstStyle/>
          <a:p>
            <a:pPr eaLnBrk="1" hangingPunct="1"/>
            <a:r>
              <a:rPr lang="en-US" altLang="en-US" sz="3600" smtClean="0"/>
              <a:t>Qualitative Methods</a:t>
            </a:r>
            <a:br>
              <a:rPr lang="en-US" altLang="en-US" sz="3600" smtClean="0"/>
            </a:br>
            <a:r>
              <a:rPr lang="en-US" altLang="en-US" sz="3600" smtClean="0"/>
              <a:t>					Basic Concepts</a:t>
            </a:r>
            <a:endParaRPr lang="en-US" altLang="en-US" sz="4000" smtClean="0"/>
          </a:p>
        </p:txBody>
      </p:sp>
      <p:sp>
        <p:nvSpPr>
          <p:cNvPr id="27651" name="Rectangle 3"/>
          <p:cNvSpPr>
            <a:spLocks noGrp="1" noChangeArrowheads="1"/>
          </p:cNvSpPr>
          <p:nvPr>
            <p:ph idx="1"/>
          </p:nvPr>
        </p:nvSpPr>
        <p:spPr>
          <a:xfrm>
            <a:off x="323850" y="1524000"/>
            <a:ext cx="8496300" cy="4425950"/>
          </a:xfrm>
        </p:spPr>
        <p:txBody>
          <a:bodyPr/>
          <a:lstStyle/>
          <a:p>
            <a:pPr eaLnBrk="1" hangingPunct="1">
              <a:lnSpc>
                <a:spcPct val="120000"/>
              </a:lnSpc>
            </a:pPr>
            <a:r>
              <a:rPr lang="en-US" altLang="en-US" sz="2000" b="1" smtClean="0"/>
              <a:t>Space of the inquiry</a:t>
            </a:r>
            <a:r>
              <a:rPr lang="en-US" altLang="en-US" sz="2000" smtClean="0"/>
              <a:t>: subjectivity.</a:t>
            </a:r>
          </a:p>
          <a:p>
            <a:pPr eaLnBrk="1" hangingPunct="1">
              <a:lnSpc>
                <a:spcPct val="120000"/>
              </a:lnSpc>
            </a:pPr>
            <a:r>
              <a:rPr lang="en-US" altLang="en-US" sz="2000" b="1" smtClean="0"/>
              <a:t>Object of the inquiry</a:t>
            </a:r>
            <a:r>
              <a:rPr lang="en-US" altLang="en-US" sz="2000" smtClean="0"/>
              <a:t>: experiences, perceptions, socially derived meanings.</a:t>
            </a:r>
          </a:p>
          <a:p>
            <a:pPr eaLnBrk="1" hangingPunct="1">
              <a:lnSpc>
                <a:spcPct val="120000"/>
              </a:lnSpc>
            </a:pPr>
            <a:r>
              <a:rPr lang="en-US" altLang="en-US" sz="2000" b="1" smtClean="0"/>
              <a:t>Data type: </a:t>
            </a:r>
            <a:r>
              <a:rPr lang="en-US" altLang="en-US" sz="2000" smtClean="0"/>
              <a:t>Meanings, processes, interaction patterns, and reasoning patterns.</a:t>
            </a:r>
          </a:p>
          <a:p>
            <a:pPr eaLnBrk="1" hangingPunct="1">
              <a:lnSpc>
                <a:spcPct val="120000"/>
              </a:lnSpc>
            </a:pPr>
            <a:r>
              <a:rPr lang="en-US" altLang="en-US" sz="2000" b="1" smtClean="0"/>
              <a:t>Data analysis</a:t>
            </a:r>
            <a:r>
              <a:rPr lang="en-US" altLang="en-US" sz="2000" smtClean="0"/>
              <a:t>: Historically and culturally contextualized.</a:t>
            </a:r>
          </a:p>
          <a:p>
            <a:pPr eaLnBrk="1" hangingPunct="1">
              <a:lnSpc>
                <a:spcPct val="120000"/>
              </a:lnSpc>
            </a:pPr>
            <a:r>
              <a:rPr lang="en-US" altLang="en-US" sz="2000" b="1" i="1" smtClean="0"/>
              <a:t>Emic </a:t>
            </a:r>
            <a:r>
              <a:rPr lang="en-US" altLang="en-US" sz="2000" b="1" smtClean="0"/>
              <a:t>vision</a:t>
            </a:r>
            <a:r>
              <a:rPr lang="en-US" altLang="en-US" sz="2000" i="1" smtClean="0"/>
              <a:t>: </a:t>
            </a:r>
            <a:r>
              <a:rPr lang="en-US" altLang="en-US" sz="2000" smtClean="0"/>
              <a:t>The voice of the subjects, and not that of the scholar, can be heard in the results.</a:t>
            </a:r>
          </a:p>
          <a:p>
            <a:pPr eaLnBrk="1" hangingPunct="1">
              <a:lnSpc>
                <a:spcPct val="120000"/>
              </a:lnSpc>
            </a:pPr>
            <a:r>
              <a:rPr lang="en-US" altLang="en-US" sz="2000" smtClean="0"/>
              <a:t>Non-extrapolating data, but it can be applicable to similar situations or populations.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381000"/>
            <a:ext cx="8134350" cy="1143000"/>
          </a:xfrm>
        </p:spPr>
        <p:txBody>
          <a:bodyPr/>
          <a:lstStyle/>
          <a:p>
            <a:pPr eaLnBrk="1" hangingPunct="1"/>
            <a:r>
              <a:rPr lang="en-US" altLang="en-US" sz="3800" smtClean="0"/>
              <a:t>Qualitative Data: </a:t>
            </a:r>
            <a:r>
              <a:rPr lang="en-US" altLang="en-US" sz="3800" i="1" smtClean="0"/>
              <a:t>How do we recognize qualitative data? </a:t>
            </a:r>
          </a:p>
        </p:txBody>
      </p:sp>
      <p:sp>
        <p:nvSpPr>
          <p:cNvPr id="29699" name="Rectangle 3"/>
          <p:cNvSpPr>
            <a:spLocks noGrp="1" noChangeArrowheads="1"/>
          </p:cNvSpPr>
          <p:nvPr>
            <p:ph idx="1"/>
          </p:nvPr>
        </p:nvSpPr>
        <p:spPr>
          <a:xfrm>
            <a:off x="685800" y="1773238"/>
            <a:ext cx="7772400" cy="4535487"/>
          </a:xfrm>
        </p:spPr>
        <p:txBody>
          <a:bodyPr/>
          <a:lstStyle/>
          <a:p>
            <a:pPr eaLnBrk="1" hangingPunct="1">
              <a:lnSpc>
                <a:spcPct val="80000"/>
              </a:lnSpc>
              <a:buFontTx/>
              <a:buAutoNum type="arabicPeriod"/>
            </a:pPr>
            <a:r>
              <a:rPr lang="en-US" altLang="en-US" sz="3200" b="1" smtClean="0"/>
              <a:t>Meanings</a:t>
            </a:r>
          </a:p>
          <a:p>
            <a:pPr lvl="1" eaLnBrk="1" hangingPunct="1">
              <a:lnSpc>
                <a:spcPct val="80000"/>
              </a:lnSpc>
              <a:buFontTx/>
              <a:buAutoNum type="arabicPeriod"/>
            </a:pPr>
            <a:r>
              <a:rPr lang="en-US" altLang="en-US" sz="2800" smtClean="0"/>
              <a:t>Metaphors, analogies, adjectives</a:t>
            </a:r>
          </a:p>
          <a:p>
            <a:pPr lvl="2" eaLnBrk="1" hangingPunct="1">
              <a:lnSpc>
                <a:spcPct val="80000"/>
              </a:lnSpc>
              <a:buFontTx/>
              <a:buChar char="•"/>
            </a:pPr>
            <a:r>
              <a:rPr lang="en-US" altLang="en-US" sz="2800" i="1" smtClean="0"/>
              <a:t>‘I don’t see myself in the necessity to abandon my child’ </a:t>
            </a:r>
            <a:r>
              <a:rPr lang="en-US" altLang="en-US" sz="2000" i="1" smtClean="0"/>
              <a:t>(Childcare Program, Mexico)</a:t>
            </a:r>
            <a:endParaRPr lang="en-US" altLang="en-US" sz="2800" i="1" smtClean="0"/>
          </a:p>
          <a:p>
            <a:pPr lvl="3" eaLnBrk="1" hangingPunct="1">
              <a:lnSpc>
                <a:spcPct val="80000"/>
              </a:lnSpc>
              <a:buFontTx/>
              <a:buNone/>
            </a:pPr>
            <a:r>
              <a:rPr lang="en-US" altLang="en-US" sz="2400" i="1" smtClean="0">
                <a:solidFill>
                  <a:schemeClr val="accent1"/>
                </a:solidFill>
              </a:rPr>
              <a:t>		</a:t>
            </a:r>
          </a:p>
          <a:p>
            <a:pPr eaLnBrk="1" hangingPunct="1">
              <a:lnSpc>
                <a:spcPct val="80000"/>
              </a:lnSpc>
              <a:buFontTx/>
              <a:buAutoNum type="arabicPeriod"/>
            </a:pPr>
            <a:r>
              <a:rPr lang="en-US" altLang="en-US" sz="3200" b="1" smtClean="0"/>
              <a:t>Experiences and Processes</a:t>
            </a:r>
            <a:endParaRPr lang="en-US" altLang="en-US" sz="3200" smtClean="0"/>
          </a:p>
          <a:p>
            <a:pPr lvl="1" eaLnBrk="1" hangingPunct="1">
              <a:lnSpc>
                <a:spcPct val="80000"/>
              </a:lnSpc>
              <a:buFontTx/>
              <a:buAutoNum type="arabicPeriod"/>
            </a:pPr>
            <a:r>
              <a:rPr lang="en-US" altLang="en-US" sz="2800" smtClean="0"/>
              <a:t>Trajectories, careers, courses of action</a:t>
            </a:r>
          </a:p>
          <a:p>
            <a:pPr lvl="2" eaLnBrk="1" hangingPunct="1">
              <a:lnSpc>
                <a:spcPct val="80000"/>
              </a:lnSpc>
              <a:buFontTx/>
              <a:buChar char="•"/>
            </a:pPr>
            <a:r>
              <a:rPr lang="en-US" altLang="en-US" sz="2800" i="1" smtClean="0"/>
              <a:t>‘I migrated because I wanted to start a family’ </a:t>
            </a:r>
            <a:r>
              <a:rPr lang="en-US" altLang="en-US" sz="2000" i="1" smtClean="0"/>
              <a:t>(Migrant, Tehuacán, Mexico)</a:t>
            </a:r>
          </a:p>
          <a:p>
            <a:pPr lvl="3" eaLnBrk="1" hangingPunct="1">
              <a:lnSpc>
                <a:spcPct val="80000"/>
              </a:lnSpc>
              <a:buFontTx/>
              <a:buNone/>
            </a:pPr>
            <a:r>
              <a:rPr lang="en-US" altLang="en-US" sz="1400" i="1" smtClean="0">
                <a:solidFill>
                  <a:schemeClr val="accent1"/>
                </a:solidFill>
              </a:rPr>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277813"/>
            <a:ext cx="8229600" cy="774700"/>
          </a:xfrm>
        </p:spPr>
        <p:txBody>
          <a:bodyPr/>
          <a:lstStyle/>
          <a:p>
            <a:pPr eaLnBrk="1" hangingPunct="1"/>
            <a:r>
              <a:rPr lang="en-US" altLang="en-US" sz="3400" smtClean="0"/>
              <a:t>Qualitative Data </a:t>
            </a:r>
            <a:r>
              <a:rPr lang="en-US" altLang="en-US" sz="2800" i="1" smtClean="0"/>
              <a:t>(Cont..</a:t>
            </a:r>
            <a:r>
              <a:rPr lang="en-US" altLang="en-US" sz="3600" i="1" smtClean="0"/>
              <a:t>)</a:t>
            </a:r>
            <a:r>
              <a:rPr lang="en-US" altLang="en-US" smtClean="0"/>
              <a:t>					</a:t>
            </a:r>
          </a:p>
        </p:txBody>
      </p:sp>
      <p:sp>
        <p:nvSpPr>
          <p:cNvPr id="31747" name="Rectangle 3"/>
          <p:cNvSpPr>
            <a:spLocks noGrp="1" noChangeArrowheads="1"/>
          </p:cNvSpPr>
          <p:nvPr>
            <p:ph idx="1"/>
          </p:nvPr>
        </p:nvSpPr>
        <p:spPr>
          <a:xfrm>
            <a:off x="457200" y="1268413"/>
            <a:ext cx="8229600" cy="4862512"/>
          </a:xfrm>
        </p:spPr>
        <p:txBody>
          <a:bodyPr/>
          <a:lstStyle/>
          <a:p>
            <a:pPr marL="571500" indent="-571500" eaLnBrk="1" hangingPunct="1">
              <a:lnSpc>
                <a:spcPct val="90000"/>
              </a:lnSpc>
              <a:buFont typeface="Garamond" panose="02020404030301010803" pitchFamily="18" charset="0"/>
              <a:buAutoNum type="arabicPeriod" startAt="4"/>
            </a:pPr>
            <a:r>
              <a:rPr lang="en-US" altLang="en-US" sz="2500" b="1" smtClean="0"/>
              <a:t>Interaction patterns between individuals</a:t>
            </a:r>
          </a:p>
          <a:p>
            <a:pPr marL="839788" lvl="1" indent="-495300" eaLnBrk="1" hangingPunct="1">
              <a:lnSpc>
                <a:spcPct val="90000"/>
              </a:lnSpc>
              <a:buFontTx/>
              <a:buAutoNum type="arabicPeriod"/>
            </a:pPr>
            <a:r>
              <a:rPr lang="en-US" altLang="en-US" sz="2400" i="1" smtClean="0"/>
              <a:t>Habitus (Bourdieu)</a:t>
            </a:r>
            <a:r>
              <a:rPr lang="en-US" altLang="en-US" sz="2400" smtClean="0"/>
              <a:t>, strategies, patterns of power, gender differentials</a:t>
            </a:r>
          </a:p>
          <a:p>
            <a:pPr marL="1090613" lvl="2" indent="-419100" eaLnBrk="1" hangingPunct="1">
              <a:lnSpc>
                <a:spcPct val="90000"/>
              </a:lnSpc>
              <a:buFontTx/>
              <a:buChar char="•"/>
            </a:pPr>
            <a:r>
              <a:rPr lang="en-US" altLang="en-US" sz="2000" i="1" smtClean="0"/>
              <a:t>‘I don’t take my child [to daycare] because my husband doesn’t give me permission to work’ </a:t>
            </a:r>
            <a:r>
              <a:rPr lang="en-US" altLang="en-US" sz="1600" i="1" smtClean="0"/>
              <a:t>(Childcare Programs, Mexico)</a:t>
            </a:r>
            <a:endParaRPr lang="en-US" altLang="en-US" sz="1800" i="1" smtClean="0">
              <a:solidFill>
                <a:schemeClr val="accent1"/>
              </a:solidFill>
            </a:endParaRPr>
          </a:p>
          <a:p>
            <a:pPr marL="571500" indent="-571500" eaLnBrk="1" hangingPunct="1">
              <a:lnSpc>
                <a:spcPct val="90000"/>
              </a:lnSpc>
              <a:buFontTx/>
              <a:buAutoNum type="arabicPeriod" startAt="4"/>
            </a:pPr>
            <a:r>
              <a:rPr lang="en-US" altLang="en-US" sz="2500" b="1" smtClean="0"/>
              <a:t>Reasoning patterns</a:t>
            </a:r>
            <a:endParaRPr lang="en-US" altLang="en-US" sz="2500" smtClean="0"/>
          </a:p>
          <a:p>
            <a:pPr marL="839788" lvl="1" indent="-495300" eaLnBrk="1" hangingPunct="1">
              <a:lnSpc>
                <a:spcPct val="90000"/>
              </a:lnSpc>
              <a:buFontTx/>
              <a:buAutoNum type="arabicPeriod"/>
            </a:pPr>
            <a:r>
              <a:rPr lang="en-US" altLang="en-US" sz="2400" smtClean="0"/>
              <a:t>Presuppositions, implications, inferences, forms of naming the world, gender, class and religious rules</a:t>
            </a:r>
            <a:endParaRPr lang="en-US" altLang="en-US" sz="1800" i="1" smtClean="0">
              <a:solidFill>
                <a:schemeClr val="accent1"/>
              </a:solidFill>
            </a:endParaRPr>
          </a:p>
          <a:p>
            <a:pPr marL="1090613" lvl="2" indent="-419100" eaLnBrk="1" hangingPunct="1">
              <a:lnSpc>
                <a:spcPct val="90000"/>
              </a:lnSpc>
              <a:buFontTx/>
              <a:buChar char="•"/>
            </a:pPr>
            <a:r>
              <a:rPr lang="en-US" altLang="en-US" sz="2000" i="1" smtClean="0"/>
              <a:t>It is normal that women do not come (to prenatal care) because women should hide their pregnancies </a:t>
            </a:r>
            <a:r>
              <a:rPr lang="en-US" altLang="en-US" sz="1800" i="1" smtClean="0"/>
              <a:t>(Pay for Performance, Rwanda)</a:t>
            </a:r>
            <a:endParaRPr lang="en-US" altLang="en-US" sz="2000" i="1" smtClean="0"/>
          </a:p>
          <a:p>
            <a:pPr marL="571500" indent="-571500" eaLnBrk="1" hangingPunct="1">
              <a:lnSpc>
                <a:spcPct val="90000"/>
              </a:lnSpc>
              <a:buFontTx/>
              <a:buAutoNum type="arabicPeriod" startAt="4"/>
            </a:pPr>
            <a:r>
              <a:rPr lang="en-US" altLang="en-US" sz="2500" b="1" smtClean="0"/>
              <a:t>Images with meaning</a:t>
            </a:r>
          </a:p>
          <a:p>
            <a:pPr marL="839788" lvl="1" indent="-495300" eaLnBrk="1" hangingPunct="1">
              <a:lnSpc>
                <a:spcPct val="90000"/>
              </a:lnSpc>
              <a:buFontTx/>
              <a:buAutoNum type="arabicPeriod"/>
            </a:pPr>
            <a:r>
              <a:rPr lang="en-US" altLang="en-US" sz="2400" smtClean="0"/>
              <a:t>Photos, videos, visual recordings</a:t>
            </a:r>
          </a:p>
          <a:p>
            <a:pPr marL="1404938" lvl="3" indent="-381000" eaLnBrk="1" hangingPunct="1">
              <a:lnSpc>
                <a:spcPct val="90000"/>
              </a:lnSpc>
              <a:buFontTx/>
              <a:buNone/>
            </a:pPr>
            <a:endParaRPr lang="en-US" altLang="en-US" sz="1600" i="1" smtClean="0">
              <a:solidFill>
                <a:schemeClr val="accent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3 Título"/>
          <p:cNvSpPr>
            <a:spLocks noGrp="1"/>
          </p:cNvSpPr>
          <p:nvPr>
            <p:ph type="ctrTitle"/>
          </p:nvPr>
        </p:nvSpPr>
        <p:spPr/>
        <p:txBody>
          <a:bodyPr/>
          <a:lstStyle/>
          <a:p>
            <a:pPr eaLnBrk="1" hangingPunct="1"/>
            <a:r>
              <a:rPr lang="en-US" altLang="en-US" sz="4800" smtClean="0"/>
              <a:t>The creation and interpretation of qualitative data </a:t>
            </a:r>
          </a:p>
        </p:txBody>
      </p:sp>
      <p:sp>
        <p:nvSpPr>
          <p:cNvPr id="17411" name="4 Subtítulo"/>
          <p:cNvSpPr>
            <a:spLocks noGrp="1"/>
          </p:cNvSpPr>
          <p:nvPr>
            <p:ph type="subTitle" idx="1"/>
          </p:nvPr>
        </p:nvSpPr>
        <p:spPr>
          <a:xfrm>
            <a:off x="1981200" y="4005263"/>
            <a:ext cx="6553200" cy="2376487"/>
          </a:xfrm>
        </p:spPr>
        <p:txBody>
          <a:bodyPr/>
          <a:lstStyle/>
          <a:p>
            <a:pPr algn="r" eaLnBrk="1" hangingPunct="1">
              <a:spcBef>
                <a:spcPct val="0"/>
              </a:spcBef>
              <a:defRPr/>
            </a:pPr>
            <a:r>
              <a:rPr lang="en-US" sz="3200" dirty="0" smtClean="0">
                <a:solidFill>
                  <a:schemeClr val="tx2"/>
                </a:solidFill>
                <a:latin typeface="+mj-lt"/>
                <a:cs typeface="+mj-cs"/>
              </a:rPr>
              <a:t>In order to do qualitative assessment, the researcher:</a:t>
            </a:r>
            <a:endParaRPr lang="en-US" dirty="0" smtClean="0"/>
          </a:p>
          <a:p>
            <a:pPr marL="514350" indent="-514350" eaLnBrk="1" hangingPunct="1">
              <a:spcBef>
                <a:spcPct val="0"/>
              </a:spcBef>
              <a:buFont typeface="+mj-lt"/>
              <a:buAutoNum type="arabicPeriod"/>
              <a:defRPr/>
            </a:pPr>
            <a:r>
              <a:rPr lang="en-US" i="1" dirty="0" smtClean="0"/>
              <a:t> </a:t>
            </a:r>
            <a:r>
              <a:rPr lang="en-US" sz="3200" dirty="0" smtClean="0">
                <a:solidFill>
                  <a:schemeClr val="tx2"/>
                </a:solidFill>
                <a:latin typeface="+mj-lt"/>
                <a:cs typeface="+mj-cs"/>
              </a:rPr>
              <a:t>Must be present</a:t>
            </a:r>
          </a:p>
          <a:p>
            <a:pPr marL="514350" indent="-514350" eaLnBrk="1" hangingPunct="1">
              <a:spcBef>
                <a:spcPct val="0"/>
              </a:spcBef>
              <a:buFont typeface="+mj-lt"/>
              <a:buAutoNum type="arabicPeriod"/>
              <a:defRPr/>
            </a:pPr>
            <a:r>
              <a:rPr lang="en-US" sz="3200" dirty="0" smtClean="0">
                <a:solidFill>
                  <a:schemeClr val="tx2"/>
                </a:solidFill>
                <a:latin typeface="+mj-lt"/>
                <a:cs typeface="+mj-cs"/>
              </a:rPr>
              <a:t> Must be willing to change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a:xfrm>
            <a:off x="457200" y="277813"/>
            <a:ext cx="8229600" cy="774700"/>
          </a:xfrm>
        </p:spPr>
        <p:txBody>
          <a:bodyPr/>
          <a:lstStyle/>
          <a:p>
            <a:pPr algn="r"/>
            <a:r>
              <a:rPr lang="es-MX" altLang="en-US" i="1" smtClean="0"/>
              <a:t>.. First self analysis!!</a:t>
            </a:r>
            <a:br>
              <a:rPr lang="es-MX" altLang="en-US" i="1" smtClean="0"/>
            </a:br>
            <a:endParaRPr lang="es-MX" altLang="en-US" i="1" smtClean="0"/>
          </a:p>
        </p:txBody>
      </p:sp>
      <p:sp>
        <p:nvSpPr>
          <p:cNvPr id="35843" name="2 Marcador de contenido"/>
          <p:cNvSpPr>
            <a:spLocks noGrp="1"/>
          </p:cNvSpPr>
          <p:nvPr>
            <p:ph idx="1"/>
          </p:nvPr>
        </p:nvSpPr>
        <p:spPr>
          <a:xfrm>
            <a:off x="395288" y="1268413"/>
            <a:ext cx="8518525" cy="5184775"/>
          </a:xfrm>
        </p:spPr>
        <p:txBody>
          <a:bodyPr/>
          <a:lstStyle/>
          <a:p>
            <a:pPr eaLnBrk="1" hangingPunct="1">
              <a:lnSpc>
                <a:spcPct val="130000"/>
              </a:lnSpc>
            </a:pPr>
            <a:r>
              <a:rPr lang="en-US" altLang="en-US" i="1" smtClean="0"/>
              <a:t>Qualitative assessment/ research requires:</a:t>
            </a:r>
          </a:p>
          <a:p>
            <a:pPr lvl="1" eaLnBrk="1" hangingPunct="1">
              <a:lnSpc>
                <a:spcPct val="130000"/>
              </a:lnSpc>
            </a:pPr>
            <a:r>
              <a:rPr lang="en-US" altLang="en-US" b="1" smtClean="0"/>
              <a:t>Fieldwork</a:t>
            </a:r>
          </a:p>
          <a:p>
            <a:pPr lvl="2" eaLnBrk="1" hangingPunct="1">
              <a:lnSpc>
                <a:spcPct val="130000"/>
              </a:lnSpc>
            </a:pPr>
            <a:r>
              <a:rPr lang="en-US" altLang="en-US" smtClean="0"/>
              <a:t>Understand the phenomenon requires proximity</a:t>
            </a:r>
          </a:p>
          <a:p>
            <a:pPr lvl="1" eaLnBrk="1" hangingPunct="1">
              <a:lnSpc>
                <a:spcPct val="130000"/>
              </a:lnSpc>
            </a:pPr>
            <a:r>
              <a:rPr lang="en-US" altLang="en-US" b="1" smtClean="0"/>
              <a:t>Be present</a:t>
            </a:r>
          </a:p>
          <a:p>
            <a:pPr lvl="2" eaLnBrk="1" hangingPunct="1">
              <a:lnSpc>
                <a:spcPct val="130000"/>
              </a:lnSpc>
            </a:pPr>
            <a:r>
              <a:rPr lang="en-US" altLang="en-US" smtClean="0"/>
              <a:t>The only form of listening is complete attention</a:t>
            </a:r>
          </a:p>
          <a:p>
            <a:pPr lvl="1" eaLnBrk="1" hangingPunct="1">
              <a:lnSpc>
                <a:spcPct val="130000"/>
              </a:lnSpc>
            </a:pPr>
            <a:r>
              <a:rPr lang="en-US" altLang="en-US" b="1" smtClean="0"/>
              <a:t>Willingness to change</a:t>
            </a:r>
          </a:p>
          <a:p>
            <a:pPr lvl="2" eaLnBrk="1" hangingPunct="1">
              <a:lnSpc>
                <a:spcPct val="130000"/>
              </a:lnSpc>
            </a:pPr>
            <a:r>
              <a:rPr lang="en-US" altLang="en-US" smtClean="0"/>
              <a:t>What are my beliefs, ethical positions, and politics?</a:t>
            </a:r>
          </a:p>
          <a:p>
            <a:pPr lvl="2" eaLnBrk="1" hangingPunct="1">
              <a:lnSpc>
                <a:spcPct val="130000"/>
              </a:lnSpc>
            </a:pPr>
            <a:r>
              <a:rPr lang="en-US" altLang="en-US" smtClean="0"/>
              <a:t>What is my training?</a:t>
            </a:r>
          </a:p>
          <a:p>
            <a:pPr lvl="2" eaLnBrk="1" hangingPunct="1">
              <a:lnSpc>
                <a:spcPct val="130000"/>
              </a:lnSpc>
            </a:pPr>
            <a:r>
              <a:rPr lang="en-US" altLang="en-US" smtClean="0"/>
              <a:t>What are my positive/negative biases towards the subject?</a:t>
            </a:r>
          </a:p>
          <a:p>
            <a:pPr eaLnBrk="1" hangingPunct="1">
              <a:buFont typeface="Wingdings" panose="05000000000000000000" pitchFamily="2" charset="2"/>
              <a:buNone/>
            </a:pPr>
            <a:r>
              <a:rPr lang="en-US" altLang="en-US" smtClean="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9" descr="Resultado de imagen para fieldwork images"/>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eaLnBrk="1" hangingPunct="1">
              <a:spcBef>
                <a:spcPct val="0"/>
              </a:spcBef>
              <a:buClrTx/>
              <a:buSzTx/>
              <a:buFontTx/>
              <a:buNone/>
            </a:pPr>
            <a:endParaRPr lang="es-MX" altLang="en-US" sz="1800"/>
          </a:p>
        </p:txBody>
      </p:sp>
      <p:sp>
        <p:nvSpPr>
          <p:cNvPr id="37891" name="AutoShape 11" descr="Resultado de imagen para fieldwork images"/>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eaLnBrk="1" hangingPunct="1">
              <a:spcBef>
                <a:spcPct val="0"/>
              </a:spcBef>
              <a:buClrTx/>
              <a:buSzTx/>
              <a:buFontTx/>
              <a:buNone/>
            </a:pPr>
            <a:endParaRPr lang="es-MX" altLang="en-US" sz="1800"/>
          </a:p>
        </p:txBody>
      </p:sp>
      <p:sp>
        <p:nvSpPr>
          <p:cNvPr id="37892" name="AutoShape 13" descr="Resultado de imagen para fieldwork images"/>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eaLnBrk="1" hangingPunct="1">
              <a:spcBef>
                <a:spcPct val="0"/>
              </a:spcBef>
              <a:buClrTx/>
              <a:buSzTx/>
              <a:buFontTx/>
              <a:buNone/>
            </a:pPr>
            <a:endParaRPr lang="es-MX" altLang="en-US" sz="1800"/>
          </a:p>
        </p:txBody>
      </p:sp>
      <p:grpSp>
        <p:nvGrpSpPr>
          <p:cNvPr id="37893" name="15 Grupo"/>
          <p:cNvGrpSpPr>
            <a:grpSpLocks/>
          </p:cNvGrpSpPr>
          <p:nvPr/>
        </p:nvGrpSpPr>
        <p:grpSpPr bwMode="auto">
          <a:xfrm>
            <a:off x="539750" y="333375"/>
            <a:ext cx="8135938" cy="5651500"/>
            <a:chOff x="539552" y="332656"/>
            <a:chExt cx="8136421" cy="5652107"/>
          </a:xfrm>
        </p:grpSpPr>
        <p:pic>
          <p:nvPicPr>
            <p:cNvPr id="37894" name="Picture 5" descr="C:\Users\pilar.torres.REDINSP\Documents\ACASI\Fotos Trabajo de Campo\DSC0116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3645024"/>
              <a:ext cx="3120083" cy="2339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5" name="Picture 2" descr="C:\Users\pilar.torres.REDINSP\Documents\Fotos PT\Kigali\DSC0002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4149080"/>
              <a:ext cx="2302352" cy="172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6" name="Picture 6" descr="C:\Users\pilar.torres.REDINSP\Documents\ACASI\Fotos Trabajo de Campo\DSC0122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00" y="4077072"/>
              <a:ext cx="2303773" cy="1728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7" name="Picture 4" descr="IMG_0679_123_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600" y="404664"/>
              <a:ext cx="3189684" cy="239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8" name="Picture 17" descr="http://globalhealthsciences.ucsf.edu/sites/default/files/content/images/et/fieldwork-update-july-2013.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9632" y="2492896"/>
              <a:ext cx="2734444" cy="194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9" name="Picture 19" descr="http://ph.ucla.edu/sites/default/files/images/inline/Baetscher%20Interview%20global%20fieldwork_0.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80112" y="332656"/>
              <a:ext cx="3072342" cy="2304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0" name="Picture 15" descr="http://www-01.sil.org/linguistics/images/fieldwork2.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20072" y="2564904"/>
              <a:ext cx="2381250" cy="1790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1" name="Picture 5" descr="http://www.johnson.cornell.edu/portals/32/images/Center%20for%20Sustainable%20Global%20Enterprise/Center%20at%20large/IMG_0342.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03848" y="1340768"/>
              <a:ext cx="2400267" cy="18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3 Título"/>
          <p:cNvSpPr>
            <a:spLocks noGrp="1"/>
          </p:cNvSpPr>
          <p:nvPr>
            <p:ph type="ctrTitle"/>
          </p:nvPr>
        </p:nvSpPr>
        <p:spPr/>
        <p:txBody>
          <a:bodyPr/>
          <a:lstStyle/>
          <a:p>
            <a:r>
              <a:rPr lang="en-US" altLang="en-US" smtClean="0"/>
              <a:t>6 steps for designing a qualitative assessment</a:t>
            </a:r>
          </a:p>
        </p:txBody>
      </p:sp>
      <p:sp>
        <p:nvSpPr>
          <p:cNvPr id="39939" name="4 Subtítulo"/>
          <p:cNvSpPr>
            <a:spLocks noGrp="1"/>
          </p:cNvSpPr>
          <p:nvPr>
            <p:ph type="subTitle" idx="1"/>
          </p:nvPr>
        </p:nvSpPr>
        <p:spPr/>
        <p:txBody>
          <a:bodyPr/>
          <a:lstStyle/>
          <a:p>
            <a:pPr algn="r"/>
            <a:endParaRPr lang="es-MX" altLang="en-US" sz="2000" i="1" smtClean="0">
              <a:latin typeface="Lucida Handwriting" panose="03010101010101010101" pitchFamily="66"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Título"/>
          <p:cNvSpPr>
            <a:spLocks noGrp="1"/>
          </p:cNvSpPr>
          <p:nvPr>
            <p:ph type="title"/>
          </p:nvPr>
        </p:nvSpPr>
        <p:spPr/>
        <p:txBody>
          <a:bodyPr/>
          <a:lstStyle/>
          <a:p>
            <a:pPr eaLnBrk="1" hangingPunct="1"/>
            <a:r>
              <a:rPr lang="en-US" altLang="en-US" smtClean="0"/>
              <a:t>Qualitative Assesment Design</a:t>
            </a:r>
          </a:p>
        </p:txBody>
      </p:sp>
      <p:sp>
        <p:nvSpPr>
          <p:cNvPr id="41987" name="7 Marcador de contenido"/>
          <p:cNvSpPr>
            <a:spLocks noGrp="1"/>
          </p:cNvSpPr>
          <p:nvPr>
            <p:ph idx="1"/>
          </p:nvPr>
        </p:nvSpPr>
        <p:spPr/>
        <p:txBody>
          <a:bodyPr/>
          <a:lstStyle/>
          <a:p>
            <a:pPr eaLnBrk="1" hangingPunct="1"/>
            <a:r>
              <a:rPr lang="en-US" altLang="en-US" sz="2800" smtClean="0"/>
              <a:t>1. Overall Picture.</a:t>
            </a:r>
          </a:p>
          <a:p>
            <a:pPr lvl="1" eaLnBrk="1" hangingPunct="1"/>
            <a:r>
              <a:rPr lang="en-US" altLang="en-US" sz="2400" smtClean="0"/>
              <a:t>Identify the theme, the question(s), the key actors and the type of assessment</a:t>
            </a:r>
          </a:p>
          <a:p>
            <a:pPr lvl="1" eaLnBrk="1" hangingPunct="1"/>
            <a:r>
              <a:rPr lang="en-US" altLang="en-US" sz="2400" smtClean="0"/>
              <a:t>Theory of Change / Logic Model</a:t>
            </a:r>
          </a:p>
          <a:p>
            <a:pPr eaLnBrk="1" hangingPunct="1"/>
            <a:r>
              <a:rPr lang="en-US" altLang="en-US" sz="2800" smtClean="0"/>
              <a:t>2. Define the type of assessment necessary for the program.</a:t>
            </a:r>
          </a:p>
          <a:p>
            <a:pPr eaLnBrk="1" hangingPunct="1"/>
            <a:r>
              <a:rPr lang="en-US" altLang="en-US" sz="2800" smtClean="0"/>
              <a:t>3. Define the qualitative theory approach. </a:t>
            </a:r>
          </a:p>
          <a:p>
            <a:pPr eaLnBrk="1" hangingPunct="1"/>
            <a:r>
              <a:rPr lang="en-US" altLang="en-US" sz="2800" smtClean="0"/>
              <a:t>4. Define the questions and connect them with the assessment design.</a:t>
            </a:r>
          </a:p>
          <a:p>
            <a:pPr lvl="1" eaLnBrk="1" hangingPunct="1"/>
            <a:r>
              <a:rPr lang="en-US" altLang="en-US" sz="2400" smtClean="0"/>
              <a:t>Summative, formative, and action investigation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smtClean="0"/>
              <a:t>Outline</a:t>
            </a:r>
          </a:p>
        </p:txBody>
      </p:sp>
      <p:sp>
        <p:nvSpPr>
          <p:cNvPr id="7171" name="Rectangle 3"/>
          <p:cNvSpPr>
            <a:spLocks noGrp="1" noChangeArrowheads="1"/>
          </p:cNvSpPr>
          <p:nvPr>
            <p:ph idx="1"/>
          </p:nvPr>
        </p:nvSpPr>
        <p:spPr>
          <a:xfrm>
            <a:off x="468313" y="1268413"/>
            <a:ext cx="8229600" cy="4530725"/>
          </a:xfrm>
        </p:spPr>
        <p:txBody>
          <a:bodyPr/>
          <a:lstStyle/>
          <a:p>
            <a:pPr eaLnBrk="1" hangingPunct="1">
              <a:lnSpc>
                <a:spcPct val="120000"/>
              </a:lnSpc>
            </a:pPr>
            <a:r>
              <a:rPr lang="en-US" altLang="en-US" sz="2600" smtClean="0"/>
              <a:t>Introduction to qualitative assessment</a:t>
            </a:r>
          </a:p>
          <a:p>
            <a:pPr eaLnBrk="1" hangingPunct="1">
              <a:lnSpc>
                <a:spcPct val="120000"/>
              </a:lnSpc>
            </a:pPr>
            <a:r>
              <a:rPr lang="en-US" altLang="en-US" sz="2600" smtClean="0"/>
              <a:t>Fundamental Theories of Qualitative Research</a:t>
            </a:r>
          </a:p>
          <a:p>
            <a:pPr lvl="1" eaLnBrk="1" hangingPunct="1">
              <a:lnSpc>
                <a:spcPct val="120000"/>
              </a:lnSpc>
            </a:pPr>
            <a:r>
              <a:rPr lang="en-US" altLang="en-US" sz="2200" smtClean="0"/>
              <a:t>Basic concepts </a:t>
            </a:r>
          </a:p>
          <a:p>
            <a:pPr lvl="1" eaLnBrk="1" hangingPunct="1">
              <a:lnSpc>
                <a:spcPct val="120000"/>
              </a:lnSpc>
            </a:pPr>
            <a:r>
              <a:rPr lang="en-US" altLang="en-US" sz="2200" smtClean="0"/>
              <a:t>Paradigms/ interpretive frameworks</a:t>
            </a:r>
          </a:p>
          <a:p>
            <a:pPr lvl="1" eaLnBrk="1" hangingPunct="1">
              <a:lnSpc>
                <a:spcPct val="120000"/>
              </a:lnSpc>
              <a:buClr>
                <a:schemeClr val="accent1"/>
              </a:buClr>
              <a:buSzPct val="65000"/>
              <a:buFont typeface="Wingdings" panose="05000000000000000000" pitchFamily="2" charset="2"/>
              <a:buChar char="n"/>
            </a:pPr>
            <a:r>
              <a:rPr lang="en-US" altLang="en-US" smtClean="0"/>
              <a:t>Fundamental Techniques for Qualitative Assessment</a:t>
            </a:r>
          </a:p>
          <a:p>
            <a:pPr lvl="1" eaLnBrk="1" hangingPunct="1">
              <a:lnSpc>
                <a:spcPct val="120000"/>
              </a:lnSpc>
            </a:pPr>
            <a:r>
              <a:rPr lang="en-US" altLang="en-US" sz="2200" smtClean="0"/>
              <a:t>6 steps for design</a:t>
            </a:r>
          </a:p>
          <a:p>
            <a:pPr eaLnBrk="1" hangingPunct="1">
              <a:lnSpc>
                <a:spcPct val="120000"/>
              </a:lnSpc>
            </a:pPr>
            <a:r>
              <a:rPr lang="en-US" altLang="en-US" sz="2600" smtClean="0"/>
              <a:t>Mixed Methods</a:t>
            </a:r>
          </a:p>
          <a:p>
            <a:pPr lvl="1" eaLnBrk="1" hangingPunct="1">
              <a:lnSpc>
                <a:spcPct val="120000"/>
              </a:lnSpc>
              <a:buFont typeface="Wingdings" panose="05000000000000000000" pitchFamily="2" charset="2"/>
              <a:buChar char="n"/>
            </a:pPr>
            <a:r>
              <a:rPr lang="en-US" altLang="en-US" sz="2200" smtClean="0"/>
              <a:t>Introduction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3 Título"/>
          <p:cNvSpPr>
            <a:spLocks noGrp="1"/>
          </p:cNvSpPr>
          <p:nvPr>
            <p:ph type="title"/>
          </p:nvPr>
        </p:nvSpPr>
        <p:spPr/>
        <p:txBody>
          <a:bodyPr/>
          <a:lstStyle/>
          <a:p>
            <a:pPr eaLnBrk="1" hangingPunct="1"/>
            <a:r>
              <a:rPr lang="en-US" altLang="en-US" smtClean="0"/>
              <a:t>Design steps </a:t>
            </a:r>
            <a:r>
              <a:rPr lang="en-US" altLang="en-US" i="1" smtClean="0"/>
              <a:t>(cont..)</a:t>
            </a:r>
          </a:p>
        </p:txBody>
      </p:sp>
      <p:sp>
        <p:nvSpPr>
          <p:cNvPr id="44035" name="4 Marcador de contenido"/>
          <p:cNvSpPr>
            <a:spLocks noGrp="1"/>
          </p:cNvSpPr>
          <p:nvPr>
            <p:ph idx="1"/>
          </p:nvPr>
        </p:nvSpPr>
        <p:spPr/>
        <p:txBody>
          <a:bodyPr/>
          <a:lstStyle/>
          <a:p>
            <a:pPr eaLnBrk="1" hangingPunct="1"/>
            <a:r>
              <a:rPr lang="en-US" altLang="en-US" smtClean="0"/>
              <a:t>5. Form a plan for data collection and analysis.</a:t>
            </a:r>
          </a:p>
          <a:p>
            <a:pPr lvl="1" eaLnBrk="1" hangingPunct="1"/>
            <a:r>
              <a:rPr lang="en-US" altLang="en-US" smtClean="0"/>
              <a:t>Tools (type of question/ participants)</a:t>
            </a:r>
          </a:p>
          <a:p>
            <a:pPr lvl="1" eaLnBrk="1" hangingPunct="1"/>
            <a:r>
              <a:rPr lang="en-US" altLang="en-US" smtClean="0"/>
              <a:t>Data type</a:t>
            </a:r>
          </a:p>
          <a:p>
            <a:pPr lvl="1" eaLnBrk="1" hangingPunct="1"/>
            <a:r>
              <a:rPr lang="en-US" altLang="en-US" smtClean="0"/>
              <a:t>Analysis type</a:t>
            </a:r>
          </a:p>
          <a:p>
            <a:pPr eaLnBrk="1" hangingPunct="1"/>
            <a:r>
              <a:rPr lang="en-US" altLang="en-US" smtClean="0"/>
              <a:t>6. Develop dissemination plan with results, recommendations, and application of knowledge acquired.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3 Título"/>
          <p:cNvSpPr>
            <a:spLocks noGrp="1"/>
          </p:cNvSpPr>
          <p:nvPr>
            <p:ph type="ctrTitle"/>
          </p:nvPr>
        </p:nvSpPr>
        <p:spPr/>
        <p:txBody>
          <a:bodyPr/>
          <a:lstStyle/>
          <a:p>
            <a:pPr eaLnBrk="1" hangingPunct="1"/>
            <a:r>
              <a:rPr lang="en-US" altLang="en-US" smtClean="0">
                <a:solidFill>
                  <a:schemeClr val="hlink"/>
                </a:solidFill>
              </a:rPr>
              <a:t>1. Overall Picture</a:t>
            </a:r>
            <a:r>
              <a:rPr lang="en-US" altLang="en-US" smtClean="0"/>
              <a:t/>
            </a:r>
            <a:br>
              <a:rPr lang="en-US" altLang="en-US" smtClean="0"/>
            </a:br>
            <a:endParaRPr lang="en-US" altLang="en-US" smtClean="0"/>
          </a:p>
        </p:txBody>
      </p:sp>
      <p:sp>
        <p:nvSpPr>
          <p:cNvPr id="23555" name="3 Subtítulo"/>
          <p:cNvSpPr>
            <a:spLocks noGrp="1"/>
          </p:cNvSpPr>
          <p:nvPr>
            <p:ph type="subTitle" idx="1"/>
          </p:nvPr>
        </p:nvSpPr>
        <p:spPr>
          <a:xfrm>
            <a:off x="1908175" y="3860800"/>
            <a:ext cx="6553200" cy="1752600"/>
          </a:xfrm>
        </p:spPr>
        <p:txBody>
          <a:bodyPr/>
          <a:lstStyle/>
          <a:p>
            <a:pPr algn="r" eaLnBrk="1" hangingPunct="1">
              <a:spcBef>
                <a:spcPct val="0"/>
              </a:spcBef>
              <a:defRPr/>
            </a:pPr>
            <a:r>
              <a:rPr lang="en-US" sz="3200" dirty="0" smtClean="0">
                <a:solidFill>
                  <a:schemeClr val="tx2"/>
                </a:solidFill>
                <a:latin typeface="+mj-lt"/>
                <a:cs typeface="+mj-cs"/>
              </a:rPr>
              <a:t>Of qualitative assessment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5 Título"/>
          <p:cNvSpPr>
            <a:spLocks noGrp="1"/>
          </p:cNvSpPr>
          <p:nvPr>
            <p:ph type="title"/>
          </p:nvPr>
        </p:nvSpPr>
        <p:spPr>
          <a:xfrm>
            <a:off x="395288" y="260350"/>
            <a:ext cx="8353425" cy="1139825"/>
          </a:xfrm>
        </p:spPr>
        <p:txBody>
          <a:bodyPr/>
          <a:lstStyle/>
          <a:p>
            <a:pPr eaLnBrk="1" hangingPunct="1"/>
            <a:r>
              <a:rPr lang="en-US" altLang="en-US" smtClean="0"/>
              <a:t>1. Overall Picture </a:t>
            </a:r>
            <a:r>
              <a:rPr lang="en-US" altLang="en-US" i="1" smtClean="0"/>
              <a:t>(1 of 2)</a:t>
            </a:r>
            <a:br>
              <a:rPr lang="en-US" altLang="en-US" i="1" smtClean="0"/>
            </a:br>
            <a:endParaRPr lang="en-US" altLang="en-US" i="1" smtClean="0"/>
          </a:p>
        </p:txBody>
      </p:sp>
      <p:sp>
        <p:nvSpPr>
          <p:cNvPr id="23555" name="Rectangle 3"/>
          <p:cNvSpPr>
            <a:spLocks noGrp="1" noChangeArrowheads="1"/>
          </p:cNvSpPr>
          <p:nvPr>
            <p:ph idx="1"/>
          </p:nvPr>
        </p:nvSpPr>
        <p:spPr>
          <a:xfrm>
            <a:off x="539750" y="1628775"/>
            <a:ext cx="8353425" cy="4530725"/>
          </a:xfrm>
        </p:spPr>
        <p:txBody>
          <a:bodyPr/>
          <a:lstStyle/>
          <a:p>
            <a:pPr eaLnBrk="1" hangingPunct="1"/>
            <a:r>
              <a:rPr lang="en-US" altLang="en-US" sz="3200" smtClean="0"/>
              <a:t>Overall picture of the program</a:t>
            </a:r>
          </a:p>
          <a:p>
            <a:pPr lvl="1" eaLnBrk="1" hangingPunct="1"/>
            <a:r>
              <a:rPr lang="en-US" altLang="en-US" sz="2800" smtClean="0"/>
              <a:t>What is the timing, situation of the program?</a:t>
            </a:r>
          </a:p>
          <a:p>
            <a:pPr lvl="1" eaLnBrk="1" hangingPunct="1"/>
            <a:r>
              <a:rPr lang="en-US" altLang="en-US" sz="2800" smtClean="0"/>
              <a:t>What is the importance of the assessment?</a:t>
            </a:r>
          </a:p>
          <a:p>
            <a:pPr lvl="1" eaLnBrk="1" hangingPunct="1"/>
            <a:endParaRPr lang="en-US" altLang="en-US" sz="2800" smtClean="0"/>
          </a:p>
          <a:p>
            <a:pPr eaLnBrk="1" hangingPunct="1"/>
            <a:r>
              <a:rPr lang="en-US" altLang="en-US" sz="3200" smtClean="0"/>
              <a:t>What is the ontological question</a:t>
            </a:r>
          </a:p>
          <a:p>
            <a:pPr lvl="1" eaLnBrk="1" hangingPunct="1"/>
            <a:r>
              <a:rPr lang="en-US" altLang="en-US" sz="2800" smtClean="0"/>
              <a:t>What is the nature of the knowledge sought?</a:t>
            </a:r>
          </a:p>
          <a:p>
            <a:pPr lvl="2" eaLnBrk="1" hangingPunct="1"/>
            <a:r>
              <a:rPr lang="en-US" altLang="en-US" sz="2400" smtClean="0"/>
              <a:t>What type of finding is necessary?</a:t>
            </a:r>
          </a:p>
          <a:p>
            <a:pPr lvl="2" eaLnBrk="1" hangingPunct="1"/>
            <a:r>
              <a:rPr lang="en-US" altLang="en-US" sz="2400" smtClean="0"/>
              <a:t>Can the question be answered with qualitative methods?</a:t>
            </a:r>
            <a:endParaRPr lang="en-US" alt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55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555">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555">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555">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55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Título"/>
          <p:cNvSpPr>
            <a:spLocks noGrp="1"/>
          </p:cNvSpPr>
          <p:nvPr>
            <p:ph type="title"/>
          </p:nvPr>
        </p:nvSpPr>
        <p:spPr/>
        <p:txBody>
          <a:bodyPr/>
          <a:lstStyle/>
          <a:p>
            <a:pPr eaLnBrk="1" hangingPunct="1"/>
            <a:r>
              <a:rPr lang="en-US" altLang="en-US" smtClean="0"/>
              <a:t>1. Overall Picture </a:t>
            </a:r>
            <a:r>
              <a:rPr lang="en-US" altLang="en-US" i="1" smtClean="0"/>
              <a:t>(2 of 2)</a:t>
            </a:r>
            <a:br>
              <a:rPr lang="en-US" altLang="en-US" i="1" smtClean="0"/>
            </a:br>
            <a:endParaRPr lang="en-US" altLang="en-US" i="1" smtClean="0"/>
          </a:p>
        </p:txBody>
      </p:sp>
      <p:sp>
        <p:nvSpPr>
          <p:cNvPr id="50179" name="2 Marcador de contenido"/>
          <p:cNvSpPr>
            <a:spLocks noGrp="1"/>
          </p:cNvSpPr>
          <p:nvPr>
            <p:ph idx="1"/>
          </p:nvPr>
        </p:nvSpPr>
        <p:spPr>
          <a:xfrm>
            <a:off x="395288" y="1196975"/>
            <a:ext cx="8507412" cy="4968875"/>
          </a:xfrm>
        </p:spPr>
        <p:txBody>
          <a:bodyPr/>
          <a:lstStyle/>
          <a:p>
            <a:pPr eaLnBrk="1" hangingPunct="1">
              <a:lnSpc>
                <a:spcPct val="90000"/>
              </a:lnSpc>
              <a:buFont typeface="Wingdings" panose="05000000000000000000" pitchFamily="2" charset="2"/>
              <a:buNone/>
            </a:pPr>
            <a:r>
              <a:rPr lang="en-US" altLang="en-US" sz="2400" i="1" smtClean="0"/>
              <a:t>.. Now that the question/objective has been determined.. </a:t>
            </a:r>
          </a:p>
          <a:p>
            <a:pPr eaLnBrk="1" hangingPunct="1">
              <a:lnSpc>
                <a:spcPct val="90000"/>
              </a:lnSpc>
              <a:buFont typeface="Wingdings" panose="05000000000000000000" pitchFamily="2" charset="2"/>
              <a:buNone/>
            </a:pPr>
            <a:endParaRPr lang="en-US" altLang="en-US" sz="2800" smtClean="0"/>
          </a:p>
          <a:p>
            <a:pPr eaLnBrk="1" hangingPunct="1">
              <a:lnSpc>
                <a:spcPct val="90000"/>
              </a:lnSpc>
            </a:pPr>
            <a:r>
              <a:rPr lang="en-US" altLang="en-US" sz="2800" smtClean="0"/>
              <a:t>Who are the key actors involved?</a:t>
            </a:r>
          </a:p>
          <a:p>
            <a:pPr lvl="1" eaLnBrk="1" hangingPunct="1">
              <a:lnSpc>
                <a:spcPct val="90000"/>
              </a:lnSpc>
            </a:pPr>
            <a:r>
              <a:rPr lang="en-US" altLang="en-US" sz="2400" smtClean="0"/>
              <a:t>Map: program, users, decision-makers.</a:t>
            </a:r>
          </a:p>
          <a:p>
            <a:pPr lvl="1" eaLnBrk="1" hangingPunct="1">
              <a:lnSpc>
                <a:spcPct val="90000"/>
              </a:lnSpc>
            </a:pPr>
            <a:r>
              <a:rPr lang="en-US" altLang="en-US" sz="2400" smtClean="0"/>
              <a:t>Are differences by gender or other characteristic anticipated?</a:t>
            </a:r>
          </a:p>
          <a:p>
            <a:pPr lvl="1" eaLnBrk="1" hangingPunct="1">
              <a:lnSpc>
                <a:spcPct val="90000"/>
              </a:lnSpc>
            </a:pPr>
            <a:endParaRPr lang="en-US" altLang="en-US" sz="2400" smtClean="0"/>
          </a:p>
          <a:p>
            <a:pPr eaLnBrk="1" hangingPunct="1">
              <a:lnSpc>
                <a:spcPct val="90000"/>
              </a:lnSpc>
            </a:pPr>
            <a:r>
              <a:rPr lang="en-US" altLang="en-US" sz="2800" smtClean="0"/>
              <a:t>The epistemological question:</a:t>
            </a:r>
          </a:p>
          <a:p>
            <a:pPr lvl="1" eaLnBrk="1" hangingPunct="1">
              <a:lnSpc>
                <a:spcPct val="90000"/>
              </a:lnSpc>
            </a:pPr>
            <a:r>
              <a:rPr lang="en-US" altLang="en-US" sz="2400" smtClean="0"/>
              <a:t>Using which interpretative, theoretical, or paradigmatic framework can I answer my question? </a:t>
            </a:r>
          </a:p>
          <a:p>
            <a:pPr lvl="2" eaLnBrk="1" hangingPunct="1">
              <a:lnSpc>
                <a:spcPct val="90000"/>
              </a:lnSpc>
            </a:pPr>
            <a:r>
              <a:rPr lang="en-US" altLang="en-US" sz="2000" smtClean="0"/>
              <a:t>How can I relate to the object of study?</a:t>
            </a:r>
          </a:p>
          <a:p>
            <a:pPr lvl="2" eaLnBrk="1" hangingPunct="1">
              <a:lnSpc>
                <a:spcPct val="90000"/>
              </a:lnSpc>
            </a:pPr>
            <a:r>
              <a:rPr lang="en-US" altLang="en-US" sz="2000" smtClean="0"/>
              <a:t>What are my theoretical and methodological assumptions?</a:t>
            </a:r>
          </a:p>
          <a:p>
            <a:pPr eaLnBrk="1" hangingPunct="1">
              <a:lnSpc>
                <a:spcPct val="90000"/>
              </a:lnSpc>
              <a:buFont typeface="Wingdings" panose="05000000000000000000" pitchFamily="2" charset="2"/>
              <a:buNone/>
            </a:pPr>
            <a:endParaRPr lang="en-US"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3 Título"/>
          <p:cNvSpPr>
            <a:spLocks noGrp="1"/>
          </p:cNvSpPr>
          <p:nvPr>
            <p:ph type="ctrTitle"/>
          </p:nvPr>
        </p:nvSpPr>
        <p:spPr>
          <a:xfrm>
            <a:off x="900113" y="1484313"/>
            <a:ext cx="7623175" cy="1752600"/>
          </a:xfrm>
        </p:spPr>
        <p:txBody>
          <a:bodyPr/>
          <a:lstStyle/>
          <a:p>
            <a:pPr eaLnBrk="1" hangingPunct="1"/>
            <a:r>
              <a:rPr lang="en-US" altLang="en-US" smtClean="0">
                <a:solidFill>
                  <a:schemeClr val="hlink"/>
                </a:solidFill>
              </a:rPr>
              <a:t>2. Define the type of assessment </a:t>
            </a:r>
          </a:p>
        </p:txBody>
      </p:sp>
      <p:sp>
        <p:nvSpPr>
          <p:cNvPr id="26627" name="4 Subtítulo"/>
          <p:cNvSpPr>
            <a:spLocks noGrp="1"/>
          </p:cNvSpPr>
          <p:nvPr>
            <p:ph type="subTitle" idx="1"/>
          </p:nvPr>
        </p:nvSpPr>
        <p:spPr/>
        <p:txBody>
          <a:bodyPr/>
          <a:lstStyle/>
          <a:p>
            <a:pPr algn="r" eaLnBrk="1" hangingPunct="1">
              <a:spcBef>
                <a:spcPct val="0"/>
              </a:spcBef>
              <a:defRPr/>
            </a:pPr>
            <a:r>
              <a:rPr lang="en-US" sz="3200" dirty="0" smtClean="0">
                <a:solidFill>
                  <a:schemeClr val="tx2"/>
                </a:solidFill>
                <a:latin typeface="+mj-lt"/>
                <a:cs typeface="+mj-cs"/>
              </a:rPr>
              <a:t>Moving beyond the question and the subjects, what type of assessment is necessary, </a:t>
            </a:r>
          </a:p>
          <a:p>
            <a:pPr algn="r" eaLnBrk="1" hangingPunct="1">
              <a:spcBef>
                <a:spcPct val="0"/>
              </a:spcBef>
              <a:defRPr/>
            </a:pPr>
            <a:r>
              <a:rPr lang="en-US" sz="3200" dirty="0" smtClean="0">
                <a:solidFill>
                  <a:schemeClr val="tx2"/>
                </a:solidFill>
                <a:latin typeface="+mj-lt"/>
                <a:cs typeface="+mj-cs"/>
              </a:rPr>
              <a:t>and is it feasible to accomplish using qualitative methods?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187624" y="692696"/>
          <a:ext cx="6648400" cy="5272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Título"/>
          <p:cNvSpPr>
            <a:spLocks noGrp="1"/>
          </p:cNvSpPr>
          <p:nvPr>
            <p:ph type="title"/>
          </p:nvPr>
        </p:nvSpPr>
        <p:spPr/>
        <p:txBody>
          <a:bodyPr/>
          <a:lstStyle/>
          <a:p>
            <a:r>
              <a:rPr lang="en-US" altLang="en-US" smtClean="0"/>
              <a:t>Another method for classifying evaluations </a:t>
            </a:r>
          </a:p>
        </p:txBody>
      </p:sp>
      <p:pic>
        <p:nvPicPr>
          <p:cNvPr id="56323" name="Picture 5" descr="http://toolkit.pellinstitute.org/wp-content/uploads/2010/02/FormativeandSummativeChart-600x52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813" y="1484313"/>
            <a:ext cx="5715000"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3 Título"/>
          <p:cNvSpPr>
            <a:spLocks noGrp="1"/>
          </p:cNvSpPr>
          <p:nvPr>
            <p:ph type="ctrTitle"/>
          </p:nvPr>
        </p:nvSpPr>
        <p:spPr/>
        <p:txBody>
          <a:bodyPr/>
          <a:lstStyle/>
          <a:p>
            <a:pPr eaLnBrk="1" hangingPunct="1"/>
            <a:r>
              <a:rPr lang="en-US" altLang="en-US" smtClean="0">
                <a:solidFill>
                  <a:schemeClr val="hlink"/>
                </a:solidFill>
              </a:rPr>
              <a:t>3. Theoretical Approach</a:t>
            </a:r>
          </a:p>
        </p:txBody>
      </p:sp>
      <p:sp>
        <p:nvSpPr>
          <p:cNvPr id="29699" name="4 Subtítulo"/>
          <p:cNvSpPr>
            <a:spLocks noGrp="1"/>
          </p:cNvSpPr>
          <p:nvPr>
            <p:ph type="subTitle" idx="1"/>
          </p:nvPr>
        </p:nvSpPr>
        <p:spPr>
          <a:xfrm>
            <a:off x="1981200" y="3962400"/>
            <a:ext cx="6553200" cy="2058988"/>
          </a:xfrm>
        </p:spPr>
        <p:txBody>
          <a:bodyPr/>
          <a:lstStyle/>
          <a:p>
            <a:pPr algn="r" eaLnBrk="1" hangingPunct="1">
              <a:spcBef>
                <a:spcPct val="0"/>
              </a:spcBef>
              <a:defRPr/>
            </a:pPr>
            <a:r>
              <a:rPr lang="en-US" sz="3600" dirty="0" smtClean="0">
                <a:solidFill>
                  <a:schemeClr val="tx2"/>
                </a:solidFill>
                <a:latin typeface="+mj-lt"/>
                <a:cs typeface="+mj-cs"/>
              </a:rPr>
              <a:t>At present, what is known about the phenomenon? </a:t>
            </a:r>
          </a:p>
          <a:p>
            <a:pPr algn="r" eaLnBrk="1" hangingPunct="1">
              <a:spcBef>
                <a:spcPct val="0"/>
              </a:spcBef>
              <a:defRPr/>
            </a:pPr>
            <a:r>
              <a:rPr lang="en-US" sz="3600" dirty="0" smtClean="0">
                <a:solidFill>
                  <a:schemeClr val="tx2"/>
                </a:solidFill>
                <a:latin typeface="+mj-lt"/>
                <a:cs typeface="+mj-cs"/>
              </a:rPr>
              <a:t>What is my theoretical perspective that will guide my fieldwork design?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68313" y="188913"/>
            <a:ext cx="8229600" cy="1139825"/>
          </a:xfrm>
        </p:spPr>
        <p:txBody>
          <a:bodyPr/>
          <a:lstStyle/>
          <a:p>
            <a:pPr eaLnBrk="1" hangingPunct="1"/>
            <a:r>
              <a:rPr lang="en-US" altLang="en-US" smtClean="0"/>
              <a:t>Theoretical framework definition</a:t>
            </a:r>
          </a:p>
        </p:txBody>
      </p:sp>
      <p:sp>
        <p:nvSpPr>
          <p:cNvPr id="60419" name="Rectangle 3"/>
          <p:cNvSpPr>
            <a:spLocks noGrp="1" noChangeArrowheads="1"/>
          </p:cNvSpPr>
          <p:nvPr>
            <p:ph idx="1"/>
          </p:nvPr>
        </p:nvSpPr>
        <p:spPr>
          <a:xfrm>
            <a:off x="468313" y="1628775"/>
            <a:ext cx="8229600" cy="3960813"/>
          </a:xfrm>
        </p:spPr>
        <p:txBody>
          <a:bodyPr/>
          <a:lstStyle/>
          <a:p>
            <a:pPr eaLnBrk="1" hangingPunct="1">
              <a:spcBef>
                <a:spcPts val="1200"/>
              </a:spcBef>
              <a:spcAft>
                <a:spcPts val="1200"/>
              </a:spcAft>
            </a:pPr>
            <a:r>
              <a:rPr lang="en-US" altLang="en-US" sz="3200" smtClean="0"/>
              <a:t>The Program</a:t>
            </a:r>
          </a:p>
          <a:p>
            <a:pPr lvl="1" eaLnBrk="1" hangingPunct="1">
              <a:spcBef>
                <a:spcPts val="1200"/>
              </a:spcBef>
              <a:spcAft>
                <a:spcPts val="1200"/>
              </a:spcAft>
            </a:pPr>
            <a:r>
              <a:rPr lang="en-US" altLang="en-US" sz="2800" smtClean="0"/>
              <a:t>What are the theoretical assumptions?</a:t>
            </a:r>
          </a:p>
          <a:p>
            <a:pPr lvl="1" eaLnBrk="1" hangingPunct="1">
              <a:spcBef>
                <a:spcPts val="1200"/>
              </a:spcBef>
              <a:spcAft>
                <a:spcPts val="1200"/>
              </a:spcAft>
            </a:pPr>
            <a:r>
              <a:rPr lang="en-US" altLang="en-US" sz="2800" smtClean="0"/>
              <a:t>Review (create if nonexistent) the </a:t>
            </a:r>
            <a:r>
              <a:rPr lang="en-US" altLang="en-US" sz="2800" b="1" i="1" smtClean="0"/>
              <a:t>Theory of Change</a:t>
            </a:r>
            <a:endParaRPr lang="en-US" altLang="en-US" sz="2800" smtClean="0"/>
          </a:p>
          <a:p>
            <a:pPr eaLnBrk="1" hangingPunct="1">
              <a:spcBef>
                <a:spcPts val="1200"/>
              </a:spcBef>
              <a:spcAft>
                <a:spcPts val="1200"/>
              </a:spcAft>
            </a:pPr>
            <a:r>
              <a:rPr lang="en-US" altLang="en-US" sz="3200" smtClean="0"/>
              <a:t>The Qualitative Methodology</a:t>
            </a:r>
          </a:p>
          <a:p>
            <a:pPr lvl="1" eaLnBrk="1" hangingPunct="1">
              <a:spcBef>
                <a:spcPts val="1200"/>
              </a:spcBef>
              <a:spcAft>
                <a:spcPts val="1200"/>
              </a:spcAft>
            </a:pPr>
            <a:r>
              <a:rPr lang="en-US" altLang="en-US" sz="2800" smtClean="0"/>
              <a:t>What theoretical/methodological perspective am I going to use to answer the question?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Título"/>
          <p:cNvSpPr>
            <a:spLocks noGrp="1"/>
          </p:cNvSpPr>
          <p:nvPr>
            <p:ph type="title"/>
          </p:nvPr>
        </p:nvSpPr>
        <p:spPr>
          <a:xfrm>
            <a:off x="457200" y="277813"/>
            <a:ext cx="8229600" cy="774700"/>
          </a:xfrm>
        </p:spPr>
        <p:txBody>
          <a:bodyPr/>
          <a:lstStyle/>
          <a:p>
            <a:r>
              <a:rPr lang="en-US" altLang="en-US" smtClean="0"/>
              <a:t>The Program: ToC</a:t>
            </a:r>
          </a:p>
        </p:txBody>
      </p:sp>
      <p:sp>
        <p:nvSpPr>
          <p:cNvPr id="62467" name="2 Marcador de contenido"/>
          <p:cNvSpPr>
            <a:spLocks noGrp="1"/>
          </p:cNvSpPr>
          <p:nvPr>
            <p:ph idx="1"/>
          </p:nvPr>
        </p:nvSpPr>
        <p:spPr>
          <a:xfrm>
            <a:off x="395288" y="1412875"/>
            <a:ext cx="8229600" cy="5040313"/>
          </a:xfrm>
        </p:spPr>
        <p:txBody>
          <a:bodyPr/>
          <a:lstStyle/>
          <a:p>
            <a:pPr>
              <a:spcAft>
                <a:spcPts val="600"/>
              </a:spcAft>
            </a:pPr>
            <a:r>
              <a:rPr lang="en-US" altLang="en-US" sz="2800" smtClean="0"/>
              <a:t>Review the Theory of Change </a:t>
            </a:r>
            <a:r>
              <a:rPr lang="en-US" altLang="en-US" sz="2000" smtClean="0"/>
              <a:t>(ToC)</a:t>
            </a:r>
            <a:endParaRPr lang="en-US" altLang="en-US" sz="2800" smtClean="0"/>
          </a:p>
          <a:p>
            <a:pPr lvl="1">
              <a:spcAft>
                <a:spcPts val="600"/>
              </a:spcAft>
            </a:pPr>
            <a:r>
              <a:rPr lang="en-US" altLang="en-US" sz="2400" smtClean="0"/>
              <a:t>Note the </a:t>
            </a:r>
            <a:r>
              <a:rPr lang="en-US" altLang="en-US" sz="2400" b="1" i="1" smtClean="0"/>
              <a:t>KEY assumptions </a:t>
            </a:r>
            <a:r>
              <a:rPr lang="en-US" altLang="en-US" sz="2400" smtClean="0"/>
              <a:t>of the program</a:t>
            </a:r>
          </a:p>
          <a:p>
            <a:pPr lvl="2">
              <a:spcAft>
                <a:spcPts val="600"/>
              </a:spcAft>
            </a:pPr>
            <a:r>
              <a:rPr lang="en-US" altLang="en-US" sz="2000" smtClean="0"/>
              <a:t>Gender, Development, Social Capital, theoretical designs</a:t>
            </a:r>
          </a:p>
          <a:p>
            <a:pPr lvl="1">
              <a:spcAft>
                <a:spcPts val="600"/>
              </a:spcAft>
            </a:pPr>
            <a:r>
              <a:rPr lang="en-US" altLang="en-US" sz="2400" smtClean="0"/>
              <a:t>Understand the assessment question within the context of the ToC.</a:t>
            </a:r>
          </a:p>
          <a:p>
            <a:pPr>
              <a:spcAft>
                <a:spcPts val="600"/>
              </a:spcAft>
            </a:pPr>
            <a:r>
              <a:rPr lang="en-US" altLang="en-US" sz="2800" smtClean="0"/>
              <a:t>Analyze the </a:t>
            </a:r>
            <a:r>
              <a:rPr lang="en-US" altLang="en-US" sz="2800" b="1" i="1" smtClean="0"/>
              <a:t>contextual factors </a:t>
            </a:r>
            <a:r>
              <a:rPr lang="en-US" altLang="en-US" sz="2800" smtClean="0"/>
              <a:t>that can affect or modify the result (red arrows)</a:t>
            </a:r>
          </a:p>
          <a:p>
            <a:pPr lvl="1">
              <a:spcAft>
                <a:spcPts val="600"/>
              </a:spcAft>
            </a:pPr>
            <a:r>
              <a:rPr lang="en-US" altLang="en-US" sz="2400" smtClean="0"/>
              <a:t>Positively</a:t>
            </a:r>
            <a:r>
              <a:rPr lang="en-US" altLang="en-US" sz="2400" smtClean="0">
                <a:solidFill>
                  <a:srgbClr val="FF0000"/>
                </a:solidFill>
                <a:sym typeface="Wingdings" panose="05000000000000000000" pitchFamily="2" charset="2"/>
              </a:rPr>
              <a:t></a:t>
            </a:r>
            <a:r>
              <a:rPr lang="en-US" altLang="en-US" sz="2400" smtClean="0">
                <a:solidFill>
                  <a:srgbClr val="664D00"/>
                </a:solidFill>
                <a:sym typeface="Wingdings" panose="05000000000000000000" pitchFamily="2" charset="2"/>
              </a:rPr>
              <a:t> </a:t>
            </a:r>
            <a:r>
              <a:rPr lang="en-US" altLang="en-US" sz="2400" smtClean="0"/>
              <a:t>strengthen // Negatively </a:t>
            </a:r>
            <a:r>
              <a:rPr lang="en-US" altLang="en-US" sz="2400" smtClean="0">
                <a:solidFill>
                  <a:srgbClr val="C00000"/>
                </a:solidFill>
                <a:sym typeface="Wingdings" panose="05000000000000000000" pitchFamily="2" charset="2"/>
              </a:rPr>
              <a:t> </a:t>
            </a:r>
            <a:r>
              <a:rPr lang="en-US" altLang="en-US" sz="2400" smtClean="0"/>
              <a:t>nullify</a:t>
            </a:r>
          </a:p>
          <a:p>
            <a:pPr lvl="1">
              <a:spcAft>
                <a:spcPts val="600"/>
              </a:spcAft>
            </a:pPr>
            <a:r>
              <a:rPr lang="en-US" altLang="en-US" sz="2400" smtClean="0"/>
              <a:t>Examples:</a:t>
            </a:r>
          </a:p>
          <a:p>
            <a:pPr lvl="2">
              <a:spcAft>
                <a:spcPts val="600"/>
              </a:spcAft>
            </a:pPr>
            <a:r>
              <a:rPr lang="en-US" altLang="en-US" sz="2000" smtClean="0"/>
              <a:t>Supplement</a:t>
            </a:r>
            <a:r>
              <a:rPr lang="en-US" altLang="en-US" sz="2000" smtClean="0">
                <a:solidFill>
                  <a:srgbClr val="FF0000"/>
                </a:solidFill>
                <a:sym typeface="Wingdings" panose="05000000000000000000" pitchFamily="2" charset="2"/>
              </a:rPr>
              <a:t></a:t>
            </a:r>
            <a:r>
              <a:rPr lang="en-US" altLang="en-US" sz="2000" smtClean="0">
                <a:sym typeface="Wingdings" panose="05000000000000000000" pitchFamily="2" charset="2"/>
              </a:rPr>
              <a:t> Clinic</a:t>
            </a:r>
            <a:r>
              <a:rPr lang="en-US" altLang="en-US" sz="2000" smtClean="0">
                <a:solidFill>
                  <a:srgbClr val="FF0000"/>
                </a:solidFill>
                <a:sym typeface="Wingdings" panose="05000000000000000000" pitchFamily="2" charset="2"/>
              </a:rPr>
              <a:t></a:t>
            </a:r>
            <a:r>
              <a:rPr lang="en-US" altLang="en-US" sz="2000" smtClean="0">
                <a:sym typeface="Wingdings" panose="05000000000000000000" pitchFamily="2" charset="2"/>
              </a:rPr>
              <a:t> Mother</a:t>
            </a:r>
            <a:r>
              <a:rPr lang="en-US" altLang="en-US" sz="2000" smtClean="0">
                <a:solidFill>
                  <a:srgbClr val="FF0000"/>
                </a:solidFill>
                <a:sym typeface="Wingdings" panose="05000000000000000000" pitchFamily="2" charset="2"/>
              </a:rPr>
              <a:t></a:t>
            </a:r>
            <a:r>
              <a:rPr lang="en-US" altLang="en-US" sz="2000" smtClean="0">
                <a:sym typeface="Wingdings" panose="05000000000000000000" pitchFamily="2" charset="2"/>
              </a:rPr>
              <a:t> Child</a:t>
            </a:r>
            <a:endParaRPr lang="en-US" altLang="en-US" sz="1800" smtClean="0">
              <a:sym typeface="Wingdings" panose="05000000000000000000" pitchFamily="2" charset="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r>
              <a:rPr lang="en-US" altLang="en-US" smtClean="0"/>
              <a:t>Why discuss qualitative research?</a:t>
            </a:r>
          </a:p>
        </p:txBody>
      </p:sp>
      <p:sp>
        <p:nvSpPr>
          <p:cNvPr id="9219" name="2 Marcador de contenido"/>
          <p:cNvSpPr>
            <a:spLocks noGrp="1"/>
          </p:cNvSpPr>
          <p:nvPr>
            <p:ph idx="1"/>
          </p:nvPr>
        </p:nvSpPr>
        <p:spPr>
          <a:xfrm>
            <a:off x="457200" y="1341438"/>
            <a:ext cx="8229600" cy="4789487"/>
          </a:xfrm>
        </p:spPr>
        <p:txBody>
          <a:bodyPr/>
          <a:lstStyle/>
          <a:p>
            <a:pPr>
              <a:lnSpc>
                <a:spcPct val="150000"/>
              </a:lnSpc>
              <a:spcAft>
                <a:spcPts val="600"/>
              </a:spcAft>
            </a:pPr>
            <a:r>
              <a:rPr lang="en-US" altLang="en-US" sz="2800" smtClean="0"/>
              <a:t>Qualitative assessment is a form of qualitative research, the purpose of which is to evaluate a program or policy. </a:t>
            </a:r>
          </a:p>
          <a:p>
            <a:pPr>
              <a:lnSpc>
                <a:spcPct val="150000"/>
              </a:lnSpc>
              <a:spcAft>
                <a:spcPts val="600"/>
              </a:spcAft>
            </a:pPr>
            <a:r>
              <a:rPr lang="en-US" altLang="en-US" sz="2800" smtClean="0"/>
              <a:t>Quality assessment should have the same level of rigor as qualitative research, with emphasis on design, processes, results, or perceived impact of a program.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pPr eaLnBrk="1" hangingPunct="1"/>
            <a:r>
              <a:rPr lang="en-US" altLang="en-US" smtClean="0"/>
              <a:t>Qualitative Methods: Paradigm</a:t>
            </a:r>
          </a:p>
        </p:txBody>
      </p:sp>
      <p:sp>
        <p:nvSpPr>
          <p:cNvPr id="122883" name="Rectangle 3"/>
          <p:cNvSpPr>
            <a:spLocks noGrp="1" noChangeArrowheads="1"/>
          </p:cNvSpPr>
          <p:nvPr>
            <p:ph idx="1"/>
          </p:nvPr>
        </p:nvSpPr>
        <p:spPr>
          <a:xfrm>
            <a:off x="457200" y="2185988"/>
            <a:ext cx="8229600" cy="4214812"/>
          </a:xfrm>
        </p:spPr>
        <p:txBody>
          <a:bodyPr/>
          <a:lstStyle/>
          <a:p>
            <a:pPr eaLnBrk="1" hangingPunct="1"/>
            <a:r>
              <a:rPr lang="en-US" altLang="en-US" smtClean="0"/>
              <a:t>Is organized knowledge, obtained in a systematic manner, that can be used to analyze, predict, and possibly explain the nature of a phenomenon. It can also be used as a platform for action. </a:t>
            </a:r>
            <a:endParaRPr lang="en-US" altLang="en-US" sz="1900" smtClean="0"/>
          </a:p>
          <a:p>
            <a:pPr algn="r" eaLnBrk="1" hangingPunct="1">
              <a:buFont typeface="Wingdings" panose="05000000000000000000" pitchFamily="2" charset="2"/>
              <a:buNone/>
            </a:pPr>
            <a:endParaRPr lang="en-US" altLang="en-US" sz="1900" smtClean="0">
              <a:solidFill>
                <a:schemeClr val="hlink"/>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882"/>
                                        </p:tgtEl>
                                        <p:attrNameLst>
                                          <p:attrName>style.visibility</p:attrName>
                                        </p:attrNameLst>
                                      </p:cBhvr>
                                      <p:to>
                                        <p:strVal val="visible"/>
                                      </p:to>
                                    </p:set>
                                    <p:animEffect transition="in" filter="fade">
                                      <p:cBhvr>
                                        <p:cTn id="7" dur="2000"/>
                                        <p:tgtEl>
                                          <p:spTgt spid="1228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883">
                                            <p:txEl>
                                              <p:pRg st="0" end="0"/>
                                            </p:txEl>
                                          </p:spTgt>
                                        </p:tgtEl>
                                        <p:attrNameLst>
                                          <p:attrName>style.visibility</p:attrName>
                                        </p:attrNameLst>
                                      </p:cBhvr>
                                      <p:to>
                                        <p:strVal val="visible"/>
                                      </p:to>
                                    </p:set>
                                    <p:animEffect transition="in" filter="fade">
                                      <p:cBhvr>
                                        <p:cTn id="12" dur="2000"/>
                                        <p:tgtEl>
                                          <p:spTgt spid="1228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p:bldP spid="12288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smtClean="0"/>
              <a:t>Some Examples of Paradigms</a:t>
            </a:r>
          </a:p>
        </p:txBody>
      </p:sp>
      <p:sp>
        <p:nvSpPr>
          <p:cNvPr id="66563" name="Rectangle 3"/>
          <p:cNvSpPr>
            <a:spLocks noGrp="1" noChangeArrowheads="1"/>
          </p:cNvSpPr>
          <p:nvPr>
            <p:ph idx="1"/>
          </p:nvPr>
        </p:nvSpPr>
        <p:spPr>
          <a:xfrm>
            <a:off x="457200" y="1412875"/>
            <a:ext cx="8229600" cy="4718050"/>
          </a:xfrm>
        </p:spPr>
        <p:txBody>
          <a:bodyPr/>
          <a:lstStyle/>
          <a:p>
            <a:pPr eaLnBrk="1" hangingPunct="1">
              <a:lnSpc>
                <a:spcPct val="80000"/>
              </a:lnSpc>
              <a:spcBef>
                <a:spcPts val="1800"/>
              </a:spcBef>
            </a:pPr>
            <a:r>
              <a:rPr lang="en-US" altLang="en-US" sz="2600" smtClean="0"/>
              <a:t>Ethnography </a:t>
            </a:r>
            <a:r>
              <a:rPr lang="en-US" altLang="en-US" sz="2000" i="1" smtClean="0"/>
              <a:t>(Malinowsky, anthropologist)</a:t>
            </a:r>
            <a:endParaRPr lang="en-US" altLang="en-US" sz="2600" i="1" smtClean="0"/>
          </a:p>
          <a:p>
            <a:pPr lvl="1" eaLnBrk="1" hangingPunct="1">
              <a:lnSpc>
                <a:spcPct val="80000"/>
              </a:lnSpc>
              <a:spcBef>
                <a:spcPts val="1800"/>
              </a:spcBef>
            </a:pPr>
            <a:r>
              <a:rPr lang="en-US" altLang="en-US" sz="2200" smtClean="0"/>
              <a:t>Concept of culture, observes by natural means, and uses observation as the primary tool. </a:t>
            </a:r>
          </a:p>
          <a:p>
            <a:pPr eaLnBrk="1" hangingPunct="1">
              <a:lnSpc>
                <a:spcPct val="80000"/>
              </a:lnSpc>
              <a:spcBef>
                <a:spcPts val="1800"/>
              </a:spcBef>
            </a:pPr>
            <a:r>
              <a:rPr lang="en-US" altLang="en-US" sz="2600" smtClean="0"/>
              <a:t>Constructivism </a:t>
            </a:r>
            <a:r>
              <a:rPr lang="en-US" altLang="en-US" sz="2000" i="1" smtClean="0"/>
              <a:t>(Berguer y Luckman, sociologists)</a:t>
            </a:r>
            <a:endParaRPr lang="en-US" altLang="en-US" sz="2600" i="1" smtClean="0"/>
          </a:p>
          <a:p>
            <a:pPr lvl="1" eaLnBrk="1" hangingPunct="1">
              <a:lnSpc>
                <a:spcPct val="80000"/>
              </a:lnSpc>
              <a:spcBef>
                <a:spcPts val="1800"/>
              </a:spcBef>
            </a:pPr>
            <a:r>
              <a:rPr lang="en-US" altLang="en-US" sz="2200" smtClean="0"/>
              <a:t>Concept of institutionalized systems, in which reality is constructed by social consensus</a:t>
            </a:r>
          </a:p>
          <a:p>
            <a:pPr lvl="1" eaLnBrk="1" hangingPunct="1">
              <a:lnSpc>
                <a:spcPct val="80000"/>
              </a:lnSpc>
              <a:spcBef>
                <a:spcPts val="1800"/>
              </a:spcBef>
            </a:pPr>
            <a:r>
              <a:rPr lang="en-US" altLang="en-US" sz="2200" smtClean="0"/>
              <a:t>Requires the use of focus groups</a:t>
            </a:r>
          </a:p>
          <a:p>
            <a:pPr eaLnBrk="1" hangingPunct="1">
              <a:lnSpc>
                <a:spcPct val="80000"/>
              </a:lnSpc>
              <a:spcBef>
                <a:spcPts val="1800"/>
              </a:spcBef>
            </a:pPr>
            <a:r>
              <a:rPr lang="en-US" altLang="en-US" sz="2600" smtClean="0"/>
              <a:t>Substantiated Theory </a:t>
            </a:r>
            <a:r>
              <a:rPr lang="en-US" altLang="en-US" sz="2000" i="1" smtClean="0"/>
              <a:t>(Glasser y Straus, sociologists)</a:t>
            </a:r>
            <a:endParaRPr lang="en-US" altLang="en-US" sz="2600" i="1" smtClean="0"/>
          </a:p>
          <a:p>
            <a:pPr lvl="1" eaLnBrk="1" hangingPunct="1">
              <a:lnSpc>
                <a:spcPct val="80000"/>
              </a:lnSpc>
              <a:spcBef>
                <a:spcPts val="1800"/>
              </a:spcBef>
            </a:pPr>
            <a:r>
              <a:rPr lang="en-US" altLang="en-US" sz="2200" smtClean="0"/>
              <a:t>The theory is based on data and emerging concepts, and aims to conduct fieldwork with minimal previously established constructs.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altLang="en-US" sz="4000" smtClean="0"/>
              <a:t>Some Examples of </a:t>
            </a:r>
            <a:r>
              <a:rPr lang="en-US" altLang="en-US" sz="3800" smtClean="0"/>
              <a:t>Paradigms </a:t>
            </a:r>
            <a:r>
              <a:rPr lang="en-US" altLang="en-US" sz="3800" i="1" smtClean="0"/>
              <a:t>(Cont..)</a:t>
            </a:r>
          </a:p>
        </p:txBody>
      </p:sp>
      <p:sp>
        <p:nvSpPr>
          <p:cNvPr id="68611" name="Rectangle 3"/>
          <p:cNvSpPr>
            <a:spLocks noGrp="1" noChangeArrowheads="1"/>
          </p:cNvSpPr>
          <p:nvPr>
            <p:ph idx="1"/>
          </p:nvPr>
        </p:nvSpPr>
        <p:spPr>
          <a:xfrm>
            <a:off x="395288" y="1268413"/>
            <a:ext cx="8229600" cy="4819650"/>
          </a:xfrm>
        </p:spPr>
        <p:txBody>
          <a:bodyPr/>
          <a:lstStyle/>
          <a:p>
            <a:pPr eaLnBrk="1" hangingPunct="1">
              <a:spcBef>
                <a:spcPts val="1200"/>
              </a:spcBef>
            </a:pPr>
            <a:r>
              <a:rPr lang="en-US" altLang="en-US" sz="2600" smtClean="0"/>
              <a:t>Theories of change</a:t>
            </a:r>
          </a:p>
          <a:p>
            <a:pPr lvl="1" eaLnBrk="1" hangingPunct="1">
              <a:spcBef>
                <a:spcPts val="1200"/>
              </a:spcBef>
            </a:pPr>
            <a:r>
              <a:rPr lang="en-US" altLang="en-US" sz="2200" smtClean="0"/>
              <a:t>Models of Change in Health/ Reasoned Action, Planned Action </a:t>
            </a:r>
            <a:r>
              <a:rPr lang="en-US" altLang="en-US" sz="2200" i="1" smtClean="0"/>
              <a:t>(Ajzen)</a:t>
            </a:r>
          </a:p>
          <a:p>
            <a:pPr lvl="1" eaLnBrk="1" hangingPunct="1">
              <a:spcBef>
                <a:spcPts val="1200"/>
              </a:spcBef>
            </a:pPr>
            <a:r>
              <a:rPr lang="en-US" altLang="en-US" sz="2200" smtClean="0"/>
              <a:t>Autoefficacy (</a:t>
            </a:r>
            <a:r>
              <a:rPr lang="en-US" altLang="en-US" sz="2200" i="1" smtClean="0"/>
              <a:t>Bandura</a:t>
            </a:r>
            <a:r>
              <a:rPr lang="en-US" altLang="en-US" sz="2200" smtClean="0"/>
              <a:t>)</a:t>
            </a:r>
          </a:p>
          <a:p>
            <a:pPr lvl="1" eaLnBrk="1" hangingPunct="1">
              <a:spcBef>
                <a:spcPts val="1200"/>
              </a:spcBef>
            </a:pPr>
            <a:r>
              <a:rPr lang="en-US" altLang="en-US" sz="2200" smtClean="0"/>
              <a:t>Stages of Change (</a:t>
            </a:r>
            <a:r>
              <a:rPr lang="en-US" altLang="en-US" sz="2200" i="1" smtClean="0"/>
              <a:t>Prochaska y DiClemente </a:t>
            </a:r>
            <a:r>
              <a:rPr lang="en-US" altLang="en-US" sz="2200" smtClean="0"/>
              <a:t>)</a:t>
            </a:r>
          </a:p>
          <a:p>
            <a:pPr eaLnBrk="1" hangingPunct="1">
              <a:spcBef>
                <a:spcPts val="1200"/>
              </a:spcBef>
            </a:pPr>
            <a:r>
              <a:rPr lang="en-US" altLang="en-US" sz="2600" smtClean="0"/>
              <a:t>Gender </a:t>
            </a:r>
          </a:p>
          <a:p>
            <a:pPr lvl="1" eaLnBrk="1" hangingPunct="1">
              <a:spcBef>
                <a:spcPts val="1200"/>
              </a:spcBef>
            </a:pPr>
            <a:r>
              <a:rPr lang="en-US" altLang="en-US" sz="2200" smtClean="0"/>
              <a:t>Gender inequality index (UNDP)</a:t>
            </a:r>
          </a:p>
          <a:p>
            <a:pPr eaLnBrk="1" hangingPunct="1">
              <a:spcBef>
                <a:spcPts val="1200"/>
              </a:spcBef>
            </a:pPr>
            <a:r>
              <a:rPr lang="en-US" altLang="en-US" sz="2600" smtClean="0"/>
              <a:t>Rapid Anthropological Methods (RAP)</a:t>
            </a:r>
          </a:p>
          <a:p>
            <a:pPr algn="r" eaLnBrk="1" hangingPunct="1">
              <a:spcBef>
                <a:spcPts val="1200"/>
              </a:spcBef>
              <a:buFont typeface="Wingdings" panose="05000000000000000000" pitchFamily="2" charset="2"/>
              <a:buNone/>
            </a:pPr>
            <a:r>
              <a:rPr lang="en-US" altLang="en-US" sz="2600" i="1" smtClean="0"/>
              <a:t>.. and many.. many more theories</a:t>
            </a:r>
            <a:r>
              <a:rPr lang="en-US" altLang="en-US" sz="2800" i="1" smtClean="0"/>
              <a:t>..</a:t>
            </a:r>
            <a:r>
              <a:rPr lang="en-US" altLang="en-US" sz="2800" smtClean="0"/>
              <a:t/>
            </a:r>
            <a:br>
              <a:rPr lang="en-US" altLang="en-US" sz="2800" smtClean="0"/>
            </a:br>
            <a:endParaRPr lang="en-US" altLang="en-US" i="1"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3 Título"/>
          <p:cNvSpPr>
            <a:spLocks noGrp="1"/>
          </p:cNvSpPr>
          <p:nvPr>
            <p:ph type="ctrTitle"/>
          </p:nvPr>
        </p:nvSpPr>
        <p:spPr>
          <a:xfrm>
            <a:off x="684213" y="1196975"/>
            <a:ext cx="7991475" cy="2736850"/>
          </a:xfrm>
        </p:spPr>
        <p:txBody>
          <a:bodyPr/>
          <a:lstStyle/>
          <a:p>
            <a:pPr eaLnBrk="1" hangingPunct="1"/>
            <a:r>
              <a:rPr lang="en-US" altLang="en-US" smtClean="0">
                <a:solidFill>
                  <a:schemeClr val="hlink"/>
                </a:solidFill>
              </a:rPr>
              <a:t>4. Define the type of qualitative questions and connect them with the assessment design</a:t>
            </a:r>
          </a:p>
        </p:txBody>
      </p:sp>
      <p:sp>
        <p:nvSpPr>
          <p:cNvPr id="70659" name="4 Subtítulo"/>
          <p:cNvSpPr>
            <a:spLocks noGrp="1"/>
          </p:cNvSpPr>
          <p:nvPr>
            <p:ph type="subTitle" idx="1"/>
          </p:nvPr>
        </p:nvSpPr>
        <p:spPr>
          <a:xfrm>
            <a:off x="1908175" y="4868863"/>
            <a:ext cx="6553200" cy="1752600"/>
          </a:xfrm>
        </p:spPr>
        <p:txBody>
          <a:bodyPr/>
          <a:lstStyle/>
          <a:p>
            <a:pPr eaLnBrk="1" hangingPunct="1"/>
            <a:endParaRPr lang="es-MX" alt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539750" y="260350"/>
            <a:ext cx="8229600" cy="1139825"/>
          </a:xfrm>
        </p:spPr>
        <p:txBody>
          <a:bodyPr/>
          <a:lstStyle/>
          <a:p>
            <a:pPr eaLnBrk="1" hangingPunct="1"/>
            <a:r>
              <a:rPr lang="en-US" altLang="en-US" smtClean="0"/>
              <a:t>Qualitative Assessment Questions</a:t>
            </a:r>
          </a:p>
        </p:txBody>
      </p:sp>
      <p:graphicFrame>
        <p:nvGraphicFramePr>
          <p:cNvPr id="119811" name="Group 3"/>
          <p:cNvGraphicFramePr>
            <a:graphicFrameLocks noGrp="1"/>
          </p:cNvGraphicFramePr>
          <p:nvPr>
            <p:ph idx="4294967295"/>
          </p:nvPr>
        </p:nvGraphicFramePr>
        <p:xfrm>
          <a:off x="468313" y="1484313"/>
          <a:ext cx="8389937" cy="4689475"/>
        </p:xfrm>
        <a:graphic>
          <a:graphicData uri="http://schemas.openxmlformats.org/drawingml/2006/table">
            <a:tbl>
              <a:tblPr/>
              <a:tblGrid>
                <a:gridCol w="2217738">
                  <a:extLst>
                    <a:ext uri="{9D8B030D-6E8A-4147-A177-3AD203B41FA5}">
                      <a16:colId xmlns:a16="http://schemas.microsoft.com/office/drawing/2014/main" val="20000"/>
                    </a:ext>
                  </a:extLst>
                </a:gridCol>
                <a:gridCol w="2957512">
                  <a:extLst>
                    <a:ext uri="{9D8B030D-6E8A-4147-A177-3AD203B41FA5}">
                      <a16:colId xmlns:a16="http://schemas.microsoft.com/office/drawing/2014/main" val="20001"/>
                    </a:ext>
                  </a:extLst>
                </a:gridCol>
                <a:gridCol w="3214688">
                  <a:extLst>
                    <a:ext uri="{9D8B030D-6E8A-4147-A177-3AD203B41FA5}">
                      <a16:colId xmlns:a16="http://schemas.microsoft.com/office/drawing/2014/main" val="20002"/>
                    </a:ext>
                  </a:extLst>
                </a:gridCol>
              </a:tblGrid>
              <a:tr h="1005976">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000" b="0" i="0" u="none" strike="noStrike" cap="none" normalizeH="0" baseline="0" noProof="0" dirty="0" smtClean="0">
                          <a:ln>
                            <a:noFill/>
                          </a:ln>
                          <a:solidFill>
                            <a:schemeClr val="tx1"/>
                          </a:solidFill>
                          <a:effectLst/>
                          <a:latin typeface="Arial" charset="0"/>
                          <a:cs typeface="Arial" charset="0"/>
                        </a:rPr>
                        <a:t>Type of Assessment questions</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5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000" b="0" i="0" u="none" strike="noStrike" cap="none" normalizeH="0" baseline="0" noProof="0" dirty="0" smtClean="0">
                          <a:ln>
                            <a:noFill/>
                          </a:ln>
                          <a:solidFill>
                            <a:schemeClr val="tx1"/>
                          </a:solidFill>
                          <a:effectLst/>
                          <a:latin typeface="Arial" charset="0"/>
                          <a:cs typeface="Arial" charset="0"/>
                        </a:rPr>
                        <a:t>Objective</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5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000" b="0" i="0" u="none" strike="noStrike" cap="none" normalizeH="0" baseline="0" noProof="0" dirty="0" smtClean="0">
                          <a:ln>
                            <a:noFill/>
                          </a:ln>
                          <a:solidFill>
                            <a:schemeClr val="tx1"/>
                          </a:solidFill>
                          <a:effectLst/>
                          <a:latin typeface="Arial" charset="0"/>
                          <a:cs typeface="Arial" charset="0"/>
                        </a:rPr>
                        <a:t>Focus</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50000"/>
                      </a:schemeClr>
                    </a:solidFill>
                  </a:tcPr>
                </a:tc>
                <a:extLst>
                  <a:ext uri="{0D108BD9-81ED-4DB2-BD59-A6C34878D82A}">
                    <a16:rowId xmlns:a16="http://schemas.microsoft.com/office/drawing/2014/main" val="10000"/>
                  </a:ext>
                </a:extLst>
              </a:tr>
              <a:tr h="125429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800" b="0" i="0" u="none" strike="noStrike" cap="none" normalizeH="0" baseline="0" noProof="0" dirty="0" smtClean="0">
                          <a:ln>
                            <a:noFill/>
                          </a:ln>
                          <a:solidFill>
                            <a:schemeClr val="tx1"/>
                          </a:solidFill>
                          <a:effectLst/>
                          <a:latin typeface="Arial" charset="0"/>
                          <a:cs typeface="Arial" charset="0"/>
                        </a:rPr>
                        <a:t>Summative Assessment</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800" b="0" i="0" u="none" strike="noStrike" cap="none" normalizeH="0" baseline="0" noProof="0" dirty="0" smtClean="0">
                          <a:ln>
                            <a:noFill/>
                          </a:ln>
                          <a:solidFill>
                            <a:schemeClr val="tx1"/>
                          </a:solidFill>
                          <a:effectLst/>
                          <a:latin typeface="Arial" charset="0"/>
                          <a:cs typeface="Arial" charset="0"/>
                        </a:rPr>
                        <a:t>Determines the </a:t>
                      </a:r>
                      <a:r>
                        <a:rPr kumimoji="0" lang="en-US" sz="1800" b="0" i="1" u="none" strike="noStrike" cap="none" normalizeH="0" baseline="0" noProof="0" dirty="0" smtClean="0">
                          <a:ln>
                            <a:noFill/>
                          </a:ln>
                          <a:solidFill>
                            <a:schemeClr val="tx1"/>
                          </a:solidFill>
                          <a:effectLst/>
                          <a:latin typeface="Arial" charset="0"/>
                          <a:cs typeface="Arial" charset="0"/>
                        </a:rPr>
                        <a:t>perceived effectiveness </a:t>
                      </a:r>
                      <a:r>
                        <a:rPr kumimoji="0" lang="en-US" sz="1800" b="0" i="0" u="none" strike="noStrike" cap="none" normalizeH="0" baseline="0" noProof="0" dirty="0" smtClean="0">
                          <a:ln>
                            <a:noFill/>
                          </a:ln>
                          <a:solidFill>
                            <a:schemeClr val="tx1"/>
                          </a:solidFill>
                          <a:effectLst/>
                          <a:latin typeface="Arial" charset="0"/>
                          <a:cs typeface="Arial" charset="0"/>
                        </a:rPr>
                        <a:t>of a program for a specific population</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800" b="0" i="0" u="none" strike="noStrike" cap="none" normalizeH="0" baseline="0" noProof="0" dirty="0" smtClean="0">
                          <a:ln>
                            <a:noFill/>
                          </a:ln>
                          <a:solidFill>
                            <a:schemeClr val="tx1"/>
                          </a:solidFill>
                          <a:effectLst/>
                          <a:latin typeface="Arial" charset="0"/>
                          <a:cs typeface="Arial" charset="0"/>
                        </a:rPr>
                        <a:t>Evaluates the result (</a:t>
                      </a:r>
                      <a:r>
                        <a:rPr kumimoji="0" lang="en-US" sz="1800" b="0" i="1" u="none" strike="noStrike" cap="none" normalizeH="0" baseline="0" noProof="0" dirty="0" smtClean="0">
                          <a:ln>
                            <a:noFill/>
                          </a:ln>
                          <a:solidFill>
                            <a:schemeClr val="tx1"/>
                          </a:solidFill>
                          <a:effectLst/>
                          <a:latin typeface="Arial" charset="0"/>
                          <a:cs typeface="Arial" charset="0"/>
                        </a:rPr>
                        <a:t>perceived impact</a:t>
                      </a:r>
                      <a:r>
                        <a:rPr kumimoji="0" lang="en-US" sz="1800" b="0" i="0" u="none" strike="noStrike" cap="none" normalizeH="0" baseline="0" noProof="0" dirty="0" smtClean="0">
                          <a:ln>
                            <a:noFill/>
                          </a:ln>
                          <a:solidFill>
                            <a:schemeClr val="tx1"/>
                          </a:solidFill>
                          <a:effectLst/>
                          <a:latin typeface="Arial" charset="0"/>
                          <a:cs typeface="Arial" charset="0"/>
                        </a:rPr>
                        <a:t>) of a specific program according to a specific population. </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25429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800" b="0" i="0" u="none" strike="noStrike" cap="none" normalizeH="0" baseline="0" noProof="0" smtClean="0">
                          <a:ln>
                            <a:noFill/>
                          </a:ln>
                          <a:solidFill>
                            <a:schemeClr val="tx1"/>
                          </a:solidFill>
                          <a:effectLst/>
                          <a:latin typeface="Arial" charset="0"/>
                          <a:cs typeface="Arial" charset="0"/>
                        </a:rPr>
                        <a:t>Formative Assesment</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800" b="0" i="0" u="none" strike="noStrike" cap="none" normalizeH="0" baseline="0" noProof="0" smtClean="0">
                          <a:ln>
                            <a:noFill/>
                          </a:ln>
                          <a:solidFill>
                            <a:schemeClr val="tx1"/>
                          </a:solidFill>
                          <a:effectLst/>
                          <a:latin typeface="Arial" charset="0"/>
                          <a:cs typeface="Arial" charset="0"/>
                        </a:rPr>
                        <a:t>Improves the processes of a program </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800" b="0" i="0" u="none" strike="noStrike" cap="none" normalizeH="0" baseline="0" noProof="0" dirty="0" smtClean="0">
                          <a:ln>
                            <a:noFill/>
                          </a:ln>
                          <a:solidFill>
                            <a:schemeClr val="tx1"/>
                          </a:solidFill>
                          <a:effectLst/>
                          <a:latin typeface="Arial" charset="0"/>
                          <a:cs typeface="Arial" charset="0"/>
                        </a:rPr>
                        <a:t>Strengths and weaknesses of the program</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74909">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800" b="0" i="0" u="none" strike="noStrike" cap="none" normalizeH="0" baseline="0" noProof="0" smtClean="0">
                          <a:ln>
                            <a:noFill/>
                          </a:ln>
                          <a:solidFill>
                            <a:schemeClr val="tx1"/>
                          </a:solidFill>
                          <a:effectLst/>
                          <a:latin typeface="Arial" charset="0"/>
                          <a:cs typeface="Arial" charset="0"/>
                        </a:rPr>
                        <a:t>Research Assesment/ Action</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800" b="0" i="0" u="none" strike="noStrike" cap="none" normalizeH="0" baseline="0" noProof="0" smtClean="0">
                          <a:ln>
                            <a:noFill/>
                          </a:ln>
                          <a:solidFill>
                            <a:schemeClr val="tx1"/>
                          </a:solidFill>
                          <a:effectLst/>
                          <a:latin typeface="Arial" charset="0"/>
                          <a:cs typeface="Arial" charset="0"/>
                        </a:rPr>
                        <a:t>Resolves specific questions about programs</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800" b="0" i="0" u="none" strike="noStrike" cap="none" normalizeH="0" baseline="0" noProof="0" dirty="0" smtClean="0">
                          <a:ln>
                            <a:noFill/>
                          </a:ln>
                          <a:solidFill>
                            <a:schemeClr val="tx1"/>
                          </a:solidFill>
                          <a:effectLst/>
                          <a:latin typeface="Arial" charset="0"/>
                          <a:cs typeface="Arial" charset="0"/>
                        </a:rPr>
                        <a:t>Identifies a problem (program/community), and it resolves it: seeks action</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Título"/>
          <p:cNvSpPr>
            <a:spLocks noGrp="1"/>
          </p:cNvSpPr>
          <p:nvPr>
            <p:ph type="title"/>
          </p:nvPr>
        </p:nvSpPr>
        <p:spPr/>
        <p:txBody>
          <a:bodyPr/>
          <a:lstStyle/>
          <a:p>
            <a:pPr eaLnBrk="1" hangingPunct="1"/>
            <a:r>
              <a:rPr lang="es-MX" altLang="en-US" smtClean="0"/>
              <a:t>Formative and Summative Assesment</a:t>
            </a:r>
          </a:p>
        </p:txBody>
      </p:sp>
      <p:grpSp>
        <p:nvGrpSpPr>
          <p:cNvPr id="2" name="Group 2"/>
          <p:cNvGrpSpPr>
            <a:grpSpLocks/>
          </p:cNvGrpSpPr>
          <p:nvPr/>
        </p:nvGrpSpPr>
        <p:grpSpPr bwMode="auto">
          <a:xfrm>
            <a:off x="683644" y="1052736"/>
            <a:ext cx="7652278" cy="5083335"/>
            <a:chOff x="2049" y="4832"/>
            <a:chExt cx="9421" cy="6072"/>
          </a:xfrm>
          <a:gradFill>
            <a:gsLst>
              <a:gs pos="0">
                <a:schemeClr val="accent1">
                  <a:lumMod val="75000"/>
                  <a:alpha val="70000"/>
                </a:schemeClr>
              </a:gs>
              <a:gs pos="50000">
                <a:schemeClr val="accent1">
                  <a:tint val="44500"/>
                  <a:satMod val="160000"/>
                </a:schemeClr>
              </a:gs>
              <a:gs pos="100000">
                <a:schemeClr val="accent1">
                  <a:tint val="23500"/>
                  <a:satMod val="160000"/>
                </a:schemeClr>
              </a:gs>
            </a:gsLst>
            <a:lin ang="5400000" scaled="0"/>
          </a:gradFill>
        </p:grpSpPr>
        <p:grpSp>
          <p:nvGrpSpPr>
            <p:cNvPr id="3" name="Group 3"/>
            <p:cNvGrpSpPr>
              <a:grpSpLocks/>
            </p:cNvGrpSpPr>
            <p:nvPr/>
          </p:nvGrpSpPr>
          <p:grpSpPr bwMode="auto">
            <a:xfrm>
              <a:off x="2519" y="4832"/>
              <a:ext cx="8951" cy="3833"/>
              <a:chOff x="2279" y="5117"/>
              <a:chExt cx="8951" cy="3833"/>
            </a:xfrm>
            <a:grpFill/>
          </p:grpSpPr>
          <p:sp>
            <p:nvSpPr>
              <p:cNvPr id="49" name="AutoShape 4"/>
              <p:cNvSpPr>
                <a:spLocks noChangeArrowheads="1"/>
              </p:cNvSpPr>
              <p:nvPr/>
            </p:nvSpPr>
            <p:spPr bwMode="auto">
              <a:xfrm>
                <a:off x="2444" y="6539"/>
                <a:ext cx="1339" cy="1629"/>
              </a:xfrm>
              <a:prstGeom prst="rightArrow">
                <a:avLst>
                  <a:gd name="adj1" fmla="val 50000"/>
                  <a:gd name="adj2" fmla="val 25000"/>
                </a:avLst>
              </a:prstGeom>
              <a:solidFill>
                <a:schemeClr val="accent4">
                  <a:lumMod val="75000"/>
                </a:schemeClr>
              </a:solidFill>
              <a:ln w="9525">
                <a:solidFill>
                  <a:srgbClr val="000000"/>
                </a:solidFill>
                <a:miter lim="800000"/>
                <a:headEnd/>
                <a:tailEnd/>
              </a:ln>
              <a:effectLst>
                <a:outerShdw dist="107763" dir="2700000" algn="ctr" rotWithShape="0">
                  <a:srgbClr val="808080"/>
                </a:outerShdw>
              </a:effectLst>
            </p:spPr>
            <p:txBody>
              <a:bodyPr/>
              <a:lstStyle/>
              <a:p>
                <a:pPr algn="ctr" eaLnBrk="1" hangingPunct="1">
                  <a:spcBef>
                    <a:spcPct val="50000"/>
                  </a:spcBef>
                  <a:spcAft>
                    <a:spcPts val="1000"/>
                  </a:spcAft>
                  <a:defRPr/>
                </a:pPr>
                <a:r>
                  <a:rPr lang="en-US" sz="1200">
                    <a:cs typeface="+mn-cs"/>
                  </a:rPr>
                  <a:t>Resources</a:t>
                </a:r>
                <a:endParaRPr lang="en-US" sz="1100">
                  <a:cs typeface="+mn-cs"/>
                </a:endParaRPr>
              </a:p>
            </p:txBody>
          </p:sp>
          <p:sp>
            <p:nvSpPr>
              <p:cNvPr id="50" name="AutoShape 5"/>
              <p:cNvSpPr>
                <a:spLocks noChangeArrowheads="1"/>
              </p:cNvSpPr>
              <p:nvPr/>
            </p:nvSpPr>
            <p:spPr bwMode="auto">
              <a:xfrm>
                <a:off x="3873" y="6559"/>
                <a:ext cx="1308" cy="1683"/>
              </a:xfrm>
              <a:prstGeom prst="rightArrow">
                <a:avLst>
                  <a:gd name="adj1" fmla="val 50000"/>
                  <a:gd name="adj2" fmla="val 25000"/>
                </a:avLst>
              </a:prstGeom>
              <a:solidFill>
                <a:schemeClr val="accent4">
                  <a:lumMod val="75000"/>
                </a:schemeClr>
              </a:solidFill>
              <a:ln w="9525">
                <a:solidFill>
                  <a:srgbClr val="000000"/>
                </a:solidFill>
                <a:miter lim="800000"/>
                <a:headEnd/>
                <a:tailEnd/>
              </a:ln>
              <a:effectLst>
                <a:outerShdw dist="107763" dir="2700000" algn="ctr" rotWithShape="0">
                  <a:srgbClr val="808080"/>
                </a:outerShdw>
              </a:effectLst>
            </p:spPr>
            <p:txBody>
              <a:bodyPr/>
              <a:lstStyle/>
              <a:p>
                <a:pPr algn="ctr" eaLnBrk="1" hangingPunct="1">
                  <a:spcBef>
                    <a:spcPct val="50000"/>
                  </a:spcBef>
                  <a:spcAft>
                    <a:spcPts val="1000"/>
                  </a:spcAft>
                  <a:defRPr/>
                </a:pPr>
                <a:r>
                  <a:rPr lang="en-US" sz="1100">
                    <a:cs typeface="+mn-cs"/>
                  </a:rPr>
                  <a:t>Activities</a:t>
                </a:r>
              </a:p>
            </p:txBody>
          </p:sp>
          <p:sp>
            <p:nvSpPr>
              <p:cNvPr id="51" name="AutoShape 6"/>
              <p:cNvSpPr>
                <a:spLocks noChangeArrowheads="1"/>
              </p:cNvSpPr>
              <p:nvPr/>
            </p:nvSpPr>
            <p:spPr bwMode="auto">
              <a:xfrm>
                <a:off x="5257" y="6579"/>
                <a:ext cx="1183" cy="1736"/>
              </a:xfrm>
              <a:prstGeom prst="rightArrow">
                <a:avLst>
                  <a:gd name="adj1" fmla="val 50000"/>
                  <a:gd name="adj2" fmla="val 25000"/>
                </a:avLst>
              </a:prstGeom>
              <a:solidFill>
                <a:schemeClr val="accent4">
                  <a:lumMod val="75000"/>
                </a:schemeClr>
              </a:solidFill>
              <a:ln w="9525">
                <a:solidFill>
                  <a:srgbClr val="000000"/>
                </a:solidFill>
                <a:miter lim="800000"/>
                <a:headEnd/>
                <a:tailEnd/>
              </a:ln>
              <a:effectLst>
                <a:outerShdw dist="107763" dir="2700000" algn="ctr" rotWithShape="0">
                  <a:srgbClr val="808080"/>
                </a:outerShdw>
              </a:effectLst>
            </p:spPr>
            <p:txBody>
              <a:bodyPr/>
              <a:lstStyle/>
              <a:p>
                <a:pPr algn="ctr" eaLnBrk="1" hangingPunct="1">
                  <a:spcBef>
                    <a:spcPct val="50000"/>
                  </a:spcBef>
                  <a:spcAft>
                    <a:spcPts val="0"/>
                  </a:spcAft>
                  <a:defRPr/>
                </a:pPr>
                <a:r>
                  <a:rPr lang="en-US" sz="1000">
                    <a:cs typeface="+mn-cs"/>
                  </a:rPr>
                  <a:t>Results</a:t>
                </a:r>
              </a:p>
              <a:p>
                <a:pPr algn="ctr" eaLnBrk="1" hangingPunct="1">
                  <a:spcBef>
                    <a:spcPct val="50000"/>
                  </a:spcBef>
                  <a:spcAft>
                    <a:spcPts val="0"/>
                  </a:spcAft>
                  <a:defRPr/>
                </a:pPr>
                <a:r>
                  <a:rPr lang="en-US" sz="1000">
                    <a:cs typeface="+mn-cs"/>
                  </a:rPr>
                  <a:t>Outputs</a:t>
                </a:r>
              </a:p>
            </p:txBody>
          </p:sp>
          <p:sp>
            <p:nvSpPr>
              <p:cNvPr id="52" name="AutoShape 7"/>
              <p:cNvSpPr>
                <a:spLocks noChangeArrowheads="1"/>
              </p:cNvSpPr>
              <p:nvPr/>
            </p:nvSpPr>
            <p:spPr bwMode="auto">
              <a:xfrm>
                <a:off x="6579" y="6584"/>
                <a:ext cx="1380" cy="1768"/>
              </a:xfrm>
              <a:prstGeom prst="rightArrow">
                <a:avLst>
                  <a:gd name="adj1" fmla="val 50000"/>
                  <a:gd name="adj2" fmla="val 25000"/>
                </a:avLst>
              </a:prstGeom>
              <a:solidFill>
                <a:schemeClr val="bg2">
                  <a:lumMod val="50000"/>
                </a:schemeClr>
              </a:solidFill>
              <a:ln w="9525">
                <a:solidFill>
                  <a:srgbClr val="000000"/>
                </a:solidFill>
                <a:miter lim="800000"/>
                <a:headEnd/>
                <a:tailEnd/>
              </a:ln>
              <a:effectLst>
                <a:outerShdw dist="107763" dir="2700000" algn="ctr" rotWithShape="0">
                  <a:srgbClr val="808080"/>
                </a:outerShdw>
              </a:effectLst>
            </p:spPr>
            <p:txBody>
              <a:bodyPr/>
              <a:lstStyle/>
              <a:p>
                <a:pPr algn="ctr" eaLnBrk="1" hangingPunct="1">
                  <a:spcBef>
                    <a:spcPct val="50000"/>
                  </a:spcBef>
                  <a:spcAft>
                    <a:spcPts val="1000"/>
                  </a:spcAft>
                  <a:defRPr/>
                </a:pPr>
                <a:r>
                  <a:rPr lang="en-US" sz="1100" dirty="0">
                    <a:cs typeface="+mn-cs"/>
                  </a:rPr>
                  <a:t>Outcomes</a:t>
                </a:r>
                <a:br>
                  <a:rPr lang="en-US" sz="1100" dirty="0">
                    <a:cs typeface="+mn-cs"/>
                  </a:rPr>
                </a:br>
                <a:r>
                  <a:rPr lang="en-US" sz="1100" dirty="0">
                    <a:cs typeface="+mn-cs"/>
                  </a:rPr>
                  <a:t>(short term)</a:t>
                </a:r>
              </a:p>
            </p:txBody>
          </p:sp>
          <p:sp>
            <p:nvSpPr>
              <p:cNvPr id="53" name="AutoShape 8"/>
              <p:cNvSpPr>
                <a:spLocks noChangeArrowheads="1"/>
              </p:cNvSpPr>
              <p:nvPr/>
            </p:nvSpPr>
            <p:spPr bwMode="auto">
              <a:xfrm>
                <a:off x="8013" y="6584"/>
                <a:ext cx="1547" cy="1768"/>
              </a:xfrm>
              <a:prstGeom prst="rightArrow">
                <a:avLst>
                  <a:gd name="adj1" fmla="val 50000"/>
                  <a:gd name="adj2" fmla="val 26429"/>
                </a:avLst>
              </a:prstGeom>
              <a:solidFill>
                <a:schemeClr val="bg2">
                  <a:lumMod val="50000"/>
                </a:schemeClr>
              </a:solidFill>
              <a:ln w="9525">
                <a:solidFill>
                  <a:srgbClr val="000000"/>
                </a:solidFill>
                <a:miter lim="800000"/>
                <a:headEnd/>
                <a:tailEnd/>
              </a:ln>
              <a:effectLst>
                <a:outerShdw dist="107763" dir="2700000" algn="ctr" rotWithShape="0">
                  <a:srgbClr val="808080"/>
                </a:outerShdw>
              </a:effectLst>
            </p:spPr>
            <p:txBody>
              <a:bodyPr/>
              <a:lstStyle/>
              <a:p>
                <a:pPr algn="ctr" eaLnBrk="1" hangingPunct="1">
                  <a:spcBef>
                    <a:spcPct val="50000"/>
                  </a:spcBef>
                  <a:spcAft>
                    <a:spcPts val="1000"/>
                  </a:spcAft>
                  <a:defRPr/>
                </a:pPr>
                <a:r>
                  <a:rPr lang="en-US" sz="1100" dirty="0">
                    <a:cs typeface="+mn-cs"/>
                  </a:rPr>
                  <a:t>Outcomes</a:t>
                </a:r>
                <a:br>
                  <a:rPr lang="en-US" sz="1100" dirty="0">
                    <a:cs typeface="+mn-cs"/>
                  </a:rPr>
                </a:br>
                <a:r>
                  <a:rPr lang="en-US" sz="1100" dirty="0">
                    <a:cs typeface="+mn-cs"/>
                  </a:rPr>
                  <a:t>(intermediate)</a:t>
                </a:r>
              </a:p>
            </p:txBody>
          </p:sp>
          <p:sp>
            <p:nvSpPr>
              <p:cNvPr id="54" name="Rectangle 9"/>
              <p:cNvSpPr>
                <a:spLocks noChangeArrowheads="1"/>
              </p:cNvSpPr>
              <p:nvPr/>
            </p:nvSpPr>
            <p:spPr bwMode="auto">
              <a:xfrm>
                <a:off x="9699" y="6923"/>
                <a:ext cx="1400" cy="1221"/>
              </a:xfrm>
              <a:prstGeom prst="rect">
                <a:avLst/>
              </a:prstGeom>
              <a:solidFill>
                <a:schemeClr val="bg2">
                  <a:lumMod val="50000"/>
                </a:schemeClr>
              </a:solidFill>
              <a:ln w="9525">
                <a:solidFill>
                  <a:srgbClr val="000000"/>
                </a:solidFill>
                <a:miter lim="800000"/>
                <a:headEnd/>
                <a:tailEnd/>
              </a:ln>
              <a:effectLst>
                <a:outerShdw dist="107763" dir="2700000" algn="ctr" rotWithShape="0">
                  <a:srgbClr val="808080"/>
                </a:outerShdw>
              </a:effectLst>
            </p:spPr>
            <p:txBody>
              <a:bodyPr/>
              <a:lstStyle/>
              <a:p>
                <a:pPr algn="ctr" eaLnBrk="1" hangingPunct="1">
                  <a:spcBef>
                    <a:spcPct val="50000"/>
                  </a:spcBef>
                  <a:spcAft>
                    <a:spcPts val="1000"/>
                  </a:spcAft>
                  <a:defRPr/>
                </a:pPr>
                <a:r>
                  <a:rPr lang="en-US" sz="1050">
                    <a:cs typeface="+mn-cs"/>
                  </a:rPr>
                  <a:t/>
                </a:r>
                <a:br>
                  <a:rPr lang="en-US" sz="1050">
                    <a:cs typeface="+mn-cs"/>
                  </a:rPr>
                </a:br>
                <a:r>
                  <a:rPr lang="en-US" sz="1400">
                    <a:cs typeface="+mn-cs"/>
                  </a:rPr>
                  <a:t>Impact</a:t>
                </a:r>
                <a:br>
                  <a:rPr lang="en-US" sz="1400">
                    <a:cs typeface="+mn-cs"/>
                  </a:rPr>
                </a:br>
                <a:r>
                  <a:rPr lang="en-US" sz="1400">
                    <a:cs typeface="+mn-cs"/>
                  </a:rPr>
                  <a:t>(long term)</a:t>
                </a:r>
              </a:p>
            </p:txBody>
          </p:sp>
          <p:sp>
            <p:nvSpPr>
              <p:cNvPr id="55" name="Text Box 10"/>
              <p:cNvSpPr txBox="1">
                <a:spLocks noChangeArrowheads="1"/>
              </p:cNvSpPr>
              <p:nvPr/>
            </p:nvSpPr>
            <p:spPr bwMode="auto">
              <a:xfrm>
                <a:off x="2720" y="5176"/>
                <a:ext cx="2020" cy="960"/>
              </a:xfrm>
              <a:prstGeom prst="rect">
                <a:avLst/>
              </a:prstGeom>
              <a:solidFill>
                <a:schemeClr val="accent5">
                  <a:lumMod val="75000"/>
                </a:schemeClr>
              </a:solidFill>
              <a:ln w="9525">
                <a:noFill/>
                <a:miter lim="800000"/>
                <a:headEnd/>
                <a:tailEnd/>
              </a:ln>
            </p:spPr>
            <p:txBody>
              <a:bodyPr/>
              <a:lstStyle/>
              <a:p>
                <a:pPr algn="ctr" eaLnBrk="1" hangingPunct="1">
                  <a:spcBef>
                    <a:spcPct val="50000"/>
                  </a:spcBef>
                  <a:spcAft>
                    <a:spcPts val="1000"/>
                  </a:spcAft>
                  <a:defRPr/>
                </a:pPr>
                <a:r>
                  <a:rPr lang="en-US" sz="1400" dirty="0">
                    <a:cs typeface="+mn-cs"/>
                  </a:rPr>
                  <a:t>Area of internal control of the organization</a:t>
                </a:r>
              </a:p>
            </p:txBody>
          </p:sp>
          <p:sp>
            <p:nvSpPr>
              <p:cNvPr id="56" name="Text Box 11"/>
              <p:cNvSpPr txBox="1">
                <a:spLocks noChangeArrowheads="1"/>
              </p:cNvSpPr>
              <p:nvPr/>
            </p:nvSpPr>
            <p:spPr bwMode="auto">
              <a:xfrm>
                <a:off x="5000" y="5117"/>
                <a:ext cx="1593" cy="1140"/>
              </a:xfrm>
              <a:prstGeom prst="rect">
                <a:avLst/>
              </a:prstGeom>
              <a:solidFill>
                <a:schemeClr val="accent5">
                  <a:lumMod val="75000"/>
                </a:schemeClr>
              </a:solidFill>
              <a:ln w="9525">
                <a:noFill/>
                <a:miter lim="800000"/>
                <a:headEnd/>
                <a:tailEnd/>
              </a:ln>
            </p:spPr>
            <p:txBody>
              <a:bodyPr/>
              <a:lstStyle/>
              <a:p>
                <a:pPr algn="ctr" eaLnBrk="1" hangingPunct="1">
                  <a:spcBef>
                    <a:spcPct val="50000"/>
                  </a:spcBef>
                  <a:spcAft>
                    <a:spcPts val="1000"/>
                  </a:spcAft>
                  <a:defRPr/>
                </a:pPr>
                <a:r>
                  <a:rPr lang="en-US" sz="1200">
                    <a:cs typeface="+mn-cs"/>
                  </a:rPr>
                  <a:t>Achieved results of the program</a:t>
                </a:r>
              </a:p>
            </p:txBody>
          </p:sp>
          <p:sp>
            <p:nvSpPr>
              <p:cNvPr id="57" name="Text Box 12"/>
              <p:cNvSpPr txBox="1">
                <a:spLocks noChangeArrowheads="1"/>
              </p:cNvSpPr>
              <p:nvPr/>
            </p:nvSpPr>
            <p:spPr bwMode="auto">
              <a:xfrm>
                <a:off x="7720" y="5137"/>
                <a:ext cx="2280" cy="1000"/>
              </a:xfrm>
              <a:prstGeom prst="rect">
                <a:avLst/>
              </a:prstGeom>
              <a:solidFill>
                <a:schemeClr val="accent5">
                  <a:lumMod val="75000"/>
                </a:schemeClr>
              </a:solidFill>
              <a:ln w="9525">
                <a:noFill/>
                <a:miter lim="800000"/>
                <a:headEnd/>
                <a:tailEnd/>
              </a:ln>
            </p:spPr>
            <p:txBody>
              <a:bodyPr/>
              <a:lstStyle/>
              <a:p>
                <a:pPr algn="ctr" eaLnBrk="1" hangingPunct="1">
                  <a:spcBef>
                    <a:spcPct val="50000"/>
                  </a:spcBef>
                  <a:spcAft>
                    <a:spcPts val="1000"/>
                  </a:spcAft>
                  <a:defRPr/>
                </a:pPr>
                <a:r>
                  <a:rPr lang="en-US" sz="1400">
                    <a:cs typeface="+mn-cs"/>
                  </a:rPr>
                  <a:t>Area of external control of the organization</a:t>
                </a:r>
              </a:p>
            </p:txBody>
          </p:sp>
          <p:sp>
            <p:nvSpPr>
              <p:cNvPr id="59" name="AutoShape 14"/>
              <p:cNvSpPr>
                <a:spLocks/>
              </p:cNvSpPr>
              <p:nvPr/>
            </p:nvSpPr>
            <p:spPr bwMode="auto">
              <a:xfrm rot="-5400000">
                <a:off x="3540" y="5060"/>
                <a:ext cx="440" cy="2700"/>
              </a:xfrm>
              <a:prstGeom prst="rightBrace">
                <a:avLst>
                  <a:gd name="adj1" fmla="val 51136"/>
                  <a:gd name="adj2" fmla="val 50000"/>
                </a:avLst>
              </a:prstGeom>
              <a:solidFill>
                <a:schemeClr val="tx2">
                  <a:lumMod val="60000"/>
                  <a:lumOff val="40000"/>
                </a:schemeClr>
              </a:solidFill>
              <a:ln w="9525">
                <a:solidFill>
                  <a:srgbClr val="000000"/>
                </a:solidFill>
                <a:round/>
                <a:headEnd/>
                <a:tailEnd/>
              </a:ln>
            </p:spPr>
            <p:txBody>
              <a:bodyPr/>
              <a:lstStyle/>
              <a:p>
                <a:pPr algn="ctr" eaLnBrk="1" hangingPunct="1">
                  <a:spcBef>
                    <a:spcPct val="50000"/>
                  </a:spcBef>
                  <a:defRPr/>
                </a:pPr>
                <a:endParaRPr lang="es-MX" sz="1600">
                  <a:cs typeface="+mn-cs"/>
                </a:endParaRPr>
              </a:p>
            </p:txBody>
          </p:sp>
          <p:sp>
            <p:nvSpPr>
              <p:cNvPr id="60" name="AutoShape 15"/>
              <p:cNvSpPr>
                <a:spLocks/>
              </p:cNvSpPr>
              <p:nvPr/>
            </p:nvSpPr>
            <p:spPr bwMode="auto">
              <a:xfrm rot="-5400000">
                <a:off x="5630" y="5690"/>
                <a:ext cx="440" cy="1400"/>
              </a:xfrm>
              <a:prstGeom prst="rightBrace">
                <a:avLst>
                  <a:gd name="adj1" fmla="val 26515"/>
                  <a:gd name="adj2" fmla="val 50000"/>
                </a:avLst>
              </a:prstGeom>
              <a:solidFill>
                <a:schemeClr val="tx2">
                  <a:lumMod val="60000"/>
                  <a:lumOff val="40000"/>
                </a:schemeClr>
              </a:solidFill>
              <a:ln w="9525">
                <a:solidFill>
                  <a:srgbClr val="000000"/>
                </a:solidFill>
                <a:round/>
                <a:headEnd/>
                <a:tailEnd/>
              </a:ln>
            </p:spPr>
            <p:txBody>
              <a:bodyPr/>
              <a:lstStyle/>
              <a:p>
                <a:pPr algn="ctr" eaLnBrk="1" hangingPunct="1">
                  <a:spcBef>
                    <a:spcPct val="50000"/>
                  </a:spcBef>
                  <a:defRPr/>
                </a:pPr>
                <a:endParaRPr lang="es-MX" sz="1600">
                  <a:cs typeface="+mn-cs"/>
                </a:endParaRPr>
              </a:p>
            </p:txBody>
          </p:sp>
          <p:sp>
            <p:nvSpPr>
              <p:cNvPr id="61" name="AutoShape 16"/>
              <p:cNvSpPr>
                <a:spLocks/>
              </p:cNvSpPr>
              <p:nvPr/>
            </p:nvSpPr>
            <p:spPr bwMode="auto">
              <a:xfrm rot="-5400000">
                <a:off x="8660" y="4080"/>
                <a:ext cx="440" cy="4580"/>
              </a:xfrm>
              <a:prstGeom prst="rightBrace">
                <a:avLst>
                  <a:gd name="adj1" fmla="val 86742"/>
                  <a:gd name="adj2" fmla="val 50000"/>
                </a:avLst>
              </a:prstGeom>
              <a:solidFill>
                <a:schemeClr val="tx2">
                  <a:lumMod val="60000"/>
                  <a:lumOff val="40000"/>
                </a:schemeClr>
              </a:solidFill>
              <a:ln w="9525">
                <a:solidFill>
                  <a:srgbClr val="000000"/>
                </a:solidFill>
                <a:round/>
                <a:headEnd/>
                <a:tailEnd/>
              </a:ln>
            </p:spPr>
            <p:txBody>
              <a:bodyPr/>
              <a:lstStyle/>
              <a:p>
                <a:pPr algn="ctr" eaLnBrk="1" hangingPunct="1">
                  <a:spcBef>
                    <a:spcPct val="50000"/>
                  </a:spcBef>
                  <a:defRPr/>
                </a:pPr>
                <a:endParaRPr lang="es-MX" sz="1600">
                  <a:cs typeface="+mn-cs"/>
                </a:endParaRPr>
              </a:p>
            </p:txBody>
          </p:sp>
          <p:sp>
            <p:nvSpPr>
              <p:cNvPr id="62" name="AutoShape 17"/>
              <p:cNvSpPr>
                <a:spLocks/>
              </p:cNvSpPr>
              <p:nvPr/>
            </p:nvSpPr>
            <p:spPr bwMode="auto">
              <a:xfrm rot="5400000" flipV="1">
                <a:off x="8760" y="6460"/>
                <a:ext cx="440" cy="4500"/>
              </a:xfrm>
              <a:prstGeom prst="rightBrace">
                <a:avLst>
                  <a:gd name="adj1" fmla="val 85227"/>
                  <a:gd name="adj2" fmla="val 50000"/>
                </a:avLst>
              </a:prstGeom>
              <a:solidFill>
                <a:schemeClr val="tx2">
                  <a:lumMod val="60000"/>
                  <a:lumOff val="40000"/>
                </a:schemeClr>
              </a:solidFill>
              <a:ln w="9525">
                <a:solidFill>
                  <a:srgbClr val="000000"/>
                </a:solidFill>
                <a:round/>
                <a:headEnd/>
                <a:tailEnd/>
              </a:ln>
            </p:spPr>
            <p:txBody>
              <a:bodyPr/>
              <a:lstStyle/>
              <a:p>
                <a:pPr algn="ctr" eaLnBrk="1" hangingPunct="1">
                  <a:spcBef>
                    <a:spcPct val="50000"/>
                  </a:spcBef>
                  <a:defRPr/>
                </a:pPr>
                <a:endParaRPr lang="es-MX" sz="1600">
                  <a:cs typeface="+mn-cs"/>
                </a:endParaRPr>
              </a:p>
            </p:txBody>
          </p:sp>
          <p:sp>
            <p:nvSpPr>
              <p:cNvPr id="63" name="AutoShape 18"/>
              <p:cNvSpPr>
                <a:spLocks/>
              </p:cNvSpPr>
              <p:nvPr/>
            </p:nvSpPr>
            <p:spPr bwMode="auto">
              <a:xfrm rot="5400000" flipV="1">
                <a:off x="4109" y="6680"/>
                <a:ext cx="440" cy="4100"/>
              </a:xfrm>
              <a:prstGeom prst="rightBrace">
                <a:avLst>
                  <a:gd name="adj1" fmla="val 77652"/>
                  <a:gd name="adj2" fmla="val 50000"/>
                </a:avLst>
              </a:prstGeom>
              <a:solidFill>
                <a:schemeClr val="tx2">
                  <a:lumMod val="60000"/>
                  <a:lumOff val="40000"/>
                </a:schemeClr>
              </a:solidFill>
              <a:ln w="9525">
                <a:solidFill>
                  <a:srgbClr val="000000"/>
                </a:solidFill>
                <a:round/>
                <a:headEnd/>
                <a:tailEnd/>
              </a:ln>
            </p:spPr>
            <p:txBody>
              <a:bodyPr/>
              <a:lstStyle/>
              <a:p>
                <a:pPr algn="ctr" eaLnBrk="1" hangingPunct="1">
                  <a:spcBef>
                    <a:spcPct val="50000"/>
                  </a:spcBef>
                  <a:defRPr/>
                </a:pPr>
                <a:endParaRPr lang="es-MX" sz="1600">
                  <a:cs typeface="+mn-cs"/>
                </a:endParaRPr>
              </a:p>
            </p:txBody>
          </p:sp>
        </p:grpSp>
        <p:sp>
          <p:nvSpPr>
            <p:cNvPr id="38" name="Text Box 19"/>
            <p:cNvSpPr txBox="1">
              <a:spLocks noChangeArrowheads="1"/>
            </p:cNvSpPr>
            <p:nvPr/>
          </p:nvSpPr>
          <p:spPr bwMode="auto">
            <a:xfrm>
              <a:off x="2049" y="9391"/>
              <a:ext cx="2510" cy="1333"/>
            </a:xfrm>
            <a:prstGeom prst="rect">
              <a:avLst/>
            </a:prstGeom>
            <a:solidFill>
              <a:schemeClr val="accent4">
                <a:lumMod val="50000"/>
              </a:schemeClr>
            </a:solidFill>
            <a:ln w="9525">
              <a:noFill/>
              <a:miter lim="800000"/>
              <a:headEnd/>
              <a:tailEnd/>
            </a:ln>
          </p:spPr>
          <p:txBody>
            <a:bodyPr/>
            <a:lstStyle/>
            <a:p>
              <a:pPr eaLnBrk="1" hangingPunct="1">
                <a:defRPr/>
              </a:pPr>
              <a:r>
                <a:rPr lang="en-US" sz="1200" dirty="0">
                  <a:latin typeface="Arial" charset="0"/>
                  <a:cs typeface="Arial" charset="0"/>
                </a:rPr>
                <a:t>What is the nature of the perceived barriers for the recruitment of midwives in the clinics of region X?</a:t>
              </a:r>
            </a:p>
          </p:txBody>
        </p:sp>
        <p:sp>
          <p:nvSpPr>
            <p:cNvPr id="39" name="Text Box 20"/>
            <p:cNvSpPr txBox="1">
              <a:spLocks noChangeArrowheads="1"/>
            </p:cNvSpPr>
            <p:nvPr/>
          </p:nvSpPr>
          <p:spPr bwMode="auto">
            <a:xfrm>
              <a:off x="4797" y="9391"/>
              <a:ext cx="1752" cy="1513"/>
            </a:xfrm>
            <a:prstGeom prst="rect">
              <a:avLst/>
            </a:prstGeom>
            <a:solidFill>
              <a:schemeClr val="accent4">
                <a:lumMod val="50000"/>
              </a:schemeClr>
            </a:solidFill>
            <a:ln w="9525">
              <a:noFill/>
              <a:miter lim="800000"/>
              <a:headEnd/>
              <a:tailEnd/>
            </a:ln>
          </p:spPr>
          <p:txBody>
            <a:bodyPr/>
            <a:lstStyle/>
            <a:p>
              <a:pPr eaLnBrk="1" hangingPunct="1">
                <a:defRPr/>
              </a:pPr>
              <a:r>
                <a:rPr lang="en-US" sz="1200" dirty="0">
                  <a:latin typeface="Arial" charset="0"/>
                  <a:cs typeface="Arial" charset="0"/>
                </a:rPr>
                <a:t>What are the perceived barriers and facilitators for the  management of pregnancy and birth?</a:t>
              </a:r>
            </a:p>
          </p:txBody>
        </p:sp>
        <p:sp>
          <p:nvSpPr>
            <p:cNvPr id="40" name="Text Box 21"/>
            <p:cNvSpPr txBox="1">
              <a:spLocks noChangeArrowheads="1"/>
            </p:cNvSpPr>
            <p:nvPr/>
          </p:nvSpPr>
          <p:spPr bwMode="auto">
            <a:xfrm>
              <a:off x="6874" y="9282"/>
              <a:ext cx="2001" cy="1571"/>
            </a:xfrm>
            <a:prstGeom prst="rect">
              <a:avLst/>
            </a:prstGeom>
            <a:solidFill>
              <a:schemeClr val="accent4">
                <a:lumMod val="50000"/>
              </a:schemeClr>
            </a:solidFill>
            <a:ln w="9525">
              <a:noFill/>
              <a:miter lim="800000"/>
              <a:headEnd/>
              <a:tailEnd/>
            </a:ln>
          </p:spPr>
          <p:txBody>
            <a:bodyPr/>
            <a:lstStyle/>
            <a:p>
              <a:pPr eaLnBrk="1" hangingPunct="1">
                <a:defRPr/>
              </a:pPr>
              <a:r>
                <a:rPr lang="en-US" sz="1200" dirty="0">
                  <a:latin typeface="Arial" charset="0"/>
                  <a:cs typeface="Arial" charset="0"/>
                </a:rPr>
                <a:t>What are the results of recruiting midwives from the perspective of healthcare users and providers? </a:t>
              </a:r>
            </a:p>
          </p:txBody>
        </p:sp>
        <p:sp>
          <p:nvSpPr>
            <p:cNvPr id="41" name="Text Box 22"/>
            <p:cNvSpPr txBox="1">
              <a:spLocks noChangeArrowheads="1"/>
            </p:cNvSpPr>
            <p:nvPr/>
          </p:nvSpPr>
          <p:spPr bwMode="auto">
            <a:xfrm>
              <a:off x="9100" y="9303"/>
              <a:ext cx="2257" cy="1476"/>
            </a:xfrm>
            <a:prstGeom prst="rect">
              <a:avLst/>
            </a:prstGeom>
            <a:solidFill>
              <a:schemeClr val="accent4">
                <a:lumMod val="50000"/>
              </a:schemeClr>
            </a:solidFill>
            <a:ln w="9525">
              <a:noFill/>
              <a:miter lim="800000"/>
              <a:headEnd/>
              <a:tailEnd/>
            </a:ln>
          </p:spPr>
          <p:txBody>
            <a:bodyPr/>
            <a:lstStyle/>
            <a:p>
              <a:pPr eaLnBrk="1" hangingPunct="1">
                <a:defRPr/>
              </a:pPr>
              <a:r>
                <a:rPr lang="en-US" sz="1200">
                  <a:latin typeface="Arial" charset="0"/>
                  <a:cs typeface="Arial" charset="0"/>
                </a:rPr>
                <a:t>What is the perceived impact on women’s health after 3 years of the program being in place? </a:t>
              </a:r>
            </a:p>
          </p:txBody>
        </p:sp>
        <p:sp>
          <p:nvSpPr>
            <p:cNvPr id="42" name="Text Box 23"/>
            <p:cNvSpPr txBox="1">
              <a:spLocks noChangeArrowheads="1"/>
            </p:cNvSpPr>
            <p:nvPr/>
          </p:nvSpPr>
          <p:spPr bwMode="auto">
            <a:xfrm>
              <a:off x="3024" y="8723"/>
              <a:ext cx="2890" cy="440"/>
            </a:xfrm>
            <a:prstGeom prst="rect">
              <a:avLst/>
            </a:prstGeom>
            <a:solidFill>
              <a:schemeClr val="accent5">
                <a:lumMod val="75000"/>
              </a:schemeClr>
            </a:solidFill>
            <a:ln w="9525">
              <a:noFill/>
              <a:miter lim="800000"/>
              <a:headEnd/>
              <a:tailEnd/>
            </a:ln>
          </p:spPr>
          <p:txBody>
            <a:bodyPr/>
            <a:lstStyle/>
            <a:p>
              <a:pPr eaLnBrk="1" hangingPunct="1">
                <a:spcBef>
                  <a:spcPct val="50000"/>
                </a:spcBef>
                <a:spcAft>
                  <a:spcPts val="1000"/>
                </a:spcAft>
                <a:defRPr/>
              </a:pPr>
              <a:r>
                <a:rPr lang="en-US" sz="1400" dirty="0">
                  <a:cs typeface="+mn-cs"/>
                </a:rPr>
                <a:t>Formative Assessment Q.</a:t>
              </a:r>
            </a:p>
          </p:txBody>
        </p:sp>
        <p:sp>
          <p:nvSpPr>
            <p:cNvPr id="43" name="Text Box 24"/>
            <p:cNvSpPr txBox="1">
              <a:spLocks noChangeArrowheads="1"/>
            </p:cNvSpPr>
            <p:nvPr/>
          </p:nvSpPr>
          <p:spPr bwMode="auto">
            <a:xfrm>
              <a:off x="8045" y="8665"/>
              <a:ext cx="3135" cy="440"/>
            </a:xfrm>
            <a:prstGeom prst="rect">
              <a:avLst/>
            </a:prstGeom>
            <a:solidFill>
              <a:schemeClr val="accent5">
                <a:lumMod val="75000"/>
              </a:schemeClr>
            </a:solidFill>
            <a:ln w="9525">
              <a:noFill/>
              <a:miter lim="800000"/>
              <a:headEnd/>
              <a:tailEnd/>
            </a:ln>
          </p:spPr>
          <p:txBody>
            <a:bodyPr/>
            <a:lstStyle/>
            <a:p>
              <a:pPr eaLnBrk="1" hangingPunct="1">
                <a:spcBef>
                  <a:spcPct val="50000"/>
                </a:spcBef>
                <a:spcAft>
                  <a:spcPts val="1000"/>
                </a:spcAft>
                <a:defRPr/>
              </a:pPr>
              <a:r>
                <a:rPr lang="en-US" sz="1400" dirty="0">
                  <a:cs typeface="+mn-cs"/>
                </a:rPr>
                <a:t>Summative Assessment Q.</a:t>
              </a:r>
            </a:p>
          </p:txBody>
        </p:sp>
        <p:sp>
          <p:nvSpPr>
            <p:cNvPr id="44" name="Line 25"/>
            <p:cNvSpPr>
              <a:spLocks noChangeShapeType="1"/>
            </p:cNvSpPr>
            <p:nvPr/>
          </p:nvSpPr>
          <p:spPr bwMode="auto">
            <a:xfrm>
              <a:off x="2581" y="9219"/>
              <a:ext cx="8780" cy="0"/>
            </a:xfrm>
            <a:prstGeom prst="line">
              <a:avLst/>
            </a:prstGeom>
            <a:grpFill/>
            <a:ln w="9525">
              <a:solidFill>
                <a:srgbClr val="000000"/>
              </a:solidFill>
              <a:round/>
              <a:headEnd/>
              <a:tailEnd/>
            </a:ln>
          </p:spPr>
          <p:txBody>
            <a:bodyPr/>
            <a:lstStyle/>
            <a:p>
              <a:pPr eaLnBrk="1" hangingPunct="1">
                <a:defRPr/>
              </a:pPr>
              <a:endParaRPr lang="es-MX" sz="1600">
                <a:cs typeface="+mn-cs"/>
              </a:endParaRPr>
            </a:p>
          </p:txBody>
        </p:sp>
        <p:sp>
          <p:nvSpPr>
            <p:cNvPr id="45" name="Line 26"/>
            <p:cNvSpPr>
              <a:spLocks noChangeShapeType="1"/>
            </p:cNvSpPr>
            <p:nvPr/>
          </p:nvSpPr>
          <p:spPr bwMode="auto">
            <a:xfrm flipV="1">
              <a:off x="11300" y="9082"/>
              <a:ext cx="0" cy="160"/>
            </a:xfrm>
            <a:prstGeom prst="line">
              <a:avLst/>
            </a:prstGeom>
            <a:grpFill/>
            <a:ln w="9525">
              <a:solidFill>
                <a:srgbClr val="000000"/>
              </a:solidFill>
              <a:round/>
              <a:headEnd/>
              <a:tailEnd/>
            </a:ln>
          </p:spPr>
          <p:txBody>
            <a:bodyPr/>
            <a:lstStyle/>
            <a:p>
              <a:pPr eaLnBrk="1" hangingPunct="1">
                <a:defRPr/>
              </a:pPr>
              <a:endParaRPr lang="es-MX" sz="1600">
                <a:cs typeface="+mn-cs"/>
              </a:endParaRPr>
            </a:p>
          </p:txBody>
        </p:sp>
        <p:sp>
          <p:nvSpPr>
            <p:cNvPr id="46" name="Line 27"/>
            <p:cNvSpPr>
              <a:spLocks noChangeShapeType="1"/>
            </p:cNvSpPr>
            <p:nvPr/>
          </p:nvSpPr>
          <p:spPr bwMode="auto">
            <a:xfrm flipV="1">
              <a:off x="2520" y="9142"/>
              <a:ext cx="0" cy="100"/>
            </a:xfrm>
            <a:prstGeom prst="line">
              <a:avLst/>
            </a:prstGeom>
            <a:grpFill/>
            <a:ln w="9525">
              <a:solidFill>
                <a:srgbClr val="000000"/>
              </a:solidFill>
              <a:round/>
              <a:headEnd/>
              <a:tailEnd/>
            </a:ln>
          </p:spPr>
          <p:txBody>
            <a:bodyPr/>
            <a:lstStyle/>
            <a:p>
              <a:pPr eaLnBrk="1" hangingPunct="1">
                <a:defRPr/>
              </a:pPr>
              <a:endParaRPr lang="es-MX" sz="1600">
                <a:cs typeface="+mn-cs"/>
              </a:endParaRPr>
            </a:p>
          </p:txBody>
        </p:sp>
        <p:sp>
          <p:nvSpPr>
            <p:cNvPr id="47" name="Line 28"/>
            <p:cNvSpPr>
              <a:spLocks noChangeShapeType="1"/>
            </p:cNvSpPr>
            <p:nvPr/>
          </p:nvSpPr>
          <p:spPr bwMode="auto">
            <a:xfrm flipV="1">
              <a:off x="6700" y="9042"/>
              <a:ext cx="0" cy="180"/>
            </a:xfrm>
            <a:prstGeom prst="line">
              <a:avLst/>
            </a:prstGeom>
            <a:grpFill/>
            <a:ln w="9525">
              <a:solidFill>
                <a:srgbClr val="000000"/>
              </a:solidFill>
              <a:round/>
              <a:headEnd/>
              <a:tailEnd/>
            </a:ln>
          </p:spPr>
          <p:txBody>
            <a:bodyPr/>
            <a:lstStyle/>
            <a:p>
              <a:pPr eaLnBrk="1" hangingPunct="1">
                <a:defRPr/>
              </a:pPr>
              <a:endParaRPr lang="es-MX" sz="1600">
                <a:cs typeface="+mn-cs"/>
              </a:endParaRPr>
            </a:p>
          </p:txBody>
        </p:sp>
        <p:sp>
          <p:nvSpPr>
            <p:cNvPr id="48" name="Text Box 29"/>
            <p:cNvSpPr txBox="1">
              <a:spLocks noChangeArrowheads="1"/>
            </p:cNvSpPr>
            <p:nvPr/>
          </p:nvSpPr>
          <p:spPr bwMode="auto">
            <a:xfrm>
              <a:off x="6127" y="8703"/>
              <a:ext cx="1180" cy="360"/>
            </a:xfrm>
            <a:prstGeom prst="rect">
              <a:avLst/>
            </a:prstGeom>
            <a:solidFill>
              <a:schemeClr val="tx2">
                <a:lumMod val="40000"/>
                <a:lumOff val="60000"/>
              </a:schemeClr>
            </a:solidFill>
            <a:ln w="9525">
              <a:noFill/>
              <a:miter lim="800000"/>
              <a:headEnd/>
              <a:tailEnd/>
            </a:ln>
          </p:spPr>
          <p:txBody>
            <a:bodyPr/>
            <a:lstStyle/>
            <a:p>
              <a:pPr algn="ctr" eaLnBrk="1" hangingPunct="1">
                <a:spcBef>
                  <a:spcPct val="50000"/>
                </a:spcBef>
                <a:spcAft>
                  <a:spcPts val="1000"/>
                </a:spcAft>
                <a:defRPr/>
              </a:pPr>
              <a:r>
                <a:rPr lang="en-US" sz="1200" dirty="0">
                  <a:cs typeface="+mn-cs"/>
                </a:rPr>
                <a:t>and/or</a:t>
              </a:r>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a:xfrm>
            <a:off x="611188" y="260350"/>
            <a:ext cx="8229600" cy="1139825"/>
          </a:xfrm>
        </p:spPr>
        <p:txBody>
          <a:bodyPr/>
          <a:lstStyle/>
          <a:p>
            <a:pPr eaLnBrk="1" hangingPunct="1"/>
            <a:r>
              <a:rPr lang="en-US" altLang="en-US" smtClean="0"/>
              <a:t>Sample Questions</a:t>
            </a:r>
          </a:p>
        </p:txBody>
      </p:sp>
      <p:sp>
        <p:nvSpPr>
          <p:cNvPr id="76803" name="Rectangle 3"/>
          <p:cNvSpPr>
            <a:spLocks noGrp="1" noChangeArrowheads="1"/>
          </p:cNvSpPr>
          <p:nvPr>
            <p:ph type="body" idx="4294967295"/>
          </p:nvPr>
        </p:nvSpPr>
        <p:spPr>
          <a:xfrm>
            <a:off x="539750" y="1052513"/>
            <a:ext cx="8229600" cy="5140325"/>
          </a:xfrm>
        </p:spPr>
        <p:txBody>
          <a:bodyPr/>
          <a:lstStyle/>
          <a:p>
            <a:pPr eaLnBrk="1" hangingPunct="1"/>
            <a:r>
              <a:rPr lang="en-US" altLang="en-US" smtClean="0"/>
              <a:t>Summative Assessment:</a:t>
            </a:r>
          </a:p>
          <a:p>
            <a:pPr lvl="1" eaLnBrk="1" hangingPunct="1"/>
            <a:r>
              <a:rPr lang="en-US" altLang="en-US" sz="2400" smtClean="0"/>
              <a:t>What is the </a:t>
            </a:r>
            <a:r>
              <a:rPr lang="en-US" altLang="en-US" sz="2400" b="1" i="1" smtClean="0"/>
              <a:t>perceived effect </a:t>
            </a:r>
            <a:r>
              <a:rPr lang="en-US" altLang="en-US" sz="2400" smtClean="0"/>
              <a:t>of a pay for performance intervention on birth pregnancy and birth care, and why? </a:t>
            </a:r>
          </a:p>
          <a:p>
            <a:pPr eaLnBrk="1" hangingPunct="1"/>
            <a:r>
              <a:rPr lang="en-US" altLang="en-US" smtClean="0"/>
              <a:t>Formative Assessment:</a:t>
            </a:r>
          </a:p>
          <a:p>
            <a:pPr lvl="1" eaLnBrk="1" hangingPunct="1"/>
            <a:r>
              <a:rPr lang="en-US" altLang="en-US" sz="2400" smtClean="0"/>
              <a:t>What are the </a:t>
            </a:r>
            <a:r>
              <a:rPr lang="en-US" altLang="en-US" sz="2400" b="1" i="1" smtClean="0"/>
              <a:t>strengths and weaknesses </a:t>
            </a:r>
            <a:r>
              <a:rPr lang="en-US" altLang="en-US" sz="2400" smtClean="0"/>
              <a:t>of the implementation of a payment for performance program in Kenya, and why?</a:t>
            </a:r>
          </a:p>
          <a:p>
            <a:pPr eaLnBrk="1" hangingPunct="1"/>
            <a:r>
              <a:rPr lang="en-US" altLang="en-US" sz="3400" smtClean="0"/>
              <a:t>Research/Action Assessment:</a:t>
            </a:r>
          </a:p>
          <a:p>
            <a:pPr lvl="1" eaLnBrk="1" hangingPunct="1"/>
            <a:r>
              <a:rPr lang="en-US" altLang="en-US" sz="2400" b="1" i="1" smtClean="0"/>
              <a:t>Barriers, facilitators, and opportunities </a:t>
            </a:r>
            <a:r>
              <a:rPr lang="en-US" altLang="en-US" sz="2400" smtClean="0"/>
              <a:t>for improvement in connecting users with special needs and the elderly with services.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altLang="en-US" sz="4000" smtClean="0"/>
              <a:t>Main types of qualitative design </a:t>
            </a:r>
          </a:p>
        </p:txBody>
      </p:sp>
      <p:sp>
        <p:nvSpPr>
          <p:cNvPr id="78851" name="Rectangle 3"/>
          <p:cNvSpPr>
            <a:spLocks noGrp="1" noChangeArrowheads="1"/>
          </p:cNvSpPr>
          <p:nvPr>
            <p:ph idx="1"/>
          </p:nvPr>
        </p:nvSpPr>
        <p:spPr>
          <a:xfrm>
            <a:off x="250825" y="1341438"/>
            <a:ext cx="8569325" cy="4967287"/>
          </a:xfrm>
        </p:spPr>
        <p:txBody>
          <a:bodyPr/>
          <a:lstStyle/>
          <a:p>
            <a:pPr eaLnBrk="1" hangingPunct="1"/>
            <a:r>
              <a:rPr lang="en-US" altLang="en-US" sz="2800" b="1" smtClean="0"/>
              <a:t>Classic Assessment Design</a:t>
            </a:r>
          </a:p>
          <a:p>
            <a:pPr lvl="1" eaLnBrk="1" hangingPunct="1"/>
            <a:r>
              <a:rPr lang="en-US" altLang="en-US" sz="2100" smtClean="0"/>
              <a:t>Prioritizes the impact measurement on the measurement of monitoring and results</a:t>
            </a:r>
          </a:p>
          <a:p>
            <a:pPr lvl="1" eaLnBrk="1" hangingPunct="1"/>
            <a:r>
              <a:rPr lang="en-US" altLang="en-US" sz="2100" smtClean="0"/>
              <a:t>Considers the perspective of experts and professionals. </a:t>
            </a:r>
          </a:p>
          <a:p>
            <a:pPr lvl="1" eaLnBrk="1" hangingPunct="1"/>
            <a:r>
              <a:rPr lang="en-US" altLang="en-US" sz="2100" smtClean="0"/>
              <a:t>Does not involve actors in the design, analysis, or incorporation of the results</a:t>
            </a:r>
          </a:p>
          <a:p>
            <a:pPr eaLnBrk="1" hangingPunct="1"/>
            <a:r>
              <a:rPr lang="en-US" altLang="en-US" sz="2800" b="1" smtClean="0"/>
              <a:t>Participatory or Emerging Assessment Design</a:t>
            </a:r>
          </a:p>
          <a:p>
            <a:pPr lvl="1" eaLnBrk="1" hangingPunct="1"/>
            <a:r>
              <a:rPr lang="en-US" altLang="en-US" sz="2100" smtClean="0"/>
              <a:t>Emphasizes the importance of monitoring and intermediate results </a:t>
            </a:r>
          </a:p>
          <a:p>
            <a:pPr lvl="1" eaLnBrk="1" hangingPunct="1"/>
            <a:r>
              <a:rPr lang="en-US" altLang="en-US" sz="2100" smtClean="0"/>
              <a:t>Recognizes the importance of incorporating the perspectives of actors and social groups in the design, execution, analysis, and incorporation of results.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00113" y="1268413"/>
            <a:ext cx="7623175" cy="2481262"/>
          </a:xfrm>
        </p:spPr>
        <p:txBody>
          <a:bodyPr/>
          <a:lstStyle/>
          <a:p>
            <a:pPr eaLnBrk="1" hangingPunct="1"/>
            <a:r>
              <a:rPr lang="en-US" altLang="en-US" smtClean="0">
                <a:solidFill>
                  <a:schemeClr val="hlink"/>
                </a:solidFill>
              </a:rPr>
              <a:t>5. Formulate a plan for the collection and analysis of data</a:t>
            </a:r>
          </a:p>
        </p:txBody>
      </p:sp>
      <p:sp>
        <p:nvSpPr>
          <p:cNvPr id="36867" name="2 Subtítulo"/>
          <p:cNvSpPr>
            <a:spLocks noGrp="1"/>
          </p:cNvSpPr>
          <p:nvPr>
            <p:ph type="subTitle" idx="1"/>
          </p:nvPr>
        </p:nvSpPr>
        <p:spPr>
          <a:xfrm>
            <a:off x="1042988" y="4292600"/>
            <a:ext cx="7489825" cy="1296988"/>
          </a:xfrm>
        </p:spPr>
        <p:txBody>
          <a:bodyPr/>
          <a:lstStyle/>
          <a:p>
            <a:pPr eaLnBrk="1" hangingPunct="1">
              <a:spcBef>
                <a:spcPct val="0"/>
              </a:spcBef>
              <a:buFont typeface="Wingdings" charset="2"/>
              <a:buNone/>
              <a:defRPr/>
            </a:pPr>
            <a:r>
              <a:rPr lang="en-US" sz="3600" dirty="0" smtClean="0">
                <a:solidFill>
                  <a:schemeClr val="tx2"/>
                </a:solidFill>
                <a:latin typeface="+mj-lt"/>
                <a:cs typeface="+mj-cs"/>
              </a:rPr>
              <a:t>… Do not trust fieldwork that was conducted exactly according to plan...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altLang="en-US" sz="3800" smtClean="0"/>
              <a:t>Collection of Qualitative Data</a:t>
            </a:r>
          </a:p>
        </p:txBody>
      </p:sp>
      <p:sp>
        <p:nvSpPr>
          <p:cNvPr id="82947" name="Rectangle 3"/>
          <p:cNvSpPr>
            <a:spLocks noGrp="1" noChangeArrowheads="1"/>
          </p:cNvSpPr>
          <p:nvPr>
            <p:ph idx="1"/>
          </p:nvPr>
        </p:nvSpPr>
        <p:spPr>
          <a:xfrm>
            <a:off x="395288" y="1125538"/>
            <a:ext cx="8229600" cy="5111750"/>
          </a:xfrm>
        </p:spPr>
        <p:txBody>
          <a:bodyPr/>
          <a:lstStyle/>
          <a:p>
            <a:pPr marL="571500" indent="-571500" eaLnBrk="1" hangingPunct="1">
              <a:buFont typeface="Wingdings" panose="05000000000000000000" pitchFamily="2" charset="2"/>
              <a:buAutoNum type="alphaUcPeriod"/>
            </a:pPr>
            <a:r>
              <a:rPr lang="en-US" altLang="en-US" sz="2600" b="1" smtClean="0"/>
              <a:t>Subjects</a:t>
            </a:r>
          </a:p>
          <a:p>
            <a:pPr marL="839788" lvl="1" indent="-495300" eaLnBrk="1" hangingPunct="1">
              <a:buFont typeface="Wingdings" panose="05000000000000000000" pitchFamily="2" charset="2"/>
              <a:buAutoNum type="alphaUcPeriod"/>
            </a:pPr>
            <a:r>
              <a:rPr lang="en-US" altLang="en-US" sz="2200" smtClean="0"/>
              <a:t>Who are they? What is the internal variability? (gender, education, poverty)</a:t>
            </a:r>
          </a:p>
          <a:p>
            <a:pPr marL="839788" lvl="1" indent="-495300" eaLnBrk="1" hangingPunct="1">
              <a:buFont typeface="Wingdings" panose="05000000000000000000" pitchFamily="2" charset="2"/>
              <a:buAutoNum type="alphaUcPeriod"/>
            </a:pPr>
            <a:r>
              <a:rPr lang="en-US" altLang="en-US" sz="2200" smtClean="0"/>
              <a:t>In what way do I related to them? (FSW, MSM, IDUS)</a:t>
            </a:r>
          </a:p>
          <a:p>
            <a:pPr marL="571500" indent="-571500" eaLnBrk="1" hangingPunct="1">
              <a:buFont typeface="Wingdings" panose="05000000000000000000" pitchFamily="2" charset="2"/>
              <a:buAutoNum type="alphaUcPeriod"/>
            </a:pPr>
            <a:r>
              <a:rPr lang="en-US" altLang="en-US" sz="2600" b="1" smtClean="0"/>
              <a:t>Study Site</a:t>
            </a:r>
          </a:p>
          <a:p>
            <a:pPr marL="839788" lvl="1" indent="-495300" eaLnBrk="1" hangingPunct="1">
              <a:buFont typeface="Wingdings" panose="05000000000000000000" pitchFamily="2" charset="2"/>
              <a:buAutoNum type="alphaUcPeriod"/>
            </a:pPr>
            <a:r>
              <a:rPr lang="en-US" altLang="en-US" sz="2200" smtClean="0"/>
              <a:t>Where are they? In what ways do the sites determine the answer? (clinic / street / home: ACASI)</a:t>
            </a:r>
          </a:p>
          <a:p>
            <a:pPr marL="571500" indent="-571500" eaLnBrk="1" hangingPunct="1">
              <a:buFont typeface="Wingdings" panose="05000000000000000000" pitchFamily="2" charset="2"/>
              <a:buNone/>
            </a:pPr>
            <a:r>
              <a:rPr lang="en-US" altLang="en-US" sz="2600" smtClean="0"/>
              <a:t>		</a:t>
            </a:r>
            <a:r>
              <a:rPr lang="en-US" altLang="en-US" sz="2200" smtClean="0">
                <a:sym typeface="Wingdings" panose="05000000000000000000" pitchFamily="2" charset="2"/>
              </a:rPr>
              <a:t> </a:t>
            </a:r>
            <a:r>
              <a:rPr lang="en-US" altLang="en-US" sz="2200" smtClean="0"/>
              <a:t>Sample and Recruitment</a:t>
            </a:r>
          </a:p>
          <a:p>
            <a:pPr marL="571500" indent="-571500" eaLnBrk="1" hangingPunct="1">
              <a:buFont typeface="Wingdings" panose="05000000000000000000" pitchFamily="2" charset="2"/>
              <a:buAutoNum type="alphaUcPeriod"/>
            </a:pPr>
            <a:r>
              <a:rPr lang="en-US" altLang="en-US" sz="2600" b="1" smtClean="0"/>
              <a:t>Techniques</a:t>
            </a:r>
          </a:p>
          <a:p>
            <a:pPr marL="571500" indent="-571500" eaLnBrk="1" hangingPunct="1">
              <a:buFont typeface="Wingdings" panose="05000000000000000000" pitchFamily="2" charset="2"/>
              <a:buAutoNum type="alphaUcPeriod"/>
            </a:pPr>
            <a:r>
              <a:rPr lang="en-US" altLang="en-US" sz="2600" b="1" smtClean="0"/>
              <a:t>Temporality</a:t>
            </a:r>
          </a:p>
          <a:p>
            <a:pPr marL="839788" lvl="1" indent="-495300" eaLnBrk="1" hangingPunct="1">
              <a:buFont typeface="Wingdings" panose="05000000000000000000" pitchFamily="2" charset="2"/>
              <a:buAutoNum type="alphaUcPeriod"/>
            </a:pPr>
            <a:r>
              <a:rPr lang="en-US" altLang="en-US" sz="2200" smtClean="0"/>
              <a:t>Classic pre-post evaluation </a:t>
            </a:r>
          </a:p>
          <a:p>
            <a:pPr marL="839788" lvl="1" indent="-495300" eaLnBrk="1" hangingPunct="1">
              <a:buFont typeface="Wingdings" panose="05000000000000000000" pitchFamily="2" charset="2"/>
              <a:buAutoNum type="alphaUcPeriod"/>
            </a:pPr>
            <a:r>
              <a:rPr lang="en-US" altLang="en-US" sz="2200" smtClean="0"/>
              <a:t>A counterfactual assessment is not always necessary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en-US" smtClean="0"/>
              <a:t>What is Qualitative Assessment? </a:t>
            </a:r>
          </a:p>
        </p:txBody>
      </p:sp>
      <p:sp>
        <p:nvSpPr>
          <p:cNvPr id="7171" name="Rectangle 3"/>
          <p:cNvSpPr>
            <a:spLocks noGrp="1" noChangeArrowheads="1"/>
          </p:cNvSpPr>
          <p:nvPr>
            <p:ph idx="1"/>
          </p:nvPr>
        </p:nvSpPr>
        <p:spPr>
          <a:xfrm>
            <a:off x="457200" y="1600200"/>
            <a:ext cx="8362950" cy="4530725"/>
          </a:xfrm>
        </p:spPr>
        <p:txBody>
          <a:bodyPr/>
          <a:lstStyle/>
          <a:p>
            <a:pPr eaLnBrk="1" hangingPunct="1">
              <a:buFont typeface="Wingdings" charset="2"/>
              <a:buChar char="n"/>
              <a:defRPr/>
            </a:pPr>
            <a:r>
              <a:rPr lang="en-US" dirty="0" smtClean="0"/>
              <a:t>A qualitative methodology that attempts to capture:</a:t>
            </a:r>
          </a:p>
          <a:p>
            <a:pPr lvl="1" eaLnBrk="1" hangingPunct="1">
              <a:buFont typeface="Wingdings" charset="2"/>
              <a:buChar char="q"/>
              <a:defRPr/>
            </a:pPr>
            <a:r>
              <a:rPr lang="en-US" b="1" dirty="0" smtClean="0">
                <a:solidFill>
                  <a:schemeClr val="tx2"/>
                </a:solidFill>
              </a:rPr>
              <a:t>Experiences</a:t>
            </a:r>
            <a:r>
              <a:rPr lang="en-US" dirty="0" smtClean="0">
                <a:solidFill>
                  <a:schemeClr val="accent3"/>
                </a:solidFill>
              </a:rPr>
              <a:t>*</a:t>
            </a:r>
            <a:endParaRPr lang="en-US" b="1" dirty="0" smtClean="0">
              <a:solidFill>
                <a:schemeClr val="accent3"/>
              </a:solidFill>
            </a:endParaRPr>
          </a:p>
          <a:p>
            <a:pPr lvl="1" eaLnBrk="1" hangingPunct="1">
              <a:buFont typeface="Wingdings" charset="2"/>
              <a:buChar char="q"/>
              <a:defRPr/>
            </a:pPr>
            <a:r>
              <a:rPr lang="en-US" b="1" dirty="0" smtClean="0">
                <a:solidFill>
                  <a:schemeClr val="tx2"/>
                </a:solidFill>
              </a:rPr>
              <a:t>Perspectives or points of view </a:t>
            </a:r>
            <a:r>
              <a:rPr lang="en-US" dirty="0" smtClean="0">
                <a:solidFill>
                  <a:schemeClr val="accent3"/>
                </a:solidFill>
              </a:rPr>
              <a:t>*</a:t>
            </a:r>
          </a:p>
          <a:p>
            <a:pPr lvl="1" eaLnBrk="1" hangingPunct="1">
              <a:buFont typeface="Wingdings" charset="2"/>
              <a:buChar char="q"/>
              <a:defRPr/>
            </a:pPr>
            <a:r>
              <a:rPr lang="en-US" b="1" dirty="0" smtClean="0">
                <a:solidFill>
                  <a:schemeClr val="tx2"/>
                </a:solidFill>
              </a:rPr>
              <a:t>Meanings</a:t>
            </a:r>
            <a:r>
              <a:rPr lang="en-US" dirty="0" smtClean="0">
                <a:solidFill>
                  <a:schemeClr val="accent3"/>
                </a:solidFill>
              </a:rPr>
              <a:t>*</a:t>
            </a:r>
          </a:p>
          <a:p>
            <a:pPr marL="365125" lvl="1" indent="-1588" eaLnBrk="1" hangingPunct="1">
              <a:lnSpc>
                <a:spcPct val="130000"/>
              </a:lnSpc>
              <a:buFont typeface="Wingdings" charset="2"/>
              <a:buNone/>
              <a:defRPr/>
            </a:pPr>
            <a:r>
              <a:rPr lang="en-US" sz="2400" dirty="0" smtClean="0"/>
              <a:t>These</a:t>
            </a:r>
            <a:r>
              <a:rPr lang="en-US" sz="2400" dirty="0" smtClean="0">
                <a:solidFill>
                  <a:schemeClr val="accent3"/>
                </a:solidFill>
              </a:rPr>
              <a:t>*</a:t>
            </a:r>
            <a:r>
              <a:rPr lang="en-US" sz="2400" dirty="0" smtClean="0">
                <a:solidFill>
                  <a:srgbClr val="FF0000"/>
                </a:solidFill>
              </a:rPr>
              <a:t> </a:t>
            </a:r>
            <a:r>
              <a:rPr lang="en-US" sz="2400" dirty="0" smtClean="0"/>
              <a:t>should be maintained by </a:t>
            </a:r>
            <a:r>
              <a:rPr lang="en-US" sz="2400" i="1" dirty="0" smtClean="0"/>
              <a:t>groups of individuals</a:t>
            </a:r>
            <a:r>
              <a:rPr lang="en-US" sz="2400" dirty="0" smtClean="0"/>
              <a:t>, operating within the appropriate time and place, and should offer answers relating to the policies and programs under study.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71">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sz="3800" smtClean="0"/>
              <a:t>Sample and Recruitment</a:t>
            </a:r>
            <a:br>
              <a:rPr lang="en-US" altLang="en-US" sz="3800" smtClean="0"/>
            </a:br>
            <a:endParaRPr lang="en-US" altLang="en-US" sz="3800" smtClean="0"/>
          </a:p>
        </p:txBody>
      </p:sp>
      <p:sp>
        <p:nvSpPr>
          <p:cNvPr id="84995" name="Rectangle 3"/>
          <p:cNvSpPr>
            <a:spLocks noGrp="1" noChangeArrowheads="1"/>
          </p:cNvSpPr>
          <p:nvPr>
            <p:ph idx="1"/>
          </p:nvPr>
        </p:nvSpPr>
        <p:spPr>
          <a:xfrm>
            <a:off x="468313" y="1628775"/>
            <a:ext cx="8229600" cy="4530725"/>
          </a:xfrm>
        </p:spPr>
        <p:txBody>
          <a:bodyPr/>
          <a:lstStyle/>
          <a:p>
            <a:pPr eaLnBrk="1" hangingPunct="1">
              <a:lnSpc>
                <a:spcPct val="90000"/>
              </a:lnSpc>
            </a:pPr>
            <a:r>
              <a:rPr lang="es-MX" altLang="en-US" sz="2100" b="1" smtClean="0"/>
              <a:t>I. Probabilistic Sampling</a:t>
            </a:r>
            <a:endParaRPr lang="es-MX" altLang="en-US" sz="2100" smtClean="0"/>
          </a:p>
          <a:p>
            <a:pPr lvl="1" eaLnBrk="1" hangingPunct="1">
              <a:lnSpc>
                <a:spcPct val="90000"/>
              </a:lnSpc>
            </a:pPr>
            <a:r>
              <a:rPr lang="es-MX" altLang="en-US" sz="2000" smtClean="0"/>
              <a:t>A. Probabilistic Sampling </a:t>
            </a:r>
          </a:p>
          <a:p>
            <a:pPr lvl="1" eaLnBrk="1" hangingPunct="1">
              <a:lnSpc>
                <a:spcPct val="90000"/>
              </a:lnSpc>
            </a:pPr>
            <a:r>
              <a:rPr lang="es-MX" altLang="en-US" sz="2000" smtClean="0"/>
              <a:t>B. Stratified Sampling</a:t>
            </a:r>
          </a:p>
          <a:p>
            <a:pPr lvl="1" eaLnBrk="1" hangingPunct="1">
              <a:lnSpc>
                <a:spcPct val="90000"/>
              </a:lnSpc>
            </a:pPr>
            <a:r>
              <a:rPr lang="es-MX" altLang="en-US" sz="2000" smtClean="0"/>
              <a:t>C. Conglomerate Sampling</a:t>
            </a:r>
          </a:p>
          <a:p>
            <a:pPr lvl="1" eaLnBrk="1" hangingPunct="1">
              <a:lnSpc>
                <a:spcPct val="90000"/>
              </a:lnSpc>
            </a:pPr>
            <a:r>
              <a:rPr lang="es-MX" altLang="en-US" sz="2000" smtClean="0"/>
              <a:t>D. Sampling using multiple probability techniques</a:t>
            </a:r>
            <a:endParaRPr lang="es-MX" altLang="en-US" sz="2000" b="1" smtClean="0"/>
          </a:p>
          <a:p>
            <a:pPr eaLnBrk="1" hangingPunct="1">
              <a:lnSpc>
                <a:spcPct val="90000"/>
              </a:lnSpc>
            </a:pPr>
            <a:r>
              <a:rPr lang="es-MX" altLang="en-US" sz="2100" b="1" smtClean="0"/>
              <a:t>II. Purposive Sampling</a:t>
            </a:r>
            <a:endParaRPr lang="es-MX" altLang="en-US" sz="2100" smtClean="0"/>
          </a:p>
          <a:p>
            <a:pPr lvl="1" eaLnBrk="1" hangingPunct="1">
              <a:lnSpc>
                <a:spcPct val="90000"/>
              </a:lnSpc>
            </a:pPr>
            <a:r>
              <a:rPr lang="es-MX" altLang="en-US" sz="2000" smtClean="0"/>
              <a:t>A. Sample to attain representation or comparability</a:t>
            </a:r>
          </a:p>
          <a:p>
            <a:pPr lvl="1" eaLnBrk="1" hangingPunct="1">
              <a:lnSpc>
                <a:spcPct val="90000"/>
              </a:lnSpc>
            </a:pPr>
            <a:r>
              <a:rPr lang="es-MX" altLang="en-US" sz="2000" smtClean="0"/>
              <a:t>B. Sampling of unique/special cases</a:t>
            </a:r>
          </a:p>
          <a:p>
            <a:pPr lvl="1" eaLnBrk="1" hangingPunct="1">
              <a:lnSpc>
                <a:spcPct val="90000"/>
              </a:lnSpc>
            </a:pPr>
            <a:r>
              <a:rPr lang="es-MX" altLang="en-US" sz="2000" smtClean="0"/>
              <a:t>C. Sequential or Theoretical sampling</a:t>
            </a:r>
          </a:p>
          <a:p>
            <a:pPr lvl="1" eaLnBrk="1" hangingPunct="1">
              <a:lnSpc>
                <a:spcPct val="90000"/>
              </a:lnSpc>
            </a:pPr>
            <a:r>
              <a:rPr lang="es-MX" altLang="en-US" sz="2000" smtClean="0"/>
              <a:t>D. Sampling using multiple purposive techniques</a:t>
            </a:r>
            <a:endParaRPr lang="es-MX" altLang="en-US" sz="2000" b="1" smtClean="0"/>
          </a:p>
          <a:p>
            <a:pPr eaLnBrk="1" hangingPunct="1">
              <a:lnSpc>
                <a:spcPct val="90000"/>
              </a:lnSpc>
            </a:pPr>
            <a:r>
              <a:rPr lang="es-MX" altLang="en-US" sz="2100" b="1" smtClean="0"/>
              <a:t>III. Convenience Sampling</a:t>
            </a:r>
            <a:endParaRPr lang="es-MX" altLang="en-US" sz="2100" smtClean="0"/>
          </a:p>
          <a:p>
            <a:pPr lvl="1" eaLnBrk="1" hangingPunct="1">
              <a:lnSpc>
                <a:spcPct val="90000"/>
              </a:lnSpc>
            </a:pPr>
            <a:r>
              <a:rPr lang="es-MX" altLang="en-US" sz="2000" smtClean="0"/>
              <a:t>A. Captured Sample</a:t>
            </a:r>
          </a:p>
          <a:p>
            <a:pPr lvl="1" eaLnBrk="1" hangingPunct="1">
              <a:lnSpc>
                <a:spcPct val="90000"/>
              </a:lnSpc>
            </a:pPr>
            <a:r>
              <a:rPr lang="es-MX" altLang="en-US" sz="2000" smtClean="0"/>
              <a:t>B. Sample of Volunteers</a:t>
            </a:r>
          </a:p>
        </p:txBody>
      </p:sp>
      <p:sp>
        <p:nvSpPr>
          <p:cNvPr id="84996" name="Rectangle 4"/>
          <p:cNvSpPr>
            <a:spLocks noChangeArrowheads="1"/>
          </p:cNvSpPr>
          <p:nvPr/>
        </p:nvSpPr>
        <p:spPr bwMode="auto">
          <a:xfrm>
            <a:off x="539750" y="6210300"/>
            <a:ext cx="82296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lgn="r" eaLnBrk="1" hangingPunct="1">
              <a:spcBef>
                <a:spcPct val="0"/>
              </a:spcBef>
              <a:buClrTx/>
              <a:buSzTx/>
              <a:buFontTx/>
              <a:buNone/>
            </a:pPr>
            <a:r>
              <a:rPr lang="en-US" altLang="en-US" sz="2000">
                <a:solidFill>
                  <a:schemeClr val="tx2"/>
                </a:solidFill>
                <a:latin typeface="Garamond" panose="02020404030301010803" pitchFamily="18" charset="0"/>
              </a:rPr>
              <a:t>Charles Teddlie, and Fen Yu. </a:t>
            </a:r>
            <a:br>
              <a:rPr lang="en-US" altLang="en-US" sz="2000">
                <a:solidFill>
                  <a:schemeClr val="tx2"/>
                </a:solidFill>
                <a:latin typeface="Garamond" panose="02020404030301010803" pitchFamily="18" charset="0"/>
              </a:rPr>
            </a:br>
            <a:r>
              <a:rPr lang="en-US" altLang="en-US" sz="2000">
                <a:solidFill>
                  <a:schemeClr val="tx2"/>
                </a:solidFill>
                <a:latin typeface="Garamond" panose="02020404030301010803" pitchFamily="18" charset="0"/>
              </a:rPr>
              <a:t>Journal of Mixed Methods Research, 2007; 1;77-100</a:t>
            </a:r>
            <a:r>
              <a:rPr lang="es-MX" altLang="en-US" sz="1800">
                <a:solidFill>
                  <a:schemeClr val="tx2"/>
                </a:solidFill>
                <a:latin typeface="Garamond" panose="02020404030301010803" pitchFamily="18" charset="0"/>
              </a:rPr>
              <a:t/>
            </a:r>
            <a:br>
              <a:rPr lang="es-MX" altLang="en-US" sz="1800">
                <a:solidFill>
                  <a:schemeClr val="tx2"/>
                </a:solidFill>
                <a:latin typeface="Garamond" panose="02020404030301010803" pitchFamily="18" charset="0"/>
              </a:rPr>
            </a:br>
            <a:endParaRPr lang="es-ES" altLang="en-US" sz="1800">
              <a:solidFill>
                <a:schemeClr val="tx2"/>
              </a:solidFill>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sz="3800" smtClean="0"/>
              <a:t>Strategies for Purposive Sampling</a:t>
            </a:r>
          </a:p>
        </p:txBody>
      </p:sp>
      <p:sp>
        <p:nvSpPr>
          <p:cNvPr id="87043" name="Rectangle 3"/>
          <p:cNvSpPr>
            <a:spLocks noGrp="1" noChangeArrowheads="1"/>
          </p:cNvSpPr>
          <p:nvPr>
            <p:ph idx="1"/>
          </p:nvPr>
        </p:nvSpPr>
        <p:spPr>
          <a:xfrm>
            <a:off x="250825" y="1412875"/>
            <a:ext cx="8686800" cy="5068888"/>
          </a:xfrm>
        </p:spPr>
        <p:txBody>
          <a:bodyPr/>
          <a:lstStyle/>
          <a:p>
            <a:pPr eaLnBrk="1" hangingPunct="1">
              <a:lnSpc>
                <a:spcPct val="80000"/>
              </a:lnSpc>
            </a:pPr>
            <a:r>
              <a:rPr lang="en-US" altLang="en-US" sz="1500" b="1" smtClean="0"/>
              <a:t>A. Sample to obtain representation and comparability</a:t>
            </a:r>
            <a:endParaRPr lang="en-US" altLang="en-US" sz="1500" smtClean="0"/>
          </a:p>
          <a:p>
            <a:pPr eaLnBrk="1" hangingPunct="1">
              <a:lnSpc>
                <a:spcPct val="80000"/>
              </a:lnSpc>
            </a:pPr>
            <a:r>
              <a:rPr lang="en-US" altLang="en-US" sz="1500" smtClean="0"/>
              <a:t>1. Typical cases (when the distribution is known) (tails and average) </a:t>
            </a:r>
          </a:p>
          <a:p>
            <a:pPr eaLnBrk="1" hangingPunct="1">
              <a:lnSpc>
                <a:spcPct val="80000"/>
              </a:lnSpc>
            </a:pPr>
            <a:r>
              <a:rPr lang="en-US" altLang="en-US" sz="1500" smtClean="0"/>
              <a:t>2. Extreme cases (Outlier Sampling) (you look for extremes to buy: PBC)</a:t>
            </a:r>
          </a:p>
          <a:p>
            <a:pPr eaLnBrk="1" hangingPunct="1">
              <a:lnSpc>
                <a:spcPct val="80000"/>
              </a:lnSpc>
            </a:pPr>
            <a:r>
              <a:rPr lang="en-US" altLang="en-US" sz="1500" smtClean="0"/>
              <a:t>3. Intensive sampling (it looks for the most intense cases to measure, adherence)</a:t>
            </a:r>
          </a:p>
          <a:p>
            <a:pPr eaLnBrk="1" hangingPunct="1">
              <a:lnSpc>
                <a:spcPct val="80000"/>
              </a:lnSpc>
            </a:pPr>
            <a:r>
              <a:rPr lang="en-US" altLang="en-US" sz="1500" smtClean="0"/>
              <a:t>4. Maximal Variation Sampling (obtains minimum units of variation and it samples all of them: Childcare, AM)</a:t>
            </a:r>
          </a:p>
          <a:p>
            <a:pPr eaLnBrk="1" hangingPunct="1">
              <a:lnSpc>
                <a:spcPct val="80000"/>
              </a:lnSpc>
            </a:pPr>
            <a:r>
              <a:rPr lang="en-US" altLang="en-US" sz="1500" smtClean="0"/>
              <a:t>5. Homogeneous sampling (only one group is selected, and results are based on this group)</a:t>
            </a:r>
          </a:p>
          <a:p>
            <a:pPr eaLnBrk="1" hangingPunct="1">
              <a:lnSpc>
                <a:spcPct val="80000"/>
              </a:lnSpc>
              <a:buFont typeface="Wingdings" panose="05000000000000000000" pitchFamily="2" charset="2"/>
              <a:buNone/>
            </a:pPr>
            <a:endParaRPr lang="en-US" altLang="en-US" sz="1500" b="1" smtClean="0"/>
          </a:p>
          <a:p>
            <a:pPr eaLnBrk="1" hangingPunct="1">
              <a:lnSpc>
                <a:spcPct val="80000"/>
              </a:lnSpc>
            </a:pPr>
            <a:r>
              <a:rPr lang="en-US" altLang="en-US" sz="1500" b="1" smtClean="0"/>
              <a:t>B. Sampling for special/unique cases</a:t>
            </a:r>
            <a:endParaRPr lang="en-US" altLang="en-US" sz="1500" smtClean="0"/>
          </a:p>
          <a:p>
            <a:pPr eaLnBrk="1" hangingPunct="1">
              <a:lnSpc>
                <a:spcPct val="80000"/>
              </a:lnSpc>
            </a:pPr>
            <a:r>
              <a:rPr lang="en-US" altLang="en-US" sz="1500" smtClean="0"/>
              <a:t>7. Sampling of explanatory cases (revelatory)</a:t>
            </a:r>
          </a:p>
          <a:p>
            <a:pPr eaLnBrk="1" hangingPunct="1">
              <a:lnSpc>
                <a:spcPct val="80000"/>
              </a:lnSpc>
            </a:pPr>
            <a:r>
              <a:rPr lang="en-US" altLang="en-US" sz="1500" smtClean="0"/>
              <a:t>8. Sampling of critical cases</a:t>
            </a:r>
          </a:p>
          <a:p>
            <a:pPr eaLnBrk="1" hangingPunct="1">
              <a:lnSpc>
                <a:spcPct val="80000"/>
              </a:lnSpc>
            </a:pPr>
            <a:r>
              <a:rPr lang="en-US" altLang="en-US" sz="1500" smtClean="0"/>
              <a:t>9. Sampling of politically important cases</a:t>
            </a:r>
          </a:p>
          <a:p>
            <a:pPr eaLnBrk="1" hangingPunct="1">
              <a:lnSpc>
                <a:spcPct val="80000"/>
              </a:lnSpc>
            </a:pPr>
            <a:r>
              <a:rPr lang="en-US" altLang="en-US" sz="1500" smtClean="0"/>
              <a:t>10. Sampling of unique cases</a:t>
            </a:r>
          </a:p>
          <a:p>
            <a:pPr eaLnBrk="1" hangingPunct="1">
              <a:lnSpc>
                <a:spcPct val="80000"/>
              </a:lnSpc>
              <a:buFont typeface="Wingdings" panose="05000000000000000000" pitchFamily="2" charset="2"/>
              <a:buNone/>
            </a:pPr>
            <a:endParaRPr lang="en-US" altLang="en-US" sz="1500" b="1" smtClean="0"/>
          </a:p>
          <a:p>
            <a:pPr eaLnBrk="1" hangingPunct="1">
              <a:lnSpc>
                <a:spcPct val="80000"/>
              </a:lnSpc>
            </a:pPr>
            <a:r>
              <a:rPr lang="en-US" altLang="en-US" sz="1500" b="1" smtClean="0"/>
              <a:t>C. Sequential sampling</a:t>
            </a:r>
            <a:endParaRPr lang="en-US" altLang="en-US" sz="1500" smtClean="0"/>
          </a:p>
          <a:p>
            <a:pPr eaLnBrk="1" hangingPunct="1">
              <a:lnSpc>
                <a:spcPct val="80000"/>
              </a:lnSpc>
            </a:pPr>
            <a:r>
              <a:rPr lang="en-US" altLang="en-US" sz="1500" smtClean="0"/>
              <a:t>11. Theoretical sampling (also known as Theory-Based Sampling) (stages of change)</a:t>
            </a:r>
          </a:p>
          <a:p>
            <a:pPr eaLnBrk="1" hangingPunct="1">
              <a:lnSpc>
                <a:spcPct val="80000"/>
              </a:lnSpc>
            </a:pPr>
            <a:r>
              <a:rPr lang="en-US" altLang="en-US" sz="1500" smtClean="0"/>
              <a:t>12. Cases that are joined, or cases that are removed</a:t>
            </a:r>
          </a:p>
          <a:p>
            <a:pPr eaLnBrk="1" hangingPunct="1">
              <a:lnSpc>
                <a:spcPct val="80000"/>
              </a:lnSpc>
            </a:pPr>
            <a:r>
              <a:rPr lang="en-US" altLang="en-US" sz="1500" smtClean="0"/>
              <a:t>13. Opportunistic Sample (also known as emerging sampling) (Gay march)</a:t>
            </a:r>
          </a:p>
          <a:p>
            <a:pPr eaLnBrk="1" hangingPunct="1">
              <a:lnSpc>
                <a:spcPct val="80000"/>
              </a:lnSpc>
            </a:pPr>
            <a:r>
              <a:rPr lang="en-US" altLang="en-US" sz="1500" smtClean="0"/>
              <a:t>14. </a:t>
            </a:r>
            <a:r>
              <a:rPr lang="en-US" altLang="en-US" sz="1600" smtClean="0"/>
              <a:t>Snowball sampling </a:t>
            </a:r>
            <a:r>
              <a:rPr lang="en-US" altLang="en-US" sz="1500" smtClean="0"/>
              <a:t>(also known as chain sampling) (L.A.)</a:t>
            </a:r>
          </a:p>
          <a:p>
            <a:pPr eaLnBrk="1" hangingPunct="1">
              <a:lnSpc>
                <a:spcPct val="80000"/>
              </a:lnSpc>
              <a:buFont typeface="Wingdings" panose="05000000000000000000" pitchFamily="2" charset="2"/>
              <a:buNone/>
            </a:pPr>
            <a:endParaRPr lang="en-US" altLang="en-US" sz="1500" b="1" smtClean="0"/>
          </a:p>
          <a:p>
            <a:pPr eaLnBrk="1" hangingPunct="1">
              <a:lnSpc>
                <a:spcPct val="80000"/>
              </a:lnSpc>
            </a:pPr>
            <a:r>
              <a:rPr lang="en-US" altLang="en-US" sz="1500" b="1" smtClean="0"/>
              <a:t>D. Sampling using a combination of purposive sampling techniques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457200" y="277813"/>
            <a:ext cx="8229600" cy="774700"/>
          </a:xfrm>
        </p:spPr>
        <p:txBody>
          <a:bodyPr/>
          <a:lstStyle/>
          <a:p>
            <a:pPr eaLnBrk="1" hangingPunct="1"/>
            <a:r>
              <a:rPr lang="en-US" altLang="en-US" smtClean="0"/>
              <a:t> Maximal Variation: N of the Sample</a:t>
            </a:r>
          </a:p>
        </p:txBody>
      </p:sp>
      <p:sp>
        <p:nvSpPr>
          <p:cNvPr id="45059" name="Rectangle 3"/>
          <p:cNvSpPr>
            <a:spLocks noGrp="1" noChangeArrowheads="1"/>
          </p:cNvSpPr>
          <p:nvPr>
            <p:ph idx="1"/>
          </p:nvPr>
        </p:nvSpPr>
        <p:spPr>
          <a:xfrm>
            <a:off x="395288" y="1268413"/>
            <a:ext cx="8229600" cy="4562475"/>
          </a:xfrm>
        </p:spPr>
        <p:txBody>
          <a:bodyPr/>
          <a:lstStyle/>
          <a:p>
            <a:pPr eaLnBrk="1" hangingPunct="1">
              <a:lnSpc>
                <a:spcPct val="90000"/>
              </a:lnSpc>
              <a:buFont typeface="Wingdings" charset="2"/>
              <a:buChar char="n"/>
              <a:defRPr/>
            </a:pPr>
            <a:r>
              <a:rPr lang="en-US" sz="2100" b="1" i="1" dirty="0" smtClean="0"/>
              <a:t>How much?</a:t>
            </a:r>
            <a:r>
              <a:rPr lang="en-US" sz="2100" dirty="0" smtClean="0"/>
              <a:t> </a:t>
            </a:r>
          </a:p>
          <a:p>
            <a:pPr lvl="1" eaLnBrk="1" hangingPunct="1">
              <a:lnSpc>
                <a:spcPct val="90000"/>
              </a:lnSpc>
              <a:buFont typeface="Wingdings" charset="2"/>
              <a:buChar char="q"/>
              <a:defRPr/>
            </a:pPr>
            <a:r>
              <a:rPr lang="en-US" sz="2000" i="1" dirty="0" smtClean="0">
                <a:solidFill>
                  <a:schemeClr val="tx2"/>
                </a:solidFill>
              </a:rPr>
              <a:t>Theoretical Saturation</a:t>
            </a:r>
          </a:p>
          <a:p>
            <a:pPr lvl="2" eaLnBrk="1" hangingPunct="1">
              <a:lnSpc>
                <a:spcPct val="90000"/>
              </a:lnSpc>
              <a:buFont typeface="Wingdings" charset="2"/>
              <a:buChar char="n"/>
              <a:defRPr/>
            </a:pPr>
            <a:r>
              <a:rPr lang="en-US" sz="1800" i="1" dirty="0" smtClean="0">
                <a:solidFill>
                  <a:schemeClr val="tx2"/>
                </a:solidFill>
              </a:rPr>
              <a:t>Occurs when it is believed that one more interview will add nothing new (Meadows)</a:t>
            </a:r>
          </a:p>
          <a:p>
            <a:pPr marL="342900" lvl="1" indent="-342900" eaLnBrk="1" hangingPunct="1">
              <a:lnSpc>
                <a:spcPct val="90000"/>
              </a:lnSpc>
              <a:buClr>
                <a:schemeClr val="accent1"/>
              </a:buClr>
              <a:buSzPct val="65000"/>
              <a:buFont typeface="Wingdings" charset="2"/>
              <a:buChar char="n"/>
              <a:defRPr/>
            </a:pPr>
            <a:r>
              <a:rPr lang="en-US" sz="2100" b="1" i="1" dirty="0" smtClean="0">
                <a:cs typeface="+mn-cs"/>
              </a:rPr>
              <a:t>The minimum of 3 rule</a:t>
            </a:r>
          </a:p>
          <a:p>
            <a:pPr lvl="2" eaLnBrk="1" hangingPunct="1">
              <a:lnSpc>
                <a:spcPct val="90000"/>
              </a:lnSpc>
              <a:buFont typeface="Wingdings" charset="2"/>
              <a:buChar char="n"/>
              <a:defRPr/>
            </a:pPr>
            <a:r>
              <a:rPr lang="en-US" sz="2000" dirty="0" smtClean="0"/>
              <a:t>At least three interviews (4 if possible) in each relevant category</a:t>
            </a:r>
          </a:p>
          <a:p>
            <a:pPr lvl="2" eaLnBrk="1" hangingPunct="1">
              <a:lnSpc>
                <a:spcPct val="90000"/>
              </a:lnSpc>
              <a:buFont typeface="Wingdings" charset="2"/>
              <a:buChar char="n"/>
              <a:defRPr/>
            </a:pPr>
            <a:r>
              <a:rPr lang="en-US" sz="2000" dirty="0" smtClean="0"/>
              <a:t>At least 2 for focus groups,  (3 if possible) in each relevant category</a:t>
            </a:r>
          </a:p>
          <a:p>
            <a:pPr eaLnBrk="1" hangingPunct="1">
              <a:lnSpc>
                <a:spcPct val="90000"/>
              </a:lnSpc>
              <a:buFont typeface="Wingdings" charset="2"/>
              <a:buChar char="n"/>
              <a:defRPr/>
            </a:pPr>
            <a:r>
              <a:rPr lang="en-US" sz="2100" b="1" i="1" dirty="0" smtClean="0"/>
              <a:t>Recruitment</a:t>
            </a:r>
          </a:p>
          <a:p>
            <a:pPr lvl="1" eaLnBrk="1" hangingPunct="1">
              <a:lnSpc>
                <a:spcPct val="90000"/>
              </a:lnSpc>
              <a:buFont typeface="Wingdings" charset="2"/>
              <a:buChar char="q"/>
              <a:defRPr/>
            </a:pPr>
            <a:r>
              <a:rPr lang="en-US" sz="2000" dirty="0" smtClean="0"/>
              <a:t>Open in an open population, following sampling criteria</a:t>
            </a:r>
          </a:p>
          <a:p>
            <a:pPr lvl="1" eaLnBrk="1" hangingPunct="1">
              <a:lnSpc>
                <a:spcPct val="90000"/>
              </a:lnSpc>
              <a:buFont typeface="Wingdings" charset="2"/>
              <a:buChar char="q"/>
              <a:defRPr/>
            </a:pPr>
            <a:r>
              <a:rPr lang="en-US" sz="2000" dirty="0" smtClean="0"/>
              <a:t>Strategic (nested within a project, program, ASC, etc)</a:t>
            </a:r>
          </a:p>
          <a:p>
            <a:pPr lvl="1" eaLnBrk="1" hangingPunct="1">
              <a:lnSpc>
                <a:spcPct val="90000"/>
              </a:lnSpc>
              <a:buFont typeface="Wingdings" charset="2"/>
              <a:buChar char="q"/>
              <a:defRPr/>
            </a:pPr>
            <a:r>
              <a:rPr lang="en-US" sz="2000" dirty="0" smtClean="0"/>
              <a:t>By Snowball sampling (when it is difficult to find actors)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457200" y="277813"/>
            <a:ext cx="8229600" cy="703262"/>
          </a:xfrm>
        </p:spPr>
        <p:txBody>
          <a:bodyPr/>
          <a:lstStyle/>
          <a:p>
            <a:pPr eaLnBrk="1" hangingPunct="1"/>
            <a:r>
              <a:rPr lang="en-US" altLang="en-US" sz="3800" smtClean="0"/>
              <a:t>Calculating the Size of the Sample</a:t>
            </a:r>
          </a:p>
        </p:txBody>
      </p:sp>
      <p:sp>
        <p:nvSpPr>
          <p:cNvPr id="91139" name="Rectangle 6"/>
          <p:cNvSpPr>
            <a:spLocks noChangeArrowheads="1"/>
          </p:cNvSpPr>
          <p:nvPr/>
        </p:nvSpPr>
        <p:spPr bwMode="auto">
          <a:xfrm>
            <a:off x="250825" y="3860800"/>
            <a:ext cx="849630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eaLnBrk="1" hangingPunct="1">
              <a:spcBef>
                <a:spcPct val="0"/>
              </a:spcBef>
              <a:buClrTx/>
              <a:buSzTx/>
              <a:buFont typeface="Wingdings" panose="05000000000000000000" pitchFamily="2" charset="2"/>
              <a:buChar char="q"/>
            </a:pPr>
            <a:r>
              <a:rPr lang="es-ES_tradnl" altLang="en-US" sz="2000"/>
              <a:t> </a:t>
            </a:r>
            <a:r>
              <a:rPr lang="en-US" altLang="en-US" sz="2000"/>
              <a:t>2 States/4 municipalities 129 representative </a:t>
            </a:r>
          </a:p>
          <a:p>
            <a:pPr eaLnBrk="1" hangingPunct="1">
              <a:spcBef>
                <a:spcPct val="0"/>
              </a:spcBef>
              <a:buClrTx/>
              <a:buSzTx/>
              <a:buFontTx/>
              <a:buNone/>
            </a:pPr>
            <a:r>
              <a:rPr lang="en-US" altLang="en-US" sz="2000"/>
              <a:t>semi-structured interviews                       99 elderly (and their care giver) </a:t>
            </a:r>
            <a:br>
              <a:rPr lang="en-US" altLang="en-US" sz="2000"/>
            </a:br>
            <a:r>
              <a:rPr lang="en-US" altLang="en-US" sz="1600">
                <a:solidFill>
                  <a:schemeClr val="tx2"/>
                </a:solidFill>
                <a:latin typeface="Garamond" panose="02020404030301010803" pitchFamily="18" charset="0"/>
              </a:rPr>
              <a:t>					</a:t>
            </a:r>
            <a:r>
              <a:rPr lang="en-US" altLang="en-US" sz="2000"/>
              <a:t>6 suspended elderly</a:t>
            </a:r>
            <a:br>
              <a:rPr lang="en-US" altLang="en-US" sz="2000"/>
            </a:br>
            <a:r>
              <a:rPr lang="en-US" altLang="en-US" sz="2000"/>
              <a:t>					16 PB</a:t>
            </a:r>
            <a:br>
              <a:rPr lang="en-US" altLang="en-US" sz="2000"/>
            </a:br>
            <a:r>
              <a:rPr lang="en-US" altLang="en-US" sz="2000"/>
              <a:t>					8 KA (2 per municipality)</a:t>
            </a:r>
            <a:br>
              <a:rPr lang="en-US" altLang="en-US" sz="2000"/>
            </a:br>
            <a:r>
              <a:rPr lang="en-US" altLang="en-US" sz="2000"/>
              <a:t> 4 Observations of approval of pay points</a:t>
            </a:r>
          </a:p>
        </p:txBody>
      </p:sp>
      <p:sp>
        <p:nvSpPr>
          <p:cNvPr id="91140" name="AutoShape 8"/>
          <p:cNvSpPr>
            <a:spLocks/>
          </p:cNvSpPr>
          <p:nvPr/>
        </p:nvSpPr>
        <p:spPr bwMode="auto">
          <a:xfrm>
            <a:off x="4716463" y="4149725"/>
            <a:ext cx="73025" cy="1296988"/>
          </a:xfrm>
          <a:prstGeom prst="leftBrace">
            <a:avLst>
              <a:gd name="adj1" fmla="val 14800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eaLnBrk="1" hangingPunct="1">
              <a:spcBef>
                <a:spcPct val="0"/>
              </a:spcBef>
              <a:buClrTx/>
              <a:buSzTx/>
              <a:buFontTx/>
              <a:buNone/>
            </a:pPr>
            <a:endParaRPr lang="es-MX" altLang="en-US" sz="1800"/>
          </a:p>
        </p:txBody>
      </p:sp>
      <p:pic>
        <p:nvPicPr>
          <p:cNvPr id="9114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341438"/>
            <a:ext cx="883920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a:xfrm>
            <a:off x="539750" y="333375"/>
            <a:ext cx="8445500" cy="703263"/>
          </a:xfrm>
        </p:spPr>
        <p:txBody>
          <a:bodyPr/>
          <a:lstStyle/>
          <a:p>
            <a:pPr eaLnBrk="1" hangingPunct="1"/>
            <a:r>
              <a:rPr lang="en-US" altLang="en-US" sz="3800" smtClean="0"/>
              <a:t>Primary Techniques, the classics</a:t>
            </a:r>
          </a:p>
        </p:txBody>
      </p:sp>
      <p:graphicFrame>
        <p:nvGraphicFramePr>
          <p:cNvPr id="108583" name="Group 39"/>
          <p:cNvGraphicFramePr>
            <a:graphicFrameLocks noGrp="1"/>
          </p:cNvGraphicFramePr>
          <p:nvPr>
            <p:ph idx="4294967295"/>
          </p:nvPr>
        </p:nvGraphicFramePr>
        <p:xfrm>
          <a:off x="395288" y="981075"/>
          <a:ext cx="8424862" cy="5495925"/>
        </p:xfrm>
        <a:graphic>
          <a:graphicData uri="http://schemas.openxmlformats.org/drawingml/2006/table">
            <a:tbl>
              <a:tblPr/>
              <a:tblGrid>
                <a:gridCol w="1584325">
                  <a:extLst>
                    <a:ext uri="{9D8B030D-6E8A-4147-A177-3AD203B41FA5}">
                      <a16:colId xmlns:a16="http://schemas.microsoft.com/office/drawing/2014/main" val="20000"/>
                    </a:ext>
                  </a:extLst>
                </a:gridCol>
                <a:gridCol w="1871662">
                  <a:extLst>
                    <a:ext uri="{9D8B030D-6E8A-4147-A177-3AD203B41FA5}">
                      <a16:colId xmlns:a16="http://schemas.microsoft.com/office/drawing/2014/main" val="20001"/>
                    </a:ext>
                  </a:extLst>
                </a:gridCol>
                <a:gridCol w="2808288">
                  <a:extLst>
                    <a:ext uri="{9D8B030D-6E8A-4147-A177-3AD203B41FA5}">
                      <a16:colId xmlns:a16="http://schemas.microsoft.com/office/drawing/2014/main" val="20002"/>
                    </a:ext>
                  </a:extLst>
                </a:gridCol>
                <a:gridCol w="2160587">
                  <a:extLst>
                    <a:ext uri="{9D8B030D-6E8A-4147-A177-3AD203B41FA5}">
                      <a16:colId xmlns:a16="http://schemas.microsoft.com/office/drawing/2014/main" val="20003"/>
                    </a:ext>
                  </a:extLst>
                </a:gridCol>
              </a:tblGrid>
              <a:tr h="701014">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000" b="0" i="0" u="none" strike="noStrike" cap="none" normalizeH="0" baseline="0" noProof="0" dirty="0" smtClean="0">
                          <a:ln>
                            <a:noFill/>
                          </a:ln>
                          <a:solidFill>
                            <a:schemeClr val="tx1"/>
                          </a:solidFill>
                          <a:effectLst/>
                          <a:latin typeface="Arial" charset="0"/>
                          <a:cs typeface="Arial" charset="0"/>
                        </a:rPr>
                        <a:t>Technique</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alpha val="50195"/>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000" b="0" i="0" u="none" strike="noStrike" cap="none" normalizeH="0" baseline="0" noProof="0" smtClean="0">
                          <a:ln>
                            <a:noFill/>
                          </a:ln>
                          <a:solidFill>
                            <a:schemeClr val="tx1"/>
                          </a:solidFill>
                          <a:effectLst/>
                          <a:latin typeface="Arial" charset="0"/>
                          <a:cs typeface="Arial" charset="0"/>
                        </a:rPr>
                        <a:t>Type</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alpha val="50195"/>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000" b="0" i="0" u="none" strike="noStrike" cap="none" normalizeH="0" baseline="0" noProof="0" smtClean="0">
                          <a:ln>
                            <a:noFill/>
                          </a:ln>
                          <a:solidFill>
                            <a:schemeClr val="tx1"/>
                          </a:solidFill>
                          <a:effectLst/>
                          <a:latin typeface="Arial" charset="0"/>
                          <a:cs typeface="Arial" charset="0"/>
                        </a:rPr>
                        <a:t>When to use them</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alpha val="50195"/>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2000" b="0" i="0" u="none" strike="noStrike" cap="none" normalizeH="0" baseline="0" noProof="0" smtClean="0">
                          <a:ln>
                            <a:noFill/>
                          </a:ln>
                          <a:solidFill>
                            <a:schemeClr val="tx1"/>
                          </a:solidFill>
                          <a:effectLst/>
                          <a:latin typeface="Arial" charset="0"/>
                          <a:cs typeface="Arial" charset="0"/>
                        </a:rPr>
                        <a:t>Type of data offered</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alpha val="50195"/>
                      </a:schemeClr>
                    </a:solidFill>
                  </a:tcPr>
                </a:tc>
                <a:extLst>
                  <a:ext uri="{0D108BD9-81ED-4DB2-BD59-A6C34878D82A}">
                    <a16:rowId xmlns:a16="http://schemas.microsoft.com/office/drawing/2014/main" val="10000"/>
                  </a:ext>
                </a:extLst>
              </a:tr>
              <a:tr h="1482518">
                <a:tc rowSpan="2">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600" b="1" i="1" u="none" strike="noStrike" cap="none" normalizeH="0" baseline="0" noProof="0" smtClean="0">
                          <a:ln>
                            <a:noFill/>
                          </a:ln>
                          <a:solidFill>
                            <a:schemeClr val="tx1"/>
                          </a:solidFill>
                          <a:effectLst/>
                          <a:latin typeface="Arial" charset="0"/>
                          <a:cs typeface="Arial" charset="0"/>
                        </a:rPr>
                        <a:t>Interview</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endParaRPr kumimoji="0" lang="en-US" sz="1400" b="1" i="1" u="none" strike="noStrike" cap="none" normalizeH="0" baseline="0" noProof="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endParaRPr kumimoji="0" lang="en-US" sz="1400" b="1" i="1" u="none" strike="noStrike" cap="none" normalizeH="0" baseline="0" noProof="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endParaRPr kumimoji="0" lang="en-US" sz="1400" b="1" i="1" u="none" strike="noStrike" cap="none" normalizeH="0" baseline="0" noProof="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endParaRPr kumimoji="0" lang="en-US" sz="1400" b="1" i="1" u="none" strike="noStrike" cap="none" normalizeH="0" baseline="0" noProof="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endParaRPr kumimoji="0" lang="en-US" sz="1400" b="1" i="1" u="none" strike="noStrike" cap="none" normalizeH="0" baseline="0" noProof="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400" b="1" i="1" u="none" strike="noStrike" cap="none" normalizeH="0" baseline="0" noProof="0" smtClean="0">
                          <a:ln>
                            <a:noFill/>
                          </a:ln>
                          <a:solidFill>
                            <a:schemeClr val="tx1"/>
                          </a:solidFill>
                          <a:effectLst/>
                          <a:latin typeface="Arial" charset="0"/>
                          <a:cs typeface="Arial" charset="0"/>
                        </a:rPr>
                        <a:t>(+ field diary)</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Char char="n"/>
                        <a:tabLst/>
                      </a:pPr>
                      <a:r>
                        <a:rPr kumimoji="0" lang="en-US" sz="1600" b="0" i="0" u="none" strike="noStrike" cap="none" normalizeH="0" baseline="0" noProof="0" dirty="0" smtClean="0">
                          <a:ln>
                            <a:noFill/>
                          </a:ln>
                          <a:solidFill>
                            <a:schemeClr val="tx1"/>
                          </a:solidFill>
                          <a:effectLst/>
                          <a:latin typeface="Arial" charset="0"/>
                          <a:cs typeface="Arial" charset="0"/>
                        </a:rPr>
                        <a:t> Without structure</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Char char="n"/>
                        <a:tabLst/>
                      </a:pPr>
                      <a:r>
                        <a:rPr kumimoji="0" lang="en-US" sz="1600" b="0" i="0" u="none" strike="noStrike" cap="none" normalizeH="0" baseline="0" noProof="0" dirty="0" smtClean="0">
                          <a:ln>
                            <a:noFill/>
                          </a:ln>
                          <a:solidFill>
                            <a:schemeClr val="tx1"/>
                          </a:solidFill>
                          <a:effectLst/>
                          <a:latin typeface="Arial" charset="0"/>
                          <a:cs typeface="Arial" charset="0"/>
                        </a:rPr>
                        <a:t> Semi-structured</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Char char="n"/>
                        <a:tabLst/>
                      </a:pPr>
                      <a:r>
                        <a:rPr kumimoji="0" lang="en-US" sz="1600" b="0" i="0" u="none" strike="noStrike" cap="none" normalizeH="0" baseline="0" noProof="0" dirty="0" smtClean="0">
                          <a:ln>
                            <a:noFill/>
                          </a:ln>
                          <a:solidFill>
                            <a:schemeClr val="tx1"/>
                          </a:solidFill>
                          <a:effectLst/>
                          <a:latin typeface="Arial" charset="0"/>
                          <a:cs typeface="Arial" charset="0"/>
                        </a:rPr>
                        <a:t> In depth</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Char char="n"/>
                        <a:tabLst/>
                      </a:pPr>
                      <a:r>
                        <a:rPr kumimoji="0" lang="en-US" sz="1600" b="0" i="0" u="none" strike="noStrike" cap="none" normalizeH="0" baseline="0" noProof="0" dirty="0" smtClean="0">
                          <a:ln>
                            <a:noFill/>
                          </a:ln>
                          <a:solidFill>
                            <a:schemeClr val="tx1"/>
                          </a:solidFill>
                          <a:effectLst/>
                          <a:latin typeface="Arial" charset="0"/>
                          <a:cs typeface="Arial" charset="0"/>
                        </a:rPr>
                        <a:t> Life stories</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600" b="0" i="0" u="none" strike="noStrike" cap="none" normalizeH="0" baseline="0" noProof="0" smtClean="0">
                          <a:ln>
                            <a:noFill/>
                          </a:ln>
                          <a:solidFill>
                            <a:schemeClr val="tx1"/>
                          </a:solidFill>
                          <a:effectLst/>
                          <a:latin typeface="Arial" charset="0"/>
                          <a:cs typeface="Arial" charset="0"/>
                        </a:rPr>
                        <a:t>From the perspective of the actor, is sensitive to subjective interpretation, and can be intimate for the actor (sensitive subjects) </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600" b="0" i="0" u="none" strike="noStrike" cap="none" normalizeH="0" baseline="0" noProof="0" dirty="0" smtClean="0">
                          <a:ln>
                            <a:noFill/>
                          </a:ln>
                          <a:solidFill>
                            <a:schemeClr val="tx1"/>
                          </a:solidFill>
                          <a:effectLst/>
                          <a:latin typeface="Arial" charset="0"/>
                          <a:cs typeface="Arial" charset="0"/>
                        </a:rPr>
                        <a:t>The experiences of the people, perceptions, opinions, sentiments, and local knowledge</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79097">
                <a:tc vMerge="1">
                  <a:txBody>
                    <a:bodyPr/>
                    <a:lstStyle/>
                    <a:p>
                      <a:endParaRPr lang="es-MX"/>
                    </a:p>
                  </a:txBody>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Char char="n"/>
                        <a:tabLst/>
                      </a:pPr>
                      <a:r>
                        <a:rPr kumimoji="0" lang="en-US" sz="1600" b="0" i="0" u="none" strike="noStrike" cap="none" normalizeH="0" baseline="0" noProof="0" smtClean="0">
                          <a:ln>
                            <a:noFill/>
                          </a:ln>
                          <a:solidFill>
                            <a:schemeClr val="tx1"/>
                          </a:solidFill>
                          <a:effectLst/>
                          <a:latin typeface="Arial" charset="0"/>
                          <a:cs typeface="Arial" charset="0"/>
                        </a:rPr>
                        <a:t> Focus Groups</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600" b="0" i="0" u="none" strike="noStrike" cap="none" normalizeH="0" baseline="0" noProof="0" dirty="0" smtClean="0">
                          <a:ln>
                            <a:noFill/>
                          </a:ln>
                          <a:solidFill>
                            <a:schemeClr val="tx1"/>
                          </a:solidFill>
                          <a:effectLst/>
                          <a:latin typeface="Arial" charset="0"/>
                          <a:cs typeface="Arial" charset="0"/>
                        </a:rPr>
                        <a:t>Shared experiences, socially-supported truths</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s-MX"/>
                    </a:p>
                  </a:txBody>
                  <a:tcPr/>
                </a:tc>
                <a:extLst>
                  <a:ext uri="{0D108BD9-81ED-4DB2-BD59-A6C34878D82A}">
                    <a16:rowId xmlns:a16="http://schemas.microsoft.com/office/drawing/2014/main" val="10002"/>
                  </a:ext>
                </a:extLst>
              </a:tr>
              <a:tr h="1601566">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600" b="1" i="1" u="none" strike="noStrike" cap="none" normalizeH="0" baseline="0" noProof="0" smtClean="0">
                          <a:ln>
                            <a:noFill/>
                          </a:ln>
                          <a:solidFill>
                            <a:schemeClr val="tx1"/>
                          </a:solidFill>
                          <a:effectLst/>
                          <a:latin typeface="Arial" charset="0"/>
                          <a:cs typeface="Arial" charset="0"/>
                        </a:rPr>
                        <a:t>Observation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endParaRPr kumimoji="0" lang="en-US" sz="1400" b="1" i="1" u="none" strike="noStrike" cap="none" normalizeH="0" baseline="0" noProof="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endParaRPr kumimoji="0" lang="en-US" sz="1400" b="1" i="1" u="none" strike="noStrike" cap="none" normalizeH="0" baseline="0" noProof="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400" b="1" i="1" u="none" strike="noStrike" cap="none" normalizeH="0" baseline="0" noProof="0" smtClean="0">
                          <a:ln>
                            <a:noFill/>
                          </a:ln>
                          <a:solidFill>
                            <a:schemeClr val="tx1"/>
                          </a:solidFill>
                          <a:effectLst/>
                          <a:latin typeface="Arial" charset="0"/>
                          <a:cs typeface="Arial" charset="0"/>
                        </a:rPr>
                        <a:t>(+ field diary)</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endParaRPr kumimoji="0" lang="en-US" sz="1600" b="1" i="1" u="none" strike="noStrike" cap="none" normalizeH="0" baseline="0" noProof="0" smtClean="0">
                        <a:ln>
                          <a:noFill/>
                        </a:ln>
                        <a:solidFill>
                          <a:schemeClr val="tx1"/>
                        </a:solidFill>
                        <a:effectLst/>
                        <a:latin typeface="Arial" charset="0"/>
                        <a:cs typeface="Arial"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Char char="n"/>
                        <a:tabLst/>
                      </a:pPr>
                      <a:r>
                        <a:rPr kumimoji="0" lang="en-US" sz="1600" b="0" i="0" u="none" strike="noStrike" cap="none" normalizeH="0" baseline="0" noProof="0" smtClean="0">
                          <a:ln>
                            <a:noFill/>
                          </a:ln>
                          <a:solidFill>
                            <a:schemeClr val="tx1"/>
                          </a:solidFill>
                          <a:effectLst/>
                          <a:latin typeface="Arial" charset="0"/>
                          <a:cs typeface="Arial" charset="0"/>
                        </a:rPr>
                        <a:t> Hidden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Char char="n"/>
                        <a:tabLst/>
                      </a:pPr>
                      <a:r>
                        <a:rPr kumimoji="0" lang="en-US" sz="1600" b="0" i="0" u="none" strike="noStrike" cap="none" normalizeH="0" baseline="0" noProof="0" smtClean="0">
                          <a:ln>
                            <a:noFill/>
                          </a:ln>
                          <a:solidFill>
                            <a:schemeClr val="tx1"/>
                          </a:solidFill>
                          <a:effectLst/>
                          <a:latin typeface="Arial" charset="0"/>
                          <a:cs typeface="Arial" charset="0"/>
                        </a:rPr>
                        <a:t> Known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Char char="n"/>
                        <a:tabLst/>
                      </a:pPr>
                      <a:r>
                        <a:rPr kumimoji="0" lang="en-US" sz="1600" b="0" i="0" u="none" strike="noStrike" cap="none" normalizeH="0" baseline="0" noProof="0" smtClean="0">
                          <a:ln>
                            <a:noFill/>
                          </a:ln>
                          <a:solidFill>
                            <a:schemeClr val="tx1"/>
                          </a:solidFill>
                          <a:effectLst/>
                          <a:latin typeface="Arial" charset="0"/>
                          <a:cs typeface="Arial" charset="0"/>
                        </a:rPr>
                        <a:t> Participatory</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600" b="0" i="0" u="none" strike="noStrike" cap="none" normalizeH="0" baseline="0" noProof="0" dirty="0" smtClean="0">
                          <a:ln>
                            <a:noFill/>
                          </a:ln>
                          <a:solidFill>
                            <a:schemeClr val="tx1"/>
                          </a:solidFill>
                          <a:effectLst/>
                          <a:latin typeface="Arial" charset="0"/>
                          <a:cs typeface="Arial" charset="0"/>
                        </a:rPr>
                        <a:t>One observes/ participates in the social phenomenon, processes of observed, interactions without oral language, experience is acquired. </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600" b="0" i="0" u="none" strike="noStrike" cap="none" normalizeH="0" baseline="0" noProof="0" dirty="0" smtClean="0">
                          <a:ln>
                            <a:noFill/>
                          </a:ln>
                          <a:solidFill>
                            <a:schemeClr val="tx1"/>
                          </a:solidFill>
                          <a:effectLst/>
                          <a:latin typeface="Arial" charset="0"/>
                          <a:cs typeface="Arial" charset="0"/>
                        </a:rPr>
                        <a:t>Detailed and dense descriptions, processes observed within context, voice of the investigator</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31731">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600" b="1" i="1" u="none" strike="noStrike" cap="none" normalizeH="0" baseline="0" noProof="0" smtClean="0">
                          <a:ln>
                            <a:noFill/>
                          </a:ln>
                          <a:solidFill>
                            <a:schemeClr val="tx1"/>
                          </a:solidFill>
                          <a:effectLst/>
                          <a:latin typeface="Arial" charset="0"/>
                          <a:cs typeface="Arial" charset="0"/>
                        </a:rPr>
                        <a:t>Documents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endParaRPr kumimoji="0" lang="en-US" sz="1400" b="1" i="1" u="none" strike="noStrike" cap="none" normalizeH="0" baseline="0" noProof="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400" b="1" i="1" u="none" strike="noStrike" cap="none" normalizeH="0" baseline="0" noProof="0" smtClean="0">
                          <a:ln>
                            <a:noFill/>
                          </a:ln>
                          <a:solidFill>
                            <a:schemeClr val="tx1"/>
                          </a:solidFill>
                          <a:effectLst/>
                          <a:latin typeface="Arial" charset="0"/>
                          <a:cs typeface="Arial" charset="0"/>
                        </a:rPr>
                        <a:t>(+ field diary)</a:t>
                      </a:r>
                      <a:endParaRPr kumimoji="0" lang="en-US" sz="1600" b="1" i="1" u="none" strike="noStrike" cap="none" normalizeH="0" baseline="0" noProof="0" smtClean="0">
                        <a:ln>
                          <a:noFill/>
                        </a:ln>
                        <a:solidFill>
                          <a:schemeClr val="tx1"/>
                        </a:solidFill>
                        <a:effectLst/>
                        <a:latin typeface="Arial" charset="0"/>
                        <a:cs typeface="Arial"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Char char="n"/>
                        <a:tabLst/>
                      </a:pPr>
                      <a:r>
                        <a:rPr kumimoji="0" lang="en-US" sz="1600" b="0" i="0" u="none" strike="noStrike" cap="none" normalizeH="0" baseline="0" noProof="0" smtClean="0">
                          <a:ln>
                            <a:noFill/>
                          </a:ln>
                          <a:solidFill>
                            <a:schemeClr val="tx1"/>
                          </a:solidFill>
                          <a:effectLst/>
                          <a:latin typeface="Arial" charset="0"/>
                          <a:cs typeface="Arial" charset="0"/>
                        </a:rPr>
                        <a:t> Diaries, letters, open listings, monitoring records</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600" b="0" i="0" u="none" strike="noStrike" cap="none" normalizeH="0" baseline="0" noProof="0" smtClean="0">
                          <a:ln>
                            <a:noFill/>
                          </a:ln>
                          <a:solidFill>
                            <a:schemeClr val="tx1"/>
                          </a:solidFill>
                          <a:effectLst/>
                          <a:latin typeface="Arial" charset="0"/>
                          <a:cs typeface="Arial" charset="0"/>
                        </a:rPr>
                        <a:t>Documents are analyzed in context</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2"/>
                        <a:buNone/>
                        <a:tabLst/>
                      </a:pPr>
                      <a:r>
                        <a:rPr kumimoji="0" lang="en-US" sz="1600" b="0" i="0" u="none" strike="noStrike" cap="none" normalizeH="0" baseline="0" noProof="0" dirty="0" smtClean="0">
                          <a:ln>
                            <a:noFill/>
                          </a:ln>
                          <a:solidFill>
                            <a:schemeClr val="tx1"/>
                          </a:solidFill>
                          <a:effectLst/>
                          <a:latin typeface="Arial" charset="0"/>
                          <a:cs typeface="Arial" charset="0"/>
                        </a:rPr>
                        <a:t>Gives context to documents, analyzes the written word</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Título"/>
          <p:cNvSpPr>
            <a:spLocks noGrp="1"/>
          </p:cNvSpPr>
          <p:nvPr>
            <p:ph type="title"/>
          </p:nvPr>
        </p:nvSpPr>
        <p:spPr/>
        <p:txBody>
          <a:bodyPr/>
          <a:lstStyle/>
          <a:p>
            <a:r>
              <a:rPr lang="es-MX" altLang="en-US" smtClean="0"/>
              <a:t>Other qualitative techniques</a:t>
            </a:r>
            <a:endParaRPr lang="en-US" altLang="en-US" smtClean="0"/>
          </a:p>
        </p:txBody>
      </p:sp>
      <p:sp>
        <p:nvSpPr>
          <p:cNvPr id="95235" name="2 Marcador de contenido"/>
          <p:cNvSpPr>
            <a:spLocks noGrp="1"/>
          </p:cNvSpPr>
          <p:nvPr>
            <p:ph idx="1"/>
          </p:nvPr>
        </p:nvSpPr>
        <p:spPr>
          <a:xfrm>
            <a:off x="539750" y="1196975"/>
            <a:ext cx="8229600" cy="4530725"/>
          </a:xfrm>
        </p:spPr>
        <p:txBody>
          <a:bodyPr/>
          <a:lstStyle/>
          <a:p>
            <a:r>
              <a:rPr lang="en-US" altLang="en-US" smtClean="0"/>
              <a:t>Theater/ sociodrama </a:t>
            </a:r>
          </a:p>
          <a:p>
            <a:r>
              <a:rPr lang="en-US" altLang="en-US" smtClean="0"/>
              <a:t>Pile Sorting</a:t>
            </a:r>
          </a:p>
          <a:p>
            <a:r>
              <a:rPr lang="en-US" altLang="en-US" smtClean="0"/>
              <a:t>Pictures</a:t>
            </a:r>
          </a:p>
          <a:p>
            <a:r>
              <a:rPr lang="en-US" altLang="en-US" smtClean="0"/>
              <a:t>Drawings</a:t>
            </a:r>
          </a:p>
          <a:p>
            <a:r>
              <a:rPr lang="en-US" altLang="en-US" smtClean="0"/>
              <a:t>Story-telling, poetry</a:t>
            </a:r>
          </a:p>
          <a:p>
            <a:pPr algn="r">
              <a:buFont typeface="Wingdings" panose="05000000000000000000" pitchFamily="2" charset="2"/>
              <a:buNone/>
            </a:pPr>
            <a:r>
              <a:rPr lang="en-US" altLang="en-US" i="1" smtClean="0"/>
              <a:t>… among many others</a:t>
            </a:r>
          </a:p>
          <a:p>
            <a:endParaRPr lang="en-US" altLang="en-US"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altLang="en-US" smtClean="0"/>
              <a:t>Plan for Data Analysis </a:t>
            </a:r>
          </a:p>
        </p:txBody>
      </p:sp>
      <p:sp>
        <p:nvSpPr>
          <p:cNvPr id="97283" name="Rectangle 3"/>
          <p:cNvSpPr>
            <a:spLocks noGrp="1" noChangeArrowheads="1"/>
          </p:cNvSpPr>
          <p:nvPr>
            <p:ph idx="1"/>
          </p:nvPr>
        </p:nvSpPr>
        <p:spPr/>
        <p:txBody>
          <a:bodyPr/>
          <a:lstStyle/>
          <a:p>
            <a:pPr marL="514350" indent="-514350" eaLnBrk="1" hangingPunct="1">
              <a:buFont typeface="Garamond" panose="02020404030301010803" pitchFamily="18" charset="0"/>
              <a:buAutoNum type="arabicPeriod"/>
            </a:pPr>
            <a:r>
              <a:rPr lang="en-US" altLang="en-US" smtClean="0"/>
              <a:t>Organization of data</a:t>
            </a:r>
          </a:p>
          <a:p>
            <a:pPr marL="514350" indent="-514350" eaLnBrk="1" hangingPunct="1">
              <a:buFont typeface="Garamond" panose="02020404030301010803" pitchFamily="18" charset="0"/>
              <a:buAutoNum type="arabicPeriod"/>
            </a:pPr>
            <a:r>
              <a:rPr lang="en-US" altLang="en-US" smtClean="0"/>
              <a:t>Transcription</a:t>
            </a:r>
          </a:p>
          <a:p>
            <a:pPr marL="514350" indent="-514350" eaLnBrk="1" hangingPunct="1">
              <a:buFont typeface="Garamond" panose="02020404030301010803" pitchFamily="18" charset="0"/>
              <a:buAutoNum type="arabicPeriod"/>
            </a:pPr>
            <a:r>
              <a:rPr lang="en-US" altLang="en-US" smtClean="0"/>
              <a:t>Codification</a:t>
            </a:r>
          </a:p>
          <a:p>
            <a:pPr marL="514350" indent="-514350" eaLnBrk="1" hangingPunct="1">
              <a:buFont typeface="Garamond" panose="02020404030301010803" pitchFamily="18" charset="0"/>
              <a:buAutoNum type="arabicPeriod"/>
            </a:pPr>
            <a:r>
              <a:rPr lang="en-US" altLang="en-US" smtClean="0"/>
              <a:t>Analysis by codes (thematic)</a:t>
            </a:r>
          </a:p>
          <a:p>
            <a:pPr marL="857250" lvl="1" indent="-514350" eaLnBrk="1" hangingPunct="1">
              <a:buFont typeface="Garamond" panose="02020404030301010803" pitchFamily="18" charset="0"/>
              <a:buAutoNum type="arabicPeriod"/>
            </a:pPr>
            <a:r>
              <a:rPr lang="en-US" altLang="en-US" smtClean="0"/>
              <a:t>Software Atlas-ti, Nvivo, QDA, among others. </a:t>
            </a:r>
          </a:p>
          <a:p>
            <a:pPr marL="514350" indent="-514350" eaLnBrk="1" hangingPunct="1">
              <a:buFont typeface="Garamond" panose="02020404030301010803" pitchFamily="18" charset="0"/>
              <a:buAutoNum type="arabicPeriod"/>
            </a:pPr>
            <a:r>
              <a:rPr lang="en-US" altLang="en-US" smtClean="0"/>
              <a:t>Conceptual maps</a:t>
            </a:r>
          </a:p>
          <a:p>
            <a:pPr marL="514350" indent="-514350" eaLnBrk="1" hangingPunct="1">
              <a:buFont typeface="Garamond" panose="02020404030301010803" pitchFamily="18" charset="0"/>
              <a:buAutoNum type="arabicPeriod"/>
            </a:pPr>
            <a:r>
              <a:rPr lang="en-US" altLang="en-US" smtClean="0"/>
              <a:t>Content Analysis or Discourse Analysis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67"/>
          <p:cNvSpPr>
            <a:spLocks noGrp="1" noChangeArrowheads="1"/>
          </p:cNvSpPr>
          <p:nvPr>
            <p:ph type="title"/>
          </p:nvPr>
        </p:nvSpPr>
        <p:spPr/>
        <p:txBody>
          <a:bodyPr/>
          <a:lstStyle/>
          <a:p>
            <a:pPr eaLnBrk="1" hangingPunct="1"/>
            <a:r>
              <a:rPr lang="es-MX" altLang="en-US" smtClean="0"/>
              <a:t>Validity and Rigor</a:t>
            </a:r>
            <a:br>
              <a:rPr lang="es-MX" altLang="en-US" smtClean="0"/>
            </a:br>
            <a:endParaRPr lang="es-ES" altLang="en-US" sz="2400" smtClean="0">
              <a:solidFill>
                <a:schemeClr val="tx1"/>
              </a:solidFill>
            </a:endParaRPr>
          </a:p>
        </p:txBody>
      </p:sp>
      <p:graphicFrame>
        <p:nvGraphicFramePr>
          <p:cNvPr id="112712" name="Group 72"/>
          <p:cNvGraphicFramePr>
            <a:graphicFrameLocks noGrp="1"/>
          </p:cNvGraphicFramePr>
          <p:nvPr>
            <p:ph type="tbl" idx="1"/>
          </p:nvPr>
        </p:nvGraphicFramePr>
        <p:xfrm>
          <a:off x="457200" y="1600200"/>
          <a:ext cx="8229600" cy="4530725"/>
        </p:xfrm>
        <a:graphic>
          <a:graphicData uri="http://schemas.openxmlformats.org/drawingml/2006/table">
            <a:tbl>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8001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ko-KR" sz="2400" b="0" i="0" u="none" strike="noStrike" cap="none" normalizeH="0" baseline="0" dirty="0" smtClean="0">
                          <a:ln>
                            <a:noFill/>
                          </a:ln>
                          <a:solidFill>
                            <a:schemeClr val="tx1"/>
                          </a:solidFill>
                          <a:effectLst/>
                          <a:latin typeface="Times New Roman" charset="0"/>
                          <a:ea typeface="Batang" pitchFamily="18" charset="-128"/>
                          <a:cs typeface="Times New Roman" charset="0"/>
                        </a:rPr>
                        <a:t>In Qualitative methods</a:t>
                      </a:r>
                      <a:endParaRPr kumimoji="0" lang="en-US" altLang="ko-KR" sz="2400" b="0" i="0" u="none" strike="noStrike" cap="none" normalizeH="0" baseline="0" dirty="0" smtClean="0">
                        <a:ln>
                          <a:noFill/>
                        </a:ln>
                        <a:solidFill>
                          <a:schemeClr val="tx1"/>
                        </a:solidFill>
                        <a:effectLst/>
                        <a:latin typeface="Arial" charset="0"/>
                        <a:ea typeface="Batang" pitchFamily="18" charset="-128"/>
                        <a:cs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alpha val="50195"/>
                      </a:schemeClr>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ko-KR" sz="2400" b="0" i="0" u="none" strike="noStrike" cap="none" normalizeH="0" baseline="0" smtClean="0">
                          <a:ln>
                            <a:noFill/>
                          </a:ln>
                          <a:solidFill>
                            <a:schemeClr val="tx1"/>
                          </a:solidFill>
                          <a:effectLst/>
                          <a:latin typeface="Times New Roman" charset="0"/>
                          <a:ea typeface="Batang" pitchFamily="18" charset="-128"/>
                          <a:cs typeface="Times New Roman" charset="0"/>
                        </a:rPr>
                        <a:t>In Positivist methods</a:t>
                      </a:r>
                      <a:endParaRPr kumimoji="0" lang="en-US" altLang="ko-KR" sz="2400" b="0" i="0" u="none" strike="noStrike" cap="none" normalizeH="0" baseline="0" smtClean="0">
                        <a:ln>
                          <a:noFill/>
                        </a:ln>
                        <a:solidFill>
                          <a:schemeClr val="tx1"/>
                        </a:solidFill>
                        <a:effectLst/>
                        <a:latin typeface="Arial" charset="0"/>
                        <a:ea typeface="Batang" pitchFamily="18" charset="-128"/>
                        <a:cs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alpha val="50195"/>
                      </a:schemeClr>
                    </a:solidFill>
                  </a:tcPr>
                </a:tc>
                <a:extLst>
                  <a:ext uri="{0D108BD9-81ED-4DB2-BD59-A6C34878D82A}">
                    <a16:rowId xmlns:a16="http://schemas.microsoft.com/office/drawing/2014/main" val="10000"/>
                  </a:ext>
                </a:extLst>
              </a:tr>
              <a:tr h="8016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ko-KR" sz="2400" b="0" i="0" u="none" strike="noStrike" cap="none" normalizeH="0" baseline="0" smtClean="0">
                          <a:ln>
                            <a:noFill/>
                          </a:ln>
                          <a:solidFill>
                            <a:schemeClr val="tx1"/>
                          </a:solidFill>
                          <a:effectLst/>
                          <a:latin typeface="Times New Roman" charset="0"/>
                          <a:ea typeface="Batang" pitchFamily="18" charset="-128"/>
                          <a:cs typeface="Times New Roman" charset="0"/>
                        </a:rPr>
                        <a:t>Credibility (triangulation) </a:t>
                      </a:r>
                      <a:endParaRPr kumimoji="0" lang="en-US" altLang="ko-KR" sz="2400" b="0" i="0" u="none" strike="noStrike" cap="none" normalizeH="0" baseline="0" smtClean="0">
                        <a:ln>
                          <a:noFill/>
                        </a:ln>
                        <a:solidFill>
                          <a:schemeClr val="tx1"/>
                        </a:solidFill>
                        <a:effectLst/>
                        <a:latin typeface="Arial" charset="0"/>
                        <a:ea typeface="Batang" pitchFamily="18" charset="-128"/>
                        <a:cs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ko-KR" sz="2400" b="0" i="0" u="none" strike="noStrike" cap="none" normalizeH="0" baseline="0" smtClean="0">
                          <a:ln>
                            <a:noFill/>
                          </a:ln>
                          <a:solidFill>
                            <a:schemeClr val="tx1"/>
                          </a:solidFill>
                          <a:effectLst/>
                          <a:latin typeface="Times New Roman" charset="0"/>
                          <a:ea typeface="Batang" pitchFamily="18" charset="-128"/>
                          <a:cs typeface="Times New Roman" charset="0"/>
                        </a:rPr>
                        <a:t>Internal validity </a:t>
                      </a:r>
                      <a:endParaRPr kumimoji="0" lang="en-US" altLang="ko-KR" sz="2400" b="0" i="0" u="none" strike="noStrike" cap="none" normalizeH="0" baseline="0" smtClean="0">
                        <a:ln>
                          <a:noFill/>
                        </a:ln>
                        <a:solidFill>
                          <a:schemeClr val="tx1"/>
                        </a:solidFill>
                        <a:effectLst/>
                        <a:latin typeface="Arial" charset="0"/>
                        <a:ea typeface="Batang" pitchFamily="18" charset="-128"/>
                        <a:cs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001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ko-KR" sz="2400" b="0" i="0" u="none" strike="noStrike" cap="none" normalizeH="0" baseline="0" dirty="0" smtClean="0">
                          <a:ln>
                            <a:noFill/>
                          </a:ln>
                          <a:solidFill>
                            <a:schemeClr val="tx1"/>
                          </a:solidFill>
                          <a:effectLst/>
                          <a:latin typeface="Times New Roman" charset="0"/>
                          <a:ea typeface="Batang" pitchFamily="18" charset="-128"/>
                          <a:cs typeface="Times New Roman" charset="0"/>
                        </a:rPr>
                        <a:t>Reliability (reflexivity - bias) </a:t>
                      </a:r>
                      <a:endParaRPr kumimoji="0" lang="en-US" altLang="ko-KR" sz="2400" b="0" i="0" u="none" strike="noStrike" cap="none" normalizeH="0" baseline="0" dirty="0" smtClean="0">
                        <a:ln>
                          <a:noFill/>
                        </a:ln>
                        <a:solidFill>
                          <a:schemeClr val="tx1"/>
                        </a:solidFill>
                        <a:effectLst/>
                        <a:latin typeface="Arial" charset="0"/>
                        <a:ea typeface="Batang" pitchFamily="18" charset="-128"/>
                        <a:cs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ko-KR" sz="2400" b="0" i="0" u="none" strike="noStrike" cap="none" normalizeH="0" baseline="0" smtClean="0">
                          <a:ln>
                            <a:noFill/>
                          </a:ln>
                          <a:solidFill>
                            <a:schemeClr val="tx1"/>
                          </a:solidFill>
                          <a:effectLst/>
                          <a:latin typeface="Times New Roman" charset="0"/>
                          <a:ea typeface="Batang" pitchFamily="18" charset="-128"/>
                          <a:cs typeface="Times New Roman" charset="0"/>
                        </a:rPr>
                        <a:t>Objectivity</a:t>
                      </a:r>
                      <a:endParaRPr kumimoji="0" lang="en-US" altLang="ko-KR" sz="2400" b="0" i="0" u="none" strike="noStrike" cap="none" normalizeH="0" baseline="0" smtClean="0">
                        <a:ln>
                          <a:noFill/>
                        </a:ln>
                        <a:solidFill>
                          <a:schemeClr val="tx1"/>
                        </a:solidFill>
                        <a:effectLst/>
                        <a:latin typeface="Arial" charset="0"/>
                        <a:ea typeface="Batang" pitchFamily="18" charset="-128"/>
                        <a:cs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001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ko-KR" sz="2400" b="0" i="0" u="none" strike="noStrike" cap="none" normalizeH="0" baseline="0" smtClean="0">
                          <a:ln>
                            <a:noFill/>
                          </a:ln>
                          <a:solidFill>
                            <a:schemeClr val="tx1"/>
                          </a:solidFill>
                          <a:effectLst/>
                          <a:latin typeface="Times New Roman" charset="0"/>
                          <a:ea typeface="Batang" pitchFamily="18" charset="-128"/>
                          <a:cs typeface="Times New Roman" charset="0"/>
                        </a:rPr>
                        <a:t>Confirmability (go back to field)</a:t>
                      </a:r>
                      <a:endParaRPr kumimoji="0" lang="en-US" altLang="ko-KR" sz="2400" b="0" i="0" u="none" strike="noStrike" cap="none" normalizeH="0" baseline="0" smtClean="0">
                        <a:ln>
                          <a:noFill/>
                        </a:ln>
                        <a:solidFill>
                          <a:schemeClr val="tx1"/>
                        </a:solidFill>
                        <a:effectLst/>
                        <a:latin typeface="Arial" charset="0"/>
                        <a:ea typeface="Batang" pitchFamily="18" charset="-128"/>
                        <a:cs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ko-KR" sz="2400" b="0" i="0" u="none" strike="noStrike" cap="none" normalizeH="0" baseline="0" smtClean="0">
                          <a:ln>
                            <a:noFill/>
                          </a:ln>
                          <a:solidFill>
                            <a:schemeClr val="tx1"/>
                          </a:solidFill>
                          <a:effectLst/>
                          <a:latin typeface="Times New Roman" charset="0"/>
                          <a:ea typeface="Batang" pitchFamily="18" charset="-128"/>
                          <a:cs typeface="Times New Roman" charset="0"/>
                        </a:rPr>
                        <a:t>Repeatability </a:t>
                      </a:r>
                      <a:endParaRPr kumimoji="0" lang="en-US" altLang="ko-KR" sz="2400" b="0" i="0" u="none" strike="noStrike" cap="none" normalizeH="0" baseline="0" smtClean="0">
                        <a:ln>
                          <a:noFill/>
                        </a:ln>
                        <a:solidFill>
                          <a:schemeClr val="tx1"/>
                        </a:solidFill>
                        <a:effectLst/>
                        <a:latin typeface="Arial" charset="0"/>
                        <a:ea typeface="Batang" pitchFamily="18" charset="-128"/>
                        <a:cs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287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ko-KR" sz="2400" b="0" i="0" u="none" strike="noStrike" cap="none" normalizeH="0" baseline="0" dirty="0" smtClean="0">
                          <a:ln>
                            <a:noFill/>
                          </a:ln>
                          <a:solidFill>
                            <a:schemeClr val="tx1"/>
                          </a:solidFill>
                          <a:effectLst/>
                          <a:latin typeface="Times New Roman" charset="0"/>
                          <a:ea typeface="Batang" pitchFamily="18" charset="-128"/>
                          <a:cs typeface="Times New Roman" charset="0"/>
                        </a:rPr>
                        <a:t>Transferability (be aware of your sample and the frontiers of your knowledge)</a:t>
                      </a:r>
                      <a:endParaRPr kumimoji="0" lang="en-US" altLang="ko-KR" sz="2400" b="0" i="0" u="none" strike="noStrike" cap="none" normalizeH="0" baseline="0" dirty="0" smtClean="0">
                        <a:ln>
                          <a:noFill/>
                        </a:ln>
                        <a:solidFill>
                          <a:schemeClr val="tx1"/>
                        </a:solidFill>
                        <a:effectLst/>
                        <a:latin typeface="Arial" charset="0"/>
                        <a:ea typeface="Batang" pitchFamily="18" charset="-128"/>
                        <a:cs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ko-KR" sz="2400" b="0" i="0" u="none" strike="noStrike" cap="none" normalizeH="0" baseline="0" smtClean="0">
                          <a:ln>
                            <a:noFill/>
                          </a:ln>
                          <a:solidFill>
                            <a:schemeClr val="tx1"/>
                          </a:solidFill>
                          <a:effectLst/>
                          <a:latin typeface="Times New Roman" charset="0"/>
                          <a:ea typeface="Batang" pitchFamily="18" charset="-128"/>
                          <a:cs typeface="Times New Roman" charset="0"/>
                        </a:rPr>
                        <a:t>Generalizability</a:t>
                      </a:r>
                      <a:endParaRPr kumimoji="0" lang="en-US" altLang="ko-KR" sz="2400" b="0" i="0" u="none" strike="noStrike" cap="none" normalizeH="0" baseline="0" smtClean="0">
                        <a:ln>
                          <a:noFill/>
                        </a:ln>
                        <a:solidFill>
                          <a:schemeClr val="tx1"/>
                        </a:solidFill>
                        <a:effectLst/>
                        <a:latin typeface="Arial" charset="0"/>
                        <a:ea typeface="Batang" pitchFamily="18" charset="-128"/>
                        <a:cs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s-ES_tradnl" altLang="en-US" sz="3800" smtClean="0"/>
              <a:t>Triangulation</a:t>
            </a:r>
            <a:endParaRPr lang="es-ES" altLang="en-US" sz="3800" smtClean="0"/>
          </a:p>
        </p:txBody>
      </p:sp>
      <p:sp>
        <p:nvSpPr>
          <p:cNvPr id="101379" name="Rectangle 3"/>
          <p:cNvSpPr>
            <a:spLocks noGrp="1" noChangeArrowheads="1"/>
          </p:cNvSpPr>
          <p:nvPr>
            <p:ph idx="1"/>
          </p:nvPr>
        </p:nvSpPr>
        <p:spPr>
          <a:xfrm>
            <a:off x="395288" y="1412875"/>
            <a:ext cx="8229600" cy="4752975"/>
          </a:xfrm>
        </p:spPr>
        <p:txBody>
          <a:bodyPr/>
          <a:lstStyle/>
          <a:p>
            <a:pPr eaLnBrk="1" hangingPunct="1">
              <a:lnSpc>
                <a:spcPct val="80000"/>
              </a:lnSpc>
              <a:spcBef>
                <a:spcPts val="1200"/>
              </a:spcBef>
            </a:pPr>
            <a:r>
              <a:rPr lang="en-US" altLang="en-US" sz="2200" smtClean="0"/>
              <a:t>Implies simultaneous use of three methods</a:t>
            </a:r>
          </a:p>
          <a:p>
            <a:pPr lvl="1" eaLnBrk="1" hangingPunct="1">
              <a:lnSpc>
                <a:spcPct val="80000"/>
              </a:lnSpc>
              <a:spcBef>
                <a:spcPts val="1200"/>
              </a:spcBef>
            </a:pPr>
            <a:r>
              <a:rPr lang="en-US" altLang="en-US" sz="2200" b="1" i="1" smtClean="0"/>
              <a:t>Methodical</a:t>
            </a:r>
            <a:r>
              <a:rPr lang="en-US" altLang="en-US" sz="2200" smtClean="0"/>
              <a:t> triangulation (various techniques)</a:t>
            </a:r>
          </a:p>
          <a:p>
            <a:pPr lvl="1" eaLnBrk="1" hangingPunct="1">
              <a:lnSpc>
                <a:spcPct val="80000"/>
              </a:lnSpc>
              <a:spcBef>
                <a:spcPts val="1200"/>
              </a:spcBef>
            </a:pPr>
            <a:r>
              <a:rPr lang="en-US" altLang="en-US" sz="2200" b="1" i="1" smtClean="0"/>
              <a:t>Data source </a:t>
            </a:r>
            <a:r>
              <a:rPr lang="en-US" altLang="en-US" sz="2200" smtClean="0"/>
              <a:t>triangulation (various actors)</a:t>
            </a:r>
          </a:p>
          <a:p>
            <a:pPr lvl="1" eaLnBrk="1" hangingPunct="1">
              <a:lnSpc>
                <a:spcPct val="80000"/>
              </a:lnSpc>
              <a:spcBef>
                <a:spcPts val="1200"/>
              </a:spcBef>
            </a:pPr>
            <a:r>
              <a:rPr lang="en-US" altLang="en-US" sz="2200" b="1" i="1" smtClean="0"/>
              <a:t>Interpretive triangulation </a:t>
            </a:r>
            <a:r>
              <a:rPr lang="en-US" altLang="en-US" sz="2200" smtClean="0"/>
              <a:t>(various researchers)</a:t>
            </a:r>
          </a:p>
          <a:p>
            <a:pPr lvl="1" eaLnBrk="1" hangingPunct="1">
              <a:lnSpc>
                <a:spcPct val="80000"/>
              </a:lnSpc>
              <a:spcBef>
                <a:spcPts val="1200"/>
              </a:spcBef>
            </a:pPr>
            <a:r>
              <a:rPr lang="en-US" altLang="en-US" sz="2200" b="1" i="1" smtClean="0"/>
              <a:t>Theoretical triangulation </a:t>
            </a:r>
            <a:r>
              <a:rPr lang="en-US" altLang="en-US" sz="2200" smtClean="0"/>
              <a:t>(various paradigms)</a:t>
            </a:r>
          </a:p>
          <a:p>
            <a:pPr eaLnBrk="1" hangingPunct="1">
              <a:lnSpc>
                <a:spcPct val="130000"/>
              </a:lnSpc>
              <a:spcBef>
                <a:spcPts val="600"/>
              </a:spcBef>
            </a:pPr>
            <a:r>
              <a:rPr lang="en-US" altLang="en-US" sz="2200" smtClean="0"/>
              <a:t>Improves the validity of qualitative studies</a:t>
            </a:r>
          </a:p>
          <a:p>
            <a:pPr eaLnBrk="1" hangingPunct="1">
              <a:lnSpc>
                <a:spcPct val="130000"/>
              </a:lnSpc>
              <a:spcBef>
                <a:spcPts val="600"/>
              </a:spcBef>
            </a:pPr>
            <a:r>
              <a:rPr lang="en-US" altLang="en-US" sz="2200" smtClean="0"/>
              <a:t>Permits the exploration of the convergence and dissonance of findings.</a:t>
            </a:r>
          </a:p>
          <a:p>
            <a:pPr eaLnBrk="1" hangingPunct="1">
              <a:lnSpc>
                <a:spcPct val="130000"/>
              </a:lnSpc>
              <a:spcBef>
                <a:spcPts val="600"/>
              </a:spcBef>
            </a:pPr>
            <a:r>
              <a:rPr lang="en-US" altLang="en-US" sz="2200" b="1" smtClean="0"/>
              <a:t>Assumption</a:t>
            </a:r>
            <a:r>
              <a:rPr lang="en-US" altLang="en-US" sz="2200" smtClean="0"/>
              <a:t>: the validity of qualitative studies is greater if different methods produce convergent findings for the same subject/topic.</a:t>
            </a:r>
          </a:p>
          <a:p>
            <a:pPr eaLnBrk="1" hangingPunct="1">
              <a:lnSpc>
                <a:spcPct val="80000"/>
              </a:lnSpc>
              <a:spcBef>
                <a:spcPts val="1200"/>
              </a:spcBef>
              <a:buFont typeface="Wingdings" panose="05000000000000000000" pitchFamily="2" charset="2"/>
              <a:buNone/>
            </a:pPr>
            <a:endParaRPr lang="en-US" altLang="en-US" sz="260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457200" y="277813"/>
            <a:ext cx="8686800" cy="1139825"/>
          </a:xfrm>
        </p:spPr>
        <p:txBody>
          <a:bodyPr/>
          <a:lstStyle/>
          <a:p>
            <a:pPr eaLnBrk="1" hangingPunct="1"/>
            <a:r>
              <a:rPr lang="en-US" altLang="en-US" sz="3800" smtClean="0"/>
              <a:t>Approaching Data</a:t>
            </a:r>
            <a:br>
              <a:rPr lang="en-US" altLang="en-US" sz="3800" smtClean="0"/>
            </a:br>
            <a:r>
              <a:rPr lang="en-US" altLang="en-US" sz="3800" smtClean="0"/>
              <a:t>	Ways to Analyze Qualitative Data</a:t>
            </a:r>
          </a:p>
        </p:txBody>
      </p:sp>
      <p:sp>
        <p:nvSpPr>
          <p:cNvPr id="103427" name="Rectangle 3"/>
          <p:cNvSpPr>
            <a:spLocks noGrp="1" noChangeArrowheads="1"/>
          </p:cNvSpPr>
          <p:nvPr>
            <p:ph idx="1"/>
          </p:nvPr>
        </p:nvSpPr>
        <p:spPr>
          <a:xfrm>
            <a:off x="457200" y="1600200"/>
            <a:ext cx="8686800" cy="4530725"/>
          </a:xfrm>
        </p:spPr>
        <p:txBody>
          <a:bodyPr/>
          <a:lstStyle/>
          <a:p>
            <a:pPr eaLnBrk="1" hangingPunct="1"/>
            <a:r>
              <a:rPr lang="es-MX" altLang="en-US" smtClean="0"/>
              <a:t>Content Analysis</a:t>
            </a:r>
            <a:endParaRPr lang="es-MX" altLang="en-US" sz="2200" smtClean="0"/>
          </a:p>
          <a:p>
            <a:pPr lvl="1" eaLnBrk="1" hangingPunct="1"/>
            <a:r>
              <a:rPr lang="es-ES" altLang="en-US" smtClean="0"/>
              <a:t>Looks for meanings and interactions</a:t>
            </a:r>
          </a:p>
          <a:p>
            <a:pPr lvl="1" eaLnBrk="1" hangingPunct="1"/>
            <a:r>
              <a:rPr lang="es-MX" altLang="en-US" b="1" i="1" smtClean="0"/>
              <a:t>Text </a:t>
            </a:r>
            <a:r>
              <a:rPr lang="es-MX" altLang="en-US" smtClean="0"/>
              <a:t>such as literature is analyzed, the subject speaks through the text</a:t>
            </a:r>
          </a:p>
          <a:p>
            <a:pPr lvl="1" eaLnBrk="1" hangingPunct="1"/>
            <a:r>
              <a:rPr lang="es-MX" altLang="en-US" smtClean="0"/>
              <a:t>Attempts to conduct thematic analysis using previous concepts</a:t>
            </a:r>
          </a:p>
          <a:p>
            <a:pPr eaLnBrk="1" hangingPunct="1"/>
            <a:r>
              <a:rPr lang="es-MX" altLang="en-US" smtClean="0"/>
              <a:t>Discourse Analysis</a:t>
            </a:r>
          </a:p>
          <a:p>
            <a:pPr lvl="1" eaLnBrk="1" hangingPunct="1"/>
            <a:r>
              <a:rPr lang="es-MX" altLang="en-US" smtClean="0"/>
              <a:t>Uses language on two levels: linguistic and ideological.</a:t>
            </a:r>
          </a:p>
          <a:p>
            <a:pPr lvl="1" eaLnBrk="1" hangingPunct="1"/>
            <a:r>
              <a:rPr lang="es-MX" altLang="en-US" b="1" i="1" smtClean="0"/>
              <a:t>The text </a:t>
            </a:r>
            <a:r>
              <a:rPr lang="es-MX" altLang="en-US" smtClean="0"/>
              <a:t>is the subject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r>
              <a:rPr lang="en-US" altLang="en-US" smtClean="0"/>
              <a:t>Qualitative Assessment / Questions</a:t>
            </a:r>
          </a:p>
        </p:txBody>
      </p:sp>
      <p:sp>
        <p:nvSpPr>
          <p:cNvPr id="7171" name="2 Marcador de contenido"/>
          <p:cNvSpPr>
            <a:spLocks noGrp="1"/>
          </p:cNvSpPr>
          <p:nvPr>
            <p:ph idx="1"/>
          </p:nvPr>
        </p:nvSpPr>
        <p:spPr>
          <a:xfrm>
            <a:off x="457200" y="1196975"/>
            <a:ext cx="8229600" cy="4933950"/>
          </a:xfrm>
        </p:spPr>
        <p:txBody>
          <a:bodyPr/>
          <a:lstStyle/>
          <a:p>
            <a:pPr eaLnBrk="1" hangingPunct="1">
              <a:lnSpc>
                <a:spcPct val="120000"/>
              </a:lnSpc>
              <a:spcBef>
                <a:spcPts val="600"/>
              </a:spcBef>
              <a:buFont typeface="Wingdings" charset="2"/>
              <a:buChar char="n"/>
              <a:defRPr/>
            </a:pPr>
            <a:r>
              <a:rPr lang="en-US" sz="2800" dirty="0" smtClean="0"/>
              <a:t>Explains, from the perspective of the subjects:</a:t>
            </a:r>
          </a:p>
          <a:p>
            <a:pPr lvl="1" eaLnBrk="1" hangingPunct="1">
              <a:lnSpc>
                <a:spcPct val="120000"/>
              </a:lnSpc>
              <a:spcBef>
                <a:spcPts val="600"/>
              </a:spcBef>
              <a:buFont typeface="Wingdings" charset="2"/>
              <a:buChar char="q"/>
              <a:defRPr/>
            </a:pPr>
            <a:r>
              <a:rPr lang="en-US" sz="2400" dirty="0" smtClean="0"/>
              <a:t>Based on their experience, what works, under what circumstances, for who, and why? </a:t>
            </a:r>
          </a:p>
          <a:p>
            <a:pPr eaLnBrk="1" hangingPunct="1">
              <a:lnSpc>
                <a:spcPct val="120000"/>
              </a:lnSpc>
              <a:spcBef>
                <a:spcPts val="600"/>
              </a:spcBef>
              <a:buFont typeface="Wingdings" charset="2"/>
              <a:buChar char="n"/>
              <a:defRPr/>
            </a:pPr>
            <a:r>
              <a:rPr lang="en-US" sz="2800" dirty="0" smtClean="0"/>
              <a:t>Answer questions such as:</a:t>
            </a:r>
          </a:p>
          <a:p>
            <a:pPr lvl="1" eaLnBrk="1" hangingPunct="1">
              <a:lnSpc>
                <a:spcPct val="120000"/>
              </a:lnSpc>
              <a:spcBef>
                <a:spcPts val="600"/>
              </a:spcBef>
              <a:buFont typeface="Wingdings" charset="2"/>
              <a:buChar char="q"/>
              <a:defRPr/>
            </a:pPr>
            <a:r>
              <a:rPr lang="en-US" sz="2400" dirty="0" smtClean="0"/>
              <a:t>How is that the program has/does not have an impact?</a:t>
            </a:r>
          </a:p>
          <a:p>
            <a:pPr lvl="1" eaLnBrk="1" hangingPunct="1">
              <a:lnSpc>
                <a:spcPct val="120000"/>
              </a:lnSpc>
              <a:spcBef>
                <a:spcPts val="600"/>
              </a:spcBef>
              <a:buFont typeface="Wingdings" charset="2"/>
              <a:buChar char="q"/>
              <a:defRPr/>
            </a:pPr>
            <a:r>
              <a:rPr lang="en-US" sz="2400" dirty="0" smtClean="0"/>
              <a:t>Why is that the program has/does not have an impact?</a:t>
            </a:r>
          </a:p>
          <a:p>
            <a:pPr lvl="2" eaLnBrk="1" hangingPunct="1">
              <a:lnSpc>
                <a:spcPct val="120000"/>
              </a:lnSpc>
              <a:spcBef>
                <a:spcPts val="600"/>
              </a:spcBef>
              <a:buFont typeface="Wingdings" charset="2"/>
              <a:buNone/>
              <a:defRPr/>
            </a:pPr>
            <a:endParaRPr lang="en-US" sz="2000" i="1" kern="1200" dirty="0" smtClean="0"/>
          </a:p>
          <a:p>
            <a:pPr lvl="2" eaLnBrk="1" hangingPunct="1">
              <a:lnSpc>
                <a:spcPct val="120000"/>
              </a:lnSpc>
              <a:spcBef>
                <a:spcPts val="600"/>
              </a:spcBef>
              <a:buFont typeface="Wingdings" charset="2"/>
              <a:buChar char="n"/>
              <a:defRPr/>
            </a:pPr>
            <a:r>
              <a:rPr lang="en-US" sz="2000" i="1" kern="1200" dirty="0" smtClean="0"/>
              <a:t>May lead to answers for questions you didn’t think to ask</a:t>
            </a:r>
          </a:p>
          <a:p>
            <a:pPr lvl="2" eaLnBrk="1" hangingPunct="1">
              <a:lnSpc>
                <a:spcPct val="120000"/>
              </a:lnSpc>
              <a:spcBef>
                <a:spcPts val="600"/>
              </a:spcBef>
              <a:buFont typeface="Wingdings" charset="2"/>
              <a:buNone/>
              <a:defRPr/>
            </a:pPr>
            <a:endParaRPr lang="en-US" sz="2400" i="1" dirty="0" smtClean="0"/>
          </a:p>
          <a:p>
            <a:pPr>
              <a:buFont typeface="Wingdings" charset="2"/>
              <a:buNone/>
              <a:defRPr/>
            </a:pPr>
            <a:endParaRPr lang="en-US" dirty="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00113" y="1268413"/>
            <a:ext cx="7623175" cy="2481262"/>
          </a:xfrm>
        </p:spPr>
        <p:txBody>
          <a:bodyPr/>
          <a:lstStyle/>
          <a:p>
            <a:pPr eaLnBrk="1" hangingPunct="1"/>
            <a:r>
              <a:rPr lang="en-US" altLang="en-US" smtClean="0">
                <a:solidFill>
                  <a:schemeClr val="hlink"/>
                </a:solidFill>
              </a:rPr>
              <a:t>6. Develop dissemination plan </a:t>
            </a:r>
          </a:p>
        </p:txBody>
      </p:sp>
      <p:sp>
        <p:nvSpPr>
          <p:cNvPr id="36867" name="2 Subtítulo"/>
          <p:cNvSpPr>
            <a:spLocks noGrp="1"/>
          </p:cNvSpPr>
          <p:nvPr>
            <p:ph type="subTitle" idx="1"/>
          </p:nvPr>
        </p:nvSpPr>
        <p:spPr>
          <a:xfrm>
            <a:off x="1979613" y="4292600"/>
            <a:ext cx="6553200" cy="1944688"/>
          </a:xfrm>
        </p:spPr>
        <p:txBody>
          <a:bodyPr/>
          <a:lstStyle/>
          <a:p>
            <a:pPr eaLnBrk="1" hangingPunct="1">
              <a:spcBef>
                <a:spcPct val="0"/>
              </a:spcBef>
              <a:defRPr/>
            </a:pPr>
            <a:r>
              <a:rPr lang="en-US" sz="3200" dirty="0" smtClean="0">
                <a:solidFill>
                  <a:schemeClr val="tx2"/>
                </a:solidFill>
                <a:latin typeface="+mj-lt"/>
                <a:cs typeface="+mj-cs"/>
              </a:rPr>
              <a:t>… </a:t>
            </a:r>
            <a:r>
              <a:rPr lang="en-US" altLang="en-US" sz="3200" dirty="0" smtClean="0">
                <a:solidFill>
                  <a:schemeClr val="tx2"/>
                </a:solidFill>
                <a:latin typeface="+mj-lt"/>
                <a:cs typeface="+mj-cs"/>
              </a:rPr>
              <a:t>Develop results and recommendations, develop a dissemination plan, and the application of the knowledge acquired </a:t>
            </a:r>
          </a:p>
          <a:p>
            <a:pPr algn="r" eaLnBrk="1" hangingPunct="1">
              <a:buFont typeface="Wingdings" charset="2"/>
              <a:buNone/>
              <a:defRPr/>
            </a:pPr>
            <a:endParaRPr lang="en-US" i="1"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1 Título"/>
          <p:cNvSpPr>
            <a:spLocks noGrp="1"/>
          </p:cNvSpPr>
          <p:nvPr>
            <p:ph type="title"/>
          </p:nvPr>
        </p:nvSpPr>
        <p:spPr/>
        <p:txBody>
          <a:bodyPr/>
          <a:lstStyle/>
          <a:p>
            <a:r>
              <a:rPr lang="en-US" altLang="en-US" smtClean="0"/>
              <a:t>Results and Dissemination</a:t>
            </a:r>
          </a:p>
        </p:txBody>
      </p:sp>
      <p:sp>
        <p:nvSpPr>
          <p:cNvPr id="107523" name="2 Marcador de contenido"/>
          <p:cNvSpPr>
            <a:spLocks noGrp="1"/>
          </p:cNvSpPr>
          <p:nvPr>
            <p:ph idx="1"/>
          </p:nvPr>
        </p:nvSpPr>
        <p:spPr>
          <a:xfrm>
            <a:off x="457200" y="1196975"/>
            <a:ext cx="8229600" cy="4933950"/>
          </a:xfrm>
        </p:spPr>
        <p:txBody>
          <a:bodyPr/>
          <a:lstStyle/>
          <a:p>
            <a:r>
              <a:rPr lang="en-US" altLang="en-US" smtClean="0"/>
              <a:t>Develop dissemination plan with results.</a:t>
            </a:r>
          </a:p>
          <a:p>
            <a:pPr lvl="1"/>
            <a:r>
              <a:rPr lang="en-US" altLang="en-US" smtClean="0"/>
              <a:t>Work with stakeholders to understand the findings</a:t>
            </a:r>
          </a:p>
          <a:p>
            <a:pPr lvl="1"/>
            <a:r>
              <a:rPr lang="en-US" altLang="en-US" smtClean="0"/>
              <a:t>Identify key actors and audiences</a:t>
            </a:r>
          </a:p>
          <a:p>
            <a:pPr lvl="1"/>
            <a:r>
              <a:rPr lang="en-US" altLang="en-US" smtClean="0"/>
              <a:t>Disseminate locally as well as more globally: Reports, Scientific papers / books / chapters, concept notes.</a:t>
            </a:r>
          </a:p>
          <a:p>
            <a:r>
              <a:rPr lang="en-US" altLang="en-US" smtClean="0"/>
              <a:t>Develop a plan for the application of knowledge acquired.</a:t>
            </a:r>
          </a:p>
          <a:p>
            <a:pPr lvl="1"/>
            <a:r>
              <a:rPr lang="en-US" altLang="en-US" smtClean="0"/>
              <a:t>Identify key actors, decision makers, media</a:t>
            </a:r>
            <a:endParaRPr lang="es-MX" altLang="en-US"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1 Título"/>
          <p:cNvSpPr>
            <a:spLocks noGrp="1"/>
          </p:cNvSpPr>
          <p:nvPr>
            <p:ph type="title"/>
          </p:nvPr>
        </p:nvSpPr>
        <p:spPr/>
        <p:txBody>
          <a:bodyPr/>
          <a:lstStyle/>
          <a:p>
            <a:r>
              <a:rPr lang="es-MX" altLang="en-US" smtClean="0"/>
              <a:t>Myths about qualitative work</a:t>
            </a:r>
            <a:endParaRPr lang="en-US" altLang="en-US" smtClean="0"/>
          </a:p>
        </p:txBody>
      </p:sp>
      <p:sp>
        <p:nvSpPr>
          <p:cNvPr id="108547" name="3 Marcador de contenido"/>
          <p:cNvSpPr>
            <a:spLocks noGrp="1"/>
          </p:cNvSpPr>
          <p:nvPr>
            <p:ph idx="1"/>
          </p:nvPr>
        </p:nvSpPr>
        <p:spPr>
          <a:xfrm>
            <a:off x="457200" y="1341438"/>
            <a:ext cx="8229600" cy="4789487"/>
          </a:xfrm>
        </p:spPr>
        <p:txBody>
          <a:bodyPr/>
          <a:lstStyle/>
          <a:p>
            <a:pPr>
              <a:lnSpc>
                <a:spcPct val="114000"/>
              </a:lnSpc>
            </a:pPr>
            <a:r>
              <a:rPr lang="en-US" altLang="en-US" smtClean="0"/>
              <a:t>It is cheap</a:t>
            </a:r>
          </a:p>
          <a:p>
            <a:pPr>
              <a:lnSpc>
                <a:spcPct val="114000"/>
              </a:lnSpc>
            </a:pPr>
            <a:r>
              <a:rPr lang="en-US" altLang="en-US" smtClean="0"/>
              <a:t>It is simple</a:t>
            </a:r>
          </a:p>
          <a:p>
            <a:pPr>
              <a:lnSpc>
                <a:spcPct val="114000"/>
              </a:lnSpc>
            </a:pPr>
            <a:r>
              <a:rPr lang="en-US" altLang="en-US" smtClean="0"/>
              <a:t>It is fast</a:t>
            </a:r>
          </a:p>
          <a:p>
            <a:pPr>
              <a:lnSpc>
                <a:spcPct val="114000"/>
              </a:lnSpc>
            </a:pPr>
            <a:r>
              <a:rPr lang="en-US" altLang="en-US" smtClean="0"/>
              <a:t>Anyone can do it</a:t>
            </a:r>
          </a:p>
          <a:p>
            <a:pPr>
              <a:lnSpc>
                <a:spcPct val="114000"/>
              </a:lnSpc>
            </a:pPr>
            <a:r>
              <a:rPr lang="en-US" altLang="en-US" smtClean="0"/>
              <a:t>It is mysterious and can be neither planned, nor repeated</a:t>
            </a:r>
          </a:p>
          <a:p>
            <a:pPr>
              <a:lnSpc>
                <a:spcPct val="114000"/>
              </a:lnSpc>
              <a:buFont typeface="Wingdings" panose="05000000000000000000" pitchFamily="2" charset="2"/>
              <a:buNone/>
            </a:pPr>
            <a:endParaRPr lang="en-US" altLang="en-US"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idx="1"/>
          </p:nvPr>
        </p:nvSpPr>
        <p:spPr>
          <a:xfrm>
            <a:off x="539750" y="620713"/>
            <a:ext cx="8229600" cy="4525962"/>
          </a:xfrm>
        </p:spPr>
        <p:txBody>
          <a:bodyPr/>
          <a:lstStyle/>
          <a:p>
            <a:pPr algn="ctr" eaLnBrk="1" hangingPunct="1">
              <a:buFont typeface="Wingdings" charset="2"/>
              <a:buNone/>
              <a:defRPr/>
            </a:pPr>
            <a:endParaRPr lang="en-US" sz="5800" i="1" smtClean="0"/>
          </a:p>
          <a:p>
            <a:pPr algn="ctr" eaLnBrk="1" hangingPunct="1">
              <a:buFont typeface="Wingdings" charset="2"/>
              <a:buNone/>
              <a:defRPr/>
            </a:pPr>
            <a:r>
              <a:rPr lang="en-US" sz="5000" smtClean="0">
                <a:solidFill>
                  <a:schemeClr val="hlink"/>
                </a:solidFill>
                <a:latin typeface="+mj-lt"/>
                <a:cs typeface="+mj-cs"/>
              </a:rPr>
              <a:t>Questions.. Comments.. </a:t>
            </a:r>
          </a:p>
          <a:p>
            <a:pPr algn="ctr" eaLnBrk="1" hangingPunct="1">
              <a:buFont typeface="Wingdings" charset="2"/>
              <a:buNone/>
              <a:defRPr/>
            </a:pPr>
            <a:r>
              <a:rPr lang="en-US" sz="5000" smtClean="0">
                <a:solidFill>
                  <a:schemeClr val="hlink"/>
                </a:solidFill>
                <a:latin typeface="+mj-lt"/>
                <a:cs typeface="+mj-cs"/>
              </a:rPr>
              <a:t>Ideas..</a:t>
            </a:r>
          </a:p>
          <a:p>
            <a:pPr algn="ctr" eaLnBrk="1" hangingPunct="1">
              <a:buFont typeface="Wingdings" charset="2"/>
              <a:buNone/>
              <a:defRPr/>
            </a:pPr>
            <a:endParaRPr lang="en-US" sz="5100" i="1" smtClean="0"/>
          </a:p>
          <a:p>
            <a:pPr eaLnBrk="1" hangingPunct="1">
              <a:buFont typeface="Wingdings" charset="2"/>
              <a:buNone/>
              <a:defRPr/>
            </a:pPr>
            <a:endParaRPr lang="en-US" sz="5100" i="1"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62000" y="1295400"/>
            <a:ext cx="7772400" cy="2061592"/>
          </a:xfrm>
          <a:ln>
            <a:miter lim="800000"/>
            <a:headEnd/>
            <a:tailEnd/>
          </a:ln>
          <a:extLst/>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4800" cap="all" dirty="0" smtClean="0">
                <a:ln w="0"/>
                <a:solidFill>
                  <a:schemeClr val="tx2">
                    <a:lumMod val="50000"/>
                  </a:schemeClr>
                </a:solidFill>
                <a:effectLst>
                  <a:reflection blurRad="12700" stA="50000" endPos="50000" dist="5000" dir="5400000" sy="-100000" rotWithShape="0"/>
                </a:effectLst>
                <a:latin typeface="Candara" pitchFamily="34" charset="0"/>
                <a:ea typeface="+mj-ea"/>
                <a:cs typeface="Arial" pitchFamily="34" charset="0"/>
              </a:rPr>
              <a:t>Mixed methods</a:t>
            </a:r>
            <a:br>
              <a:rPr lang="en-US" sz="4800" cap="all" dirty="0" smtClean="0">
                <a:ln w="0"/>
                <a:solidFill>
                  <a:schemeClr val="tx2">
                    <a:lumMod val="50000"/>
                  </a:schemeClr>
                </a:solidFill>
                <a:effectLst>
                  <a:reflection blurRad="12700" stA="50000" endPos="50000" dist="5000" dir="5400000" sy="-100000" rotWithShape="0"/>
                </a:effectLst>
                <a:latin typeface="Candara" pitchFamily="34" charset="0"/>
                <a:ea typeface="+mj-ea"/>
                <a:cs typeface="Arial" pitchFamily="34" charset="0"/>
              </a:rPr>
            </a:br>
            <a:endParaRPr lang="en-US" sz="4800" cap="all" dirty="0">
              <a:ln w="0"/>
              <a:solidFill>
                <a:schemeClr val="tx2">
                  <a:lumMod val="50000"/>
                </a:schemeClr>
              </a:solidFill>
              <a:effectLst>
                <a:reflection blurRad="12700" stA="50000" endPos="50000" dist="5000" dir="5400000" sy="-100000" rotWithShape="0"/>
              </a:effectLst>
              <a:latin typeface="Candara" pitchFamily="34" charset="0"/>
              <a:ea typeface="+mj-ea"/>
              <a:cs typeface="Arial" pitchFamily="34" charset="0"/>
            </a:endParaRPr>
          </a:p>
        </p:txBody>
      </p:sp>
      <p:sp>
        <p:nvSpPr>
          <p:cNvPr id="112643" name="2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FEA865D9-765F-41AE-A4E3-2B8A60340CB5}" type="slidenum">
              <a:rPr lang="es-MX" altLang="en-US" sz="1200">
                <a:latin typeface="Garamond" panose="02020404030301010803" pitchFamily="18" charset="0"/>
              </a:rPr>
              <a:pPr>
                <a:spcBef>
                  <a:spcPct val="0"/>
                </a:spcBef>
                <a:buClrTx/>
                <a:buSzTx/>
                <a:buFontTx/>
                <a:buNone/>
              </a:pPr>
              <a:t>54</a:t>
            </a:fld>
            <a:endParaRPr lang="es-MX" altLang="en-US" sz="1200">
              <a:latin typeface="Garamond" panose="02020404030301010803" pitchFamily="18" charset="0"/>
            </a:endParaRPr>
          </a:p>
        </p:txBody>
      </p:sp>
      <p:sp>
        <p:nvSpPr>
          <p:cNvPr id="4" name="1 Título"/>
          <p:cNvSpPr txBox="1">
            <a:spLocks/>
          </p:cNvSpPr>
          <p:nvPr/>
        </p:nvSpPr>
        <p:spPr bwMode="auto">
          <a:xfrm>
            <a:off x="899592" y="4221088"/>
            <a:ext cx="7772400" cy="2061592"/>
          </a:xfrm>
          <a:prstGeom prst="rect">
            <a:avLst/>
          </a:prstGeom>
          <a:noFill/>
          <a:ln w="9525">
            <a:noFill/>
            <a:miter lim="800000"/>
            <a:headEnd/>
            <a:tailEnd/>
          </a:ln>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4800" kern="0" cap="all" dirty="0">
                <a:ln w="0"/>
                <a:solidFill>
                  <a:schemeClr val="tx2">
                    <a:lumMod val="50000"/>
                  </a:schemeClr>
                </a:solidFill>
                <a:effectLst>
                  <a:reflection blurRad="12700" stA="50000" endPos="50000" dist="5000" dir="5400000" sy="-100000" rotWithShape="0"/>
                </a:effectLst>
                <a:latin typeface="Candara" pitchFamily="34" charset="0"/>
                <a:ea typeface="+mj-ea"/>
              </a:rPr>
              <a:t>introduction</a:t>
            </a:r>
          </a:p>
        </p:txBody>
      </p:sp>
    </p:spTree>
  </p:cSld>
  <p:clrMapOvr>
    <a:masterClrMapping/>
  </p:clrMapOvr>
  <p:transition spd="med">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1 Título"/>
          <p:cNvSpPr>
            <a:spLocks noGrp="1"/>
          </p:cNvSpPr>
          <p:nvPr>
            <p:ph type="title"/>
          </p:nvPr>
        </p:nvSpPr>
        <p:spPr/>
        <p:txBody>
          <a:bodyPr/>
          <a:lstStyle/>
          <a:p>
            <a:r>
              <a:rPr lang="en-US" altLang="en-US" smtClean="0"/>
              <a:t>Methods…</a:t>
            </a:r>
          </a:p>
        </p:txBody>
      </p:sp>
      <p:sp>
        <p:nvSpPr>
          <p:cNvPr id="114691" name="2 Marcador de contenido"/>
          <p:cNvSpPr>
            <a:spLocks noGrp="1"/>
          </p:cNvSpPr>
          <p:nvPr>
            <p:ph idx="1"/>
          </p:nvPr>
        </p:nvSpPr>
        <p:spPr>
          <a:xfrm>
            <a:off x="457200" y="1052513"/>
            <a:ext cx="8362950" cy="5078412"/>
          </a:xfrm>
        </p:spPr>
        <p:txBody>
          <a:bodyPr/>
          <a:lstStyle/>
          <a:p>
            <a:r>
              <a:rPr lang="en-US" altLang="en-US" b="1" i="1" smtClean="0"/>
              <a:t>Quantitative Methods</a:t>
            </a:r>
          </a:p>
          <a:p>
            <a:pPr lvl="1">
              <a:lnSpc>
                <a:spcPct val="150000"/>
              </a:lnSpc>
            </a:pPr>
            <a:r>
              <a:rPr lang="en-US" altLang="en-US" smtClean="0"/>
              <a:t>Allow for an understanding of the phenomenon.</a:t>
            </a:r>
          </a:p>
          <a:p>
            <a:pPr lvl="1">
              <a:lnSpc>
                <a:spcPct val="150000"/>
              </a:lnSpc>
            </a:pPr>
            <a:r>
              <a:rPr lang="en-US" altLang="en-US" smtClean="0"/>
              <a:t>Allow for estimation of statistically significant results.</a:t>
            </a:r>
          </a:p>
          <a:p>
            <a:pPr lvl="1">
              <a:lnSpc>
                <a:spcPct val="150000"/>
              </a:lnSpc>
            </a:pPr>
            <a:r>
              <a:rPr lang="en-US" altLang="en-US" smtClean="0"/>
              <a:t>Produce numerical data that can be extrapolated (medians, modes, prevalence, incidence).</a:t>
            </a:r>
          </a:p>
          <a:p>
            <a:pPr lvl="1">
              <a:lnSpc>
                <a:spcPct val="150000"/>
              </a:lnSpc>
            </a:pPr>
            <a:r>
              <a:rPr lang="en-US" altLang="en-US" smtClean="0"/>
              <a:t>Findings are commonly based on a population with a “normal” distribution.</a:t>
            </a:r>
          </a:p>
        </p:txBody>
      </p:sp>
      <p:sp>
        <p:nvSpPr>
          <p:cNvPr id="114692"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925A22F8-3AB4-4ECC-9E14-D0EB4411A8C9}" type="slidenum">
              <a:rPr lang="es-ES" altLang="en-US" sz="1200">
                <a:latin typeface="Garamond" panose="02020404030301010803" pitchFamily="18" charset="0"/>
              </a:rPr>
              <a:pPr>
                <a:spcBef>
                  <a:spcPct val="0"/>
                </a:spcBef>
                <a:buClrTx/>
                <a:buSzTx/>
                <a:buFontTx/>
                <a:buNone/>
              </a:pPr>
              <a:t>55</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2 Marcador de contenido"/>
          <p:cNvSpPr>
            <a:spLocks noGrp="1"/>
          </p:cNvSpPr>
          <p:nvPr>
            <p:ph idx="1"/>
          </p:nvPr>
        </p:nvSpPr>
        <p:spPr>
          <a:xfrm>
            <a:off x="457200" y="404813"/>
            <a:ext cx="8229600" cy="5726112"/>
          </a:xfrm>
        </p:spPr>
        <p:txBody>
          <a:bodyPr/>
          <a:lstStyle/>
          <a:p>
            <a:r>
              <a:rPr lang="en-US" altLang="en-US" sz="2800" b="1" i="1" smtClean="0"/>
              <a:t>Qualitative Methods</a:t>
            </a:r>
          </a:p>
          <a:p>
            <a:pPr lvl="1">
              <a:lnSpc>
                <a:spcPct val="150000"/>
              </a:lnSpc>
            </a:pPr>
            <a:r>
              <a:rPr lang="en-US" altLang="en-US" smtClean="0"/>
              <a:t>Produce in depth, detailed, observational or natural data within a particular context.</a:t>
            </a:r>
          </a:p>
          <a:p>
            <a:pPr lvl="1">
              <a:lnSpc>
                <a:spcPct val="150000"/>
              </a:lnSpc>
            </a:pPr>
            <a:r>
              <a:rPr lang="en-US" altLang="en-US" b="1" smtClean="0"/>
              <a:t>Explain “why”</a:t>
            </a:r>
          </a:p>
          <a:p>
            <a:pPr lvl="1">
              <a:lnSpc>
                <a:spcPct val="150000"/>
              </a:lnSpc>
            </a:pPr>
            <a:r>
              <a:rPr lang="en-US" altLang="en-US" smtClean="0"/>
              <a:t>Observe outliers and exceptions.</a:t>
            </a:r>
          </a:p>
          <a:p>
            <a:pPr lvl="1">
              <a:lnSpc>
                <a:spcPct val="150000"/>
              </a:lnSpc>
            </a:pPr>
            <a:r>
              <a:rPr lang="en-US" altLang="en-US" smtClean="0"/>
              <a:t>Offer understanding of the phenomenon and its mechanisms of action.</a:t>
            </a:r>
          </a:p>
          <a:p>
            <a:pPr lvl="2"/>
            <a:r>
              <a:rPr lang="en-US" altLang="en-US" sz="2800" smtClean="0"/>
              <a:t>‘</a:t>
            </a:r>
            <a:r>
              <a:rPr lang="en-US" altLang="en-US" sz="2800" b="1" i="1" smtClean="0"/>
              <a:t>open the black box</a:t>
            </a:r>
            <a:r>
              <a:rPr lang="en-US" altLang="en-US" sz="2800" smtClean="0"/>
              <a:t>’ of the results.</a:t>
            </a:r>
          </a:p>
          <a:p>
            <a:pPr lvl="1">
              <a:buFont typeface="Wingdings" panose="05000000000000000000" pitchFamily="2" charset="2"/>
              <a:buNone/>
            </a:pPr>
            <a:endParaRPr lang="en-US" altLang="en-US" sz="2400" smtClean="0"/>
          </a:p>
          <a:p>
            <a:endParaRPr lang="en-US" altLang="en-US" smtClean="0"/>
          </a:p>
        </p:txBody>
      </p:sp>
      <p:sp>
        <p:nvSpPr>
          <p:cNvPr id="116739"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2B44A93E-4186-4C2A-BD8C-0A91C072B3BC}" type="slidenum">
              <a:rPr lang="es-ES" altLang="en-US" sz="1200">
                <a:latin typeface="Garamond" panose="02020404030301010803" pitchFamily="18" charset="0"/>
              </a:rPr>
              <a:pPr>
                <a:spcBef>
                  <a:spcPct val="0"/>
                </a:spcBef>
                <a:buClrTx/>
                <a:buSzTx/>
                <a:buFontTx/>
                <a:buNone/>
              </a:pPr>
              <a:t>56</a:t>
            </a:fld>
            <a:endParaRPr lang="es-ES" altLang="en-US" sz="1200">
              <a:latin typeface="Garamond" panose="02020404030301010803"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p:txBody>
          <a:bodyPr/>
          <a:lstStyle/>
          <a:p>
            <a:r>
              <a:rPr lang="es-ES_tradnl" altLang="en-US" smtClean="0"/>
              <a:t>Mixed Methods</a:t>
            </a:r>
          </a:p>
        </p:txBody>
      </p:sp>
      <p:sp>
        <p:nvSpPr>
          <p:cNvPr id="118787" name="Content Placeholder 2"/>
          <p:cNvSpPr>
            <a:spLocks noGrp="1"/>
          </p:cNvSpPr>
          <p:nvPr>
            <p:ph idx="1"/>
          </p:nvPr>
        </p:nvSpPr>
        <p:spPr>
          <a:xfrm>
            <a:off x="457200" y="1412875"/>
            <a:ext cx="8229600" cy="4718050"/>
          </a:xfrm>
        </p:spPr>
        <p:txBody>
          <a:bodyPr/>
          <a:lstStyle/>
          <a:p>
            <a:pPr>
              <a:lnSpc>
                <a:spcPct val="120000"/>
              </a:lnSpc>
              <a:spcAft>
                <a:spcPts val="600"/>
              </a:spcAft>
            </a:pPr>
            <a:r>
              <a:rPr lang="en-US" altLang="en-US" sz="2800" b="1" i="1" smtClean="0"/>
              <a:t>Qualitative</a:t>
            </a:r>
            <a:r>
              <a:rPr lang="en-US" altLang="en-US" sz="2800" smtClean="0"/>
              <a:t>: describe, explore, generate hypotheses, structure theories, understand the general mechanisms that underpin results.</a:t>
            </a:r>
          </a:p>
          <a:p>
            <a:pPr>
              <a:lnSpc>
                <a:spcPct val="120000"/>
              </a:lnSpc>
              <a:spcAft>
                <a:spcPts val="600"/>
              </a:spcAft>
            </a:pPr>
            <a:r>
              <a:rPr lang="en-US" altLang="en-US" sz="2800" b="1" i="1" smtClean="0"/>
              <a:t>Quantitative</a:t>
            </a:r>
            <a:r>
              <a:rPr lang="en-US" altLang="en-US" sz="2800" smtClean="0"/>
              <a:t>: measure, confirm, test hypotheses or theories, predict, extrapolate, have an exact vision of some aspects of the program. </a:t>
            </a:r>
          </a:p>
          <a:p>
            <a:pPr>
              <a:lnSpc>
                <a:spcPct val="120000"/>
              </a:lnSpc>
              <a:spcAft>
                <a:spcPts val="600"/>
              </a:spcAft>
            </a:pPr>
            <a:r>
              <a:rPr lang="en-US" altLang="en-US" sz="2800" b="1" i="1" smtClean="0"/>
              <a:t>Mixed</a:t>
            </a:r>
            <a:r>
              <a:rPr lang="en-US" altLang="en-US" sz="2800" smtClean="0"/>
              <a:t>: the ideal answer, although if it is not always necessary or possible. </a:t>
            </a:r>
          </a:p>
        </p:txBody>
      </p:sp>
      <p:sp>
        <p:nvSpPr>
          <p:cNvPr id="118788"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9082E551-EB23-4DB7-8DA5-9069EF588167}" type="slidenum">
              <a:rPr lang="es-ES" altLang="en-US" sz="1200">
                <a:latin typeface="Garamond" panose="02020404030301010803" pitchFamily="18" charset="0"/>
              </a:rPr>
              <a:pPr>
                <a:spcBef>
                  <a:spcPct val="0"/>
                </a:spcBef>
                <a:buClrTx/>
                <a:buSzTx/>
                <a:buFontTx/>
                <a:buNone/>
              </a:pPr>
              <a:t>57</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2 Marcador de contenido"/>
          <p:cNvSpPr>
            <a:spLocks noGrp="1"/>
          </p:cNvSpPr>
          <p:nvPr>
            <p:ph idx="1"/>
          </p:nvPr>
        </p:nvSpPr>
        <p:spPr>
          <a:xfrm>
            <a:off x="395288" y="260350"/>
            <a:ext cx="8229600" cy="5689600"/>
          </a:xfrm>
        </p:spPr>
        <p:txBody>
          <a:bodyPr/>
          <a:lstStyle/>
          <a:p>
            <a:pPr>
              <a:lnSpc>
                <a:spcPct val="130000"/>
              </a:lnSpc>
              <a:spcAft>
                <a:spcPts val="600"/>
              </a:spcAft>
            </a:pPr>
            <a:r>
              <a:rPr lang="en-US" altLang="en-US" sz="2800" b="1" i="1" smtClean="0"/>
              <a:t>Mixed</a:t>
            </a:r>
            <a:r>
              <a:rPr lang="en-US" altLang="en-US" sz="2800" smtClean="0"/>
              <a:t>: combines the two foci to produce data that better answers the research question</a:t>
            </a:r>
          </a:p>
          <a:p>
            <a:pPr lvl="1">
              <a:lnSpc>
                <a:spcPct val="130000"/>
              </a:lnSpc>
              <a:spcAft>
                <a:spcPts val="600"/>
              </a:spcAft>
            </a:pPr>
            <a:r>
              <a:rPr lang="en-US" altLang="en-US" sz="2400" smtClean="0"/>
              <a:t>Answers </a:t>
            </a:r>
            <a:r>
              <a:rPr lang="en-US" altLang="en-US" sz="2400" b="1" i="1" smtClean="0"/>
              <a:t>what worked? / or… didn’t</a:t>
            </a:r>
          </a:p>
          <a:p>
            <a:pPr lvl="2">
              <a:lnSpc>
                <a:spcPct val="130000"/>
              </a:lnSpc>
              <a:spcAft>
                <a:spcPts val="600"/>
              </a:spcAft>
            </a:pPr>
            <a:r>
              <a:rPr lang="en-US" altLang="en-US" sz="2000" smtClean="0"/>
              <a:t>How is that the program has/does not have an impact?</a:t>
            </a:r>
          </a:p>
          <a:p>
            <a:pPr lvl="2">
              <a:lnSpc>
                <a:spcPct val="130000"/>
              </a:lnSpc>
              <a:spcAft>
                <a:spcPts val="600"/>
              </a:spcAft>
            </a:pPr>
            <a:r>
              <a:rPr lang="en-US" altLang="en-US" sz="2000" smtClean="0"/>
              <a:t>Why is that the program has/does not have an impact?</a:t>
            </a:r>
          </a:p>
          <a:p>
            <a:pPr lvl="2">
              <a:lnSpc>
                <a:spcPct val="130000"/>
              </a:lnSpc>
              <a:spcAft>
                <a:spcPts val="600"/>
              </a:spcAft>
            </a:pPr>
            <a:r>
              <a:rPr lang="en-US" altLang="en-US" sz="2000" smtClean="0"/>
              <a:t>Complement quantitative and qualitative data</a:t>
            </a:r>
          </a:p>
          <a:p>
            <a:pPr lvl="1">
              <a:lnSpc>
                <a:spcPct val="130000"/>
              </a:lnSpc>
              <a:spcAft>
                <a:spcPts val="600"/>
              </a:spcAft>
              <a:buFont typeface="Wingdings" panose="05000000000000000000" pitchFamily="2" charset="2"/>
              <a:buNone/>
            </a:pPr>
            <a:r>
              <a:rPr lang="en-US" altLang="en-US" sz="2400" b="1" i="1" smtClean="0"/>
              <a:t>And also</a:t>
            </a:r>
            <a:r>
              <a:rPr lang="en-US" altLang="en-US" sz="2400" smtClean="0"/>
              <a:t>: Why did this happen this way? Under what circumstances? and How is it experienced and interpreted by the people?</a:t>
            </a:r>
          </a:p>
        </p:txBody>
      </p:sp>
      <p:sp>
        <p:nvSpPr>
          <p:cNvPr id="120835"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6420C2A5-10C5-414B-A165-B669E8312751}" type="slidenum">
              <a:rPr lang="es-ES" altLang="en-US" sz="1200">
                <a:latin typeface="Garamond" panose="02020404030301010803" pitchFamily="18" charset="0"/>
              </a:rPr>
              <a:pPr>
                <a:spcBef>
                  <a:spcPct val="0"/>
                </a:spcBef>
                <a:buClrTx/>
                <a:buSzTx/>
                <a:buFontTx/>
                <a:buNone/>
              </a:pPr>
              <a:t>58</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Título"/>
          <p:cNvSpPr>
            <a:spLocks noGrp="1"/>
          </p:cNvSpPr>
          <p:nvPr>
            <p:ph type="title"/>
          </p:nvPr>
        </p:nvSpPr>
        <p:spPr/>
        <p:txBody>
          <a:bodyPr/>
          <a:lstStyle/>
          <a:p>
            <a:r>
              <a:rPr lang="en-US" altLang="en-US" sz="3600" smtClean="0"/>
              <a:t>Mixed Methods: Example from the Field</a:t>
            </a:r>
          </a:p>
        </p:txBody>
      </p:sp>
      <p:sp>
        <p:nvSpPr>
          <p:cNvPr id="60419" name="2 Marcador de contenido"/>
          <p:cNvSpPr>
            <a:spLocks noGrp="1"/>
          </p:cNvSpPr>
          <p:nvPr>
            <p:ph idx="1"/>
          </p:nvPr>
        </p:nvSpPr>
        <p:spPr>
          <a:xfrm>
            <a:off x="468313" y="1341438"/>
            <a:ext cx="8229600" cy="4933950"/>
          </a:xfrm>
        </p:spPr>
        <p:txBody>
          <a:bodyPr/>
          <a:lstStyle/>
          <a:p>
            <a:pPr>
              <a:spcBef>
                <a:spcPts val="1200"/>
              </a:spcBef>
              <a:buFont typeface="Wingdings" charset="2"/>
              <a:buChar char="n"/>
              <a:defRPr/>
            </a:pPr>
            <a:r>
              <a:rPr lang="en-US" sz="2000" b="1" dirty="0" smtClean="0">
                <a:sym typeface="Wingdings" charset="2"/>
              </a:rPr>
              <a:t>Example</a:t>
            </a:r>
            <a:r>
              <a:rPr lang="en-US" sz="2000" dirty="0" smtClean="0">
                <a:sym typeface="Wingdings" charset="2"/>
              </a:rPr>
              <a:t>: Assessment of the Elderly Adults Program in Mexico (2009)</a:t>
            </a:r>
          </a:p>
          <a:p>
            <a:pPr>
              <a:spcBef>
                <a:spcPts val="1200"/>
              </a:spcBef>
              <a:buFont typeface="Wingdings" charset="2"/>
              <a:buChar char="n"/>
              <a:defRPr/>
            </a:pPr>
            <a:r>
              <a:rPr lang="en-US" sz="2000" b="1" dirty="0" smtClean="0">
                <a:sym typeface="Wingdings" charset="2"/>
              </a:rPr>
              <a:t>Program Purpose: </a:t>
            </a:r>
            <a:r>
              <a:rPr lang="en-US" sz="2000" dirty="0" smtClean="0">
                <a:sym typeface="Wingdings" charset="2"/>
              </a:rPr>
              <a:t>To improve the living conditions of beneficiaries through increased income</a:t>
            </a:r>
          </a:p>
          <a:p>
            <a:pPr>
              <a:spcBef>
                <a:spcPts val="1200"/>
              </a:spcBef>
              <a:buFont typeface="Wingdings" charset="2"/>
              <a:buChar char="n"/>
              <a:defRPr/>
            </a:pPr>
            <a:r>
              <a:rPr lang="en-US" sz="2000" b="1" dirty="0" smtClean="0">
                <a:sym typeface="Wingdings" charset="2"/>
              </a:rPr>
              <a:t>Evaluation Aim: </a:t>
            </a:r>
            <a:r>
              <a:rPr lang="en-US" sz="2000" dirty="0" smtClean="0">
                <a:sym typeface="Wingdings" charset="2"/>
              </a:rPr>
              <a:t>To assess the effect on the beneficiaries lives of AM and to understand the subjective effect.</a:t>
            </a:r>
          </a:p>
          <a:p>
            <a:pPr>
              <a:spcBef>
                <a:spcPts val="1200"/>
              </a:spcBef>
              <a:buFont typeface="Wingdings" charset="2"/>
              <a:buChar char="n"/>
              <a:defRPr/>
            </a:pPr>
            <a:r>
              <a:rPr lang="en-US" sz="2000" b="1" dirty="0" smtClean="0">
                <a:sym typeface="Wingdings" charset="2"/>
              </a:rPr>
              <a:t>Main indicators: </a:t>
            </a:r>
            <a:r>
              <a:rPr lang="en-US" sz="2000" dirty="0" smtClean="0">
                <a:sym typeface="Wingdings" charset="2"/>
              </a:rPr>
              <a:t>Income, physical and mental health and support networks</a:t>
            </a:r>
          </a:p>
          <a:p>
            <a:pPr>
              <a:spcBef>
                <a:spcPts val="1200"/>
              </a:spcBef>
              <a:buFont typeface="Wingdings" charset="2"/>
              <a:buChar char="n"/>
              <a:defRPr/>
            </a:pPr>
            <a:r>
              <a:rPr lang="en-US" sz="2000" b="1" dirty="0" smtClean="0">
                <a:sym typeface="Wingdings" charset="2"/>
              </a:rPr>
              <a:t>Sequential Design </a:t>
            </a:r>
            <a:r>
              <a:rPr lang="en-US" sz="2000" dirty="0" smtClean="0">
                <a:sym typeface="Wingdings" charset="2"/>
              </a:rPr>
              <a:t>(</a:t>
            </a:r>
            <a:r>
              <a:rPr lang="en-US" sz="2000" dirty="0" smtClean="0">
                <a:latin typeface="Trebuchet MS" pitchFamily="34" charset="0"/>
                <a:sym typeface="Wingdings" charset="2"/>
              </a:rPr>
              <a:t>Quasi experimental and </a:t>
            </a:r>
            <a:r>
              <a:rPr lang="en-US" sz="2000" dirty="0" err="1" smtClean="0">
                <a:latin typeface="Trebuchet MS" pitchFamily="34" charset="0"/>
                <a:sym typeface="Wingdings" charset="2"/>
              </a:rPr>
              <a:t>entographic</a:t>
            </a:r>
            <a:r>
              <a:rPr lang="en-US" sz="2000" dirty="0" smtClean="0">
                <a:latin typeface="Trebuchet MS" pitchFamily="34" charset="0"/>
                <a:sym typeface="Wingdings" charset="2"/>
              </a:rPr>
              <a:t> research)</a:t>
            </a:r>
            <a:endParaRPr lang="en-US" sz="2000" dirty="0" smtClean="0">
              <a:sym typeface="Wingdings" charset="2"/>
            </a:endParaRPr>
          </a:p>
          <a:p>
            <a:pPr>
              <a:spcBef>
                <a:spcPts val="1200"/>
              </a:spcBef>
              <a:buFont typeface="Wingdings" charset="2"/>
              <a:buChar char="n"/>
              <a:defRPr/>
            </a:pPr>
            <a:r>
              <a:rPr lang="en-US" sz="2000" b="1" dirty="0" smtClean="0">
                <a:sym typeface="Wingdings" charset="2"/>
              </a:rPr>
              <a:t>Un expected effects</a:t>
            </a:r>
            <a:r>
              <a:rPr lang="en-US" sz="2000" dirty="0" smtClean="0">
                <a:sym typeface="Wingdings" charset="2"/>
              </a:rPr>
              <a:t>:</a:t>
            </a:r>
            <a:endParaRPr lang="en-US" sz="1800" dirty="0" smtClean="0">
              <a:sym typeface="Wingdings" charset="2"/>
            </a:endParaRPr>
          </a:p>
          <a:p>
            <a:pPr lvl="1">
              <a:spcBef>
                <a:spcPts val="1200"/>
              </a:spcBef>
              <a:buFont typeface="Wingdings" charset="2"/>
              <a:buChar char="q"/>
              <a:defRPr/>
            </a:pPr>
            <a:r>
              <a:rPr lang="en-US" sz="2000" i="1" dirty="0" smtClean="0">
                <a:sym typeface="Wingdings" charset="2"/>
              </a:rPr>
              <a:t>Why </a:t>
            </a:r>
            <a:r>
              <a:rPr lang="en-US" sz="2000" i="1" kern="1200" dirty="0" smtClean="0"/>
              <a:t>a significant reduction in the expected depression was found?</a:t>
            </a:r>
            <a:endParaRPr lang="en-US" sz="2400" i="1" dirty="0" smtClean="0">
              <a:sym typeface="Wingdings" charset="2"/>
            </a:endParaRPr>
          </a:p>
          <a:p>
            <a:pPr>
              <a:buFont typeface="Arial" charset="0"/>
              <a:buNone/>
              <a:defRPr/>
            </a:pPr>
            <a:endParaRPr lang="en-US" sz="1600" dirty="0" smtClean="0"/>
          </a:p>
          <a:p>
            <a:pPr>
              <a:buFont typeface="Arial" charset="0"/>
              <a:buNone/>
              <a:defRPr/>
            </a:pPr>
            <a:endParaRPr lang="en-US" sz="1600" dirty="0" smtClean="0"/>
          </a:p>
        </p:txBody>
      </p:sp>
      <p:sp>
        <p:nvSpPr>
          <p:cNvPr id="122884"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D9F5D4D0-2371-4429-A830-B93E1F31EA71}" type="slidenum">
              <a:rPr lang="es-ES" altLang="en-US" sz="1200">
                <a:latin typeface="Garamond" panose="02020404030301010803" pitchFamily="18" charset="0"/>
              </a:rPr>
              <a:pPr>
                <a:spcBef>
                  <a:spcPct val="0"/>
                </a:spcBef>
                <a:buClrTx/>
                <a:buSzTx/>
                <a:buFontTx/>
                <a:buNone/>
              </a:pPr>
              <a:t>59</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395288" y="260350"/>
            <a:ext cx="8229600" cy="1139825"/>
          </a:xfrm>
        </p:spPr>
        <p:txBody>
          <a:bodyPr/>
          <a:lstStyle/>
          <a:p>
            <a:pPr eaLnBrk="1" hangingPunct="1"/>
            <a:r>
              <a:rPr lang="en-US" altLang="en-US" smtClean="0"/>
              <a:t>Why qualitative assessment?</a:t>
            </a:r>
          </a:p>
        </p:txBody>
      </p:sp>
      <p:sp>
        <p:nvSpPr>
          <p:cNvPr id="15363" name="Rectangle 3"/>
          <p:cNvSpPr>
            <a:spLocks noGrp="1" noChangeArrowheads="1"/>
          </p:cNvSpPr>
          <p:nvPr>
            <p:ph type="body" idx="4294967295"/>
          </p:nvPr>
        </p:nvSpPr>
        <p:spPr>
          <a:xfrm>
            <a:off x="395288" y="1125538"/>
            <a:ext cx="8497887" cy="5256212"/>
          </a:xfrm>
        </p:spPr>
        <p:txBody>
          <a:bodyPr/>
          <a:lstStyle/>
          <a:p>
            <a:pPr eaLnBrk="1" hangingPunct="1"/>
            <a:r>
              <a:rPr lang="en-US" altLang="en-US" sz="2400" b="1" i="1" smtClean="0"/>
              <a:t>It tells the history </a:t>
            </a:r>
            <a:r>
              <a:rPr lang="en-US" altLang="en-US" sz="2400" smtClean="0"/>
              <a:t>of the programs or policies</a:t>
            </a:r>
          </a:p>
          <a:p>
            <a:pPr lvl="1" eaLnBrk="1" hangingPunct="1"/>
            <a:r>
              <a:rPr lang="en-US" altLang="en-US" sz="2400" smtClean="0"/>
              <a:t>It captures the </a:t>
            </a:r>
            <a:r>
              <a:rPr lang="en-US" altLang="en-US" sz="2400" b="1" i="1" smtClean="0"/>
              <a:t>processes</a:t>
            </a:r>
            <a:r>
              <a:rPr lang="en-US" altLang="en-US" sz="2400" smtClean="0"/>
              <a:t> and </a:t>
            </a:r>
            <a:r>
              <a:rPr lang="en-US" altLang="en-US" sz="2400" b="1" i="1" smtClean="0"/>
              <a:t>implementations </a:t>
            </a:r>
            <a:r>
              <a:rPr lang="en-US" altLang="en-US" sz="2400" smtClean="0"/>
              <a:t>of the programs</a:t>
            </a:r>
          </a:p>
          <a:p>
            <a:pPr lvl="2" eaLnBrk="1" hangingPunct="1"/>
            <a:r>
              <a:rPr lang="en-US" altLang="en-US" sz="2000" smtClean="0"/>
              <a:t>What happened, when, to who, and under what circumstances</a:t>
            </a:r>
          </a:p>
          <a:p>
            <a:pPr lvl="2" eaLnBrk="1" hangingPunct="1"/>
            <a:r>
              <a:rPr lang="en-US" altLang="en-US" sz="2000" smtClean="0"/>
              <a:t>Indicates </a:t>
            </a:r>
            <a:r>
              <a:rPr lang="en-US" altLang="en-US" sz="2000" b="1" smtClean="0"/>
              <a:t>holes</a:t>
            </a:r>
            <a:r>
              <a:rPr lang="en-US" altLang="en-US" sz="2000" smtClean="0"/>
              <a:t>, barriers and facilitators</a:t>
            </a:r>
          </a:p>
          <a:p>
            <a:pPr lvl="1" eaLnBrk="1" hangingPunct="1"/>
            <a:r>
              <a:rPr lang="en-US" altLang="en-US" sz="2400" smtClean="0"/>
              <a:t>It captures </a:t>
            </a:r>
            <a:r>
              <a:rPr lang="en-US" altLang="en-US" sz="2400" b="1" i="1" smtClean="0"/>
              <a:t>the history of the implementing body </a:t>
            </a:r>
            <a:r>
              <a:rPr lang="en-US" altLang="en-US" sz="2400" smtClean="0"/>
              <a:t>and the users.</a:t>
            </a:r>
          </a:p>
          <a:p>
            <a:pPr eaLnBrk="1" hangingPunct="1"/>
            <a:r>
              <a:rPr lang="en-US" altLang="en-US" sz="2400" smtClean="0"/>
              <a:t>It puts </a:t>
            </a:r>
            <a:r>
              <a:rPr lang="en-US" altLang="en-US" sz="2400" b="1" i="1" smtClean="0"/>
              <a:t>faces to the statistics </a:t>
            </a:r>
            <a:r>
              <a:rPr lang="en-US" altLang="en-US" sz="2400" smtClean="0"/>
              <a:t>and permits the </a:t>
            </a:r>
            <a:r>
              <a:rPr lang="en-US" altLang="en-US" sz="2400" b="1" i="1" smtClean="0"/>
              <a:t>contextual </a:t>
            </a:r>
            <a:r>
              <a:rPr lang="en-US" altLang="en-US" sz="2400" smtClean="0"/>
              <a:t>comprehension of the numbers. </a:t>
            </a:r>
            <a:endParaRPr lang="en-US" altLang="en-US" sz="2400" b="1" i="1" smtClean="0"/>
          </a:p>
          <a:p>
            <a:pPr eaLnBrk="1" hangingPunct="1"/>
            <a:r>
              <a:rPr lang="en-US" altLang="en-US" sz="2400" smtClean="0"/>
              <a:t>It is necessary for </a:t>
            </a:r>
            <a:r>
              <a:rPr lang="en-US" altLang="en-US" sz="2400" b="1" i="1" smtClean="0"/>
              <a:t>UNDERSTANDING </a:t>
            </a:r>
            <a:r>
              <a:rPr lang="en-US" altLang="en-US" sz="2400" smtClean="0"/>
              <a:t>the sucess or failure of programs:</a:t>
            </a:r>
            <a:endParaRPr lang="en-US" altLang="en-US" sz="2400" b="1" i="1" smtClean="0"/>
          </a:p>
          <a:p>
            <a:pPr algn="ctr" eaLnBrk="1" hangingPunct="1">
              <a:buFont typeface="Wingdings" panose="05000000000000000000" pitchFamily="2" charset="2"/>
              <a:buNone/>
            </a:pPr>
            <a:r>
              <a:rPr lang="en-US" altLang="en-US" sz="2400" b="1" i="1" smtClean="0"/>
              <a:t> “ It opens the black box of programs”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1 Título"/>
          <p:cNvSpPr>
            <a:spLocks noGrp="1"/>
          </p:cNvSpPr>
          <p:nvPr>
            <p:ph type="title"/>
          </p:nvPr>
        </p:nvSpPr>
        <p:spPr>
          <a:xfrm>
            <a:off x="468313" y="404813"/>
            <a:ext cx="8424862" cy="1168400"/>
          </a:xfrm>
        </p:spPr>
        <p:txBody>
          <a:bodyPr/>
          <a:lstStyle/>
          <a:p>
            <a:r>
              <a:rPr lang="en-US" altLang="en-US" sz="3600" smtClean="0"/>
              <a:t>Is it enough to have both qualitative and quantitative components? </a:t>
            </a:r>
          </a:p>
        </p:txBody>
      </p:sp>
      <p:sp>
        <p:nvSpPr>
          <p:cNvPr id="8195" name="2 Marcador de contenido"/>
          <p:cNvSpPr>
            <a:spLocks noGrp="1"/>
          </p:cNvSpPr>
          <p:nvPr>
            <p:ph idx="1"/>
          </p:nvPr>
        </p:nvSpPr>
        <p:spPr>
          <a:xfrm>
            <a:off x="457200" y="1557338"/>
            <a:ext cx="8229600" cy="4967287"/>
          </a:xfrm>
        </p:spPr>
        <p:txBody>
          <a:bodyPr/>
          <a:lstStyle/>
          <a:p>
            <a:pPr eaLnBrk="1" hangingPunct="1">
              <a:buFont typeface="Wingdings" panose="05000000000000000000" pitchFamily="2" charset="2"/>
              <a:buNone/>
            </a:pPr>
            <a:r>
              <a:rPr lang="en-US" altLang="en-US" sz="2800" b="1" smtClean="0"/>
              <a:t>NO</a:t>
            </a:r>
          </a:p>
          <a:p>
            <a:pPr eaLnBrk="1" hangingPunct="1">
              <a:spcAft>
                <a:spcPts val="600"/>
              </a:spcAft>
            </a:pPr>
            <a:r>
              <a:rPr lang="en-US" altLang="en-US" sz="2300" smtClean="0"/>
              <a:t>Related and complementary questions should be answered.</a:t>
            </a:r>
          </a:p>
          <a:p>
            <a:pPr eaLnBrk="1" hangingPunct="1">
              <a:spcAft>
                <a:spcPts val="600"/>
              </a:spcAft>
            </a:pPr>
            <a:r>
              <a:rPr lang="en-US" altLang="en-US" sz="2300" smtClean="0"/>
              <a:t>Should share a theoretical framework. </a:t>
            </a:r>
          </a:p>
          <a:p>
            <a:pPr eaLnBrk="1" hangingPunct="1">
              <a:spcAft>
                <a:spcPts val="600"/>
              </a:spcAft>
            </a:pPr>
            <a:r>
              <a:rPr lang="en-US" altLang="en-US" sz="2300" smtClean="0"/>
              <a:t>Should analyze the ToC</a:t>
            </a:r>
            <a:r>
              <a:rPr lang="en-US" altLang="en-US" sz="2300" smtClean="0">
                <a:solidFill>
                  <a:srgbClr val="FF0000"/>
                </a:solidFill>
              </a:rPr>
              <a:t> </a:t>
            </a:r>
            <a:r>
              <a:rPr lang="en-US" altLang="en-US" sz="2300" smtClean="0"/>
              <a:t>jointly and search for compatibility between indicators (quantitative) and concepts (qualitative).</a:t>
            </a:r>
          </a:p>
          <a:p>
            <a:pPr eaLnBrk="1" hangingPunct="1">
              <a:spcAft>
                <a:spcPts val="600"/>
              </a:spcAft>
            </a:pPr>
            <a:r>
              <a:rPr lang="en-US" altLang="en-US" sz="2300" smtClean="0"/>
              <a:t>Should construct samples in a coordinated manner to obtain results from comparable groups. </a:t>
            </a:r>
          </a:p>
          <a:p>
            <a:pPr eaLnBrk="1" hangingPunct="1">
              <a:spcAft>
                <a:spcPts val="600"/>
              </a:spcAft>
            </a:pPr>
            <a:r>
              <a:rPr lang="en-US" altLang="en-US" sz="2300" smtClean="0"/>
              <a:t>Should have teams that are in intimate dialogue during the entire process.</a:t>
            </a:r>
          </a:p>
          <a:p>
            <a:pPr>
              <a:buFont typeface="Wingdings" panose="05000000000000000000" pitchFamily="2" charset="2"/>
              <a:buNone/>
            </a:pPr>
            <a:endParaRPr lang="en-US" altLang="en-US" smtClean="0"/>
          </a:p>
        </p:txBody>
      </p:sp>
      <p:sp>
        <p:nvSpPr>
          <p:cNvPr id="124932"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78A0F4C0-BACA-4146-8A19-CFA8CB9C9851}" type="slidenum">
              <a:rPr lang="es-ES" altLang="en-US" sz="1200">
                <a:latin typeface="Garamond" panose="02020404030301010803" pitchFamily="18" charset="0"/>
              </a:rPr>
              <a:pPr>
                <a:spcBef>
                  <a:spcPct val="0"/>
                </a:spcBef>
                <a:buClrTx/>
                <a:buSzTx/>
                <a:buFontTx/>
                <a:buNone/>
              </a:pPr>
              <a:t>60</a:t>
            </a:fld>
            <a:endParaRPr lang="es-ES" altLang="en-US" sz="1200">
              <a:latin typeface="Garamond" panose="020204040303010108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pPr eaLnBrk="1" hangingPunct="1"/>
            <a:r>
              <a:rPr lang="es-MX" altLang="en-US" sz="3800" smtClean="0"/>
              <a:t>Typology of Mixed Methods Sampling </a:t>
            </a:r>
            <a:br>
              <a:rPr lang="es-MX" altLang="en-US" sz="3800" smtClean="0"/>
            </a:br>
            <a:r>
              <a:rPr lang="es-MX" altLang="en-US" sz="3800" smtClean="0"/>
              <a:t>			</a:t>
            </a:r>
            <a:endParaRPr lang="es-ES" altLang="en-US" sz="3800" smtClean="0"/>
          </a:p>
        </p:txBody>
      </p:sp>
      <p:sp>
        <p:nvSpPr>
          <p:cNvPr id="126979" name="Rectangle 3"/>
          <p:cNvSpPr>
            <a:spLocks noGrp="1" noChangeArrowheads="1"/>
          </p:cNvSpPr>
          <p:nvPr>
            <p:ph idx="1"/>
          </p:nvPr>
        </p:nvSpPr>
        <p:spPr/>
        <p:txBody>
          <a:bodyPr/>
          <a:lstStyle/>
          <a:p>
            <a:pPr eaLnBrk="1" hangingPunct="1">
              <a:lnSpc>
                <a:spcPct val="90000"/>
              </a:lnSpc>
              <a:spcBef>
                <a:spcPts val="1200"/>
              </a:spcBef>
            </a:pPr>
            <a:r>
              <a:rPr lang="en-US" altLang="en-US" sz="2800" smtClean="0"/>
              <a:t>MM simple sampling</a:t>
            </a:r>
          </a:p>
          <a:p>
            <a:pPr lvl="1" eaLnBrk="1" hangingPunct="1">
              <a:lnSpc>
                <a:spcPct val="90000"/>
              </a:lnSpc>
              <a:spcBef>
                <a:spcPts val="1200"/>
              </a:spcBef>
            </a:pPr>
            <a:r>
              <a:rPr lang="en-US" altLang="en-US" sz="2400" smtClean="0"/>
              <a:t>Samples into samples selected independently.</a:t>
            </a:r>
          </a:p>
          <a:p>
            <a:pPr eaLnBrk="1" hangingPunct="1">
              <a:lnSpc>
                <a:spcPct val="90000"/>
              </a:lnSpc>
              <a:spcBef>
                <a:spcPts val="1200"/>
              </a:spcBef>
            </a:pPr>
            <a:r>
              <a:rPr lang="en-US" altLang="en-US" sz="3200" smtClean="0"/>
              <a:t>MM sequential sampling</a:t>
            </a:r>
          </a:p>
          <a:p>
            <a:pPr lvl="1" eaLnBrk="1" hangingPunct="1">
              <a:lnSpc>
                <a:spcPct val="90000"/>
              </a:lnSpc>
              <a:spcBef>
                <a:spcPts val="1200"/>
              </a:spcBef>
            </a:pPr>
            <a:r>
              <a:rPr lang="en-US" altLang="en-US" sz="2400" smtClean="0"/>
              <a:t>The first is selected, either qualitative or quantitative, and from there a sub-sample emerges or a sample is designed.</a:t>
            </a:r>
          </a:p>
          <a:p>
            <a:pPr eaLnBrk="1" hangingPunct="1">
              <a:lnSpc>
                <a:spcPct val="90000"/>
              </a:lnSpc>
              <a:spcBef>
                <a:spcPts val="1200"/>
              </a:spcBef>
            </a:pPr>
            <a:r>
              <a:rPr lang="en-US" altLang="en-US" sz="2800" smtClean="0"/>
              <a:t>MM concurrent sampling</a:t>
            </a:r>
          </a:p>
          <a:p>
            <a:pPr lvl="1" eaLnBrk="1" hangingPunct="1">
              <a:lnSpc>
                <a:spcPct val="90000"/>
              </a:lnSpc>
              <a:spcBef>
                <a:spcPts val="1200"/>
              </a:spcBef>
            </a:pPr>
            <a:r>
              <a:rPr lang="en-US" altLang="en-US" sz="2400" smtClean="0"/>
              <a:t>Done at the same time, have the same objective, and use the same population.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1 Título"/>
          <p:cNvSpPr>
            <a:spLocks noGrp="1"/>
          </p:cNvSpPr>
          <p:nvPr>
            <p:ph type="title"/>
          </p:nvPr>
        </p:nvSpPr>
        <p:spPr/>
        <p:txBody>
          <a:bodyPr/>
          <a:lstStyle/>
          <a:p>
            <a:r>
              <a:rPr lang="en-US" altLang="en-US" smtClean="0"/>
              <a:t>Ways of combination</a:t>
            </a:r>
          </a:p>
        </p:txBody>
      </p:sp>
      <p:graphicFrame>
        <p:nvGraphicFramePr>
          <p:cNvPr id="4" name="3 Tabla"/>
          <p:cNvGraphicFramePr>
            <a:graphicFrameLocks noGrp="1"/>
          </p:cNvGraphicFramePr>
          <p:nvPr/>
        </p:nvGraphicFramePr>
        <p:xfrm>
          <a:off x="539750" y="1484313"/>
          <a:ext cx="8208963" cy="4681537"/>
        </p:xfrm>
        <a:graphic>
          <a:graphicData uri="http://schemas.openxmlformats.org/drawingml/2006/table">
            <a:tbl>
              <a:tblPr firstRow="1" bandRow="1">
                <a:tableStyleId>{5C22544A-7EE6-4342-B048-85BDC9FD1C3A}</a:tableStyleId>
              </a:tblPr>
              <a:tblGrid>
                <a:gridCol w="1656194">
                  <a:extLst>
                    <a:ext uri="{9D8B030D-6E8A-4147-A177-3AD203B41FA5}">
                      <a16:colId xmlns:a16="http://schemas.microsoft.com/office/drawing/2014/main" val="20000"/>
                    </a:ext>
                  </a:extLst>
                </a:gridCol>
                <a:gridCol w="1944228">
                  <a:extLst>
                    <a:ext uri="{9D8B030D-6E8A-4147-A177-3AD203B41FA5}">
                      <a16:colId xmlns:a16="http://schemas.microsoft.com/office/drawing/2014/main" val="20001"/>
                    </a:ext>
                  </a:extLst>
                </a:gridCol>
                <a:gridCol w="2232262">
                  <a:extLst>
                    <a:ext uri="{9D8B030D-6E8A-4147-A177-3AD203B41FA5}">
                      <a16:colId xmlns:a16="http://schemas.microsoft.com/office/drawing/2014/main" val="20002"/>
                    </a:ext>
                  </a:extLst>
                </a:gridCol>
                <a:gridCol w="2376279">
                  <a:extLst>
                    <a:ext uri="{9D8B030D-6E8A-4147-A177-3AD203B41FA5}">
                      <a16:colId xmlns:a16="http://schemas.microsoft.com/office/drawing/2014/main" val="20003"/>
                    </a:ext>
                  </a:extLst>
                </a:gridCol>
              </a:tblGrid>
              <a:tr h="944990">
                <a:tc rowSpan="4">
                  <a:txBody>
                    <a:bodyPr/>
                    <a:lstStyle/>
                    <a:p>
                      <a:pPr algn="ctr">
                        <a:lnSpc>
                          <a:spcPct val="114000"/>
                        </a:lnSpc>
                      </a:pPr>
                      <a:r>
                        <a:rPr lang="en-US" sz="2400" b="1" dirty="0" smtClean="0">
                          <a:solidFill>
                            <a:schemeClr val="bg1"/>
                          </a:solidFill>
                        </a:rPr>
                        <a:t>Paradigm</a:t>
                      </a:r>
                    </a:p>
                    <a:p>
                      <a:pPr algn="ctr">
                        <a:lnSpc>
                          <a:spcPct val="114000"/>
                        </a:lnSpc>
                      </a:pPr>
                      <a:r>
                        <a:rPr lang="en-US" sz="2400" b="1" dirty="0" smtClean="0">
                          <a:solidFill>
                            <a:schemeClr val="bg1"/>
                          </a:solidFill>
                        </a:rPr>
                        <a:t>Emphasis </a:t>
                      </a:r>
                    </a:p>
                    <a:p>
                      <a:pPr algn="ctr">
                        <a:lnSpc>
                          <a:spcPct val="114000"/>
                        </a:lnSpc>
                      </a:pPr>
                      <a:r>
                        <a:rPr lang="en-US" sz="2400" b="1" dirty="0" smtClean="0">
                          <a:solidFill>
                            <a:schemeClr val="bg1"/>
                          </a:solidFill>
                        </a:rPr>
                        <a:t>Decision </a:t>
                      </a:r>
                      <a:endParaRPr lang="en-US" sz="2800" noProof="0" dirty="0"/>
                    </a:p>
                  </a:txBody>
                  <a:tcPr marL="91441" marR="91441" marT="45725" marB="45725" anchor="ctr">
                    <a:solidFill>
                      <a:schemeClr val="accent4">
                        <a:lumMod val="50000"/>
                      </a:schemeClr>
                    </a:solidFill>
                  </a:tcPr>
                </a:tc>
                <a:tc>
                  <a:txBody>
                    <a:bodyPr/>
                    <a:lstStyle/>
                    <a:p>
                      <a:endParaRPr lang="en-US" sz="2800" noProof="0" dirty="0"/>
                    </a:p>
                  </a:txBody>
                  <a:tcPr marL="91441" marR="91441" marT="45725" marB="45725">
                    <a:solidFill>
                      <a:schemeClr val="accent4">
                        <a:lumMod val="75000"/>
                      </a:schemeClr>
                    </a:solidFill>
                  </a:tcPr>
                </a:tc>
                <a:tc gridSpan="2">
                  <a:txBody>
                    <a:bodyPr/>
                    <a:lstStyle/>
                    <a:p>
                      <a:pPr algn="ctr"/>
                      <a:r>
                        <a:rPr lang="en-US" sz="2800" noProof="0" dirty="0" smtClean="0"/>
                        <a:t>Time Order</a:t>
                      </a:r>
                    </a:p>
                    <a:p>
                      <a:pPr algn="ctr"/>
                      <a:r>
                        <a:rPr lang="en-US" sz="2800" noProof="0" dirty="0" smtClean="0"/>
                        <a:t>Decision</a:t>
                      </a:r>
                      <a:endParaRPr lang="en-US" sz="2800" noProof="0" dirty="0"/>
                    </a:p>
                  </a:txBody>
                  <a:tcPr marL="91441" marR="91441" marT="45725" marB="45725">
                    <a:solidFill>
                      <a:schemeClr val="accent4">
                        <a:lumMod val="75000"/>
                      </a:schemeClr>
                    </a:solidFill>
                  </a:tcPr>
                </a:tc>
                <a:tc hMerge="1">
                  <a:txBody>
                    <a:bodyPr/>
                    <a:lstStyle/>
                    <a:p>
                      <a:endParaRPr lang="es-MX" dirty="0"/>
                    </a:p>
                  </a:txBody>
                  <a:tcPr/>
                </a:tc>
                <a:extLst>
                  <a:ext uri="{0D108BD9-81ED-4DB2-BD59-A6C34878D82A}">
                    <a16:rowId xmlns:a16="http://schemas.microsoft.com/office/drawing/2014/main" val="10000"/>
                  </a:ext>
                </a:extLst>
              </a:tr>
              <a:tr h="944990">
                <a:tc vMerge="1">
                  <a:txBody>
                    <a:bodyPr/>
                    <a:lstStyle/>
                    <a:p>
                      <a:endParaRPr lang="es-MX" dirty="0"/>
                    </a:p>
                  </a:txBody>
                  <a:tcPr/>
                </a:tc>
                <a:tc>
                  <a:txBody>
                    <a:bodyPr/>
                    <a:lstStyle/>
                    <a:p>
                      <a:endParaRPr lang="en-US" sz="2800" noProof="0" dirty="0"/>
                    </a:p>
                  </a:txBody>
                  <a:tcPr marL="91441" marR="91441" marT="45725" marB="45725">
                    <a:solidFill>
                      <a:schemeClr val="accent5">
                        <a:lumMod val="60000"/>
                        <a:lumOff val="40000"/>
                      </a:schemeClr>
                    </a:solidFill>
                  </a:tcPr>
                </a:tc>
                <a:tc>
                  <a:txBody>
                    <a:bodyPr/>
                    <a:lstStyle/>
                    <a:p>
                      <a:r>
                        <a:rPr lang="en-US" sz="2800" b="1" noProof="0" dirty="0" smtClean="0"/>
                        <a:t>Simple</a:t>
                      </a:r>
                      <a:r>
                        <a:rPr lang="en-US" sz="2800" b="1" baseline="0" noProof="0" dirty="0" smtClean="0"/>
                        <a:t> &amp; </a:t>
                      </a:r>
                      <a:r>
                        <a:rPr lang="en-US" sz="2800" b="1" noProof="0" dirty="0" smtClean="0"/>
                        <a:t>Concurrent</a:t>
                      </a:r>
                      <a:endParaRPr lang="en-US" sz="2800" b="1" noProof="0" dirty="0"/>
                    </a:p>
                  </a:txBody>
                  <a:tcPr marL="91441" marR="91441" marT="45725" marB="45725">
                    <a:solidFill>
                      <a:schemeClr val="accent5">
                        <a:lumMod val="60000"/>
                        <a:lumOff val="40000"/>
                      </a:schemeClr>
                    </a:solidFill>
                  </a:tcPr>
                </a:tc>
                <a:tc>
                  <a:txBody>
                    <a:bodyPr/>
                    <a:lstStyle/>
                    <a:p>
                      <a:r>
                        <a:rPr lang="en-US" sz="2800" b="1" noProof="0" dirty="0" smtClean="0"/>
                        <a:t>Sequential </a:t>
                      </a:r>
                      <a:endParaRPr lang="en-US" sz="2800" b="1" noProof="0" dirty="0"/>
                    </a:p>
                  </a:txBody>
                  <a:tcPr marL="91441" marR="91441" marT="45725" marB="45725">
                    <a:solidFill>
                      <a:schemeClr val="accent5">
                        <a:lumMod val="60000"/>
                        <a:lumOff val="40000"/>
                      </a:schemeClr>
                    </a:solidFill>
                  </a:tcPr>
                </a:tc>
                <a:extLst>
                  <a:ext uri="{0D108BD9-81ED-4DB2-BD59-A6C34878D82A}">
                    <a16:rowId xmlns:a16="http://schemas.microsoft.com/office/drawing/2014/main" val="10001"/>
                  </a:ext>
                </a:extLst>
              </a:tr>
              <a:tr h="1371760">
                <a:tc vMerge="1">
                  <a:txBody>
                    <a:bodyPr/>
                    <a:lstStyle/>
                    <a:p>
                      <a:endParaRPr lang="es-MX" dirty="0"/>
                    </a:p>
                  </a:txBody>
                  <a:tcPr/>
                </a:tc>
                <a:tc>
                  <a:txBody>
                    <a:bodyPr/>
                    <a:lstStyle/>
                    <a:p>
                      <a:r>
                        <a:rPr lang="en-US" sz="2800" b="1" noProof="0" dirty="0" smtClean="0"/>
                        <a:t>Equal</a:t>
                      </a:r>
                    </a:p>
                    <a:p>
                      <a:r>
                        <a:rPr lang="en-US" sz="2800" b="1" noProof="0" dirty="0" smtClean="0"/>
                        <a:t>Status </a:t>
                      </a:r>
                    </a:p>
                    <a:p>
                      <a:endParaRPr lang="en-US" sz="2800" b="1" noProof="0" dirty="0"/>
                    </a:p>
                  </a:txBody>
                  <a:tcPr marL="91441" marR="91441" marT="45725" marB="45725">
                    <a:solidFill>
                      <a:schemeClr val="accent2">
                        <a:lumMod val="40000"/>
                        <a:lumOff val="60000"/>
                      </a:schemeClr>
                    </a:solidFill>
                  </a:tcPr>
                </a:tc>
                <a:tc>
                  <a:txBody>
                    <a:bodyPr/>
                    <a:lstStyle/>
                    <a:p>
                      <a:r>
                        <a:rPr lang="en-US" sz="2000" noProof="0" dirty="0" smtClean="0"/>
                        <a:t>QUAL</a:t>
                      </a:r>
                      <a:r>
                        <a:rPr lang="en-US" sz="2000" baseline="0" noProof="0" dirty="0" smtClean="0"/>
                        <a:t> + QUANT</a:t>
                      </a:r>
                      <a:endParaRPr lang="en-US" sz="2000" noProof="0" dirty="0"/>
                    </a:p>
                  </a:txBody>
                  <a:tcPr marL="91441" marR="91441" marT="45725" marB="45725">
                    <a:solidFill>
                      <a:schemeClr val="accent2">
                        <a:lumMod val="40000"/>
                        <a:lumOff val="60000"/>
                      </a:schemeClr>
                    </a:solidFill>
                  </a:tcPr>
                </a:tc>
                <a:tc>
                  <a:txBody>
                    <a:bodyPr/>
                    <a:lstStyle/>
                    <a:p>
                      <a:r>
                        <a:rPr lang="en-US" sz="2000" noProof="0" dirty="0" smtClean="0"/>
                        <a:t>QUAL </a:t>
                      </a:r>
                      <a:r>
                        <a:rPr lang="en-US" sz="2000" noProof="0" dirty="0" smtClean="0">
                          <a:sym typeface="Wingdings" pitchFamily="2" charset="2"/>
                        </a:rPr>
                        <a:t> QUANT</a:t>
                      </a:r>
                    </a:p>
                    <a:p>
                      <a:r>
                        <a:rPr lang="en-US" sz="2000" noProof="0" dirty="0" smtClean="0">
                          <a:sym typeface="Wingdings" pitchFamily="2" charset="2"/>
                        </a:rPr>
                        <a:t>QUANT</a:t>
                      </a:r>
                      <a:r>
                        <a:rPr lang="en-US" sz="2000" baseline="0" noProof="0" dirty="0" smtClean="0">
                          <a:sym typeface="Wingdings" pitchFamily="2" charset="2"/>
                        </a:rPr>
                        <a:t>  QUAL </a:t>
                      </a:r>
                      <a:endParaRPr lang="en-US" sz="2000" noProof="0" dirty="0"/>
                    </a:p>
                  </a:txBody>
                  <a:tcPr marL="91441" marR="91441" marT="45725" marB="45725">
                    <a:solidFill>
                      <a:schemeClr val="accent2">
                        <a:lumMod val="40000"/>
                        <a:lumOff val="60000"/>
                      </a:schemeClr>
                    </a:solidFill>
                  </a:tcPr>
                </a:tc>
                <a:extLst>
                  <a:ext uri="{0D108BD9-81ED-4DB2-BD59-A6C34878D82A}">
                    <a16:rowId xmlns:a16="http://schemas.microsoft.com/office/drawing/2014/main" val="10002"/>
                  </a:ext>
                </a:extLst>
              </a:tr>
              <a:tr h="1419797">
                <a:tc vMerge="1">
                  <a:txBody>
                    <a:bodyPr/>
                    <a:lstStyle/>
                    <a:p>
                      <a:endParaRPr lang="es-MX" dirty="0"/>
                    </a:p>
                  </a:txBody>
                  <a:tcPr/>
                </a:tc>
                <a:tc>
                  <a:txBody>
                    <a:bodyPr/>
                    <a:lstStyle/>
                    <a:p>
                      <a:r>
                        <a:rPr lang="en-US" sz="2800" b="1" noProof="0" dirty="0" smtClean="0"/>
                        <a:t>Dominant </a:t>
                      </a:r>
                    </a:p>
                    <a:p>
                      <a:r>
                        <a:rPr lang="en-US" sz="2800" b="1" noProof="0" dirty="0" smtClean="0"/>
                        <a:t>Status </a:t>
                      </a:r>
                    </a:p>
                    <a:p>
                      <a:endParaRPr lang="en-US" sz="2800" b="1" noProof="0" dirty="0"/>
                    </a:p>
                  </a:txBody>
                  <a:tcPr marL="91441" marR="91441" marT="45725" marB="45725">
                    <a:solidFill>
                      <a:schemeClr val="accent6">
                        <a:lumMod val="60000"/>
                        <a:lumOff val="40000"/>
                      </a:schemeClr>
                    </a:solidFill>
                  </a:tcPr>
                </a:tc>
                <a:tc>
                  <a:txBody>
                    <a:bodyPr/>
                    <a:lstStyle/>
                    <a:p>
                      <a:pPr marL="0" algn="l" defTabSz="914400" rtl="0" eaLnBrk="1" latinLnBrk="0" hangingPunct="1"/>
                      <a:r>
                        <a:rPr lang="en-US" sz="2000" kern="1200" noProof="0" dirty="0" smtClean="0">
                          <a:solidFill>
                            <a:schemeClr val="dk1"/>
                          </a:solidFill>
                          <a:latin typeface="+mn-lt"/>
                          <a:ea typeface="+mn-ea"/>
                          <a:cs typeface="+mn-cs"/>
                        </a:rPr>
                        <a:t>QUAL + Quant</a:t>
                      </a:r>
                    </a:p>
                    <a:p>
                      <a:pPr marL="0" algn="l" defTabSz="914400" rtl="0" eaLnBrk="1" latinLnBrk="0" hangingPunct="1"/>
                      <a:r>
                        <a:rPr lang="en-US" sz="2000" kern="1200" noProof="0" dirty="0" smtClean="0">
                          <a:solidFill>
                            <a:schemeClr val="dk1"/>
                          </a:solidFill>
                          <a:latin typeface="+mn-lt"/>
                          <a:ea typeface="+mn-ea"/>
                          <a:cs typeface="+mn-cs"/>
                        </a:rPr>
                        <a:t>QUANT + </a:t>
                      </a:r>
                      <a:r>
                        <a:rPr lang="en-US" sz="2000" kern="1200" noProof="0" dirty="0" err="1" smtClean="0">
                          <a:solidFill>
                            <a:schemeClr val="dk1"/>
                          </a:solidFill>
                          <a:latin typeface="+mn-lt"/>
                          <a:ea typeface="+mn-ea"/>
                          <a:cs typeface="+mn-cs"/>
                        </a:rPr>
                        <a:t>Qual</a:t>
                      </a:r>
                      <a:r>
                        <a:rPr lang="en-US" sz="2000" kern="1200" noProof="0" dirty="0" smtClean="0">
                          <a:solidFill>
                            <a:schemeClr val="dk1"/>
                          </a:solidFill>
                          <a:latin typeface="+mn-lt"/>
                          <a:ea typeface="+mn-ea"/>
                          <a:cs typeface="+mn-cs"/>
                        </a:rPr>
                        <a:t> </a:t>
                      </a:r>
                    </a:p>
                  </a:txBody>
                  <a:tcPr marL="91441" marR="91441" marT="45725" marB="45725">
                    <a:solidFill>
                      <a:schemeClr val="accent6">
                        <a:lumMod val="60000"/>
                        <a:lumOff val="40000"/>
                      </a:schemeClr>
                    </a:solidFill>
                  </a:tcPr>
                </a:tc>
                <a:tc>
                  <a:txBody>
                    <a:bodyPr/>
                    <a:lstStyle/>
                    <a:p>
                      <a:pPr marL="0" algn="l" defTabSz="914400" rtl="0" eaLnBrk="1" latinLnBrk="0" hangingPunct="1"/>
                      <a:r>
                        <a:rPr lang="en-US" sz="2000" kern="1200" noProof="0" dirty="0" smtClean="0">
                          <a:solidFill>
                            <a:schemeClr val="dk1"/>
                          </a:solidFill>
                          <a:latin typeface="+mn-lt"/>
                          <a:ea typeface="+mn-ea"/>
                          <a:cs typeface="+mn-cs"/>
                        </a:rPr>
                        <a:t>QUAL </a:t>
                      </a:r>
                      <a:r>
                        <a:rPr lang="en-US" sz="2000" kern="1200" noProof="0" dirty="0" smtClean="0">
                          <a:solidFill>
                            <a:schemeClr val="dk1"/>
                          </a:solidFill>
                          <a:latin typeface="+mn-lt"/>
                          <a:ea typeface="+mn-ea"/>
                          <a:cs typeface="+mn-cs"/>
                          <a:sym typeface="Wingdings" pitchFamily="2" charset="2"/>
                        </a:rPr>
                        <a:t> Quant</a:t>
                      </a:r>
                    </a:p>
                    <a:p>
                      <a:pPr marL="0" algn="l" defTabSz="914400" rtl="0" eaLnBrk="1" latinLnBrk="0" hangingPunct="1"/>
                      <a:r>
                        <a:rPr lang="en-US" sz="2000" kern="1200" noProof="0" dirty="0" smtClean="0">
                          <a:solidFill>
                            <a:schemeClr val="dk1"/>
                          </a:solidFill>
                          <a:latin typeface="+mn-lt"/>
                          <a:ea typeface="+mn-ea"/>
                          <a:cs typeface="+mn-cs"/>
                          <a:sym typeface="Wingdings" pitchFamily="2" charset="2"/>
                        </a:rPr>
                        <a:t>QUANT  </a:t>
                      </a:r>
                      <a:r>
                        <a:rPr lang="en-US" sz="2000" kern="1200" noProof="0" dirty="0" err="1" smtClean="0">
                          <a:solidFill>
                            <a:schemeClr val="dk1"/>
                          </a:solidFill>
                          <a:latin typeface="+mn-lt"/>
                          <a:ea typeface="+mn-ea"/>
                          <a:cs typeface="+mn-cs"/>
                          <a:sym typeface="Wingdings" pitchFamily="2" charset="2"/>
                        </a:rPr>
                        <a:t>Qual</a:t>
                      </a:r>
                      <a:r>
                        <a:rPr lang="en-US" sz="2000" kern="1200" noProof="0" dirty="0" smtClean="0">
                          <a:solidFill>
                            <a:schemeClr val="dk1"/>
                          </a:solidFill>
                          <a:latin typeface="+mn-lt"/>
                          <a:ea typeface="+mn-ea"/>
                          <a:cs typeface="+mn-cs"/>
                          <a:sym typeface="Wingdings" pitchFamily="2" charset="2"/>
                        </a:rPr>
                        <a:t> </a:t>
                      </a:r>
                      <a:endParaRPr lang="en-US" sz="2000" kern="1200" noProof="0" dirty="0" smtClean="0">
                        <a:solidFill>
                          <a:schemeClr val="dk1"/>
                        </a:solidFill>
                        <a:latin typeface="+mn-lt"/>
                        <a:ea typeface="+mn-ea"/>
                        <a:cs typeface="+mn-cs"/>
                      </a:endParaRPr>
                    </a:p>
                  </a:txBody>
                  <a:tcPr marL="91441" marR="91441" marT="45725" marB="45725">
                    <a:solidFill>
                      <a:schemeClr val="accent6">
                        <a:lumMod val="60000"/>
                        <a:lumOff val="40000"/>
                      </a:schemeClr>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p:cNvSpPr>
            <a:spLocks noGrp="1"/>
          </p:cNvSpPr>
          <p:nvPr>
            <p:ph type="title"/>
          </p:nvPr>
        </p:nvSpPr>
        <p:spPr/>
        <p:txBody>
          <a:bodyPr/>
          <a:lstStyle/>
          <a:p>
            <a:r>
              <a:rPr lang="en-US" altLang="en-US" smtClean="0"/>
              <a:t>Mixed designs: sequential</a:t>
            </a:r>
          </a:p>
        </p:txBody>
      </p:sp>
      <p:graphicFrame>
        <p:nvGraphicFramePr>
          <p:cNvPr id="4" name="Content Placeholder 3"/>
          <p:cNvGraphicFramePr>
            <a:graphicFrameLocks noGrp="1"/>
          </p:cNvGraphicFramePr>
          <p:nvPr>
            <p:ph idx="1"/>
          </p:nvPr>
        </p:nvGraphicFramePr>
        <p:xfrm>
          <a:off x="457200" y="1828800"/>
          <a:ext cx="8229600" cy="430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5540" name="Right Arrow 6"/>
          <p:cNvSpPr>
            <a:spLocks noChangeArrowheads="1"/>
          </p:cNvSpPr>
          <p:nvPr/>
        </p:nvSpPr>
        <p:spPr bwMode="auto">
          <a:xfrm>
            <a:off x="2362200" y="2514600"/>
            <a:ext cx="3429000" cy="685800"/>
          </a:xfrm>
          <a:prstGeom prst="rightArrow">
            <a:avLst>
              <a:gd name="adj1" fmla="val 50000"/>
              <a:gd name="adj2" fmla="val 50000"/>
            </a:avLst>
          </a:prstGeom>
          <a:solidFill>
            <a:schemeClr val="tx2">
              <a:lumMod val="40000"/>
              <a:lumOff val="60000"/>
            </a:schemeClr>
          </a:solidFill>
          <a:ln w="9525">
            <a:solidFill>
              <a:srgbClr val="CCCCFF"/>
            </a:solidFill>
            <a:round/>
            <a:headEnd/>
            <a:tailEnd/>
          </a:ln>
        </p:spPr>
        <p:txBody>
          <a:bodyPr/>
          <a:lstStyle/>
          <a:p>
            <a:pPr algn="ctr" eaLnBrk="1" hangingPunct="1">
              <a:defRPr/>
            </a:pPr>
            <a:endParaRPr lang="es-ES_tradnl">
              <a:latin typeface="Arial" charset="0"/>
              <a:cs typeface="Arial" charset="0"/>
            </a:endParaRPr>
          </a:p>
        </p:txBody>
      </p:sp>
      <p:sp>
        <p:nvSpPr>
          <p:cNvPr id="131077" name="TextBox 4"/>
          <p:cNvSpPr txBox="1">
            <a:spLocks noChangeArrowheads="1"/>
          </p:cNvSpPr>
          <p:nvPr/>
        </p:nvSpPr>
        <p:spPr bwMode="auto">
          <a:xfrm>
            <a:off x="4587875" y="5013325"/>
            <a:ext cx="42148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lgn="ctr" eaLnBrk="1" hangingPunct="1">
              <a:spcBef>
                <a:spcPct val="0"/>
              </a:spcBef>
              <a:buClrTx/>
              <a:buSzTx/>
              <a:buFontTx/>
              <a:buNone/>
            </a:pPr>
            <a:r>
              <a:rPr lang="en-US" altLang="en-US" sz="2400" i="1">
                <a:latin typeface="Calibri" panose="020F0502020204030204" pitchFamily="34" charset="0"/>
              </a:rPr>
              <a:t>Confirmation (or measurement) </a:t>
            </a:r>
          </a:p>
          <a:p>
            <a:pPr algn="ctr" eaLnBrk="1" hangingPunct="1">
              <a:spcBef>
                <a:spcPct val="0"/>
              </a:spcBef>
              <a:buClrTx/>
              <a:buSzTx/>
              <a:buFontTx/>
              <a:buNone/>
            </a:pPr>
            <a:r>
              <a:rPr lang="en-US" altLang="en-US" sz="2400" i="1">
                <a:latin typeface="Calibri" panose="020F0502020204030204" pitchFamily="34" charset="0"/>
              </a:rPr>
              <a:t>of qualitative data</a:t>
            </a:r>
          </a:p>
        </p:txBody>
      </p:sp>
      <p:sp>
        <p:nvSpPr>
          <p:cNvPr id="131078" name="TextBox 5"/>
          <p:cNvSpPr txBox="1">
            <a:spLocks noChangeArrowheads="1"/>
          </p:cNvSpPr>
          <p:nvPr/>
        </p:nvSpPr>
        <p:spPr bwMode="auto">
          <a:xfrm>
            <a:off x="2514600" y="2590800"/>
            <a:ext cx="2895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lgn="ctr" eaLnBrk="1" hangingPunct="1">
              <a:spcBef>
                <a:spcPct val="0"/>
              </a:spcBef>
              <a:buClrTx/>
              <a:buSzTx/>
              <a:buFontTx/>
              <a:buNone/>
            </a:pPr>
            <a:r>
              <a:rPr lang="es-ES_tradnl" altLang="en-US" sz="2400" b="1">
                <a:solidFill>
                  <a:schemeClr val="tx2"/>
                </a:solidFill>
              </a:rPr>
              <a:t>time</a:t>
            </a:r>
          </a:p>
        </p:txBody>
      </p:sp>
      <p:sp>
        <p:nvSpPr>
          <p:cNvPr id="131079"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B45CA0B3-99EB-4802-AB0E-6A96B91A2F44}" type="slidenum">
              <a:rPr lang="es-ES" altLang="en-US" sz="1200">
                <a:latin typeface="Garamond" panose="02020404030301010803" pitchFamily="18" charset="0"/>
              </a:rPr>
              <a:pPr>
                <a:spcBef>
                  <a:spcPct val="0"/>
                </a:spcBef>
                <a:buClrTx/>
                <a:buSzTx/>
                <a:buFontTx/>
                <a:buNone/>
              </a:pPr>
              <a:t>63</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p:txBody>
          <a:bodyPr/>
          <a:lstStyle/>
          <a:p>
            <a:r>
              <a:rPr lang="es-ES_tradnl" altLang="en-US" smtClean="0"/>
              <a:t>Mixed designs: sequential</a:t>
            </a:r>
          </a:p>
        </p:txBody>
      </p:sp>
      <p:graphicFrame>
        <p:nvGraphicFramePr>
          <p:cNvPr id="4" name="Content Placeholder 3"/>
          <p:cNvGraphicFramePr>
            <a:graphicFrameLocks noGrp="1"/>
          </p:cNvGraphicFramePr>
          <p:nvPr>
            <p:ph idx="1"/>
          </p:nvPr>
        </p:nvGraphicFramePr>
        <p:xfrm>
          <a:off x="457200" y="1828800"/>
          <a:ext cx="8229600" cy="430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6564" name="Right Arrow 6"/>
          <p:cNvSpPr>
            <a:spLocks noChangeArrowheads="1"/>
          </p:cNvSpPr>
          <p:nvPr/>
        </p:nvSpPr>
        <p:spPr bwMode="auto">
          <a:xfrm>
            <a:off x="2362200" y="2514600"/>
            <a:ext cx="3429000" cy="685800"/>
          </a:xfrm>
          <a:prstGeom prst="rightArrow">
            <a:avLst>
              <a:gd name="adj1" fmla="val 50000"/>
              <a:gd name="adj2" fmla="val 50000"/>
            </a:avLst>
          </a:prstGeom>
          <a:solidFill>
            <a:schemeClr val="tx2">
              <a:lumMod val="40000"/>
              <a:lumOff val="60000"/>
            </a:schemeClr>
          </a:solidFill>
          <a:ln w="9525">
            <a:solidFill>
              <a:srgbClr val="CCCCFF"/>
            </a:solidFill>
            <a:round/>
            <a:headEnd/>
            <a:tailEnd/>
          </a:ln>
        </p:spPr>
        <p:txBody>
          <a:bodyPr/>
          <a:lstStyle/>
          <a:p>
            <a:pPr algn="ctr" eaLnBrk="1" hangingPunct="1">
              <a:defRPr/>
            </a:pPr>
            <a:endParaRPr lang="es-ES_tradnl">
              <a:latin typeface="Arial" charset="0"/>
              <a:cs typeface="Arial" charset="0"/>
            </a:endParaRPr>
          </a:p>
        </p:txBody>
      </p:sp>
      <p:sp>
        <p:nvSpPr>
          <p:cNvPr id="133125" name="TextBox 4"/>
          <p:cNvSpPr txBox="1">
            <a:spLocks noChangeArrowheads="1"/>
          </p:cNvSpPr>
          <p:nvPr/>
        </p:nvSpPr>
        <p:spPr bwMode="auto">
          <a:xfrm>
            <a:off x="3746500" y="5084763"/>
            <a:ext cx="5397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lgn="ctr" eaLnBrk="1" hangingPunct="1">
              <a:spcBef>
                <a:spcPct val="0"/>
              </a:spcBef>
              <a:buClrTx/>
              <a:buSzTx/>
              <a:buFontTx/>
              <a:buNone/>
            </a:pPr>
            <a:r>
              <a:rPr lang="en-US" altLang="en-US" sz="2400" i="1">
                <a:latin typeface="Calibri" panose="020F0502020204030204" pitchFamily="34" charset="0"/>
              </a:rPr>
              <a:t>Explanation and comprehension of quantitative data</a:t>
            </a:r>
          </a:p>
        </p:txBody>
      </p:sp>
      <p:sp>
        <p:nvSpPr>
          <p:cNvPr id="133126" name="TextBox 5"/>
          <p:cNvSpPr txBox="1">
            <a:spLocks noChangeArrowheads="1"/>
          </p:cNvSpPr>
          <p:nvPr/>
        </p:nvSpPr>
        <p:spPr bwMode="auto">
          <a:xfrm>
            <a:off x="2514600" y="2590800"/>
            <a:ext cx="2895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lgn="ctr" eaLnBrk="1" hangingPunct="1">
              <a:spcBef>
                <a:spcPct val="0"/>
              </a:spcBef>
              <a:buClrTx/>
              <a:buSzTx/>
              <a:buFontTx/>
              <a:buNone/>
            </a:pPr>
            <a:r>
              <a:rPr lang="es-ES_tradnl" altLang="en-US" sz="2400" b="1">
                <a:solidFill>
                  <a:schemeClr val="tx2"/>
                </a:solidFill>
              </a:rPr>
              <a:t>time</a:t>
            </a:r>
          </a:p>
        </p:txBody>
      </p:sp>
      <p:sp>
        <p:nvSpPr>
          <p:cNvPr id="133127"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FF7CD142-8109-404A-B5CF-B07A54BABCBD}" type="slidenum">
              <a:rPr lang="es-ES" altLang="en-US" sz="1200">
                <a:latin typeface="Garamond" panose="02020404030301010803" pitchFamily="18" charset="0"/>
              </a:rPr>
              <a:pPr>
                <a:spcBef>
                  <a:spcPct val="0"/>
                </a:spcBef>
                <a:buClrTx/>
                <a:buSzTx/>
                <a:buFontTx/>
                <a:buNone/>
              </a:pPr>
              <a:t>64</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1"/>
          <p:cNvSpPr>
            <a:spLocks noGrp="1"/>
          </p:cNvSpPr>
          <p:nvPr>
            <p:ph type="title"/>
          </p:nvPr>
        </p:nvSpPr>
        <p:spPr/>
        <p:txBody>
          <a:bodyPr/>
          <a:lstStyle/>
          <a:p>
            <a:r>
              <a:rPr lang="es-ES_tradnl" altLang="en-US" smtClean="0"/>
              <a:t>Mixed designs: concurrent</a:t>
            </a:r>
          </a:p>
        </p:txBody>
      </p:sp>
      <p:graphicFrame>
        <p:nvGraphicFramePr>
          <p:cNvPr id="4" name="Content Placeholder 3"/>
          <p:cNvGraphicFramePr>
            <a:graphicFrameLocks noGrp="1"/>
          </p:cNvGraphicFramePr>
          <p:nvPr>
            <p:ph idx="1"/>
          </p:nvPr>
        </p:nvGraphicFramePr>
        <p:xfrm>
          <a:off x="457200" y="1828800"/>
          <a:ext cx="8229600" cy="430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7588" name="Right Arrow 6"/>
          <p:cNvSpPr>
            <a:spLocks noChangeArrowheads="1"/>
          </p:cNvSpPr>
          <p:nvPr/>
        </p:nvSpPr>
        <p:spPr bwMode="auto">
          <a:xfrm>
            <a:off x="3203575" y="2708275"/>
            <a:ext cx="3429000" cy="685800"/>
          </a:xfrm>
          <a:prstGeom prst="rightArrow">
            <a:avLst>
              <a:gd name="adj1" fmla="val 50000"/>
              <a:gd name="adj2" fmla="val 50000"/>
            </a:avLst>
          </a:prstGeom>
          <a:solidFill>
            <a:schemeClr val="tx2">
              <a:lumMod val="40000"/>
              <a:lumOff val="60000"/>
            </a:schemeClr>
          </a:solidFill>
          <a:ln w="9525">
            <a:solidFill>
              <a:srgbClr val="CCCCFF"/>
            </a:solidFill>
            <a:round/>
            <a:headEnd/>
            <a:tailEnd/>
          </a:ln>
        </p:spPr>
        <p:txBody>
          <a:bodyPr/>
          <a:lstStyle/>
          <a:p>
            <a:pPr algn="ctr" eaLnBrk="1" hangingPunct="1">
              <a:defRPr/>
            </a:pPr>
            <a:endParaRPr lang="es-ES_tradnl">
              <a:latin typeface="Arial" charset="0"/>
              <a:cs typeface="Arial" charset="0"/>
            </a:endParaRPr>
          </a:p>
        </p:txBody>
      </p:sp>
      <p:sp>
        <p:nvSpPr>
          <p:cNvPr id="135173" name="TextBox 4"/>
          <p:cNvSpPr txBox="1">
            <a:spLocks noChangeArrowheads="1"/>
          </p:cNvSpPr>
          <p:nvPr/>
        </p:nvSpPr>
        <p:spPr bwMode="auto">
          <a:xfrm>
            <a:off x="3429000" y="5029200"/>
            <a:ext cx="3962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lgn="ctr" eaLnBrk="1" hangingPunct="1">
              <a:spcBef>
                <a:spcPct val="0"/>
              </a:spcBef>
              <a:buClrTx/>
              <a:buSzTx/>
              <a:buFontTx/>
              <a:buNone/>
            </a:pPr>
            <a:r>
              <a:rPr lang="en-US" altLang="en-US" sz="2400" i="1">
                <a:latin typeface="Calibri" panose="020F0502020204030204" pitchFamily="34" charset="0"/>
              </a:rPr>
              <a:t>Confirmation/explanation to improve answer to the research question</a:t>
            </a:r>
          </a:p>
        </p:txBody>
      </p:sp>
      <p:sp>
        <p:nvSpPr>
          <p:cNvPr id="135174" name="TextBox 5"/>
          <p:cNvSpPr txBox="1">
            <a:spLocks noChangeArrowheads="1"/>
          </p:cNvSpPr>
          <p:nvPr/>
        </p:nvSpPr>
        <p:spPr bwMode="auto">
          <a:xfrm>
            <a:off x="3419475" y="2852738"/>
            <a:ext cx="2895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lgn="ctr" eaLnBrk="1" hangingPunct="1">
              <a:spcBef>
                <a:spcPct val="0"/>
              </a:spcBef>
              <a:buClrTx/>
              <a:buSzTx/>
              <a:buFontTx/>
              <a:buNone/>
            </a:pPr>
            <a:r>
              <a:rPr lang="es-ES_tradnl" altLang="en-US" sz="2400" b="1">
                <a:solidFill>
                  <a:schemeClr val="tx2"/>
                </a:solidFill>
              </a:rPr>
              <a:t>time</a:t>
            </a:r>
          </a:p>
        </p:txBody>
      </p:sp>
      <p:sp>
        <p:nvSpPr>
          <p:cNvPr id="135175"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50FD09FC-4E4A-4DE2-AFCA-B20E069739A9}" type="slidenum">
              <a:rPr lang="es-ES" altLang="en-US" sz="1200">
                <a:latin typeface="Garamond" panose="02020404030301010803" pitchFamily="18" charset="0"/>
              </a:rPr>
              <a:pPr>
                <a:spcBef>
                  <a:spcPct val="0"/>
                </a:spcBef>
                <a:buClrTx/>
                <a:buSzTx/>
                <a:buFontTx/>
                <a:buNone/>
              </a:pPr>
              <a:t>65</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p:txBody>
          <a:bodyPr/>
          <a:lstStyle/>
          <a:p>
            <a:r>
              <a:rPr lang="es-ES_tradnl" altLang="en-US" smtClean="0"/>
              <a:t>Elements to be mixed:</a:t>
            </a:r>
          </a:p>
        </p:txBody>
      </p:sp>
      <p:graphicFrame>
        <p:nvGraphicFramePr>
          <p:cNvPr id="5" name="Content Placeholder 4"/>
          <p:cNvGraphicFramePr>
            <a:graphicFrameLocks noGrp="1"/>
          </p:cNvGraphicFramePr>
          <p:nvPr>
            <p:ph idx="1"/>
          </p:nvPr>
        </p:nvGraphicFramePr>
        <p:xfrm>
          <a:off x="457200" y="1268760"/>
          <a:ext cx="8305800" cy="536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7220"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312BA190-4845-4446-B768-D248E7BA7FCD}" type="slidenum">
              <a:rPr lang="es-ES" altLang="en-US" sz="1200">
                <a:latin typeface="Garamond" panose="02020404030301010803" pitchFamily="18" charset="0"/>
              </a:rPr>
              <a:pPr>
                <a:spcBef>
                  <a:spcPct val="0"/>
                </a:spcBef>
                <a:buClrTx/>
                <a:buSzTx/>
                <a:buFontTx/>
                <a:buNone/>
              </a:pPr>
              <a:t>66</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1"/>
          <p:cNvSpPr>
            <a:spLocks noGrp="1"/>
          </p:cNvSpPr>
          <p:nvPr>
            <p:ph type="title"/>
          </p:nvPr>
        </p:nvSpPr>
        <p:spPr/>
        <p:txBody>
          <a:bodyPr/>
          <a:lstStyle/>
          <a:p>
            <a:r>
              <a:rPr lang="es-ES_tradnl" altLang="en-US" smtClean="0"/>
              <a:t>Elements to be mixed: sample</a:t>
            </a:r>
          </a:p>
        </p:txBody>
      </p:sp>
      <p:graphicFrame>
        <p:nvGraphicFramePr>
          <p:cNvPr id="5" name="Content Placeholder 4"/>
          <p:cNvGraphicFramePr>
            <a:graphicFrameLocks noGrp="1"/>
          </p:cNvGraphicFramePr>
          <p:nvPr>
            <p:ph idx="1"/>
          </p:nvPr>
        </p:nvGraphicFramePr>
        <p:xfrm>
          <a:off x="457200" y="1196752"/>
          <a:ext cx="8305800" cy="5432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9268"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BFCAD0D2-DB06-4C8F-BE2C-B5B556FC4956}" type="slidenum">
              <a:rPr lang="es-ES" altLang="en-US" sz="1200">
                <a:latin typeface="Garamond" panose="02020404030301010803" pitchFamily="18" charset="0"/>
              </a:rPr>
              <a:pPr>
                <a:spcBef>
                  <a:spcPct val="0"/>
                </a:spcBef>
                <a:buClrTx/>
                <a:buSzTx/>
                <a:buFontTx/>
                <a:buNone/>
              </a:pPr>
              <a:t>67</a:t>
            </a:fld>
            <a:endParaRPr lang="es-ES" altLang="en-US" sz="1200">
              <a:latin typeface="Garamond" panose="020204040303010108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p:cNvSpPr>
            <a:spLocks noGrp="1"/>
          </p:cNvSpPr>
          <p:nvPr>
            <p:ph type="title"/>
          </p:nvPr>
        </p:nvSpPr>
        <p:spPr>
          <a:xfrm>
            <a:off x="468313" y="549275"/>
            <a:ext cx="8289925" cy="1143000"/>
          </a:xfrm>
        </p:spPr>
        <p:txBody>
          <a:bodyPr/>
          <a:lstStyle/>
          <a:p>
            <a:r>
              <a:rPr lang="es-ES_tradnl" altLang="en-US" sz="4000" smtClean="0"/>
              <a:t>Elements to be mixed: tools</a:t>
            </a:r>
          </a:p>
        </p:txBody>
      </p:sp>
      <p:graphicFrame>
        <p:nvGraphicFramePr>
          <p:cNvPr id="5" name="Content Placeholder 4"/>
          <p:cNvGraphicFramePr>
            <a:graphicFrameLocks noGrp="1"/>
          </p:cNvGraphicFramePr>
          <p:nvPr>
            <p:ph idx="1"/>
          </p:nvPr>
        </p:nvGraphicFramePr>
        <p:xfrm>
          <a:off x="457200" y="1340768"/>
          <a:ext cx="8305800" cy="5288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1316"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F8844C8E-1024-4D45-8D70-DE6389337C1F}" type="slidenum">
              <a:rPr lang="es-ES" altLang="en-US" sz="1200">
                <a:latin typeface="Garamond" panose="02020404030301010803" pitchFamily="18" charset="0"/>
              </a:rPr>
              <a:pPr>
                <a:spcBef>
                  <a:spcPct val="0"/>
                </a:spcBef>
                <a:buClrTx/>
                <a:buSzTx/>
                <a:buFontTx/>
                <a:buNone/>
              </a:pPr>
              <a:t>68</a:t>
            </a:fld>
            <a:endParaRPr lang="es-ES" altLang="en-US" sz="1200">
              <a:latin typeface="Garamond" panose="020204040303010108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p:txBody>
          <a:bodyPr/>
          <a:lstStyle/>
          <a:p>
            <a:r>
              <a:rPr lang="es-ES_tradnl" altLang="en-US" sz="4000" smtClean="0"/>
              <a:t>Mixed sampling example: Sequential</a:t>
            </a:r>
          </a:p>
        </p:txBody>
      </p:sp>
      <p:graphicFrame>
        <p:nvGraphicFramePr>
          <p:cNvPr id="4" name="Content Placeholder 3"/>
          <p:cNvGraphicFramePr>
            <a:graphicFrameLocks noGrp="1"/>
          </p:cNvGraphicFramePr>
          <p:nvPr>
            <p:ph idx="1"/>
          </p:nvPr>
        </p:nvGraphicFramePr>
        <p:xfrm>
          <a:off x="457200" y="1828800"/>
          <a:ext cx="8229600" cy="430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1684" name="Right Arrow 5"/>
          <p:cNvSpPr>
            <a:spLocks noChangeArrowheads="1"/>
          </p:cNvSpPr>
          <p:nvPr/>
        </p:nvSpPr>
        <p:spPr bwMode="auto">
          <a:xfrm>
            <a:off x="4932363" y="3716338"/>
            <a:ext cx="3887787" cy="685800"/>
          </a:xfrm>
          <a:prstGeom prst="rightArrow">
            <a:avLst>
              <a:gd name="adj1" fmla="val 50000"/>
              <a:gd name="adj2" fmla="val 49971"/>
            </a:avLst>
          </a:prstGeom>
          <a:solidFill>
            <a:schemeClr val="tx2">
              <a:lumMod val="60000"/>
              <a:lumOff val="40000"/>
            </a:schemeClr>
          </a:solidFill>
          <a:ln w="9525">
            <a:solidFill>
              <a:srgbClr val="CCCCFF"/>
            </a:solidFill>
            <a:round/>
            <a:headEnd/>
            <a:tailEnd/>
          </a:ln>
        </p:spPr>
        <p:txBody>
          <a:bodyPr/>
          <a:lstStyle/>
          <a:p>
            <a:pPr algn="ctr" eaLnBrk="1" hangingPunct="1">
              <a:defRPr/>
            </a:pPr>
            <a:endParaRPr lang="es-ES_tradnl">
              <a:latin typeface="Arial" charset="0"/>
              <a:cs typeface="Arial" charset="0"/>
            </a:endParaRPr>
          </a:p>
        </p:txBody>
      </p:sp>
      <p:sp>
        <p:nvSpPr>
          <p:cNvPr id="143365" name="TextBox 6"/>
          <p:cNvSpPr txBox="1">
            <a:spLocks noChangeArrowheads="1"/>
          </p:cNvSpPr>
          <p:nvPr/>
        </p:nvSpPr>
        <p:spPr bwMode="auto">
          <a:xfrm>
            <a:off x="4716463" y="3789363"/>
            <a:ext cx="2895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lgn="ctr" eaLnBrk="1" hangingPunct="1">
              <a:spcBef>
                <a:spcPct val="0"/>
              </a:spcBef>
              <a:buClrTx/>
              <a:buSzTx/>
              <a:buFontTx/>
              <a:buNone/>
            </a:pPr>
            <a:r>
              <a:rPr lang="es-ES_tradnl" altLang="en-US" sz="2400" b="1">
                <a:solidFill>
                  <a:schemeClr val="tx2"/>
                </a:solidFill>
              </a:rPr>
              <a:t>sampling</a:t>
            </a:r>
          </a:p>
        </p:txBody>
      </p:sp>
      <p:sp>
        <p:nvSpPr>
          <p:cNvPr id="143366"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42F2A41A-C131-4BE5-B212-AC1398763581}" type="slidenum">
              <a:rPr lang="es-ES" altLang="en-US" sz="1200">
                <a:latin typeface="Garamond" panose="02020404030301010803" pitchFamily="18" charset="0"/>
              </a:rPr>
              <a:pPr>
                <a:spcBef>
                  <a:spcPct val="0"/>
                </a:spcBef>
                <a:buClrTx/>
                <a:buSzTx/>
                <a:buFontTx/>
                <a:buNone/>
              </a:pPr>
              <a:t>69</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323850" y="274638"/>
            <a:ext cx="8569325" cy="1143000"/>
          </a:xfrm>
        </p:spPr>
        <p:txBody>
          <a:bodyPr/>
          <a:lstStyle/>
          <a:p>
            <a:r>
              <a:rPr lang="en-US" altLang="en-US" smtClean="0"/>
              <a:t>Why qualitative assessment?</a:t>
            </a:r>
            <a:r>
              <a:rPr lang="en-US" altLang="en-US" sz="3200" smtClean="0"/>
              <a:t> </a:t>
            </a:r>
            <a:r>
              <a:rPr lang="en-US" altLang="en-US" sz="3200" i="1" smtClean="0"/>
              <a:t>(cont)</a:t>
            </a:r>
            <a:endParaRPr lang="en-US" altLang="en-US" i="1" smtClean="0"/>
          </a:p>
        </p:txBody>
      </p:sp>
      <p:sp>
        <p:nvSpPr>
          <p:cNvPr id="17411" name="2 Marcador de contenido"/>
          <p:cNvSpPr>
            <a:spLocks noGrp="1"/>
          </p:cNvSpPr>
          <p:nvPr>
            <p:ph idx="1"/>
          </p:nvPr>
        </p:nvSpPr>
        <p:spPr>
          <a:xfrm>
            <a:off x="457200" y="1268413"/>
            <a:ext cx="8229600" cy="4857750"/>
          </a:xfrm>
        </p:spPr>
        <p:txBody>
          <a:bodyPr/>
          <a:lstStyle/>
          <a:p>
            <a:pPr>
              <a:spcBef>
                <a:spcPts val="1200"/>
              </a:spcBef>
            </a:pPr>
            <a:r>
              <a:rPr lang="en-US" altLang="en-US" sz="2400" smtClean="0"/>
              <a:t>Because it can answer the question:</a:t>
            </a:r>
          </a:p>
          <a:p>
            <a:pPr lvl="1" algn="ctr">
              <a:spcBef>
                <a:spcPts val="1200"/>
              </a:spcBef>
              <a:buFont typeface="Arial" panose="020B0604020202020204" pitchFamily="34" charset="0"/>
              <a:buNone/>
            </a:pPr>
            <a:r>
              <a:rPr lang="en-US" altLang="en-US" sz="2000" b="1" i="1" smtClean="0"/>
              <a:t>Why didn’t all children with access to textbooks experience the same effect?</a:t>
            </a:r>
          </a:p>
          <a:p>
            <a:pPr algn="ctr">
              <a:spcBef>
                <a:spcPts val="1200"/>
              </a:spcBef>
              <a:buFont typeface="Arial" panose="020B0604020202020204" pitchFamily="34" charset="0"/>
              <a:buNone/>
            </a:pPr>
            <a:r>
              <a:rPr lang="en-US" altLang="en-US" sz="2400" i="1" smtClean="0"/>
              <a:t>‘</a:t>
            </a:r>
            <a:r>
              <a:rPr lang="en-US" altLang="en-US" sz="2400" b="1" i="1" smtClean="0"/>
              <a:t>Due to social elements such as intermediate factors</a:t>
            </a:r>
            <a:r>
              <a:rPr lang="en-US" altLang="en-US" sz="2400" i="1" smtClean="0"/>
              <a:t>’</a:t>
            </a:r>
            <a:r>
              <a:rPr lang="en-US" altLang="en-US" sz="2000" smtClean="0"/>
              <a:t> </a:t>
            </a:r>
          </a:p>
          <a:p>
            <a:pPr>
              <a:spcBef>
                <a:spcPts val="1200"/>
              </a:spcBef>
              <a:buFont typeface="Wingdings" panose="05000000000000000000" pitchFamily="2" charset="2"/>
              <a:buNone/>
            </a:pPr>
            <a:r>
              <a:rPr lang="en-US" altLang="en-US" sz="2000" smtClean="0"/>
              <a:t>Example:</a:t>
            </a:r>
          </a:p>
          <a:p>
            <a:pPr>
              <a:spcBef>
                <a:spcPts val="1200"/>
              </a:spcBef>
            </a:pPr>
            <a:r>
              <a:rPr lang="en-US" altLang="en-US" sz="2000" smtClean="0"/>
              <a:t>½ schools with materials, ½ schools without (random)</a:t>
            </a:r>
          </a:p>
          <a:p>
            <a:pPr>
              <a:spcBef>
                <a:spcPts val="1200"/>
              </a:spcBef>
            </a:pPr>
            <a:r>
              <a:rPr lang="en-US" altLang="en-US" sz="2000" b="1" i="1" smtClean="0"/>
              <a:t>Mixed results</a:t>
            </a:r>
            <a:r>
              <a:rPr lang="en-US" altLang="en-US" sz="2000" smtClean="0"/>
              <a:t>, learning was not greater in schools with materials, but rather it was greater among wealthier children.</a:t>
            </a:r>
          </a:p>
          <a:p>
            <a:pPr>
              <a:spcBef>
                <a:spcPts val="1200"/>
              </a:spcBef>
            </a:pPr>
            <a:r>
              <a:rPr lang="en-US" altLang="en-US" sz="2000" b="1" smtClean="0"/>
              <a:t>Qualitative</a:t>
            </a:r>
            <a:r>
              <a:rPr lang="en-US" altLang="en-US" sz="2000" smtClean="0"/>
              <a:t>: Incomes</a:t>
            </a:r>
            <a:r>
              <a:rPr lang="en-US" altLang="en-US" sz="2000" smtClean="0">
                <a:sym typeface="Wingdings" panose="05000000000000000000" pitchFamily="2" charset="2"/>
              </a:rPr>
              <a:t> better educated parents books at home + teachers biased to prefer students with a greater knowledge base  widening of the gap between the rich and the poor.</a:t>
            </a:r>
          </a:p>
          <a:p>
            <a:pPr>
              <a:buFont typeface="Arial" panose="020B0604020202020204" pitchFamily="34" charset="0"/>
              <a:buNone/>
            </a:pPr>
            <a:endParaRPr lang="en-US" altLang="en-US" sz="1600" smtClean="0"/>
          </a:p>
          <a:p>
            <a:pPr>
              <a:buFont typeface="Arial" panose="020B0604020202020204" pitchFamily="34" charset="0"/>
              <a:buNone/>
            </a:pPr>
            <a:endParaRPr lang="en-US" altLang="en-US" sz="1600" smtClean="0"/>
          </a:p>
          <a:p>
            <a:pPr>
              <a:buFont typeface="Arial" panose="020B0604020202020204" pitchFamily="34" charset="0"/>
              <a:buNone/>
            </a:pPr>
            <a:r>
              <a:rPr lang="en-US" altLang="en-US" sz="1200" smtClean="0"/>
              <a:t>Many Children Left Behind? Textbooks and Test Scores in Kenya, Glewwe, P., M. Kremer, and S. Moulin. 2009. American Economic Journal: Applied Economics, 1(1): 112–35).</a:t>
            </a:r>
          </a:p>
        </p:txBody>
      </p:sp>
      <p:sp>
        <p:nvSpPr>
          <p:cNvPr id="17412"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926D2B99-E378-4E0B-8D6C-B5DCB5CC77B5}" type="slidenum">
              <a:rPr lang="es-MX" altLang="en-US" sz="1200">
                <a:latin typeface="Garamond" panose="02020404030301010803" pitchFamily="18" charset="0"/>
              </a:rPr>
              <a:pPr>
                <a:spcBef>
                  <a:spcPct val="0"/>
                </a:spcBef>
                <a:buClrTx/>
                <a:buSzTx/>
                <a:buFontTx/>
                <a:buNone/>
              </a:pPr>
              <a:t>7</a:t>
            </a:fld>
            <a:endParaRPr lang="es-MX" altLang="en-US" sz="1200">
              <a:latin typeface="Garamond" panose="02020404030301010803" pitchFamily="18" charset="0"/>
            </a:endParaRPr>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1"/>
          <p:cNvSpPr>
            <a:spLocks noGrp="1"/>
          </p:cNvSpPr>
          <p:nvPr>
            <p:ph type="title"/>
          </p:nvPr>
        </p:nvSpPr>
        <p:spPr/>
        <p:txBody>
          <a:bodyPr/>
          <a:lstStyle/>
          <a:p>
            <a:r>
              <a:rPr lang="es-ES_tradnl" altLang="en-US" sz="4000" smtClean="0"/>
              <a:t>Mixed sampling example: Sequential</a:t>
            </a:r>
          </a:p>
        </p:txBody>
      </p:sp>
      <p:graphicFrame>
        <p:nvGraphicFramePr>
          <p:cNvPr id="4" name="Content Placeholder 3"/>
          <p:cNvGraphicFramePr>
            <a:graphicFrameLocks noGrp="1"/>
          </p:cNvGraphicFramePr>
          <p:nvPr>
            <p:ph idx="1"/>
          </p:nvPr>
        </p:nvGraphicFramePr>
        <p:xfrm>
          <a:off x="457200" y="1828800"/>
          <a:ext cx="8229600" cy="430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2708" name="Right Arrow 5"/>
          <p:cNvSpPr>
            <a:spLocks noChangeArrowheads="1"/>
          </p:cNvSpPr>
          <p:nvPr/>
        </p:nvSpPr>
        <p:spPr bwMode="auto">
          <a:xfrm>
            <a:off x="4932363" y="3789363"/>
            <a:ext cx="3429000" cy="685800"/>
          </a:xfrm>
          <a:prstGeom prst="rightArrow">
            <a:avLst>
              <a:gd name="adj1" fmla="val 50000"/>
              <a:gd name="adj2" fmla="val 50000"/>
            </a:avLst>
          </a:prstGeom>
          <a:solidFill>
            <a:schemeClr val="tx2">
              <a:lumMod val="60000"/>
              <a:lumOff val="40000"/>
            </a:schemeClr>
          </a:solidFill>
          <a:ln w="9525">
            <a:solidFill>
              <a:srgbClr val="CCCCFF"/>
            </a:solidFill>
            <a:round/>
            <a:headEnd/>
            <a:tailEnd/>
          </a:ln>
        </p:spPr>
        <p:txBody>
          <a:bodyPr/>
          <a:lstStyle/>
          <a:p>
            <a:pPr algn="ctr" eaLnBrk="1" hangingPunct="1">
              <a:defRPr/>
            </a:pPr>
            <a:endParaRPr lang="es-ES_tradnl">
              <a:latin typeface="Arial" charset="0"/>
              <a:cs typeface="Arial" charset="0"/>
            </a:endParaRPr>
          </a:p>
        </p:txBody>
      </p:sp>
      <p:sp>
        <p:nvSpPr>
          <p:cNvPr id="145413" name="TextBox 6"/>
          <p:cNvSpPr txBox="1">
            <a:spLocks noChangeArrowheads="1"/>
          </p:cNvSpPr>
          <p:nvPr/>
        </p:nvSpPr>
        <p:spPr bwMode="auto">
          <a:xfrm>
            <a:off x="5076825" y="3860800"/>
            <a:ext cx="2895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lgn="ctr" eaLnBrk="1" hangingPunct="1">
              <a:spcBef>
                <a:spcPct val="0"/>
              </a:spcBef>
              <a:buClrTx/>
              <a:buSzTx/>
              <a:buFontTx/>
              <a:buNone/>
            </a:pPr>
            <a:r>
              <a:rPr lang="en-US" altLang="en-US" sz="2400" b="1">
                <a:solidFill>
                  <a:schemeClr val="tx2"/>
                </a:solidFill>
              </a:rPr>
              <a:t>sampling</a:t>
            </a:r>
          </a:p>
        </p:txBody>
      </p:sp>
      <p:sp>
        <p:nvSpPr>
          <p:cNvPr id="145414"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6D6D0CEA-A0B6-4C96-AADF-594447D31515}" type="slidenum">
              <a:rPr lang="es-ES" altLang="en-US" sz="1200">
                <a:latin typeface="Garamond" panose="02020404030301010803" pitchFamily="18" charset="0"/>
              </a:rPr>
              <a:pPr>
                <a:spcBef>
                  <a:spcPct val="0"/>
                </a:spcBef>
                <a:buClrTx/>
                <a:buSzTx/>
                <a:buFontTx/>
                <a:buNone/>
              </a:pPr>
              <a:t>70</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p:nvPr>
        </p:nvSpPr>
        <p:spPr/>
        <p:txBody>
          <a:bodyPr/>
          <a:lstStyle/>
          <a:p>
            <a:r>
              <a:rPr lang="es-ES_tradnl" altLang="en-US" smtClean="0"/>
              <a:t>Tools</a:t>
            </a:r>
          </a:p>
        </p:txBody>
      </p:sp>
      <p:graphicFrame>
        <p:nvGraphicFramePr>
          <p:cNvPr id="4" name="Content Placeholder 3"/>
          <p:cNvGraphicFramePr>
            <a:graphicFrameLocks noGrp="1"/>
          </p:cNvGraphicFramePr>
          <p:nvPr>
            <p:ph idx="1"/>
          </p:nvPr>
        </p:nvGraphicFramePr>
        <p:xfrm>
          <a:off x="467544" y="908720"/>
          <a:ext cx="8229600"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7460"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DBBC37EF-6B0C-46F4-AEA3-58716F4F6E95}" type="slidenum">
              <a:rPr lang="es-ES" altLang="en-US" sz="1200">
                <a:latin typeface="Garamond" panose="02020404030301010803" pitchFamily="18" charset="0"/>
              </a:rPr>
              <a:pPr>
                <a:spcBef>
                  <a:spcPct val="0"/>
                </a:spcBef>
                <a:buClrTx/>
                <a:buSzTx/>
                <a:buFontTx/>
                <a:buNone/>
              </a:pPr>
              <a:t>71</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p:txBody>
          <a:bodyPr/>
          <a:lstStyle/>
          <a:p>
            <a:r>
              <a:rPr lang="en-US" altLang="en-US" smtClean="0"/>
              <a:t>Mixed analysis:</a:t>
            </a:r>
          </a:p>
        </p:txBody>
      </p:sp>
      <p:graphicFrame>
        <p:nvGraphicFramePr>
          <p:cNvPr id="4" name="Content Placeholder 3"/>
          <p:cNvGraphicFramePr>
            <a:graphicFrameLocks noGrp="1"/>
          </p:cNvGraphicFramePr>
          <p:nvPr>
            <p:ph idx="1"/>
          </p:nvPr>
        </p:nvGraphicFramePr>
        <p:xfrm>
          <a:off x="457200" y="1828800"/>
          <a:ext cx="8229600" cy="430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9508"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4FEC339D-B2B5-4A0A-B61D-5A5D7B88182A}" type="slidenum">
              <a:rPr lang="es-ES" altLang="en-US" sz="1200">
                <a:latin typeface="Garamond" panose="02020404030301010803" pitchFamily="18" charset="0"/>
              </a:rPr>
              <a:pPr>
                <a:spcBef>
                  <a:spcPct val="0"/>
                </a:spcBef>
                <a:buClrTx/>
                <a:buSzTx/>
                <a:buFontTx/>
                <a:buNone/>
              </a:pPr>
              <a:t>72</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1"/>
          <p:cNvSpPr>
            <a:spLocks noGrp="1"/>
          </p:cNvSpPr>
          <p:nvPr>
            <p:ph type="title"/>
          </p:nvPr>
        </p:nvSpPr>
        <p:spPr/>
        <p:txBody>
          <a:bodyPr/>
          <a:lstStyle/>
          <a:p>
            <a:r>
              <a:rPr lang="en-US" altLang="en-US" smtClean="0"/>
              <a:t>Mixed analysis:</a:t>
            </a:r>
          </a:p>
        </p:txBody>
      </p:sp>
      <p:graphicFrame>
        <p:nvGraphicFramePr>
          <p:cNvPr id="4" name="Content Placeholder 3"/>
          <p:cNvGraphicFramePr>
            <a:graphicFrameLocks noGrp="1"/>
          </p:cNvGraphicFramePr>
          <p:nvPr>
            <p:ph idx="1"/>
          </p:nvPr>
        </p:nvGraphicFramePr>
        <p:xfrm>
          <a:off x="457200" y="1828800"/>
          <a:ext cx="8229600" cy="430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1556"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F6F7B675-3219-4973-A1EA-D685B713C6B9}" type="slidenum">
              <a:rPr lang="es-ES" altLang="en-US" sz="1200">
                <a:latin typeface="Garamond" panose="02020404030301010803" pitchFamily="18" charset="0"/>
              </a:rPr>
              <a:pPr>
                <a:spcBef>
                  <a:spcPct val="0"/>
                </a:spcBef>
                <a:buClrTx/>
                <a:buSzTx/>
                <a:buFontTx/>
                <a:buNone/>
              </a:pPr>
              <a:t>73</a:t>
            </a:fld>
            <a:endParaRPr lang="es-ES" altLang="en-US" sz="1200">
              <a:latin typeface="Garamond" panose="02020404030301010803" pitchFamily="18" charset="0"/>
            </a:endParaRPr>
          </a:p>
        </p:txBody>
      </p:sp>
      <p:sp>
        <p:nvSpPr>
          <p:cNvPr id="151557" name="4 CuadroTexto"/>
          <p:cNvSpPr txBox="1">
            <a:spLocks noChangeArrowheads="1"/>
          </p:cNvSpPr>
          <p:nvPr/>
        </p:nvSpPr>
        <p:spPr bwMode="auto">
          <a:xfrm>
            <a:off x="468313" y="6165850"/>
            <a:ext cx="79914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eaLnBrk="1" hangingPunct="1">
              <a:spcBef>
                <a:spcPct val="0"/>
              </a:spcBef>
              <a:buClrTx/>
              <a:buSzTx/>
              <a:buFontTx/>
              <a:buNone/>
            </a:pPr>
            <a:r>
              <a:rPr lang="en-US" altLang="en-US" sz="1600"/>
              <a:t>Kenya PBC program, success of institutionalized birth but failure of prenatal care.</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itle 1"/>
          <p:cNvSpPr>
            <a:spLocks noGrp="1"/>
          </p:cNvSpPr>
          <p:nvPr>
            <p:ph type="title"/>
          </p:nvPr>
        </p:nvSpPr>
        <p:spPr/>
        <p:txBody>
          <a:bodyPr/>
          <a:lstStyle/>
          <a:p>
            <a:r>
              <a:rPr lang="en-US" altLang="en-US" smtClean="0"/>
              <a:t>Mixed analysis:</a:t>
            </a:r>
          </a:p>
        </p:txBody>
      </p:sp>
      <p:graphicFrame>
        <p:nvGraphicFramePr>
          <p:cNvPr id="4" name="Content Placeholder 3"/>
          <p:cNvGraphicFramePr>
            <a:graphicFrameLocks noGrp="1"/>
          </p:cNvGraphicFramePr>
          <p:nvPr>
            <p:ph idx="1"/>
          </p:nvPr>
        </p:nvGraphicFramePr>
        <p:xfrm>
          <a:off x="381000" y="1828800"/>
          <a:ext cx="8295456" cy="430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3604"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ECC93927-F165-49FF-93C6-E22317D2307A}" type="slidenum">
              <a:rPr lang="es-ES" altLang="en-US" sz="1200">
                <a:latin typeface="Garamond" panose="02020404030301010803" pitchFamily="18" charset="0"/>
              </a:rPr>
              <a:pPr>
                <a:spcBef>
                  <a:spcPct val="0"/>
                </a:spcBef>
                <a:buClrTx/>
                <a:buSzTx/>
                <a:buFontTx/>
                <a:buNone/>
              </a:pPr>
              <a:t>74</a:t>
            </a:fld>
            <a:endParaRPr lang="es-ES" altLang="en-US" sz="1200">
              <a:latin typeface="Garamond" panose="02020404030301010803" pitchFamily="18" charset="0"/>
            </a:endParaRPr>
          </a:p>
        </p:txBody>
      </p:sp>
      <p:sp>
        <p:nvSpPr>
          <p:cNvPr id="153605" name="4 CuadroTexto"/>
          <p:cNvSpPr txBox="1">
            <a:spLocks noChangeArrowheads="1"/>
          </p:cNvSpPr>
          <p:nvPr/>
        </p:nvSpPr>
        <p:spPr bwMode="auto">
          <a:xfrm>
            <a:off x="323850" y="6237288"/>
            <a:ext cx="7993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eaLnBrk="1" hangingPunct="1">
              <a:spcBef>
                <a:spcPct val="0"/>
              </a:spcBef>
              <a:buClrTx/>
              <a:buSzTx/>
              <a:buFontTx/>
              <a:buNone/>
            </a:pPr>
            <a:r>
              <a:rPr lang="en-US" altLang="en-US" sz="1600"/>
              <a:t>Impact of the Non-Contributory Social Pension Program 70 y más on Older Adults’ Mental Well-Being</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1 Título"/>
          <p:cNvSpPr>
            <a:spLocks noGrp="1"/>
          </p:cNvSpPr>
          <p:nvPr>
            <p:ph type="title"/>
          </p:nvPr>
        </p:nvSpPr>
        <p:spPr/>
        <p:txBody>
          <a:bodyPr/>
          <a:lstStyle/>
          <a:p>
            <a:r>
              <a:rPr lang="en-US" altLang="en-US" smtClean="0"/>
              <a:t>Beware</a:t>
            </a:r>
            <a:r>
              <a:rPr lang="es-MX" altLang="en-US" smtClean="0"/>
              <a:t>!</a:t>
            </a:r>
          </a:p>
        </p:txBody>
      </p:sp>
      <p:sp>
        <p:nvSpPr>
          <p:cNvPr id="155651" name="2 Marcador de contenido"/>
          <p:cNvSpPr>
            <a:spLocks noGrp="1"/>
          </p:cNvSpPr>
          <p:nvPr>
            <p:ph idx="1"/>
          </p:nvPr>
        </p:nvSpPr>
        <p:spPr>
          <a:xfrm>
            <a:off x="457200" y="1828800"/>
            <a:ext cx="8229600" cy="4624388"/>
          </a:xfrm>
        </p:spPr>
        <p:txBody>
          <a:bodyPr/>
          <a:lstStyle/>
          <a:p>
            <a:r>
              <a:rPr lang="en-US" altLang="en-US" smtClean="0"/>
              <a:t>Mixed methods can lead to paradoxes:</a:t>
            </a:r>
          </a:p>
          <a:p>
            <a:r>
              <a:rPr lang="en-US" altLang="en-US" smtClean="0"/>
              <a:t>The samples may capture information about different subjects</a:t>
            </a:r>
          </a:p>
          <a:p>
            <a:r>
              <a:rPr lang="en-US" altLang="en-US" smtClean="0"/>
              <a:t>The questions may speak to different dimensions of the same phenomenon</a:t>
            </a:r>
          </a:p>
          <a:p>
            <a:pPr lvl="1"/>
            <a:r>
              <a:rPr lang="en-US" altLang="en-US" smtClean="0"/>
              <a:t>Example: income</a:t>
            </a:r>
            <a:r>
              <a:rPr lang="en-US" altLang="en-US" smtClean="0">
                <a:sym typeface="Wingdings" panose="05000000000000000000" pitchFamily="2" charset="2"/>
              </a:rPr>
              <a:t> consumption well-being</a:t>
            </a:r>
          </a:p>
          <a:p>
            <a:pPr lvl="2"/>
            <a:r>
              <a:rPr lang="en-US" altLang="en-US" smtClean="0">
                <a:sym typeface="Wingdings" panose="05000000000000000000" pitchFamily="2" charset="2"/>
              </a:rPr>
              <a:t>Income can be measured and consumption improved– but this may not necessarily mean well-being.</a:t>
            </a:r>
            <a:endParaRPr lang="en-US" altLang="en-US"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Title 1"/>
          <p:cNvSpPr>
            <a:spLocks noGrp="1"/>
          </p:cNvSpPr>
          <p:nvPr>
            <p:ph type="title"/>
          </p:nvPr>
        </p:nvSpPr>
        <p:spPr>
          <a:xfrm>
            <a:off x="468313" y="260350"/>
            <a:ext cx="8229600" cy="1143000"/>
          </a:xfrm>
        </p:spPr>
        <p:txBody>
          <a:bodyPr/>
          <a:lstStyle/>
          <a:p>
            <a:r>
              <a:rPr lang="en-US" altLang="en-US" sz="4000" smtClean="0"/>
              <a:t>Then, why not just used mixed methods?</a:t>
            </a:r>
          </a:p>
        </p:txBody>
      </p:sp>
      <p:graphicFrame>
        <p:nvGraphicFramePr>
          <p:cNvPr id="4" name="Content Placeholder 3"/>
          <p:cNvGraphicFramePr>
            <a:graphicFrameLocks noGrp="1"/>
          </p:cNvGraphicFramePr>
          <p:nvPr>
            <p:ph idx="1"/>
          </p:nvPr>
        </p:nvGraphicFramePr>
        <p:xfrm>
          <a:off x="539552" y="1556792"/>
          <a:ext cx="8064896" cy="45251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7700" name="4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4B0B1DA5-2055-4790-B19C-B8021316110D}" type="slidenum">
              <a:rPr lang="es-ES" altLang="en-US" sz="1200">
                <a:latin typeface="Garamond" panose="02020404030301010803" pitchFamily="18" charset="0"/>
              </a:rPr>
              <a:pPr>
                <a:spcBef>
                  <a:spcPct val="0"/>
                </a:spcBef>
                <a:buClrTx/>
                <a:buSzTx/>
                <a:buFontTx/>
                <a:buNone/>
              </a:pPr>
              <a:t>76</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1 Título"/>
          <p:cNvSpPr>
            <a:spLocks noGrp="1"/>
          </p:cNvSpPr>
          <p:nvPr>
            <p:ph type="title"/>
          </p:nvPr>
        </p:nvSpPr>
        <p:spPr/>
        <p:txBody>
          <a:bodyPr/>
          <a:lstStyle/>
          <a:p>
            <a:r>
              <a:rPr lang="es-MX" altLang="en-US" smtClean="0"/>
              <a:t>Final tips..</a:t>
            </a:r>
            <a:endParaRPr lang="en-US" altLang="en-US" smtClean="0"/>
          </a:p>
        </p:txBody>
      </p:sp>
      <p:sp>
        <p:nvSpPr>
          <p:cNvPr id="159747" name="2 Marcador de contenido"/>
          <p:cNvSpPr>
            <a:spLocks noGrp="1"/>
          </p:cNvSpPr>
          <p:nvPr>
            <p:ph idx="1"/>
          </p:nvPr>
        </p:nvSpPr>
        <p:spPr>
          <a:xfrm>
            <a:off x="457200" y="1196975"/>
            <a:ext cx="8229600" cy="4933950"/>
          </a:xfrm>
        </p:spPr>
        <p:txBody>
          <a:bodyPr/>
          <a:lstStyle/>
          <a:p>
            <a:pPr>
              <a:lnSpc>
                <a:spcPct val="150000"/>
              </a:lnSpc>
            </a:pPr>
            <a:r>
              <a:rPr lang="en-US" altLang="en-US" sz="2800" smtClean="0"/>
              <a:t>Teams must have a good relationship with one another during the research process</a:t>
            </a:r>
          </a:p>
          <a:p>
            <a:pPr>
              <a:lnSpc>
                <a:spcPct val="150000"/>
              </a:lnSpc>
            </a:pPr>
            <a:r>
              <a:rPr lang="en-US" altLang="en-US" sz="2800" smtClean="0"/>
              <a:t>Each team should establish rules for the TOR</a:t>
            </a:r>
          </a:p>
          <a:p>
            <a:pPr>
              <a:lnSpc>
                <a:spcPct val="150000"/>
              </a:lnSpc>
            </a:pPr>
            <a:r>
              <a:rPr lang="en-US" altLang="en-US" sz="2800" smtClean="0"/>
              <a:t>Each team should manage its own fieldwork personnel</a:t>
            </a:r>
          </a:p>
          <a:p>
            <a:pPr>
              <a:lnSpc>
                <a:spcPct val="150000"/>
              </a:lnSpc>
            </a:pPr>
            <a:r>
              <a:rPr lang="en-US" altLang="en-US" sz="2800" smtClean="0"/>
              <a:t>Each team should have independent access to, and manage its own $$$$</a:t>
            </a:r>
          </a:p>
        </p:txBody>
      </p:sp>
      <p:sp>
        <p:nvSpPr>
          <p:cNvPr id="159748"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CB1AE0C7-7277-451C-8373-8E42D4FC3B53}" type="slidenum">
              <a:rPr lang="es-ES" altLang="en-US" sz="1200">
                <a:latin typeface="Garamond" panose="02020404030301010803" pitchFamily="18" charset="0"/>
              </a:rPr>
              <a:pPr>
                <a:spcBef>
                  <a:spcPct val="0"/>
                </a:spcBef>
                <a:buClrTx/>
                <a:buSzTx/>
                <a:buFontTx/>
                <a:buNone/>
              </a:pPr>
              <a:t>77</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2 Marcador de contenido"/>
          <p:cNvSpPr>
            <a:spLocks noGrp="1"/>
          </p:cNvSpPr>
          <p:nvPr>
            <p:ph idx="1"/>
          </p:nvPr>
        </p:nvSpPr>
        <p:spPr>
          <a:xfrm>
            <a:off x="395288" y="260350"/>
            <a:ext cx="8229600" cy="5726113"/>
          </a:xfrm>
        </p:spPr>
        <p:txBody>
          <a:bodyPr/>
          <a:lstStyle/>
          <a:p>
            <a:pPr>
              <a:lnSpc>
                <a:spcPct val="150000"/>
              </a:lnSpc>
            </a:pPr>
            <a:r>
              <a:rPr lang="en-US" altLang="en-US" sz="2800" smtClean="0"/>
              <a:t>Periodic meetings are needed (monthly or biweekly) to review advances (even if only one is in the field)</a:t>
            </a:r>
          </a:p>
          <a:p>
            <a:pPr>
              <a:lnSpc>
                <a:spcPct val="150000"/>
              </a:lnSpc>
            </a:pPr>
            <a:r>
              <a:rPr lang="en-US" altLang="en-US" sz="2800" smtClean="0"/>
              <a:t>The impact should be studied using both methodologies if there are any changes or adjustments in the field</a:t>
            </a:r>
          </a:p>
          <a:p>
            <a:pPr>
              <a:lnSpc>
                <a:spcPct val="150000"/>
              </a:lnSpc>
            </a:pPr>
            <a:r>
              <a:rPr lang="en-US" altLang="en-US" sz="2800" smtClean="0"/>
              <a:t>During analysis it is best to ‘keep distance’</a:t>
            </a:r>
          </a:p>
          <a:p>
            <a:pPr>
              <a:lnSpc>
                <a:spcPct val="150000"/>
              </a:lnSpc>
            </a:pPr>
            <a:r>
              <a:rPr lang="en-US" altLang="en-US" sz="2800" smtClean="0"/>
              <a:t>More time should be allotted for the writing of a mixed report</a:t>
            </a:r>
          </a:p>
        </p:txBody>
      </p:sp>
      <p:sp>
        <p:nvSpPr>
          <p:cNvPr id="161795"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ヒラギノ角ゴ Pro W3" charset="-128"/>
              </a:defRPr>
            </a:lvl1pPr>
            <a:lvl2pPr marL="742950" indent="-28575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ヒラギノ角ゴ Pro W3" charset="-128"/>
              </a:defRPr>
            </a:lvl2pPr>
            <a:lvl3pPr marL="1143000" indent="-22860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ヒラギノ角ゴ Pro W3" charset="-128"/>
              </a:defRPr>
            </a:lvl3pPr>
            <a:lvl4pPr marL="1600200" indent="-22860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ヒラギノ角ゴ Pro W3" charset="-128"/>
              </a:defRPr>
            </a:lvl4pPr>
            <a:lvl5pPr marL="2057400" indent="-22860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ヒラギノ角ゴ Pro W3" charset="-128"/>
              </a:defRPr>
            </a:lvl9pPr>
          </a:lstStyle>
          <a:p>
            <a:pPr>
              <a:spcBef>
                <a:spcPct val="0"/>
              </a:spcBef>
              <a:buClrTx/>
              <a:buSzTx/>
              <a:buFontTx/>
              <a:buNone/>
            </a:pPr>
            <a:fld id="{B73B7C0D-E115-4265-A231-625C6AA8DA99}" type="slidenum">
              <a:rPr lang="es-ES" altLang="en-US" sz="1200">
                <a:latin typeface="Garamond" panose="02020404030301010803" pitchFamily="18" charset="0"/>
              </a:rPr>
              <a:pPr>
                <a:spcBef>
                  <a:spcPct val="0"/>
                </a:spcBef>
                <a:buClrTx/>
                <a:buSzTx/>
                <a:buFontTx/>
                <a:buNone/>
              </a:pPr>
              <a:t>78</a:t>
            </a:fld>
            <a:endParaRPr lang="es-ES" altLang="en-US" sz="120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a:p>
        </p:txBody>
      </p:sp>
      <p:sp>
        <p:nvSpPr>
          <p:cNvPr id="5" name="object 5"/>
          <p:cNvSpPr/>
          <p:nvPr/>
        </p:nvSpPr>
        <p:spPr>
          <a:xfrm>
            <a:off x="0" y="1008530"/>
            <a:ext cx="9144000" cy="479473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11" name="object 3"/>
          <p:cNvSpPr/>
          <p:nvPr/>
        </p:nvSpPr>
        <p:spPr>
          <a:xfrm>
            <a:off x="1"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0"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defTabSz="806867"/>
            <a:endParaRPr lang="fr-FR" altLang="en-US" sz="1588" dirty="0"/>
          </a:p>
        </p:txBody>
      </p:sp>
      <p:grpSp>
        <p:nvGrpSpPr>
          <p:cNvPr id="16" name="Group 15"/>
          <p:cNvGrpSpPr/>
          <p:nvPr/>
        </p:nvGrpSpPr>
        <p:grpSpPr>
          <a:xfrm>
            <a:off x="4860032" y="5936696"/>
            <a:ext cx="3582897" cy="804672"/>
            <a:chOff x="4932040" y="5948560"/>
            <a:chExt cx="3582897" cy="804672"/>
          </a:xfrm>
        </p:grpSpPr>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1"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207292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3 Título"/>
          <p:cNvSpPr>
            <a:spLocks noGrp="1"/>
          </p:cNvSpPr>
          <p:nvPr>
            <p:ph type="ctrTitle"/>
          </p:nvPr>
        </p:nvSpPr>
        <p:spPr>
          <a:xfrm>
            <a:off x="900113" y="1484313"/>
            <a:ext cx="7623175" cy="1752600"/>
          </a:xfrm>
        </p:spPr>
        <p:txBody>
          <a:bodyPr/>
          <a:lstStyle/>
          <a:p>
            <a:r>
              <a:rPr lang="es-MX" altLang="en-US" smtClean="0"/>
              <a:t>What are the basic principles of qualitative research? </a:t>
            </a:r>
          </a:p>
        </p:txBody>
      </p:sp>
      <p:sp>
        <p:nvSpPr>
          <p:cNvPr id="19459" name="2 Marcador de texto"/>
          <p:cNvSpPr>
            <a:spLocks noGrp="1"/>
          </p:cNvSpPr>
          <p:nvPr>
            <p:ph type="subTitle" idx="1"/>
          </p:nvPr>
        </p:nvSpPr>
        <p:spPr/>
        <p:txBody>
          <a:bodyPr/>
          <a:lstStyle/>
          <a:p>
            <a:endParaRPr lang="es-MX" altLang="en-US" smtClean="0"/>
          </a:p>
          <a:p>
            <a:endParaRPr lang="es-MX" altLang="en-US" smtClean="0"/>
          </a:p>
          <a:p>
            <a:pPr algn="r"/>
            <a:r>
              <a:rPr lang="es-MX" altLang="en-US" i="1" smtClean="0"/>
              <a:t>.. An extremely brief recap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8313" y="333375"/>
            <a:ext cx="7772400" cy="1223963"/>
          </a:xfrm>
        </p:spPr>
        <p:txBody>
          <a:bodyPr/>
          <a:lstStyle/>
          <a:p>
            <a:pPr eaLnBrk="1" hangingPunct="1"/>
            <a:r>
              <a:rPr lang="en-US" altLang="en-US" sz="3800" smtClean="0"/>
              <a:t>Quantitative </a:t>
            </a:r>
            <a:r>
              <a:rPr lang="en-US" altLang="en-US" sz="3800" i="1" smtClean="0"/>
              <a:t>and</a:t>
            </a:r>
            <a:r>
              <a:rPr lang="en-US" altLang="en-US" sz="3800" smtClean="0"/>
              <a:t> Qualitative</a:t>
            </a:r>
            <a:br>
              <a:rPr lang="en-US" altLang="en-US" sz="3800" smtClean="0"/>
            </a:br>
            <a:r>
              <a:rPr lang="en-US" altLang="en-US" sz="3800" smtClean="0"/>
              <a:t>					Basic Concepts</a:t>
            </a:r>
            <a:endParaRPr lang="en-US" altLang="en-US" smtClean="0"/>
          </a:p>
        </p:txBody>
      </p:sp>
      <p:graphicFrame>
        <p:nvGraphicFramePr>
          <p:cNvPr id="4" name="3 Tabla"/>
          <p:cNvGraphicFramePr>
            <a:graphicFrameLocks noGrp="1"/>
          </p:cNvGraphicFramePr>
          <p:nvPr/>
        </p:nvGraphicFramePr>
        <p:xfrm>
          <a:off x="684213" y="1916113"/>
          <a:ext cx="7704137" cy="3679825"/>
        </p:xfrm>
        <a:graphic>
          <a:graphicData uri="http://schemas.openxmlformats.org/drawingml/2006/table">
            <a:tbl>
              <a:tblPr/>
              <a:tblGrid>
                <a:gridCol w="3852862">
                  <a:extLst>
                    <a:ext uri="{9D8B030D-6E8A-4147-A177-3AD203B41FA5}">
                      <a16:colId xmlns:a16="http://schemas.microsoft.com/office/drawing/2014/main" val="20000"/>
                    </a:ext>
                  </a:extLst>
                </a:gridCol>
                <a:gridCol w="3851275">
                  <a:extLst>
                    <a:ext uri="{9D8B030D-6E8A-4147-A177-3AD203B41FA5}">
                      <a16:colId xmlns:a16="http://schemas.microsoft.com/office/drawing/2014/main" val="20001"/>
                    </a:ext>
                  </a:extLst>
                </a:gridCol>
              </a:tblGrid>
              <a:tr h="63995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noProof="0" dirty="0" smtClean="0">
                          <a:ln>
                            <a:noFill/>
                          </a:ln>
                          <a:solidFill>
                            <a:srgbClr val="FFFFFF"/>
                          </a:solidFill>
                          <a:effectLst/>
                          <a:latin typeface="Arial" charset="0"/>
                          <a:cs typeface="Arial" charset="0"/>
                        </a:rPr>
                        <a:t>Quantitative (dominant assessment tool)</a:t>
                      </a: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2">
                        <a:lumMod val="5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noProof="0" dirty="0" smtClean="0">
                          <a:ln>
                            <a:noFill/>
                          </a:ln>
                          <a:solidFill>
                            <a:srgbClr val="FFFFFF"/>
                          </a:solidFill>
                          <a:effectLst/>
                          <a:latin typeface="Arial" charset="0"/>
                          <a:cs typeface="Arial" charset="0"/>
                        </a:rPr>
                        <a:t>Qualitative (emerging assessment tool)</a:t>
                      </a: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2">
                        <a:lumMod val="50000"/>
                      </a:schemeClr>
                    </a:solidFill>
                  </a:tcPr>
                </a:tc>
                <a:extLst>
                  <a:ext uri="{0D108BD9-81ED-4DB2-BD59-A6C34878D82A}">
                    <a16:rowId xmlns:a16="http://schemas.microsoft.com/office/drawing/2014/main" val="10000"/>
                  </a:ext>
                </a:extLst>
              </a:tr>
              <a:tr h="3039866">
                <a:tc>
                  <a:txBody>
                    <a:bodyPr/>
                    <a:lstStyle/>
                    <a:p>
                      <a:pPr marL="342900" marR="0" lvl="0" indent="-342900" algn="l" defTabSz="914400" rtl="0" eaLnBrk="1" fontAlgn="base" latinLnBrk="0" hangingPunct="1">
                        <a:lnSpc>
                          <a:spcPct val="125000"/>
                        </a:lnSpc>
                        <a:spcBef>
                          <a:spcPct val="0"/>
                        </a:spcBef>
                        <a:spcAft>
                          <a:spcPct val="0"/>
                        </a:spcAft>
                        <a:buClrTx/>
                        <a:buSzTx/>
                        <a:buFont typeface="Garamond" charset="0"/>
                        <a:buAutoNum type="arabicPeriod"/>
                        <a:tabLst/>
                      </a:pPr>
                      <a:r>
                        <a:rPr kumimoji="0" lang="en-US" sz="1800" b="0" i="0" u="none" strike="noStrike" cap="none" normalizeH="0" baseline="0" noProof="0" dirty="0" smtClean="0">
                          <a:ln>
                            <a:noFill/>
                          </a:ln>
                          <a:solidFill>
                            <a:srgbClr val="000000"/>
                          </a:solidFill>
                          <a:effectLst/>
                          <a:latin typeface="Arial" charset="0"/>
                          <a:cs typeface="Arial" charset="0"/>
                        </a:rPr>
                        <a:t>Macro </a:t>
                      </a:r>
                    </a:p>
                    <a:p>
                      <a:pPr marL="342900" marR="0" lvl="0" indent="-342900" algn="l" defTabSz="914400" rtl="0" eaLnBrk="1" fontAlgn="base" latinLnBrk="0" hangingPunct="1">
                        <a:lnSpc>
                          <a:spcPct val="125000"/>
                        </a:lnSpc>
                        <a:spcBef>
                          <a:spcPct val="0"/>
                        </a:spcBef>
                        <a:spcAft>
                          <a:spcPct val="0"/>
                        </a:spcAft>
                        <a:buClrTx/>
                        <a:buSzTx/>
                        <a:buFont typeface="Garamond" charset="0"/>
                        <a:buAutoNum type="arabicPeriod"/>
                        <a:tabLst/>
                      </a:pPr>
                      <a:r>
                        <a:rPr kumimoji="0" lang="en-US" sz="1800" b="0" i="0" u="none" strike="noStrike" cap="none" normalizeH="0" baseline="0" noProof="0" dirty="0" smtClean="0">
                          <a:ln>
                            <a:noFill/>
                          </a:ln>
                          <a:solidFill>
                            <a:srgbClr val="000000"/>
                          </a:solidFill>
                          <a:effectLst/>
                          <a:latin typeface="Arial" charset="0"/>
                          <a:cs typeface="Arial" charset="0"/>
                        </a:rPr>
                        <a:t>Deduction</a:t>
                      </a:r>
                    </a:p>
                    <a:p>
                      <a:pPr marL="342900" marR="0" lvl="0" indent="-342900" algn="l" defTabSz="914400" rtl="0" eaLnBrk="1" fontAlgn="base" latinLnBrk="0" hangingPunct="1">
                        <a:lnSpc>
                          <a:spcPct val="125000"/>
                        </a:lnSpc>
                        <a:spcBef>
                          <a:spcPct val="0"/>
                        </a:spcBef>
                        <a:spcAft>
                          <a:spcPct val="0"/>
                        </a:spcAft>
                        <a:buClrTx/>
                        <a:buSzTx/>
                        <a:buFont typeface="Garamond" charset="0"/>
                        <a:buAutoNum type="arabicPeriod"/>
                        <a:tabLst/>
                      </a:pPr>
                      <a:r>
                        <a:rPr kumimoji="0" lang="en-US" sz="1800" b="0" i="0" u="none" strike="noStrike" cap="none" normalizeH="0" baseline="0" noProof="0" dirty="0" smtClean="0">
                          <a:ln>
                            <a:noFill/>
                          </a:ln>
                          <a:solidFill>
                            <a:srgbClr val="000000"/>
                          </a:solidFill>
                          <a:effectLst/>
                          <a:latin typeface="Arial" charset="0"/>
                          <a:cs typeface="Arial" charset="0"/>
                        </a:rPr>
                        <a:t>Structures (laws)</a:t>
                      </a:r>
                    </a:p>
                    <a:p>
                      <a:pPr marL="342900" marR="0" lvl="0" indent="-342900" algn="l" defTabSz="914400" rtl="0" eaLnBrk="1" fontAlgn="base" latinLnBrk="0" hangingPunct="1">
                        <a:lnSpc>
                          <a:spcPct val="125000"/>
                        </a:lnSpc>
                        <a:spcBef>
                          <a:spcPct val="0"/>
                        </a:spcBef>
                        <a:spcAft>
                          <a:spcPct val="0"/>
                        </a:spcAft>
                        <a:buClrTx/>
                        <a:buSzTx/>
                        <a:buFont typeface="Garamond" charset="0"/>
                        <a:buAutoNum type="arabicPeriod"/>
                        <a:tabLst/>
                      </a:pPr>
                      <a:r>
                        <a:rPr kumimoji="0" lang="en-US" sz="1800" b="0" i="0" u="none" strike="noStrike" cap="none" normalizeH="0" baseline="0" noProof="0" dirty="0" smtClean="0">
                          <a:ln>
                            <a:noFill/>
                          </a:ln>
                          <a:solidFill>
                            <a:srgbClr val="000000"/>
                          </a:solidFill>
                          <a:effectLst/>
                          <a:latin typeface="Arial" charset="0"/>
                          <a:cs typeface="Arial" charset="0"/>
                        </a:rPr>
                        <a:t>Description</a:t>
                      </a:r>
                    </a:p>
                    <a:p>
                      <a:pPr marL="342900" marR="0" lvl="0" indent="-342900" algn="l" defTabSz="914400" rtl="0" eaLnBrk="1" fontAlgn="base" latinLnBrk="0" hangingPunct="1">
                        <a:lnSpc>
                          <a:spcPct val="125000"/>
                        </a:lnSpc>
                        <a:spcBef>
                          <a:spcPct val="0"/>
                        </a:spcBef>
                        <a:spcAft>
                          <a:spcPct val="0"/>
                        </a:spcAft>
                        <a:buClrTx/>
                        <a:buSzTx/>
                        <a:buFont typeface="Garamond" charset="0"/>
                        <a:buAutoNum type="arabicPeriod"/>
                        <a:tabLst/>
                      </a:pPr>
                      <a:r>
                        <a:rPr kumimoji="0" lang="en-US" sz="1800" b="0" i="0" u="none" strike="noStrike" cap="none" normalizeH="0" baseline="0" noProof="0" dirty="0" smtClean="0">
                          <a:ln>
                            <a:noFill/>
                          </a:ln>
                          <a:solidFill>
                            <a:srgbClr val="000000"/>
                          </a:solidFill>
                          <a:effectLst/>
                          <a:latin typeface="Arial" charset="0"/>
                          <a:cs typeface="Arial" charset="0"/>
                        </a:rPr>
                        <a:t>Outside, impartial researcher</a:t>
                      </a:r>
                    </a:p>
                    <a:p>
                      <a:pPr marL="342900" marR="0" lvl="0" indent="-342900" algn="l" defTabSz="914400" rtl="0" eaLnBrk="1" fontAlgn="base" latinLnBrk="0" hangingPunct="1">
                        <a:lnSpc>
                          <a:spcPct val="125000"/>
                        </a:lnSpc>
                        <a:spcBef>
                          <a:spcPct val="0"/>
                        </a:spcBef>
                        <a:spcAft>
                          <a:spcPct val="0"/>
                        </a:spcAft>
                        <a:buClrTx/>
                        <a:buSzTx/>
                        <a:buFont typeface="Garamond" charset="0"/>
                        <a:buAutoNum type="arabicPeriod"/>
                        <a:tabLst/>
                      </a:pPr>
                      <a:r>
                        <a:rPr kumimoji="0" lang="en-US" sz="1800" b="0" i="0" u="none" strike="noStrike" cap="none" normalizeH="0" baseline="0" noProof="0" dirty="0" smtClean="0">
                          <a:ln>
                            <a:noFill/>
                          </a:ln>
                          <a:solidFill>
                            <a:srgbClr val="000000"/>
                          </a:solidFill>
                          <a:effectLst/>
                          <a:latin typeface="Arial" charset="0"/>
                          <a:cs typeface="Arial" charset="0"/>
                        </a:rPr>
                        <a:t>Understanding (correlations)</a:t>
                      </a:r>
                    </a:p>
                    <a:p>
                      <a:pPr marL="342900" marR="0" lvl="0" indent="-342900" algn="l" defTabSz="914400" rtl="0" eaLnBrk="1" fontAlgn="base" latinLnBrk="0" hangingPunct="1">
                        <a:lnSpc>
                          <a:spcPct val="125000"/>
                        </a:lnSpc>
                        <a:spcBef>
                          <a:spcPct val="0"/>
                        </a:spcBef>
                        <a:spcAft>
                          <a:spcPct val="0"/>
                        </a:spcAft>
                        <a:buClrTx/>
                        <a:buSzTx/>
                        <a:buFont typeface="Garamond" charset="0"/>
                        <a:buAutoNum type="arabicPeriod"/>
                        <a:tabLst/>
                      </a:pPr>
                      <a:r>
                        <a:rPr kumimoji="0" lang="en-US" sz="1800" b="0" i="1" u="none" strike="noStrike" cap="none" normalizeH="0" baseline="0" noProof="0" dirty="0" err="1" smtClean="0">
                          <a:ln>
                            <a:noFill/>
                          </a:ln>
                          <a:solidFill>
                            <a:srgbClr val="000000"/>
                          </a:solidFill>
                          <a:effectLst/>
                          <a:latin typeface="Arial" charset="0"/>
                          <a:cs typeface="Arial" charset="0"/>
                        </a:rPr>
                        <a:t>Etic</a:t>
                      </a:r>
                      <a:endParaRPr kumimoji="0" lang="en-US" sz="1800" b="0" i="1" u="none" strike="noStrike" cap="none" normalizeH="0" baseline="0" noProof="0" dirty="0" smtClean="0">
                        <a:ln>
                          <a:noFill/>
                        </a:ln>
                        <a:solidFill>
                          <a:srgbClr val="000000"/>
                        </a:solidFill>
                        <a:effectLst/>
                        <a:latin typeface="Arial" charset="0"/>
                        <a:cs typeface="Arial"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noProof="0" dirty="0" smtClean="0">
                        <a:ln>
                          <a:noFill/>
                        </a:ln>
                        <a:solidFill>
                          <a:srgbClr val="000000"/>
                        </a:solidFill>
                        <a:effectLst/>
                        <a:latin typeface="Arial" charset="0"/>
                        <a:cs typeface="Arial" charset="0"/>
                      </a:endParaRP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ECB"/>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Garamond" charset="0"/>
                        <a:buAutoNum type="arabicPeriod"/>
                        <a:tabLst/>
                      </a:pPr>
                      <a:r>
                        <a:rPr kumimoji="0" lang="en-US" sz="1800" b="0" i="0" u="none" strike="noStrike" cap="none" normalizeH="0" baseline="0" noProof="0" dirty="0" smtClean="0">
                          <a:ln>
                            <a:noFill/>
                          </a:ln>
                          <a:solidFill>
                            <a:srgbClr val="000000"/>
                          </a:solidFill>
                          <a:effectLst/>
                          <a:latin typeface="Arial" charset="0"/>
                          <a:cs typeface="Arial" charset="0"/>
                        </a:rPr>
                        <a:t>Micro</a:t>
                      </a:r>
                    </a:p>
                    <a:p>
                      <a:pPr marL="342900" marR="0" lvl="0" indent="-342900" algn="l" defTabSz="914400" rtl="0" eaLnBrk="1" fontAlgn="base" latinLnBrk="0" hangingPunct="1">
                        <a:lnSpc>
                          <a:spcPct val="100000"/>
                        </a:lnSpc>
                        <a:spcBef>
                          <a:spcPct val="0"/>
                        </a:spcBef>
                        <a:spcAft>
                          <a:spcPct val="0"/>
                        </a:spcAft>
                        <a:buClrTx/>
                        <a:buSzTx/>
                        <a:buFont typeface="Garamond" charset="0"/>
                        <a:buAutoNum type="arabicPeriod"/>
                        <a:tabLst/>
                      </a:pPr>
                      <a:r>
                        <a:rPr kumimoji="0" lang="en-US" sz="1800" b="0" i="0" u="none" strike="noStrike" cap="none" normalizeH="0" baseline="0" noProof="0" dirty="0" smtClean="0">
                          <a:ln>
                            <a:noFill/>
                          </a:ln>
                          <a:solidFill>
                            <a:srgbClr val="000000"/>
                          </a:solidFill>
                          <a:effectLst/>
                          <a:latin typeface="Arial" charset="0"/>
                          <a:cs typeface="Arial" charset="0"/>
                        </a:rPr>
                        <a:t>Induction</a:t>
                      </a:r>
                    </a:p>
                    <a:p>
                      <a:pPr marL="342900" marR="0" lvl="0" indent="-342900" algn="l" defTabSz="914400" rtl="0" eaLnBrk="1" fontAlgn="base" latinLnBrk="0" hangingPunct="1">
                        <a:lnSpc>
                          <a:spcPct val="125000"/>
                        </a:lnSpc>
                        <a:spcBef>
                          <a:spcPct val="0"/>
                        </a:spcBef>
                        <a:spcAft>
                          <a:spcPct val="0"/>
                        </a:spcAft>
                        <a:buClrTx/>
                        <a:buSzTx/>
                        <a:buFont typeface="Garamond" charset="0"/>
                        <a:buAutoNum type="arabicPeriod"/>
                        <a:tabLst/>
                      </a:pPr>
                      <a:r>
                        <a:rPr kumimoji="0" lang="en-US" sz="1800" b="0" i="0" u="none" strike="noStrike" cap="none" normalizeH="0" baseline="0" noProof="0" dirty="0" smtClean="0">
                          <a:ln>
                            <a:noFill/>
                          </a:ln>
                          <a:solidFill>
                            <a:srgbClr val="000000"/>
                          </a:solidFill>
                          <a:effectLst/>
                          <a:latin typeface="Arial" charset="0"/>
                          <a:cs typeface="Arial" charset="0"/>
                        </a:rPr>
                        <a:t>Processes (contingencies)</a:t>
                      </a:r>
                    </a:p>
                    <a:p>
                      <a:pPr marL="342900" marR="0" lvl="0" indent="-342900" algn="l" defTabSz="914400" rtl="0" eaLnBrk="1" fontAlgn="base" latinLnBrk="0" hangingPunct="1">
                        <a:lnSpc>
                          <a:spcPct val="125000"/>
                        </a:lnSpc>
                        <a:spcBef>
                          <a:spcPct val="0"/>
                        </a:spcBef>
                        <a:spcAft>
                          <a:spcPct val="0"/>
                        </a:spcAft>
                        <a:buClrTx/>
                        <a:buSzTx/>
                        <a:buFont typeface="Garamond" charset="0"/>
                        <a:buAutoNum type="arabicPeriod"/>
                        <a:tabLst/>
                      </a:pPr>
                      <a:r>
                        <a:rPr kumimoji="0" lang="en-US" sz="1800" b="0" i="0" u="none" strike="noStrike" cap="none" normalizeH="0" baseline="0" noProof="0" dirty="0" smtClean="0">
                          <a:ln>
                            <a:noFill/>
                          </a:ln>
                          <a:solidFill>
                            <a:srgbClr val="000000"/>
                          </a:solidFill>
                          <a:effectLst/>
                          <a:latin typeface="Arial" charset="0"/>
                          <a:cs typeface="Arial" charset="0"/>
                        </a:rPr>
                        <a:t>Interpretation</a:t>
                      </a:r>
                    </a:p>
                    <a:p>
                      <a:pPr marL="342900" marR="0" lvl="0" indent="-342900" algn="l" defTabSz="914400" rtl="0" eaLnBrk="1" fontAlgn="base" latinLnBrk="0" hangingPunct="1">
                        <a:lnSpc>
                          <a:spcPct val="125000"/>
                        </a:lnSpc>
                        <a:spcBef>
                          <a:spcPct val="0"/>
                        </a:spcBef>
                        <a:spcAft>
                          <a:spcPct val="0"/>
                        </a:spcAft>
                        <a:buClrTx/>
                        <a:buSzTx/>
                        <a:buFont typeface="Garamond" charset="0"/>
                        <a:buAutoNum type="arabicPeriod"/>
                        <a:tabLst/>
                      </a:pPr>
                      <a:r>
                        <a:rPr kumimoji="0" lang="en-US" sz="1800" b="0" i="0" u="none" strike="noStrike" cap="none" normalizeH="0" baseline="0" noProof="0" dirty="0" smtClean="0">
                          <a:ln>
                            <a:noFill/>
                          </a:ln>
                          <a:solidFill>
                            <a:srgbClr val="000000"/>
                          </a:solidFill>
                          <a:effectLst/>
                          <a:latin typeface="Arial" charset="0"/>
                          <a:cs typeface="Arial" charset="0"/>
                        </a:rPr>
                        <a:t>Internal, partial researcher</a:t>
                      </a:r>
                    </a:p>
                    <a:p>
                      <a:pPr marL="342900" marR="0" lvl="0" indent="-342900" algn="l" defTabSz="914400" rtl="0" eaLnBrk="1" fontAlgn="base" latinLnBrk="0" hangingPunct="1">
                        <a:lnSpc>
                          <a:spcPct val="125000"/>
                        </a:lnSpc>
                        <a:spcBef>
                          <a:spcPct val="0"/>
                        </a:spcBef>
                        <a:spcAft>
                          <a:spcPct val="0"/>
                        </a:spcAft>
                        <a:buClrTx/>
                        <a:buSzTx/>
                        <a:buFont typeface="Garamond" charset="0"/>
                        <a:buAutoNum type="arabicPeriod"/>
                        <a:tabLst/>
                      </a:pPr>
                      <a:r>
                        <a:rPr kumimoji="0" lang="en-US" sz="1800" b="0" i="0" u="none" strike="noStrike" cap="none" normalizeH="0" baseline="0" noProof="0" dirty="0" smtClean="0">
                          <a:ln>
                            <a:noFill/>
                          </a:ln>
                          <a:solidFill>
                            <a:srgbClr val="000000"/>
                          </a:solidFill>
                          <a:effectLst/>
                          <a:latin typeface="Arial" charset="0"/>
                          <a:cs typeface="Arial" charset="0"/>
                        </a:rPr>
                        <a:t>Comprehension (multi causal explanations, direction of causality)</a:t>
                      </a:r>
                    </a:p>
                    <a:p>
                      <a:pPr marL="342900" marR="0" lvl="0" indent="-342900" algn="l" defTabSz="914400" rtl="0" eaLnBrk="1" fontAlgn="base" latinLnBrk="0" hangingPunct="1">
                        <a:lnSpc>
                          <a:spcPct val="125000"/>
                        </a:lnSpc>
                        <a:spcBef>
                          <a:spcPct val="0"/>
                        </a:spcBef>
                        <a:spcAft>
                          <a:spcPct val="0"/>
                        </a:spcAft>
                        <a:buClrTx/>
                        <a:buSzTx/>
                        <a:buFont typeface="Garamond" charset="0"/>
                        <a:buAutoNum type="arabicPeriod"/>
                        <a:tabLst/>
                      </a:pPr>
                      <a:r>
                        <a:rPr kumimoji="0" lang="en-US" sz="1800" b="0" i="1" u="none" strike="noStrike" cap="none" normalizeH="0" baseline="0" noProof="0" dirty="0" err="1" smtClean="0">
                          <a:ln>
                            <a:noFill/>
                          </a:ln>
                          <a:solidFill>
                            <a:srgbClr val="000000"/>
                          </a:solidFill>
                          <a:effectLst/>
                          <a:latin typeface="Arial" charset="0"/>
                          <a:cs typeface="Arial" charset="0"/>
                        </a:rPr>
                        <a:t>Emic</a:t>
                      </a:r>
                      <a:endParaRPr kumimoji="0" lang="en-US" sz="1800" b="0" i="1" u="none" strike="noStrike" cap="none" normalizeH="0" baseline="0" noProof="0" dirty="0" smtClean="0">
                        <a:ln>
                          <a:noFill/>
                        </a:ln>
                        <a:solidFill>
                          <a:srgbClr val="000000"/>
                        </a:solidFill>
                        <a:effectLst/>
                        <a:latin typeface="Arial" charset="0"/>
                        <a:cs typeface="Arial" charset="0"/>
                      </a:endParaRP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DECB"/>
                    </a:solidFill>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0.0&quot;&gt;&lt;object type=&quot;1&quot; unique_id=&quot;10001&quot;&gt;&lt;object type=&quot;2&quot; unique_id=&quot;23304&quot;&gt;&lt;object type=&quot;3&quot; unique_id=&quot;23305&quot;&gt;&lt;property id=&quot;20148&quot; value=&quot;5&quot;/&gt;&lt;property id=&quot;20300&quot; value=&quot;Slide 1&quot;/&gt;&lt;property id=&quot;20307&quot; value=&quot;275&quot;/&gt;&lt;/object&gt;&lt;object type=&quot;3&quot; unique_id=&quot;23306&quot;&gt;&lt;property id=&quot;20148&quot; value=&quot;5&quot;/&gt;&lt;property id=&quot;20300&quot; value=&quot;Slide 2 - &amp;quot;Outline&amp;quot;&quot;/&gt;&lt;property id=&quot;20307&quot; value=&quot;324&quot;/&gt;&lt;/object&gt;&lt;object type=&quot;3&quot; unique_id=&quot;23307&quot;&gt;&lt;property id=&quot;20148&quot; value=&quot;5&quot;/&gt;&lt;property id=&quot;20300&quot; value=&quot;Slide 3 - &amp;quot;Why discuss qualitative research?&amp;quot;&quot;/&gt;&lt;property id=&quot;20307&quot; value=&quot;480&quot;/&gt;&lt;/object&gt;&lt;object type=&quot;3&quot; unique_id=&quot;23308&quot;&gt;&lt;property id=&quot;20148&quot; value=&quot;5&quot;/&gt;&lt;property id=&quot;20300&quot; value=&quot;Slide 4 - &amp;quot;What is Qualitative Assessment? &amp;quot;&quot;/&gt;&lt;property id=&quot;20307&quot; value=&quot;472&quot;/&gt;&lt;/object&gt;&lt;object type=&quot;3&quot; unique_id=&quot;23309&quot;&gt;&lt;property id=&quot;20148&quot; value=&quot;5&quot;/&gt;&lt;property id=&quot;20300&quot; value=&quot;Slide 5 - &amp;quot;Qualitative Assessment / Questions&amp;quot;&quot;/&gt;&lt;property id=&quot;20307&quot; value=&quot;473&quot;/&gt;&lt;/object&gt;&lt;object type=&quot;3&quot; unique_id=&quot;23310&quot;&gt;&lt;property id=&quot;20148&quot; value=&quot;5&quot;/&gt;&lt;property id=&quot;20300&quot; value=&quot;Slide 6 - &amp;quot;Why qualitative assessment?&amp;quot;&quot;/&gt;&lt;property id=&quot;20307&quot; value=&quot;474&quot;/&gt;&lt;/object&gt;&lt;object type=&quot;3&quot; unique_id=&quot;23311&quot;&gt;&lt;property id=&quot;20148&quot; value=&quot;5&quot;/&gt;&lt;property id=&quot;20300&quot; value=&quot;Slide 7 - &amp;quot;Why qualitative assessment? (cont)&amp;quot;&quot;/&gt;&lt;property id=&quot;20307&quot; value=&quot;475&quot;/&gt;&lt;/object&gt;&lt;object type=&quot;3&quot; unique_id=&quot;23312&quot;&gt;&lt;property id=&quot;20148&quot; value=&quot;5&quot;/&gt;&lt;property id=&quot;20300&quot; value=&quot;Slide 8 - &amp;quot;What are the basic principles of qualitative research? &amp;quot;&quot;/&gt;&lt;property id=&quot;20307&quot; value=&quot;405&quot;/&gt;&lt;/object&gt;&lt;object type=&quot;3&quot; unique_id=&quot;23313&quot;&gt;&lt;property id=&quot;20148&quot; value=&quot;5&quot;/&gt;&lt;property id=&quot;20300&quot; value=&quot;Slide 9 - &amp;quot;Quantitative and Qualitative &amp;amp;#x09;&amp;amp;#x09;&amp;amp;#x09;&amp;amp;#x09;&amp;amp;#x09;Basic Concepts&amp;quot;&quot;/&gt;&lt;property id=&quot;20307&quot; value=&quot;406&quot;/&gt;&lt;/object&gt;&lt;object type=&quot;3&quot; unique_id=&quot;23314&quot;&gt;&lt;property id=&quot;20148&quot; value=&quot;5&quot;/&gt;&lt;property id=&quot;20300&quot; value=&quot;Slide 10 - &amp;quot;Two Paradigms: Complimentarity&amp;quot;&quot;/&gt;&lt;property id=&quot;20307&quot; value=&quot;407&quot;/&gt;&lt;/object&gt;&lt;object type=&quot;3&quot; unique_id=&quot;23315&quot;&gt;&lt;property id=&quot;20148&quot; value=&quot;5&quot;/&gt;&lt;property id=&quot;20300&quot; value=&quot;Slide 11&quot;/&gt;&lt;property id=&quot;20307&quot; value=&quot;408&quot;/&gt;&lt;/object&gt;&lt;object type=&quot;3&quot; unique_id=&quot;23316&quot;&gt;&lt;property id=&quot;20148&quot; value=&quot;5&quot;/&gt;&lt;property id=&quot;20300&quot; value=&quot;Slide 12 - &amp;quot;Qualitative Methods &amp;amp;#x09;&amp;amp;#x09;&amp;amp;#x09;&amp;amp;#x09;&amp;amp;#x09;Basic Concepts&amp;quot;&quot;/&gt;&lt;property id=&quot;20307&quot; value=&quot;409&quot;/&gt;&lt;/object&gt;&lt;object type=&quot;3&quot; unique_id=&quot;23317&quot;&gt;&lt;property id=&quot;20148&quot; value=&quot;5&quot;/&gt;&lt;property id=&quot;20300&quot; value=&quot;Slide 13 - &amp;quot;Qualitative Data: How do we recognize qualitative data? &amp;quot;&quot;/&gt;&lt;property id=&quot;20307&quot; value=&quot;411&quot;/&gt;&lt;/object&gt;&lt;object type=&quot;3&quot; unique_id=&quot;23318&quot;&gt;&lt;property id=&quot;20148&quot; value=&quot;5&quot;/&gt;&lt;property id=&quot;20300&quot; value=&quot;Slide 14 - &amp;quot;Qualitative Data (Cont..)&amp;amp;#x09;&amp;amp;#x09;&amp;amp;#x09;&amp;amp;#x09;&amp;amp;#x09;&amp;quot;&quot;/&gt;&lt;property id=&quot;20307&quot; value=&quot;412&quot;/&gt;&lt;/object&gt;&lt;object type=&quot;3&quot; unique_id=&quot;23319&quot;&gt;&lt;property id=&quot;20148&quot; value=&quot;5&quot;/&gt;&lt;property id=&quot;20300&quot; value=&quot;Slide 15 - &amp;quot;The creation and interpretation of qualitative data &amp;quot;&quot;/&gt;&lt;property id=&quot;20307&quot; value=&quot;410&quot;/&gt;&lt;/object&gt;&lt;object type=&quot;3&quot; unique_id=&quot;23320&quot;&gt;&lt;property id=&quot;20148&quot; value=&quot;5&quot;/&gt;&lt;property id=&quot;20300&quot; value=&quot;Slide 16 - &amp;quot;.. First self analysis!! &amp;quot;&quot;/&gt;&lt;property id=&quot;20307&quot; value=&quot;476&quot;/&gt;&lt;/object&gt;&lt;object type=&quot;3&quot; unique_id=&quot;23321&quot;&gt;&lt;property id=&quot;20148&quot; value=&quot;5&quot;/&gt;&lt;property id=&quot;20300&quot; value=&quot;Slide 17&quot;/&gt;&lt;property id=&quot;20307&quot; value=&quot;478&quot;/&gt;&lt;/object&gt;&lt;object type=&quot;3&quot; unique_id=&quot;23322&quot;&gt;&lt;property id=&quot;20148&quot; value=&quot;5&quot;/&gt;&lt;property id=&quot;20300&quot; value=&quot;Slide 18 - &amp;quot;6 steps for designing a qualitative assessment&amp;quot;&quot;/&gt;&lt;property id=&quot;20307&quot; value=&quot;414&quot;/&gt;&lt;/object&gt;&lt;object type=&quot;3&quot; unique_id=&quot;23323&quot;&gt;&lt;property id=&quot;20148&quot; value=&quot;5&quot;/&gt;&lt;property id=&quot;20300&quot; value=&quot;Slide 19 - &amp;quot;Qualitative Assesment Design&amp;quot;&quot;/&gt;&lt;property id=&quot;20307&quot; value=&quot;387&quot;/&gt;&lt;/object&gt;&lt;object type=&quot;3&quot; unique_id=&quot;23324&quot;&gt;&lt;property id=&quot;20148&quot; value=&quot;5&quot;/&gt;&lt;property id=&quot;20300&quot; value=&quot;Slide 20 - &amp;quot;Design steps (cont..)&amp;quot;&quot;/&gt;&lt;property id=&quot;20307&quot; value=&quot;388&quot;/&gt;&lt;/object&gt;&lt;object type=&quot;3&quot; unique_id=&quot;23325&quot;&gt;&lt;property id=&quot;20148&quot; value=&quot;5&quot;/&gt;&lt;property id=&quot;20300&quot; value=&quot;Slide 21 - &amp;quot;1. Overall Picture &amp;quot;&quot;/&gt;&lt;property id=&quot;20307&quot; value=&quot;401&quot;/&gt;&lt;/object&gt;&lt;object type=&quot;3&quot; unique_id=&quot;23326&quot;&gt;&lt;property id=&quot;20148&quot; value=&quot;5&quot;/&gt;&lt;property id=&quot;20300&quot; value=&quot;Slide 22 - &amp;quot;1. Overall Picture (1 of 2) &amp;quot;&quot;/&gt;&lt;property id=&quot;20307&quot; value=&quot;374&quot;/&gt;&lt;/object&gt;&lt;object type=&quot;3&quot; unique_id=&quot;23327&quot;&gt;&lt;property id=&quot;20148&quot; value=&quot;5&quot;/&gt;&lt;property id=&quot;20300&quot; value=&quot;Slide 23 - &amp;quot;1. Overall Picture (2 of 2) &amp;quot;&quot;/&gt;&lt;property id=&quot;20307&quot; value=&quot;389&quot;/&gt;&lt;/object&gt;&lt;object type=&quot;3&quot; unique_id=&quot;23328&quot;&gt;&lt;property id=&quot;20148&quot; value=&quot;5&quot;/&gt;&lt;property id=&quot;20300&quot; value=&quot;Slide 24 - &amp;quot;2. Define the type of assessment &amp;quot;&quot;/&gt;&lt;property id=&quot;20307&quot; value=&quot;402&quot;/&gt;&lt;/object&gt;&lt;object type=&quot;3&quot; unique_id=&quot;23329&quot;&gt;&lt;property id=&quot;20148&quot; value=&quot;5&quot;/&gt;&lt;property id=&quot;20300&quot; value=&quot;Slide 25&quot;/&gt;&lt;property id=&quot;20307&quot; value=&quot;415&quot;/&gt;&lt;/object&gt;&lt;object type=&quot;3&quot; unique_id=&quot;23330&quot;&gt;&lt;property id=&quot;20148&quot; value=&quot;5&quot;/&gt;&lt;property id=&quot;20300&quot; value=&quot;Slide 26 - &amp;quot;Another method for classifying evaluations &amp;quot;&quot;/&gt;&lt;property id=&quot;20307&quot; value=&quot;507&quot;/&gt;&lt;/object&gt;&lt;object type=&quot;3&quot; unique_id=&quot;23331&quot;&gt;&lt;property id=&quot;20148&quot; value=&quot;5&quot;/&gt;&lt;property id=&quot;20300&quot; value=&quot;Slide 27 - &amp;quot;3. Theoretical Approach&amp;quot;&quot;/&gt;&lt;property id=&quot;20307&quot; value=&quot;416&quot;/&gt;&lt;/object&gt;&lt;object type=&quot;3&quot; unique_id=&quot;23332&quot;&gt;&lt;property id=&quot;20148&quot; value=&quot;5&quot;/&gt;&lt;property id=&quot;20300&quot; value=&quot;Slide 28 - &amp;quot;Theoretical framework definition&amp;quot;&quot;/&gt;&lt;property id=&quot;20307&quot; value=&quot;417&quot;/&gt;&lt;/object&gt;&lt;object type=&quot;3&quot; unique_id=&quot;23333&quot;&gt;&lt;property id=&quot;20148&quot; value=&quot;5&quot;/&gt;&lt;property id=&quot;20300&quot; value=&quot;Slide 29 - &amp;quot;The Program: ToC&amp;quot;&quot;/&gt;&lt;property id=&quot;20307&quot; value=&quot;421&quot;/&gt;&lt;/object&gt;&lt;object type=&quot;3&quot; unique_id=&quot;23334&quot;&gt;&lt;property id=&quot;20148&quot; value=&quot;5&quot;/&gt;&lt;property id=&quot;20300&quot; value=&quot;Slide 30 - &amp;quot;Qualitative Methods: Paradigm&amp;quot;&quot;/&gt;&lt;property id=&quot;20307&quot; value=&quot;418&quot;/&gt;&lt;/object&gt;&lt;object type=&quot;3&quot; unique_id=&quot;23335&quot;&gt;&lt;property id=&quot;20148&quot; value=&quot;5&quot;/&gt;&lt;property id=&quot;20300&quot; value=&quot;Slide 31 - &amp;quot;Some Examples of Paradigms&amp;quot;&quot;/&gt;&lt;property id=&quot;20307&quot; value=&quot;419&quot;/&gt;&lt;/object&gt;&lt;object type=&quot;3&quot; unique_id=&quot;23336&quot;&gt;&lt;property id=&quot;20148&quot; value=&quot;5&quot;/&gt;&lt;property id=&quot;20300&quot; value=&quot;Slide 32 - &amp;quot;Some Examples of Paradigms (Cont..)&amp;quot;&quot;/&gt;&lt;property id=&quot;20307&quot; value=&quot;420&quot;/&gt;&lt;/object&gt;&lt;object type=&quot;3&quot; unique_id=&quot;23337&quot;&gt;&lt;property id=&quot;20148&quot; value=&quot;5&quot;/&gt;&lt;property id=&quot;20300&quot; value=&quot;Slide 33 - &amp;quot;4. Define the type of qualitative questions and connect them with the assessment design&amp;quot;&quot;/&gt;&lt;property id=&quot;20307&quot; value=&quot;393&quot;/&gt;&lt;/object&gt;&lt;object type=&quot;3&quot; unique_id=&quot;23338&quot;&gt;&lt;property id=&quot;20148&quot; value=&quot;5&quot;/&gt;&lt;property id=&quot;20300&quot; value=&quot;Slide 34 - &amp;quot;Qualitative Assessment Questions&amp;quot;&quot;/&gt;&lt;property id=&quot;20307&quot; value=&quot;398&quot;/&gt;&lt;/object&gt;&lt;object type=&quot;3&quot; unique_id=&quot;23339&quot;&gt;&lt;property id=&quot;20148&quot; value=&quot;5&quot;/&gt;&lt;property id=&quot;20300&quot; value=&quot;Slide 35 - &amp;quot;Formative and Summative Assesment&amp;quot;&quot;/&gt;&lt;property id=&quot;20307&quot; value=&quot;399&quot;/&gt;&lt;/object&gt;&lt;object type=&quot;3&quot; unique_id=&quot;23340&quot;&gt;&lt;property id=&quot;20148&quot; value=&quot;5&quot;/&gt;&lt;property id=&quot;20300&quot; value=&quot;Slide 36 - &amp;quot;Sample Questions&amp;quot;&quot;/&gt;&lt;property id=&quot;20307&quot; value=&quot;400&quot;/&gt;&lt;/object&gt;&lt;object type=&quot;3&quot; unique_id=&quot;23341&quot;&gt;&lt;property id=&quot;20148&quot; value=&quot;5&quot;/&gt;&lt;property id=&quot;20300&quot; value=&quot;Slide 37 - &amp;quot;Main types of qualitative design &amp;quot;&quot;/&gt;&lt;property id=&quot;20307&quot; value=&quot;386&quot;/&gt;&lt;/object&gt;&lt;object type=&quot;3&quot; unique_id=&quot;23342&quot;&gt;&lt;property id=&quot;20148&quot; value=&quot;5&quot;/&gt;&lt;property id=&quot;20300&quot; value=&quot;Slide 38 - &amp;quot;5. Formulate a plan for the collection and analysis of data&amp;quot;&quot;/&gt;&lt;property id=&quot;20307&quot; value=&quot;396&quot;/&gt;&lt;/object&gt;&lt;object type=&quot;3&quot; unique_id=&quot;23343&quot;&gt;&lt;property id=&quot;20148&quot; value=&quot;5&quot;/&gt;&lt;property id=&quot;20300&quot; value=&quot;Slide 39 - &amp;quot;Collection of Qualitative Data&amp;quot;&quot;/&gt;&lt;property id=&quot;20307&quot; value=&quot;332&quot;/&gt;&lt;/object&gt;&lt;object type=&quot;3&quot; unique_id=&quot;23344&quot;&gt;&lt;property id=&quot;20148&quot; value=&quot;5&quot;/&gt;&lt;property id=&quot;20300&quot; value=&quot;Slide 40 - &amp;quot;Sample and Recruitment &amp;quot;&quot;/&gt;&lt;property id=&quot;20307&quot; value=&quot;333&quot;/&gt;&lt;/object&gt;&lt;object type=&quot;3&quot; unique_id=&quot;23345&quot;&gt;&lt;property id=&quot;20148&quot; value=&quot;5&quot;/&gt;&lt;property id=&quot;20300&quot; value=&quot;Slide 41 - &amp;quot;Strategies for Purposive Sampling&amp;quot;&quot;/&gt;&lt;property id=&quot;20307&quot; value=&quot;334&quot;/&gt;&lt;/object&gt;&lt;object type=&quot;3&quot; unique_id=&quot;23346&quot;&gt;&lt;property id=&quot;20148&quot; value=&quot;5&quot;/&gt;&lt;property id=&quot;20300&quot; value=&quot;Slide 42 - &amp;quot; Maximal Variation: N of the Sample&amp;quot;&quot;/&gt;&lt;property id=&quot;20307&quot; value=&quot;292&quot;/&gt;&lt;/object&gt;&lt;object type=&quot;3&quot; unique_id=&quot;23347&quot;&gt;&lt;property id=&quot;20148&quot; value=&quot;5&quot;/&gt;&lt;property id=&quot;20300&quot; value=&quot;Slide 43 - &amp;quot;Calculating the Size of the Sample&amp;quot;&quot;/&gt;&lt;property id=&quot;20307&quot; value=&quot;423&quot;/&gt;&lt;/object&gt;&lt;object type=&quot;3&quot; unique_id=&quot;23348&quot;&gt;&lt;property id=&quot;20148&quot; value=&quot;5&quot;/&gt;&lt;property id=&quot;20300&quot; value=&quot;Slide 44 - &amp;quot;Primary Techniques, the classics&amp;quot;&quot;/&gt;&lt;property id=&quot;20307&quot; value=&quot;335&quot;/&gt;&lt;/object&gt;&lt;object type=&quot;3&quot; unique_id=&quot;23349&quot;&gt;&lt;property id=&quot;20148&quot; value=&quot;5&quot;/&gt;&lt;property id=&quot;20300&quot; value=&quot;Slide 45 - &amp;quot;Other qualitative techniques&amp;quot;&quot;/&gt;&lt;property id=&quot;20307&quot; value=&quot;481&quot;/&gt;&lt;/object&gt;&lt;object type=&quot;3&quot; unique_id=&quot;23350&quot;&gt;&lt;property id=&quot;20148&quot; value=&quot;5&quot;/&gt;&lt;property id=&quot;20300&quot; value=&quot;Slide 46 - &amp;quot;Plan for Data Analysis &amp;quot;&quot;/&gt;&lt;property id=&quot;20307&quot; value=&quot;284&quot;/&gt;&lt;/object&gt;&lt;object type=&quot;3&quot; unique_id=&quot;23351&quot;&gt;&lt;property id=&quot;20148&quot; value=&quot;5&quot;/&gt;&lt;property id=&quot;20300&quot; value=&quot;Slide 47 - &amp;quot;Validity and Rigor &amp;quot;&quot;/&gt;&lt;property id=&quot;20307&quot; value=&quot;336&quot;/&gt;&lt;/object&gt;&lt;object type=&quot;3&quot; unique_id=&quot;23352&quot;&gt;&lt;property id=&quot;20148&quot; value=&quot;5&quot;/&gt;&lt;property id=&quot;20300&quot; value=&quot;Slide 48 - &amp;quot;Triangulation&amp;quot;&quot;/&gt;&lt;property id=&quot;20307&quot; value=&quot;326&quot;/&gt;&lt;/object&gt;&lt;object type=&quot;3&quot; unique_id=&quot;23353&quot;&gt;&lt;property id=&quot;20148&quot; value=&quot;5&quot;/&gt;&lt;property id=&quot;20300&quot; value=&quot;Slide 49 - &amp;quot;Approaching Data &amp;amp;#x09;Ways to Analyze Qualitative Data&amp;quot;&quot;/&gt;&lt;property id=&quot;20307&quot; value=&quot;305&quot;/&gt;&lt;/object&gt;&lt;object type=&quot;3&quot; unique_id=&quot;23354&quot;&gt;&lt;property id=&quot;20148&quot; value=&quot;5&quot;/&gt;&lt;property id=&quot;20300&quot; value=&quot;Slide 50 - &amp;quot;6. Develop dissemination plan &amp;quot;&quot;/&gt;&lt;property id=&quot;20307&quot; value=&quot;513&quot;/&gt;&lt;/object&gt;&lt;object type=&quot;3&quot; unique_id=&quot;23355&quot;&gt;&lt;property id=&quot;20148&quot; value=&quot;5&quot;/&gt;&lt;property id=&quot;20300&quot; value=&quot;Slide 51 - &amp;quot;Results and Dissemination&amp;quot;&quot;/&gt;&lt;property id=&quot;20307&quot; value=&quot;509&quot;/&gt;&lt;/object&gt;&lt;object type=&quot;3&quot; unique_id=&quot;23356&quot;&gt;&lt;property id=&quot;20148&quot; value=&quot;5&quot;/&gt;&lt;property id=&quot;20300&quot; value=&quot;Slide 52 - &amp;quot;Myths about qualitative work&amp;quot;&quot;/&gt;&lt;property id=&quot;20307&quot; value=&quot;424&quot;/&gt;&lt;/object&gt;&lt;object type=&quot;3&quot; unique_id=&quot;23357&quot;&gt;&lt;property id=&quot;20148&quot; value=&quot;5&quot;/&gt;&lt;property id=&quot;20300&quot; value=&quot;Slide 53&quot;/&gt;&lt;property id=&quot;20307&quot; value=&quot;297&quot;/&gt;&lt;/object&gt;&lt;object type=&quot;3&quot; unique_id=&quot;23358&quot;&gt;&lt;property id=&quot;20148&quot; value=&quot;5&quot;/&gt;&lt;property id=&quot;20300&quot; value=&quot;Slide 54 - &amp;quot;Mixed methods &amp;quot;&quot;/&gt;&lt;property id=&quot;20307&quot; value=&quot;482&quot;/&gt;&lt;/object&gt;&lt;object type=&quot;3&quot; unique_id=&quot;23359&quot;&gt;&lt;property id=&quot;20148&quot; value=&quot;5&quot;/&gt;&lt;property id=&quot;20300&quot; value=&quot;Slide 55 - &amp;quot;Methods…&amp;quot;&quot;/&gt;&lt;property id=&quot;20307&quot; value=&quot;483&quot;/&gt;&lt;/object&gt;&lt;object type=&quot;3&quot; unique_id=&quot;23360&quot;&gt;&lt;property id=&quot;20148&quot; value=&quot;5&quot;/&gt;&lt;property id=&quot;20300&quot; value=&quot;Slide 56&quot;/&gt;&lt;property id=&quot;20307&quot; value=&quot;484&quot;/&gt;&lt;/object&gt;&lt;object type=&quot;3&quot; unique_id=&quot;23361&quot;&gt;&lt;property id=&quot;20148&quot; value=&quot;5&quot;/&gt;&lt;property id=&quot;20300&quot; value=&quot;Slide 57 - &amp;quot;Mixed Methods&amp;quot;&quot;/&gt;&lt;property id=&quot;20307&quot; value=&quot;485&quot;/&gt;&lt;/object&gt;&lt;object type=&quot;3&quot; unique_id=&quot;23362&quot;&gt;&lt;property id=&quot;20148&quot; value=&quot;5&quot;/&gt;&lt;property id=&quot;20300&quot; value=&quot;Slide 58&quot;/&gt;&lt;property id=&quot;20307&quot; value=&quot;486&quot;/&gt;&lt;/object&gt;&lt;object type=&quot;3&quot; unique_id=&quot;23363&quot;&gt;&lt;property id=&quot;20148&quot; value=&quot;5&quot;/&gt;&lt;property id=&quot;20300&quot; value=&quot;Slide 59 - &amp;quot;Mixed Methods: Example from the Field&amp;quot;&quot;/&gt;&lt;property id=&quot;20307&quot; value=&quot;487&quot;/&gt;&lt;/object&gt;&lt;object type=&quot;3&quot; unique_id=&quot;23364&quot;&gt;&lt;property id=&quot;20148&quot; value=&quot;5&quot;/&gt;&lt;property id=&quot;20300&quot; value=&quot;Slide 60 - &amp;quot;Is it enough to have both qualitative and quantitative components? &amp;quot;&quot;/&gt;&lt;property id=&quot;20307&quot; value=&quot;488&quot;/&gt;&lt;/object&gt;&lt;object type=&quot;3&quot; unique_id=&quot;23365&quot;&gt;&lt;property id=&quot;20148&quot; value=&quot;5&quot;/&gt;&lt;property id=&quot;20300&quot; value=&quot;Slide 61 - &amp;quot;Typology of Mixed Methods Sampling  &amp;amp;#x09;&amp;amp;#x09;&amp;amp;#x09;&amp;quot;&quot;/&gt;&lt;property id=&quot;20307&quot; value=&quot;489&quot;/&gt;&lt;/object&gt;&lt;object type=&quot;3&quot; unique_id=&quot;23366&quot;&gt;&lt;property id=&quot;20148&quot; value=&quot;5&quot;/&gt;&lt;property id=&quot;20300&quot; value=&quot;Slide 62 - &amp;quot;Ways of combination&amp;quot;&quot;/&gt;&lt;property id=&quot;20307&quot; value=&quot;508&quot;/&gt;&lt;/object&gt;&lt;object type=&quot;3&quot; unique_id=&quot;23367&quot;&gt;&lt;property id=&quot;20148&quot; value=&quot;5&quot;/&gt;&lt;property id=&quot;20300&quot; value=&quot;Slide 63 - &amp;quot;Mixed designs: sequential&amp;quot;&quot;/&gt;&lt;property id=&quot;20307&quot; value=&quot;490&quot;/&gt;&lt;/object&gt;&lt;object type=&quot;3&quot; unique_id=&quot;23368&quot;&gt;&lt;property id=&quot;20148&quot; value=&quot;5&quot;/&gt;&lt;property id=&quot;20300&quot; value=&quot;Slide 64 - &amp;quot;Mixed designs: sequential&amp;quot;&quot;/&gt;&lt;property id=&quot;20307&quot; value=&quot;491&quot;/&gt;&lt;/object&gt;&lt;object type=&quot;3&quot; unique_id=&quot;23369&quot;&gt;&lt;property id=&quot;20148&quot; value=&quot;5&quot;/&gt;&lt;property id=&quot;20300&quot; value=&quot;Slide 65 - &amp;quot;Mixed designs: concurrent&amp;quot;&quot;/&gt;&lt;property id=&quot;20307&quot; value=&quot;492&quot;/&gt;&lt;/object&gt;&lt;object type=&quot;3&quot; unique_id=&quot;23370&quot;&gt;&lt;property id=&quot;20148&quot; value=&quot;5&quot;/&gt;&lt;property id=&quot;20300&quot; value=&quot;Slide 66 - &amp;quot;Elements to be mixed:&amp;quot;&quot;/&gt;&lt;property id=&quot;20307&quot; value=&quot;493&quot;/&gt;&lt;/object&gt;&lt;object type=&quot;3&quot; unique_id=&quot;23371&quot;&gt;&lt;property id=&quot;20148&quot; value=&quot;5&quot;/&gt;&lt;property id=&quot;20300&quot; value=&quot;Slide 67 - &amp;quot;Elements to be mixed: sample&amp;quot;&quot;/&gt;&lt;property id=&quot;20307&quot; value=&quot;494&quot;/&gt;&lt;/object&gt;&lt;object type=&quot;3&quot; unique_id=&quot;23372&quot;&gt;&lt;property id=&quot;20148&quot; value=&quot;5&quot;/&gt;&lt;property id=&quot;20300&quot; value=&quot;Slide 68 - &amp;quot;Elements to be mixed: tools&amp;quot;&quot;/&gt;&lt;property id=&quot;20307&quot; value=&quot;495&quot;/&gt;&lt;/object&gt;&lt;object type=&quot;3&quot; unique_id=&quot;23373&quot;&gt;&lt;property id=&quot;20148&quot; value=&quot;5&quot;/&gt;&lt;property id=&quot;20300&quot; value=&quot;Slide 69 - &amp;quot;Mixed sampling example: Sequential&amp;quot;&quot;/&gt;&lt;property id=&quot;20307&quot; value=&quot;497&quot;/&gt;&lt;/object&gt;&lt;object type=&quot;3&quot; unique_id=&quot;23374&quot;&gt;&lt;property id=&quot;20148&quot; value=&quot;5&quot;/&gt;&lt;property id=&quot;20300&quot; value=&quot;Slide 70 - &amp;quot;Mixed sampling example: Sequential&amp;quot;&quot;/&gt;&lt;property id=&quot;20307&quot; value=&quot;498&quot;/&gt;&lt;/object&gt;&lt;object type=&quot;3&quot; unique_id=&quot;23375&quot;&gt;&lt;property id=&quot;20148&quot; value=&quot;5&quot;/&gt;&lt;property id=&quot;20300&quot; value=&quot;Slide 71 - &amp;quot;Tools&amp;quot;&quot;/&gt;&lt;property id=&quot;20307&quot; value=&quot;499&quot;/&gt;&lt;/object&gt;&lt;object type=&quot;3&quot; unique_id=&quot;23376&quot;&gt;&lt;property id=&quot;20148&quot; value=&quot;5&quot;/&gt;&lt;property id=&quot;20300&quot; value=&quot;Slide 72 - &amp;quot;Mixed analysis:&amp;quot;&quot;/&gt;&lt;property id=&quot;20307&quot; value=&quot;500&quot;/&gt;&lt;/object&gt;&lt;object type=&quot;3&quot; unique_id=&quot;23377&quot;&gt;&lt;property id=&quot;20148&quot; value=&quot;5&quot;/&gt;&lt;property id=&quot;20300&quot; value=&quot;Slide 73 - &amp;quot;Mixed analysis:&amp;quot;&quot;/&gt;&lt;property id=&quot;20307&quot; value=&quot;501&quot;/&gt;&lt;/object&gt;&lt;object type=&quot;3&quot; unique_id=&quot;23378&quot;&gt;&lt;property id=&quot;20148&quot; value=&quot;5&quot;/&gt;&lt;property id=&quot;20300&quot; value=&quot;Slide 74 - &amp;quot;Mixed analysis:&amp;quot;&quot;/&gt;&lt;property id=&quot;20307&quot; value=&quot;502&quot;/&gt;&lt;/object&gt;&lt;object type=&quot;3&quot; unique_id=&quot;23379&quot;&gt;&lt;property id=&quot;20148&quot; value=&quot;5&quot;/&gt;&lt;property id=&quot;20300&quot; value=&quot;Slide 75 - &amp;quot;Beware!&amp;quot;&quot;/&gt;&lt;property id=&quot;20307&quot; value=&quot;503&quot;/&gt;&lt;/object&gt;&lt;object type=&quot;3&quot; unique_id=&quot;23380&quot;&gt;&lt;property id=&quot;20148&quot; value=&quot;5&quot;/&gt;&lt;property id=&quot;20300&quot; value=&quot;Slide 76 - &amp;quot;Then, why not just used mixed methods?&amp;quot;&quot;/&gt;&lt;property id=&quot;20307&quot; value=&quot;504&quot;/&gt;&lt;/object&gt;&lt;object type=&quot;3&quot; unique_id=&quot;23381&quot;&gt;&lt;property id=&quot;20148&quot; value=&quot;5&quot;/&gt;&lt;property id=&quot;20300&quot; value=&quot;Slide 77 - &amp;quot;Final tips..&amp;quot;&quot;/&gt;&lt;property id=&quot;20307&quot; value=&quot;505&quot;/&gt;&lt;/object&gt;&lt;object type=&quot;3&quot; unique_id=&quot;23382&quot;&gt;&lt;property id=&quot;20148&quot; value=&quot;5&quot;/&gt;&lt;property id=&quot;20300&quot; value=&quot;Slide 78&quot;/&gt;&lt;property id=&quot;20307&quot; value=&quot;506&quot;/&gt;&lt;/object&gt;&lt;/object&gt;&lt;object type=&quot;8&quot; unique_id=&quot;23462&quot;&gt;&lt;/object&gt;&lt;/object&gt;&lt;/database&gt;"/>
  <p:tag name="SECTOMILLISECCONVERTED" val="1"/>
</p:tagLst>
</file>

<file path=ppt/theme/theme1.xml><?xml version="1.0" encoding="utf-8"?>
<a:theme xmlns:a="http://schemas.openxmlformats.org/drawingml/2006/main" name="Borde">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Bord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reuse and blue_corrected" id="{320AFE6D-979A-4513-9F7C-0E76106AB958}" vid="{9757E902-1D03-4E78-812E-0D27B3FA25C2}"/>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4971</TotalTime>
  <Words>12667</Words>
  <Application>Microsoft Office PowerPoint</Application>
  <PresentationFormat>On-screen Show (4:3)</PresentationFormat>
  <Paragraphs>1359</Paragraphs>
  <Slides>79</Slides>
  <Notes>78</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79</vt:i4>
      </vt:variant>
    </vt:vector>
  </HeadingPairs>
  <TitlesOfParts>
    <vt:vector size="92" baseType="lpstr">
      <vt:lpstr>Arial</vt:lpstr>
      <vt:lpstr>Garamond</vt:lpstr>
      <vt:lpstr>ヒラギノ角ゴ Pro W3</vt:lpstr>
      <vt:lpstr>Wingdings</vt:lpstr>
      <vt:lpstr>Calibri</vt:lpstr>
      <vt:lpstr>Batang</vt:lpstr>
      <vt:lpstr>Lucida Handwriting</vt:lpstr>
      <vt:lpstr>Times New Roman</vt:lpstr>
      <vt:lpstr>Trebuchet MS</vt:lpstr>
      <vt:lpstr>Gulim</vt:lpstr>
      <vt:lpstr>MS PGothic</vt:lpstr>
      <vt:lpstr>Borde</vt:lpstr>
      <vt:lpstr>Office Theme</vt:lpstr>
      <vt:lpstr>PowerPoint Presentation</vt:lpstr>
      <vt:lpstr>Outline</vt:lpstr>
      <vt:lpstr>Why discuss qualitative research?</vt:lpstr>
      <vt:lpstr>What is Qualitative Assessment? </vt:lpstr>
      <vt:lpstr>Qualitative Assessment / Questions</vt:lpstr>
      <vt:lpstr>Why qualitative assessment?</vt:lpstr>
      <vt:lpstr>Why qualitative assessment? (cont)</vt:lpstr>
      <vt:lpstr>What are the basic principles of qualitative research? </vt:lpstr>
      <vt:lpstr>Quantitative and Qualitative      Basic Concepts</vt:lpstr>
      <vt:lpstr>Two Paradigms: Complimentarity</vt:lpstr>
      <vt:lpstr>PowerPoint Presentation</vt:lpstr>
      <vt:lpstr>Qualitative Methods      Basic Concepts</vt:lpstr>
      <vt:lpstr>Qualitative Data: How do we recognize qualitative data? </vt:lpstr>
      <vt:lpstr>Qualitative Data (Cont..)     </vt:lpstr>
      <vt:lpstr>The creation and interpretation of qualitative data </vt:lpstr>
      <vt:lpstr>.. First self analysis!! </vt:lpstr>
      <vt:lpstr>PowerPoint Presentation</vt:lpstr>
      <vt:lpstr>6 steps for designing a qualitative assessment</vt:lpstr>
      <vt:lpstr>Qualitative Assesment Design</vt:lpstr>
      <vt:lpstr>Design steps (cont..)</vt:lpstr>
      <vt:lpstr>1. Overall Picture </vt:lpstr>
      <vt:lpstr>1. Overall Picture (1 of 2) </vt:lpstr>
      <vt:lpstr>1. Overall Picture (2 of 2) </vt:lpstr>
      <vt:lpstr>2. Define the type of assessment </vt:lpstr>
      <vt:lpstr>PowerPoint Presentation</vt:lpstr>
      <vt:lpstr>Another method for classifying evaluations </vt:lpstr>
      <vt:lpstr>3. Theoretical Approach</vt:lpstr>
      <vt:lpstr>Theoretical framework definition</vt:lpstr>
      <vt:lpstr>The Program: ToC</vt:lpstr>
      <vt:lpstr>Qualitative Methods: Paradigm</vt:lpstr>
      <vt:lpstr>Some Examples of Paradigms</vt:lpstr>
      <vt:lpstr>Some Examples of Paradigms (Cont..)</vt:lpstr>
      <vt:lpstr>4. Define the type of qualitative questions and connect them with the assessment design</vt:lpstr>
      <vt:lpstr>Qualitative Assessment Questions</vt:lpstr>
      <vt:lpstr>Formative and Summative Assesment</vt:lpstr>
      <vt:lpstr>Sample Questions</vt:lpstr>
      <vt:lpstr>Main types of qualitative design </vt:lpstr>
      <vt:lpstr>5. Formulate a plan for the collection and analysis of data</vt:lpstr>
      <vt:lpstr>Collection of Qualitative Data</vt:lpstr>
      <vt:lpstr>Sample and Recruitment </vt:lpstr>
      <vt:lpstr>Strategies for Purposive Sampling</vt:lpstr>
      <vt:lpstr> Maximal Variation: N of the Sample</vt:lpstr>
      <vt:lpstr>Calculating the Size of the Sample</vt:lpstr>
      <vt:lpstr>Primary Techniques, the classics</vt:lpstr>
      <vt:lpstr>Other qualitative techniques</vt:lpstr>
      <vt:lpstr>Plan for Data Analysis </vt:lpstr>
      <vt:lpstr>Validity and Rigor </vt:lpstr>
      <vt:lpstr>Triangulation</vt:lpstr>
      <vt:lpstr>Approaching Data  Ways to Analyze Qualitative Data</vt:lpstr>
      <vt:lpstr>6. Develop dissemination plan </vt:lpstr>
      <vt:lpstr>Results and Dissemination</vt:lpstr>
      <vt:lpstr>Myths about qualitative work</vt:lpstr>
      <vt:lpstr>PowerPoint Presentation</vt:lpstr>
      <vt:lpstr>Mixed methods </vt:lpstr>
      <vt:lpstr>Methods…</vt:lpstr>
      <vt:lpstr>PowerPoint Presentation</vt:lpstr>
      <vt:lpstr>Mixed Methods</vt:lpstr>
      <vt:lpstr>PowerPoint Presentation</vt:lpstr>
      <vt:lpstr>Mixed Methods: Example from the Field</vt:lpstr>
      <vt:lpstr>Is it enough to have both qualitative and quantitative components? </vt:lpstr>
      <vt:lpstr>Typology of Mixed Methods Sampling     </vt:lpstr>
      <vt:lpstr>Ways of combination</vt:lpstr>
      <vt:lpstr>Mixed designs: sequential</vt:lpstr>
      <vt:lpstr>Mixed designs: sequential</vt:lpstr>
      <vt:lpstr>Mixed designs: concurrent</vt:lpstr>
      <vt:lpstr>Elements to be mixed:</vt:lpstr>
      <vt:lpstr>Elements to be mixed: sample</vt:lpstr>
      <vt:lpstr>Elements to be mixed: tools</vt:lpstr>
      <vt:lpstr>Mixed sampling example: Sequential</vt:lpstr>
      <vt:lpstr>Mixed sampling example: Sequential</vt:lpstr>
      <vt:lpstr>Tools</vt:lpstr>
      <vt:lpstr>Mixed analysis:</vt:lpstr>
      <vt:lpstr>Mixed analysis:</vt:lpstr>
      <vt:lpstr>Mixed analysis:</vt:lpstr>
      <vt:lpstr>Beware!</vt:lpstr>
      <vt:lpstr>Then, why not just used mixed methods?</vt:lpstr>
      <vt:lpstr>Final tips..</vt:lpstr>
      <vt:lpstr>PowerPoint Presentation</vt:lpstr>
      <vt:lpstr>PowerPoint Presentation</vt:lpstr>
    </vt:vector>
  </TitlesOfParts>
  <Company>CRIM-UNAM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Cuantitativo y Cualitativo Conceptos básicos</dc:title>
  <dc:creator>CRIM-UNAM</dc:creator>
  <cp:lastModifiedBy>Hoover, Donald Wayne</cp:lastModifiedBy>
  <cp:revision>373</cp:revision>
  <cp:lastPrinted>2015-02-06T23:49:21Z</cp:lastPrinted>
  <dcterms:created xsi:type="dcterms:W3CDTF">2015-02-10T03:13:24Z</dcterms:created>
  <dcterms:modified xsi:type="dcterms:W3CDTF">2017-04-06T00:14:35Z</dcterms:modified>
</cp:coreProperties>
</file>