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theme/theme12.xml" ContentType="application/vnd.openxmlformats-officedocument.theme+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 id="2147483697" r:id="rId4"/>
    <p:sldMasterId id="2147483991" r:id="rId5"/>
    <p:sldMasterId id="2147484003" r:id="rId6"/>
    <p:sldMasterId id="2147484015" r:id="rId7"/>
    <p:sldMasterId id="2147484039" r:id="rId8"/>
    <p:sldMasterId id="2147484051" r:id="rId9"/>
    <p:sldMasterId id="2147484063" r:id="rId10"/>
    <p:sldMasterId id="2147484075" r:id="rId11"/>
    <p:sldMasterId id="2147484935" r:id="rId12"/>
    <p:sldMasterId id="2147484943" r:id="rId13"/>
  </p:sldMasterIdLst>
  <p:notesMasterIdLst>
    <p:notesMasterId r:id="rId69"/>
  </p:notesMasterIdLst>
  <p:sldIdLst>
    <p:sldId id="351" r:id="rId14"/>
    <p:sldId id="286" r:id="rId15"/>
    <p:sldId id="287" r:id="rId16"/>
    <p:sldId id="317" r:id="rId17"/>
    <p:sldId id="290" r:id="rId18"/>
    <p:sldId id="291" r:id="rId19"/>
    <p:sldId id="318" r:id="rId20"/>
    <p:sldId id="319" r:id="rId21"/>
    <p:sldId id="320" r:id="rId22"/>
    <p:sldId id="295" r:id="rId23"/>
    <p:sldId id="321" r:id="rId24"/>
    <p:sldId id="297" r:id="rId25"/>
    <p:sldId id="298" r:id="rId26"/>
    <p:sldId id="322" r:id="rId27"/>
    <p:sldId id="300" r:id="rId28"/>
    <p:sldId id="301" r:id="rId29"/>
    <p:sldId id="302" r:id="rId30"/>
    <p:sldId id="323" r:id="rId31"/>
    <p:sldId id="324" r:id="rId32"/>
    <p:sldId id="305" r:id="rId33"/>
    <p:sldId id="306" r:id="rId34"/>
    <p:sldId id="307" r:id="rId35"/>
    <p:sldId id="325" r:id="rId36"/>
    <p:sldId id="309" r:id="rId37"/>
    <p:sldId id="310" r:id="rId38"/>
    <p:sldId id="326" r:id="rId39"/>
    <p:sldId id="312" r:id="rId40"/>
    <p:sldId id="313" r:id="rId41"/>
    <p:sldId id="314" r:id="rId42"/>
    <p:sldId id="315" r:id="rId43"/>
    <p:sldId id="316" r:id="rId44"/>
    <p:sldId id="327" r:id="rId45"/>
    <p:sldId id="328" r:id="rId46"/>
    <p:sldId id="350" r:id="rId47"/>
    <p:sldId id="329" r:id="rId48"/>
    <p:sldId id="331" r:id="rId49"/>
    <p:sldId id="332" r:id="rId50"/>
    <p:sldId id="333" r:id="rId51"/>
    <p:sldId id="334" r:id="rId52"/>
    <p:sldId id="335" r:id="rId53"/>
    <p:sldId id="336" r:id="rId54"/>
    <p:sldId id="337" r:id="rId55"/>
    <p:sldId id="338" r:id="rId56"/>
    <p:sldId id="339" r:id="rId57"/>
    <p:sldId id="340" r:id="rId58"/>
    <p:sldId id="341" r:id="rId59"/>
    <p:sldId id="349" r:id="rId60"/>
    <p:sldId id="342" r:id="rId61"/>
    <p:sldId id="343" r:id="rId62"/>
    <p:sldId id="344" r:id="rId63"/>
    <p:sldId id="345" r:id="rId64"/>
    <p:sldId id="346" r:id="rId65"/>
    <p:sldId id="347" r:id="rId66"/>
    <p:sldId id="348" r:id="rId67"/>
    <p:sldId id="352" r:id="rId6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18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79359" autoAdjust="0"/>
  </p:normalViewPr>
  <p:slideViewPr>
    <p:cSldViewPr>
      <p:cViewPr varScale="1">
        <p:scale>
          <a:sx n="66" d="100"/>
          <a:sy n="66" d="100"/>
        </p:scale>
        <p:origin x="1858" y="53"/>
      </p:cViewPr>
      <p:guideLst>
        <p:guide orient="horz" pos="2160"/>
        <p:guide pos="2880"/>
      </p:guideLst>
    </p:cSldViewPr>
  </p:slideViewPr>
  <p:outlineViewPr>
    <p:cViewPr>
      <p:scale>
        <a:sx n="33" d="100"/>
        <a:sy n="33" d="100"/>
      </p:scale>
      <p:origin x="0" y="2154"/>
    </p:cViewPr>
  </p:outlineViewPr>
  <p:notesTextViewPr>
    <p:cViewPr>
      <p:scale>
        <a:sx n="100" d="100"/>
        <a:sy n="100" d="100"/>
      </p:scale>
      <p:origin x="0" y="0"/>
    </p:cViewPr>
  </p:notesTextViewPr>
  <p:sorterViewPr>
    <p:cViewPr>
      <p:scale>
        <a:sx n="66" d="100"/>
        <a:sy n="66" d="100"/>
      </p:scale>
      <p:origin x="0" y="414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slide" Target="slides/slide26.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slide" Target="slides/slide29.xml"/><Relationship Id="rId47" Type="http://schemas.openxmlformats.org/officeDocument/2006/relationships/slide" Target="slides/slide34.xml"/><Relationship Id="rId50" Type="http://schemas.openxmlformats.org/officeDocument/2006/relationships/slide" Target="slides/slide37.xml"/><Relationship Id="rId55" Type="http://schemas.openxmlformats.org/officeDocument/2006/relationships/slide" Target="slides/slide42.xml"/><Relationship Id="rId63" Type="http://schemas.openxmlformats.org/officeDocument/2006/relationships/slide" Target="slides/slide50.xml"/><Relationship Id="rId68" Type="http://schemas.openxmlformats.org/officeDocument/2006/relationships/slide" Target="slides/slide55.xml"/><Relationship Id="rId7" Type="http://schemas.openxmlformats.org/officeDocument/2006/relationships/slideMaster" Target="slideMasters/slideMaster7.xml"/><Relationship Id="rId71"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3.xml"/><Relationship Id="rId29" Type="http://schemas.openxmlformats.org/officeDocument/2006/relationships/slide" Target="slides/slide1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slide" Target="slides/slide27.xml"/><Relationship Id="rId45" Type="http://schemas.openxmlformats.org/officeDocument/2006/relationships/slide" Target="slides/slide32.xml"/><Relationship Id="rId53" Type="http://schemas.openxmlformats.org/officeDocument/2006/relationships/slide" Target="slides/slide40.xml"/><Relationship Id="rId58" Type="http://schemas.openxmlformats.org/officeDocument/2006/relationships/slide" Target="slides/slide45.xml"/><Relationship Id="rId66" Type="http://schemas.openxmlformats.org/officeDocument/2006/relationships/slide" Target="slides/slide53.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slide" Target="slides/slide36.xml"/><Relationship Id="rId57" Type="http://schemas.openxmlformats.org/officeDocument/2006/relationships/slide" Target="slides/slide44.xml"/><Relationship Id="rId61" Type="http://schemas.openxmlformats.org/officeDocument/2006/relationships/slide" Target="slides/slide48.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slide" Target="slides/slide39.xml"/><Relationship Id="rId60" Type="http://schemas.openxmlformats.org/officeDocument/2006/relationships/slide" Target="slides/slide47.xml"/><Relationship Id="rId65" Type="http://schemas.openxmlformats.org/officeDocument/2006/relationships/slide" Target="slides/slide52.xml"/><Relationship Id="rId73"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slide" Target="slides/slide30.xml"/><Relationship Id="rId48" Type="http://schemas.openxmlformats.org/officeDocument/2006/relationships/slide" Target="slides/slide35.xml"/><Relationship Id="rId56" Type="http://schemas.openxmlformats.org/officeDocument/2006/relationships/slide" Target="slides/slide43.xml"/><Relationship Id="rId64" Type="http://schemas.openxmlformats.org/officeDocument/2006/relationships/slide" Target="slides/slide51.xml"/><Relationship Id="rId69"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slide" Target="slides/slide38.xml"/><Relationship Id="rId72"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59" Type="http://schemas.openxmlformats.org/officeDocument/2006/relationships/slide" Target="slides/slide46.xml"/><Relationship Id="rId67" Type="http://schemas.openxmlformats.org/officeDocument/2006/relationships/slide" Target="slides/slide54.xml"/><Relationship Id="rId20" Type="http://schemas.openxmlformats.org/officeDocument/2006/relationships/slide" Target="slides/slide7.xml"/><Relationship Id="rId41" Type="http://schemas.openxmlformats.org/officeDocument/2006/relationships/slide" Target="slides/slide28.xml"/><Relationship Id="rId54" Type="http://schemas.openxmlformats.org/officeDocument/2006/relationships/slide" Target="slides/slide41.xml"/><Relationship Id="rId62" Type="http://schemas.openxmlformats.org/officeDocument/2006/relationships/slide" Target="slides/slide49.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image" Target="../media/image39.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063888D5-A460-4582-8C15-0CFCF4EFEBF5}" type="datetimeFigureOut">
              <a:rPr lang="en-US"/>
              <a:pPr>
                <a:defRPr/>
              </a:pPr>
              <a:t>4/5/2017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24610A2-0C5B-40AE-8848-1666FFAFC948}" type="slidenum">
              <a:rPr lang="en-US"/>
              <a:pPr>
                <a:defRPr/>
              </a:pPr>
              <a:t>‹#›</a:t>
            </a:fld>
            <a:endParaRPr lang="en-US"/>
          </a:p>
        </p:txBody>
      </p:sp>
    </p:spTree>
    <p:extLst>
      <p:ext uri="{BB962C8B-B14F-4D97-AF65-F5344CB8AC3E}">
        <p14:creationId xmlns:p14="http://schemas.microsoft.com/office/powerpoint/2010/main" val="39306683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r>
              <a:rPr lang="en-US" dirty="0" smtClean="0"/>
              <a:t>Welcome back. In</a:t>
            </a:r>
            <a:r>
              <a:rPr lang="en-US" baseline="0" dirty="0" smtClean="0"/>
              <a:t> our second statistics session we will go through the basics of regression modeling, both for continuous and dichotomous outcome variables. </a:t>
            </a:r>
            <a:endParaRPr lang="en-US" dirty="0"/>
          </a:p>
        </p:txBody>
      </p:sp>
    </p:spTree>
    <p:extLst>
      <p:ext uri="{BB962C8B-B14F-4D97-AF65-F5344CB8AC3E}">
        <p14:creationId xmlns:p14="http://schemas.microsoft.com/office/powerpoint/2010/main" val="40462368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It seems stratification</a:t>
            </a:r>
            <a:r>
              <a:rPr lang="en-US" baseline="0" dirty="0" smtClean="0"/>
              <a:t> gave us an answer, but the bad news is that reality is even more complex. It is very likely that sex is not the only determinant of height, what about dietary factors? Socioeconomic status? Age? And even worse, they might even be determinants of program participation as well. Stratification in this cases is no longer an option, why? Because even assuming we only have four covariates like in the conceptual framework depicted, and even assuming they are coded as dichotomous (unlikely), we would have to split the sample in 16 strata! Eventually, as our conceptual framework grows in complexity, the strata will be so many that the sample inside then would be ridiculously small and we won’t get any meaningful data out of them. We need a better solution: </a:t>
            </a:r>
            <a:r>
              <a:rPr lang="en-US" b="1" baseline="0" dirty="0" smtClean="0"/>
              <a:t>regression</a:t>
            </a:r>
            <a:r>
              <a:rPr lang="en-US" baseline="0" dirty="0" smtClean="0"/>
              <a:t>.</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Regression models, in particular</a:t>
            </a:r>
            <a:r>
              <a:rPr lang="en-US" baseline="0" dirty="0" smtClean="0"/>
              <a:t> linear regression models for the case of continuous variables, can accommodate for a large number of covariates to adjust for, regardless of the covariates being dichotomous or numeric. In this slide, the basic model at the top is a representation of our simple framework from slide 2, but unlike the t-test or related methods, we can add basically as many covariates as we want (assuming there is a rationale for including such covariates), at least as many as the number of observations minus one. The beta coefficient for the P variable in the second equation here, </a:t>
            </a:r>
            <a:r>
              <a:rPr lang="x-none" baseline="0" dirty="0" smtClean="0"/>
              <a:t>represents</a:t>
            </a:r>
            <a:r>
              <a:rPr lang="en-US" baseline="0" dirty="0" smtClean="0"/>
              <a:t> the impact of the program </a:t>
            </a:r>
            <a:r>
              <a:rPr lang="en-US" b="1" baseline="0" dirty="0" smtClean="0"/>
              <a:t>adjusted </a:t>
            </a:r>
            <a:r>
              <a:rPr lang="en-US" b="0" baseline="0" dirty="0" smtClean="0"/>
              <a:t>for</a:t>
            </a:r>
            <a:r>
              <a:rPr lang="x-none" b="0" baseline="0" dirty="0" smtClean="0"/>
              <a:t> a set of covariates X. </a:t>
            </a:r>
            <a:r>
              <a:rPr lang="en-US" b="0" baseline="0" dirty="0" smtClean="0"/>
              <a:t> </a:t>
            </a:r>
            <a:r>
              <a:rPr lang="x-none" b="0" baseline="0" dirty="0" smtClean="0"/>
              <a:t>The </a:t>
            </a:r>
            <a:r>
              <a:rPr lang="x-none" b="0" u="sng" baseline="0" dirty="0" smtClean="0"/>
              <a:t>error term </a:t>
            </a:r>
            <a:r>
              <a:rPr lang="x-none" b="0" baseline="0" dirty="0" smtClean="0">
                <a:latin typeface="Symbol" pitchFamily="18" charset="2"/>
              </a:rPr>
              <a:t>e represents all factors other than the explicitly stated independent variables, that have an influence on the outcome; these are sometimes called the </a:t>
            </a:r>
            <a:r>
              <a:rPr lang="x-none" b="1" baseline="0" dirty="0" smtClean="0">
                <a:latin typeface="Symbol" pitchFamily="18" charset="2"/>
              </a:rPr>
              <a:t>unobservables</a:t>
            </a:r>
            <a:r>
              <a:rPr lang="x-none" b="0" baseline="0" dirty="0" smtClean="0">
                <a:latin typeface="Symbol" pitchFamily="18" charset="2"/>
              </a:rPr>
              <a:t>. </a:t>
            </a:r>
            <a:endParaRPr lang="en-US" b="1" dirty="0">
              <a:latin typeface="Symbol" pitchFamily="18" charset="2"/>
            </a:endParaRPr>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x-none" dirty="0" smtClean="0"/>
              <a:t>Let’s talk</a:t>
            </a:r>
            <a:r>
              <a:rPr lang="x-none" baseline="0" dirty="0" smtClean="0"/>
              <a:t> about basic modelling strategies for the two most frequent types of outcome variables, continuous and dichotomous. In the case of continuous variables, the simplest (and very good) methd is Ordinary Least Squares (linear) regression. Understanding OLS first has advantages as well, as most other regression methods share the same ideas and statistical foundations.</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12</a:t>
            </a:fld>
            <a:endParaRPr lang="en-US"/>
          </a:p>
        </p:txBody>
      </p:sp>
    </p:spTree>
    <p:extLst>
      <p:ext uri="{BB962C8B-B14F-4D97-AF65-F5344CB8AC3E}">
        <p14:creationId xmlns:p14="http://schemas.microsoft.com/office/powerpoint/2010/main" val="26164758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x-none" dirty="0" smtClean="0"/>
              <a:t>The linear regression model has several basic assumptions that must be met in order</a:t>
            </a:r>
            <a:r>
              <a:rPr lang="x-none" baseline="0" dirty="0" smtClean="0"/>
              <a:t> for the estimations to be trustworthy. Linearity, which means that the relationship between X and Y can be described as a straight line (the regression line); homoscedasticity, which means equal variance of the outcome regardless of the values of the independent </a:t>
            </a:r>
            <a:r>
              <a:rPr lang="x-none" baseline="0" smtClean="0"/>
              <a:t>variables;</a:t>
            </a:r>
            <a:r>
              <a:rPr lang="es-MX" baseline="0" dirty="0" smtClean="0"/>
              <a:t> </a:t>
            </a:r>
            <a:r>
              <a:rPr lang="es-MX" baseline="0" dirty="0" err="1" smtClean="0"/>
              <a:t>independence</a:t>
            </a:r>
            <a:r>
              <a:rPr lang="es-MX" baseline="0" dirty="0" smtClean="0"/>
              <a:t> of </a:t>
            </a:r>
            <a:r>
              <a:rPr lang="es-MX" baseline="0" dirty="0" err="1" smtClean="0"/>
              <a:t>the</a:t>
            </a:r>
            <a:r>
              <a:rPr lang="es-MX" baseline="0" dirty="0" smtClean="0"/>
              <a:t> </a:t>
            </a:r>
            <a:r>
              <a:rPr lang="es-MX" baseline="0" dirty="0" err="1" smtClean="0"/>
              <a:t>errors</a:t>
            </a:r>
            <a:r>
              <a:rPr lang="es-MX" baseline="0" dirty="0" smtClean="0"/>
              <a:t>, </a:t>
            </a:r>
            <a:r>
              <a:rPr lang="es-MX" baseline="0" dirty="0" err="1" smtClean="0"/>
              <a:t>which</a:t>
            </a:r>
            <a:r>
              <a:rPr lang="es-MX" baseline="0" dirty="0" smtClean="0"/>
              <a:t> </a:t>
            </a:r>
            <a:r>
              <a:rPr lang="es-MX" baseline="0" dirty="0" err="1" smtClean="0"/>
              <a:t>means</a:t>
            </a:r>
            <a:r>
              <a:rPr lang="es-MX" baseline="0" dirty="0" smtClean="0"/>
              <a:t> </a:t>
            </a:r>
            <a:r>
              <a:rPr lang="es-MX" baseline="0" dirty="0" err="1" smtClean="0"/>
              <a:t>the</a:t>
            </a:r>
            <a:r>
              <a:rPr lang="es-MX" baseline="0" dirty="0" smtClean="0"/>
              <a:t> </a:t>
            </a:r>
            <a:r>
              <a:rPr lang="es-MX" baseline="0" dirty="0" err="1" smtClean="0"/>
              <a:t>observations</a:t>
            </a:r>
            <a:r>
              <a:rPr lang="es-MX" baseline="0" dirty="0" smtClean="0"/>
              <a:t> are </a:t>
            </a:r>
            <a:r>
              <a:rPr lang="es-MX" baseline="0" dirty="0" err="1" smtClean="0"/>
              <a:t>not</a:t>
            </a:r>
            <a:r>
              <a:rPr lang="es-MX" baseline="0" dirty="0" smtClean="0"/>
              <a:t> </a:t>
            </a:r>
            <a:r>
              <a:rPr lang="es-MX" baseline="0" dirty="0" err="1" smtClean="0"/>
              <a:t>correlated</a:t>
            </a:r>
            <a:r>
              <a:rPr lang="es-MX" baseline="0" dirty="0" smtClean="0"/>
              <a:t> </a:t>
            </a:r>
            <a:r>
              <a:rPr lang="es-MX" baseline="0" dirty="0" err="1" smtClean="0"/>
              <a:t>with</a:t>
            </a:r>
            <a:r>
              <a:rPr lang="es-MX" baseline="0" dirty="0" smtClean="0"/>
              <a:t> </a:t>
            </a:r>
            <a:r>
              <a:rPr lang="es-MX" baseline="0" dirty="0" err="1" smtClean="0"/>
              <a:t>other</a:t>
            </a:r>
            <a:r>
              <a:rPr lang="es-MX" baseline="0" dirty="0" smtClean="0"/>
              <a:t> </a:t>
            </a:r>
            <a:r>
              <a:rPr lang="es-MX" baseline="0" dirty="0" err="1" smtClean="0"/>
              <a:t>observations</a:t>
            </a:r>
            <a:r>
              <a:rPr lang="x-none" baseline="0" smtClean="0"/>
              <a:t> </a:t>
            </a:r>
            <a:r>
              <a:rPr lang="es-MX" baseline="0" dirty="0" smtClean="0"/>
              <a:t>in </a:t>
            </a:r>
            <a:r>
              <a:rPr lang="es-MX" baseline="0" dirty="0" err="1" smtClean="0"/>
              <a:t>terms</a:t>
            </a:r>
            <a:r>
              <a:rPr lang="es-MX" baseline="0" dirty="0" smtClean="0"/>
              <a:t> of </a:t>
            </a:r>
            <a:r>
              <a:rPr lang="es-MX" baseline="0" dirty="0" err="1" smtClean="0"/>
              <a:t>shared</a:t>
            </a:r>
            <a:r>
              <a:rPr lang="es-MX" baseline="0" dirty="0" smtClean="0"/>
              <a:t> </a:t>
            </a:r>
            <a:r>
              <a:rPr lang="es-MX" baseline="0" dirty="0" err="1" smtClean="0"/>
              <a:t>unobservable</a:t>
            </a:r>
            <a:r>
              <a:rPr lang="es-MX" baseline="0" dirty="0" smtClean="0"/>
              <a:t> variables (</a:t>
            </a:r>
            <a:r>
              <a:rPr lang="es-MX" baseline="0" dirty="0" err="1" smtClean="0"/>
              <a:t>this</a:t>
            </a:r>
            <a:r>
              <a:rPr lang="es-MX" baseline="0" dirty="0" smtClean="0"/>
              <a:t> </a:t>
            </a:r>
            <a:r>
              <a:rPr lang="es-MX" baseline="0" dirty="0" err="1" smtClean="0"/>
              <a:t>usually</a:t>
            </a:r>
            <a:r>
              <a:rPr lang="es-MX" baseline="0" dirty="0" smtClean="0"/>
              <a:t> </a:t>
            </a:r>
            <a:r>
              <a:rPr lang="es-MX" baseline="0" dirty="0" err="1" smtClean="0"/>
              <a:t>when</a:t>
            </a:r>
            <a:r>
              <a:rPr lang="es-MX" baseline="0" dirty="0" smtClean="0"/>
              <a:t> </a:t>
            </a:r>
            <a:r>
              <a:rPr lang="es-MX" baseline="0" dirty="0" err="1" smtClean="0"/>
              <a:t>there</a:t>
            </a:r>
            <a:r>
              <a:rPr lang="es-MX" baseline="0" dirty="0" smtClean="0"/>
              <a:t> are </a:t>
            </a:r>
            <a:r>
              <a:rPr lang="es-MX" baseline="0" dirty="0" err="1" smtClean="0"/>
              <a:t>clusters</a:t>
            </a:r>
            <a:r>
              <a:rPr lang="es-MX" baseline="0" dirty="0" smtClean="0"/>
              <a:t> in </a:t>
            </a:r>
            <a:r>
              <a:rPr lang="es-MX" baseline="0" dirty="0" err="1" smtClean="0"/>
              <a:t>the</a:t>
            </a:r>
            <a:r>
              <a:rPr lang="es-MX" baseline="0" dirty="0" smtClean="0"/>
              <a:t> data); </a:t>
            </a:r>
            <a:r>
              <a:rPr lang="x-none" baseline="0" smtClean="0"/>
              <a:t>and </a:t>
            </a:r>
            <a:r>
              <a:rPr lang="x-none" baseline="0" dirty="0" smtClean="0"/>
              <a:t>normality, that is that the differences between each observation and the regression line have a normal distribution</a:t>
            </a:r>
            <a:r>
              <a:rPr lang="x-none" baseline="0" smtClean="0"/>
              <a:t>. Apart </a:t>
            </a:r>
            <a:r>
              <a:rPr lang="x-none" baseline="0" dirty="0" smtClean="0"/>
              <a:t>from these “classic” assumptions there is another very important and often overlooked assumption: the independent variables must not be correlated with the outcome. In other words, the independent variables, among them the program variable, must not be correlated with unobservable variables that influence the outcome. </a:t>
            </a:r>
            <a:r>
              <a:rPr lang="x-none" baseline="0" smtClean="0"/>
              <a:t>This assumption specifically adresses the problem of endogeneity (confounding).</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13</a:t>
            </a:fld>
            <a:endParaRPr lang="en-US"/>
          </a:p>
        </p:txBody>
      </p:sp>
    </p:spTree>
    <p:extLst>
      <p:ext uri="{BB962C8B-B14F-4D97-AF65-F5344CB8AC3E}">
        <p14:creationId xmlns:p14="http://schemas.microsoft.com/office/powerpoint/2010/main" val="39608245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bwMode="auto">
          <a:noFill/>
          <a:ln>
            <a:solidFill>
              <a:srgbClr val="000000"/>
            </a:solidFill>
            <a:miter lim="800000"/>
            <a:headEnd/>
            <a:tailEnd/>
          </a:ln>
        </p:spPr>
      </p:sp>
      <p:sp>
        <p:nvSpPr>
          <p:cNvPr id="148483" name="Notes Placeholder 2"/>
          <p:cNvSpPr>
            <a:spLocks noGrp="1"/>
          </p:cNvSpPr>
          <p:nvPr>
            <p:ph type="body" idx="1"/>
          </p:nvPr>
        </p:nvSpPr>
        <p:spPr bwMode="auto">
          <a:noFill/>
        </p:spPr>
        <p:txBody>
          <a:bodyPr wrap="square" numCol="1" anchor="t" anchorCtr="0" compatLnSpc="1">
            <a:prstTxWarp prst="textNoShape">
              <a:avLst/>
            </a:prstTxWarp>
          </a:bodyPr>
          <a:lstStyle/>
          <a:p>
            <a:r>
              <a:rPr lang="es-ES" dirty="0" err="1" smtClean="0"/>
              <a:t>This</a:t>
            </a:r>
            <a:r>
              <a:rPr lang="es-ES" baseline="0" dirty="0" smtClean="0"/>
              <a:t> </a:t>
            </a:r>
            <a:r>
              <a:rPr lang="es-ES" baseline="0" dirty="0" err="1" smtClean="0"/>
              <a:t>slide</a:t>
            </a:r>
            <a:r>
              <a:rPr lang="es-ES" baseline="0" dirty="0" smtClean="0"/>
              <a:t> shows </a:t>
            </a:r>
            <a:r>
              <a:rPr lang="es-ES" baseline="0" dirty="0" err="1" smtClean="0"/>
              <a:t>graphically</a:t>
            </a:r>
            <a:r>
              <a:rPr lang="es-ES" baseline="0" dirty="0" smtClean="0"/>
              <a:t> </a:t>
            </a:r>
            <a:r>
              <a:rPr lang="es-ES" baseline="0" dirty="0" err="1" smtClean="0"/>
              <a:t>what</a:t>
            </a:r>
            <a:r>
              <a:rPr lang="es-ES" baseline="0" dirty="0" smtClean="0"/>
              <a:t> </a:t>
            </a:r>
            <a:r>
              <a:rPr lang="es-ES" baseline="0" dirty="0" err="1" smtClean="0"/>
              <a:t>three</a:t>
            </a:r>
            <a:r>
              <a:rPr lang="es-ES" baseline="0" dirty="0" smtClean="0"/>
              <a:t> of </a:t>
            </a:r>
            <a:r>
              <a:rPr lang="es-ES" baseline="0" dirty="0" err="1" smtClean="0"/>
              <a:t>the</a:t>
            </a:r>
            <a:r>
              <a:rPr lang="es-ES" baseline="0" dirty="0" smtClean="0"/>
              <a:t> </a:t>
            </a:r>
            <a:r>
              <a:rPr lang="es-ES" baseline="0" dirty="0" err="1" smtClean="0"/>
              <a:t>assumptions</a:t>
            </a:r>
            <a:r>
              <a:rPr lang="es-ES" baseline="0" dirty="0" smtClean="0"/>
              <a:t> (</a:t>
            </a:r>
            <a:r>
              <a:rPr lang="es-ES" baseline="0" dirty="0" err="1" smtClean="0"/>
              <a:t>linearity</a:t>
            </a:r>
            <a:r>
              <a:rPr lang="es-ES" baseline="0" dirty="0" smtClean="0"/>
              <a:t>, </a:t>
            </a:r>
            <a:r>
              <a:rPr lang="es-ES" baseline="0" dirty="0" err="1" smtClean="0"/>
              <a:t>homoscedasticity</a:t>
            </a:r>
            <a:r>
              <a:rPr lang="es-ES" baseline="0" dirty="0" smtClean="0"/>
              <a:t> and </a:t>
            </a:r>
            <a:r>
              <a:rPr lang="es-ES" baseline="0" dirty="0" err="1" smtClean="0"/>
              <a:t>normality</a:t>
            </a:r>
            <a:r>
              <a:rPr lang="es-ES" baseline="0" dirty="0" smtClean="0"/>
              <a:t>) “look </a:t>
            </a:r>
            <a:r>
              <a:rPr lang="es-ES" baseline="0" dirty="0" err="1" smtClean="0"/>
              <a:t>like</a:t>
            </a:r>
            <a:r>
              <a:rPr lang="es-ES" baseline="0" dirty="0" smtClean="0"/>
              <a:t>”. </a:t>
            </a:r>
            <a:r>
              <a:rPr lang="es-ES" baseline="0" dirty="0" err="1" smtClean="0"/>
              <a:t>The</a:t>
            </a:r>
            <a:r>
              <a:rPr lang="es-ES" baseline="0" dirty="0" smtClean="0"/>
              <a:t> </a:t>
            </a:r>
            <a:r>
              <a:rPr lang="es-ES" baseline="0" dirty="0" err="1" smtClean="0"/>
              <a:t>outcome</a:t>
            </a:r>
            <a:r>
              <a:rPr lang="es-ES" baseline="0" dirty="0" smtClean="0"/>
              <a:t> </a:t>
            </a:r>
            <a:r>
              <a:rPr lang="es-ES" baseline="0" dirty="0" err="1" smtClean="0"/>
              <a:t>should</a:t>
            </a:r>
            <a:r>
              <a:rPr lang="es-ES" baseline="0" dirty="0" smtClean="0"/>
              <a:t> </a:t>
            </a:r>
            <a:r>
              <a:rPr lang="es-ES" baseline="0" dirty="0" err="1" smtClean="0"/>
              <a:t>be</a:t>
            </a:r>
            <a:r>
              <a:rPr lang="es-ES" baseline="0" dirty="0" smtClean="0"/>
              <a:t> </a:t>
            </a:r>
            <a:r>
              <a:rPr lang="es-ES" baseline="0" dirty="0" err="1" smtClean="0"/>
              <a:t>normally</a:t>
            </a:r>
            <a:r>
              <a:rPr lang="es-ES" baseline="0" dirty="0" smtClean="0"/>
              <a:t> </a:t>
            </a:r>
            <a:r>
              <a:rPr lang="es-ES" baseline="0" dirty="0" err="1" smtClean="0"/>
              <a:t>distributed</a:t>
            </a:r>
            <a:r>
              <a:rPr lang="es-ES" baseline="0" dirty="0" smtClean="0"/>
              <a:t>, and </a:t>
            </a:r>
            <a:r>
              <a:rPr lang="es-ES" baseline="0" dirty="0" err="1" smtClean="0"/>
              <a:t>have</a:t>
            </a:r>
            <a:r>
              <a:rPr lang="es-ES" baseline="0" dirty="0" smtClean="0"/>
              <a:t> </a:t>
            </a:r>
            <a:r>
              <a:rPr lang="es-ES" baseline="0" dirty="0" err="1" smtClean="0"/>
              <a:t>the</a:t>
            </a:r>
            <a:r>
              <a:rPr lang="es-ES" baseline="0" dirty="0" smtClean="0"/>
              <a:t> </a:t>
            </a:r>
            <a:r>
              <a:rPr lang="es-ES" baseline="0" dirty="0" err="1" smtClean="0"/>
              <a:t>same</a:t>
            </a:r>
            <a:r>
              <a:rPr lang="es-ES" baseline="0" dirty="0" smtClean="0"/>
              <a:t> </a:t>
            </a:r>
            <a:r>
              <a:rPr lang="es-ES" baseline="0" dirty="0" err="1" smtClean="0"/>
              <a:t>variance</a:t>
            </a:r>
            <a:r>
              <a:rPr lang="es-ES" baseline="0" dirty="0" smtClean="0"/>
              <a:t>, </a:t>
            </a:r>
            <a:r>
              <a:rPr lang="es-ES" baseline="0" dirty="0" err="1" smtClean="0"/>
              <a:t>for</a:t>
            </a:r>
            <a:r>
              <a:rPr lang="es-ES" baseline="0" dirty="0" smtClean="0"/>
              <a:t> </a:t>
            </a:r>
            <a:r>
              <a:rPr lang="es-ES" baseline="0" dirty="0" err="1" smtClean="0"/>
              <a:t>all</a:t>
            </a:r>
            <a:r>
              <a:rPr lang="es-ES" baseline="0" dirty="0" smtClean="0"/>
              <a:t> </a:t>
            </a:r>
            <a:r>
              <a:rPr lang="es-ES" baseline="0" dirty="0" err="1" smtClean="0"/>
              <a:t>values</a:t>
            </a:r>
            <a:r>
              <a:rPr lang="es-ES" baseline="0" dirty="0" smtClean="0"/>
              <a:t> of X; and </a:t>
            </a:r>
            <a:r>
              <a:rPr lang="es-ES" baseline="0" dirty="0" err="1" smtClean="0"/>
              <a:t>the</a:t>
            </a:r>
            <a:r>
              <a:rPr lang="es-ES" baseline="0" dirty="0" smtClean="0"/>
              <a:t> </a:t>
            </a:r>
            <a:r>
              <a:rPr lang="es-ES" baseline="0" dirty="0" err="1" smtClean="0"/>
              <a:t>means</a:t>
            </a:r>
            <a:r>
              <a:rPr lang="es-ES" baseline="0" dirty="0" smtClean="0"/>
              <a:t> of </a:t>
            </a:r>
            <a:r>
              <a:rPr lang="es-ES" baseline="0" dirty="0" err="1" smtClean="0"/>
              <a:t>the</a:t>
            </a:r>
            <a:r>
              <a:rPr lang="es-ES" baseline="0" dirty="0" smtClean="0"/>
              <a:t> </a:t>
            </a:r>
            <a:r>
              <a:rPr lang="es-ES" baseline="0" dirty="0" err="1" smtClean="0"/>
              <a:t>outcome</a:t>
            </a:r>
            <a:r>
              <a:rPr lang="es-ES" baseline="0" dirty="0" smtClean="0"/>
              <a:t> </a:t>
            </a:r>
            <a:r>
              <a:rPr lang="es-ES" baseline="0" dirty="0" err="1" smtClean="0"/>
              <a:t>given</a:t>
            </a:r>
            <a:r>
              <a:rPr lang="es-ES" baseline="0" dirty="0" smtClean="0"/>
              <a:t> </a:t>
            </a:r>
            <a:r>
              <a:rPr lang="es-ES" baseline="0" dirty="0" err="1" smtClean="0"/>
              <a:t>the</a:t>
            </a:r>
            <a:r>
              <a:rPr lang="es-ES" baseline="0" dirty="0" smtClean="0"/>
              <a:t> </a:t>
            </a:r>
            <a:r>
              <a:rPr lang="es-ES" baseline="0" dirty="0" err="1" smtClean="0"/>
              <a:t>different</a:t>
            </a:r>
            <a:r>
              <a:rPr lang="es-ES" baseline="0" dirty="0" smtClean="0"/>
              <a:t> </a:t>
            </a:r>
            <a:r>
              <a:rPr lang="es-ES" baseline="0" dirty="0" err="1" smtClean="0"/>
              <a:t>values</a:t>
            </a:r>
            <a:r>
              <a:rPr lang="es-ES" baseline="0" dirty="0" smtClean="0"/>
              <a:t> of X </a:t>
            </a:r>
            <a:r>
              <a:rPr lang="es-ES" baseline="0" dirty="0" err="1" smtClean="0"/>
              <a:t>should</a:t>
            </a:r>
            <a:r>
              <a:rPr lang="es-ES" baseline="0" dirty="0" smtClean="0"/>
              <a:t> </a:t>
            </a:r>
            <a:r>
              <a:rPr lang="es-ES" baseline="0" dirty="0" err="1" smtClean="0"/>
              <a:t>be</a:t>
            </a:r>
            <a:r>
              <a:rPr lang="es-ES" baseline="0" dirty="0" smtClean="0"/>
              <a:t> </a:t>
            </a:r>
            <a:r>
              <a:rPr lang="es-ES" baseline="0" dirty="0" err="1" smtClean="0"/>
              <a:t>on</a:t>
            </a:r>
            <a:r>
              <a:rPr lang="es-ES" baseline="0" dirty="0" smtClean="0"/>
              <a:t> a </a:t>
            </a:r>
            <a:r>
              <a:rPr lang="es-ES" baseline="0" dirty="0" err="1" smtClean="0"/>
              <a:t>straight</a:t>
            </a:r>
            <a:r>
              <a:rPr lang="es-ES" baseline="0" dirty="0" smtClean="0"/>
              <a:t> line. </a:t>
            </a:r>
            <a:endParaRPr lang="es-ES" dirty="0" smtClean="0"/>
          </a:p>
        </p:txBody>
      </p:sp>
      <p:sp>
        <p:nvSpPr>
          <p:cNvPr id="4" name="Slide Number Placeholder 3"/>
          <p:cNvSpPr>
            <a:spLocks noGrp="1"/>
          </p:cNvSpPr>
          <p:nvPr>
            <p:ph type="sldNum" sz="quarter" idx="5"/>
          </p:nvPr>
        </p:nvSpPr>
        <p:spPr/>
        <p:txBody>
          <a:bodyPr/>
          <a:lstStyle/>
          <a:p>
            <a:pPr>
              <a:defRPr/>
            </a:pPr>
            <a:fld id="{6B483F64-6EED-4F8C-BF11-78DB0E0083FD}" type="slidenum">
              <a:rPr lang="es-MX" smtClean="0">
                <a:solidFill>
                  <a:prstClr val="black"/>
                </a:solidFill>
              </a:rPr>
              <a:pPr>
                <a:defRPr/>
              </a:pPr>
              <a:t>14</a:t>
            </a:fld>
            <a:endParaRPr lang="es-MX">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At this point you might think these assumptions are hard to meet in real life, why do we even bother discussing</a:t>
            </a:r>
            <a:r>
              <a:rPr lang="en-US" baseline="0" dirty="0" smtClean="0"/>
              <a:t> them? The thing is that OLS estimators, given that the assumptions hold, have very, very nice properties, which are listed here. This leads us to a practice advice for the data analyst: we should always start with the belief that we can fit an OLS model, and only after realizing why we SHOULDN’T fit it, move to other options.</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Let’s talk now about</a:t>
            </a:r>
            <a:r>
              <a:rPr lang="en-US" baseline="0" dirty="0" smtClean="0"/>
              <a:t> the use of models applied to program impact evaluation. Our models should include the variable P (program, usually a </a:t>
            </a:r>
            <a:r>
              <a:rPr lang="en-US" i="1" baseline="0" dirty="0" smtClean="0"/>
              <a:t>dummy</a:t>
            </a:r>
            <a:r>
              <a:rPr lang="en-US" i="0" baseline="0" dirty="0" smtClean="0"/>
              <a:t>) as</a:t>
            </a:r>
            <a:r>
              <a:rPr lang="en-US" baseline="0" dirty="0" smtClean="0"/>
              <a:t> an explanatory variable, as well as covariates. In this case we only have covariate S (poverty status). Which parameter represents the program impact?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We can do a</a:t>
            </a:r>
            <a:r>
              <a:rPr lang="en-US" baseline="0" dirty="0" smtClean="0"/>
              <a:t> little thought experiment using the model, which allows us to imagine the outcome an individual under two different potential situations, with and without program… does this remind you of the </a:t>
            </a:r>
            <a:r>
              <a:rPr lang="en-US" b="1" baseline="0" dirty="0" smtClean="0"/>
              <a:t>counterfactual </a:t>
            </a:r>
            <a:r>
              <a:rPr lang="en-US" b="0" baseline="0" dirty="0" smtClean="0"/>
              <a:t>idea</a:t>
            </a:r>
            <a:r>
              <a:rPr lang="en-US" baseline="0" dirty="0" smtClean="0"/>
              <a:t>?</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We</a:t>
            </a:r>
            <a:r>
              <a:rPr lang="en-US" baseline="0" dirty="0" smtClean="0"/>
              <a:t> see that the impact for the </a:t>
            </a:r>
            <a:r>
              <a:rPr lang="en-US" baseline="0" dirty="0" err="1" smtClean="0"/>
              <a:t>ith</a:t>
            </a:r>
            <a:r>
              <a:rPr lang="en-US" baseline="0" dirty="0" smtClean="0"/>
              <a:t>-individual is none other than the parameter </a:t>
            </a:r>
            <a:r>
              <a:rPr lang="en-US" baseline="0" dirty="0" smtClean="0">
                <a:latin typeface="Symbol" pitchFamily="18" charset="2"/>
              </a:rPr>
              <a:t>b</a:t>
            </a:r>
            <a:r>
              <a:rPr lang="en-US" baseline="0" dirty="0" smtClean="0"/>
              <a:t>1. We used the model to “artificially” recreate the two counterfactual states of the </a:t>
            </a:r>
            <a:r>
              <a:rPr lang="en-US" baseline="0" dirty="0" err="1" smtClean="0"/>
              <a:t>ith</a:t>
            </a:r>
            <a:r>
              <a:rPr lang="en-US" baseline="0" dirty="0" smtClean="0"/>
              <a:t>-individual.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If</a:t>
            </a:r>
            <a:r>
              <a:rPr lang="en-US" baseline="0" dirty="0" smtClean="0"/>
              <a:t> the program variable is not a dummy but numerical, the meaning of the impact parameter b1 is also straightforward. It is the change in the outcome caused by a 1-unit increase in the program. Suppose the program is a conditional cash transfer program, the </a:t>
            </a:r>
            <a:r>
              <a:rPr lang="en-US" b="1" baseline="0" dirty="0" smtClean="0"/>
              <a:t>counterfactual </a:t>
            </a:r>
            <a:r>
              <a:rPr lang="en-US" b="0" baseline="0" dirty="0" smtClean="0"/>
              <a:t>could be imagined as one person in two different simultaneous states, in one state the person </a:t>
            </a:r>
            <a:r>
              <a:rPr lang="en-US" b="0" baseline="0" smtClean="0"/>
              <a:t>has received one </a:t>
            </a:r>
            <a:r>
              <a:rPr lang="en-US" b="0" baseline="0" dirty="0" smtClean="0"/>
              <a:t>more dollar compared to the other state, all other things being equal; b1 tells us how much would the outcome differ between these two scenarios. </a:t>
            </a:r>
            <a:endParaRPr lang="en-US" b="1"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Suppose</a:t>
            </a:r>
            <a:r>
              <a:rPr lang="en-US" baseline="0" dirty="0" smtClean="0"/>
              <a:t> we want to evaluate the impact of a program designed to increase height of school age kids. </a:t>
            </a:r>
            <a:r>
              <a:rPr lang="en-US" dirty="0" smtClean="0"/>
              <a:t>This is a very simple conceptual framework that corresponds to our evaluation question: </a:t>
            </a:r>
            <a:r>
              <a:rPr lang="en-US" b="1" dirty="0" smtClean="0"/>
              <a:t>¿did the program increase the</a:t>
            </a:r>
            <a:r>
              <a:rPr lang="en-US" b="1" baseline="0" dirty="0" smtClean="0"/>
              <a:t> height of the children?</a:t>
            </a:r>
            <a:r>
              <a:rPr lang="en-US" b="0" baseline="0" dirty="0" smtClean="0"/>
              <a:t>. The framework is so far only considering</a:t>
            </a:r>
            <a:r>
              <a:rPr lang="en-US" baseline="0" dirty="0" smtClean="0"/>
              <a:t> one outcome variable (Height) and one independent variable (the Program). The impact of the program is represented by the arrow. As you can imagine, the problem with this framework is that it might be too simplistic. We will expand on this idea…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An often confusing</a:t>
            </a:r>
            <a:r>
              <a:rPr lang="en-US" baseline="0" dirty="0" smtClean="0"/>
              <a:t> topic is the use of dummy (dichotomous) explanatory variables in regression models. Sometimes variables are dichotomous by nature (such as gender), however, other explanatory variables might be naturally categorical (such as religion) or a numerical variable categorized for convenience (such as age, categorized into 5-year groups). The latter is often done to model non-linear effects of these variables or to test for impact heterogeneity.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Suppose we are evaluating the impact of a program</a:t>
            </a:r>
            <a:r>
              <a:rPr lang="en-US" baseline="0" dirty="0" smtClean="0"/>
              <a:t> on Family Size (numerical variable), the woman is the unit of analysis. Age would undoubtedly be an important covariate and it is included in the model you see here.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The</a:t>
            </a:r>
            <a:r>
              <a:rPr lang="en-US" baseline="0" dirty="0" smtClean="0"/>
              <a:t> problem is that the specification in the previous slides implies a linear relationship between age and family size, which is unrealistic: It is obvious that family size does not increase at a constant rate, but it stabilizes as a woman ages until it reaches its definitive size at the end of the woman's reproductive life.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If we ignore this</a:t>
            </a:r>
            <a:r>
              <a:rPr lang="en-US" baseline="0" dirty="0" smtClean="0"/>
              <a:t>, our model turns out to be a poor representation of reality, which would lead us to erroneous conclusions. How can we improve the model?</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9507" name="2 Marcador de notas"/>
          <p:cNvSpPr>
            <a:spLocks noGrp="1"/>
          </p:cNvSpPr>
          <p:nvPr>
            <p:ph type="body" idx="1"/>
          </p:nvPr>
        </p:nvSpPr>
        <p:spPr bwMode="auto">
          <a:noFill/>
        </p:spPr>
        <p:txBody>
          <a:bodyPr wrap="square" numCol="1" anchor="t" anchorCtr="0" compatLnSpc="1">
            <a:prstTxWarp prst="textNoShape">
              <a:avLst/>
            </a:prstTxWarp>
          </a:bodyPr>
          <a:lstStyle/>
          <a:p>
            <a:r>
              <a:rPr lang="es-MX" dirty="0" err="1" smtClean="0"/>
              <a:t>Categorization</a:t>
            </a:r>
            <a:r>
              <a:rPr lang="es-MX" baseline="0" dirty="0" smtClean="0"/>
              <a:t> </a:t>
            </a:r>
            <a:r>
              <a:rPr lang="es-MX" baseline="0" dirty="0" err="1" smtClean="0"/>
              <a:t>is</a:t>
            </a:r>
            <a:r>
              <a:rPr lang="es-MX" baseline="0" dirty="0" smtClean="0"/>
              <a:t> a simple and </a:t>
            </a:r>
            <a:r>
              <a:rPr lang="es-MX" baseline="0" dirty="0" err="1" smtClean="0"/>
              <a:t>elegant</a:t>
            </a:r>
            <a:r>
              <a:rPr lang="es-MX" baseline="0" dirty="0" smtClean="0"/>
              <a:t> </a:t>
            </a:r>
            <a:r>
              <a:rPr lang="es-MX" baseline="0" dirty="0" err="1" smtClean="0"/>
              <a:t>solution</a:t>
            </a:r>
            <a:r>
              <a:rPr lang="es-MX" baseline="0" dirty="0" smtClean="0"/>
              <a:t>. </a:t>
            </a:r>
            <a:r>
              <a:rPr lang="es-MX" baseline="0" dirty="0" err="1" smtClean="0"/>
              <a:t>It</a:t>
            </a:r>
            <a:r>
              <a:rPr lang="es-MX" baseline="0" dirty="0" smtClean="0"/>
              <a:t> </a:t>
            </a:r>
            <a:r>
              <a:rPr lang="es-MX" baseline="0" dirty="0" err="1" smtClean="0"/>
              <a:t>will</a:t>
            </a:r>
            <a:r>
              <a:rPr lang="es-MX" baseline="0" dirty="0" smtClean="0"/>
              <a:t> </a:t>
            </a:r>
            <a:r>
              <a:rPr lang="es-MX" baseline="0" dirty="0" err="1" smtClean="0"/>
              <a:t>allow</a:t>
            </a:r>
            <a:r>
              <a:rPr lang="es-MX" baseline="0" dirty="0" smtClean="0"/>
              <a:t> </a:t>
            </a:r>
            <a:r>
              <a:rPr lang="es-MX" baseline="0" dirty="0" err="1" smtClean="0"/>
              <a:t>us</a:t>
            </a:r>
            <a:r>
              <a:rPr lang="es-MX" baseline="0" dirty="0" smtClean="0"/>
              <a:t> </a:t>
            </a:r>
            <a:r>
              <a:rPr lang="es-MX" baseline="0" dirty="0" err="1" smtClean="0"/>
              <a:t>to</a:t>
            </a:r>
            <a:r>
              <a:rPr lang="es-MX" baseline="0" dirty="0" smtClean="0"/>
              <a:t> </a:t>
            </a:r>
            <a:r>
              <a:rPr lang="es-MX" baseline="0" dirty="0" err="1" smtClean="0"/>
              <a:t>model</a:t>
            </a:r>
            <a:r>
              <a:rPr lang="es-MX" baseline="0" dirty="0" smtClean="0"/>
              <a:t> </a:t>
            </a:r>
            <a:r>
              <a:rPr lang="es-MX" baseline="0" dirty="0" err="1" smtClean="0"/>
              <a:t>the</a:t>
            </a:r>
            <a:r>
              <a:rPr lang="es-MX" baseline="0" dirty="0" smtClean="0"/>
              <a:t> non-linear </a:t>
            </a:r>
            <a:r>
              <a:rPr lang="es-MX" baseline="0" dirty="0" err="1" smtClean="0"/>
              <a:t>functional</a:t>
            </a:r>
            <a:r>
              <a:rPr lang="es-MX" baseline="0" dirty="0" smtClean="0"/>
              <a:t> </a:t>
            </a:r>
            <a:r>
              <a:rPr lang="es-MX" baseline="0" dirty="0" err="1" smtClean="0"/>
              <a:t>form</a:t>
            </a:r>
            <a:r>
              <a:rPr lang="es-MX" baseline="0" dirty="0" smtClean="0"/>
              <a:t> in a flexible </a:t>
            </a:r>
            <a:r>
              <a:rPr lang="es-MX" baseline="0" dirty="0" err="1" smtClean="0"/>
              <a:t>way</a:t>
            </a:r>
            <a:r>
              <a:rPr lang="es-MX" baseline="0" dirty="0" smtClean="0"/>
              <a:t>. </a:t>
            </a:r>
            <a:endParaRPr lang="es-MX" dirty="0" smtClean="0"/>
          </a:p>
        </p:txBody>
      </p:sp>
      <p:sp>
        <p:nvSpPr>
          <p:cNvPr id="4" name="3 Marcador de número de diapositiva"/>
          <p:cNvSpPr>
            <a:spLocks noGrp="1"/>
          </p:cNvSpPr>
          <p:nvPr>
            <p:ph type="sldNum" sz="quarter" idx="5"/>
          </p:nvPr>
        </p:nvSpPr>
        <p:spPr/>
        <p:txBody>
          <a:bodyPr/>
          <a:lstStyle/>
          <a:p>
            <a:pPr>
              <a:defRPr/>
            </a:pPr>
            <a:fld id="{DEB9EB56-0553-490A-8F2A-3151C24E1FCD}" type="slidenum">
              <a:rPr lang="es-MX" smtClean="0"/>
              <a:pPr>
                <a:defRPr/>
              </a:pPr>
              <a:t>24</a:t>
            </a:fld>
            <a:endParaRPr lang="es-MX"/>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In order</a:t>
            </a:r>
            <a:r>
              <a:rPr lang="en-US" baseline="0" dirty="0" smtClean="0"/>
              <a:t> to model the response as a function of a categorical variable, one must generate dummy variables and include them in the model, leaving one (the reference category) out. The reference category is the one against which comparisons will be made. There is no clear guide to choose a particular reference category, anyone will do just fine.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As you can see, just</a:t>
            </a:r>
            <a:r>
              <a:rPr lang="en-US" baseline="0" dirty="0" smtClean="0"/>
              <a:t> by using three categories we have a much better approximation to reality.</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This</a:t>
            </a:r>
            <a:r>
              <a:rPr lang="en-US" baseline="0" dirty="0" smtClean="0"/>
              <a:t> is the way the model would be specified, with dummy variables for each categories except one. The beta coefficients of the dummy variables are the average differences in family size between the category designated by the dummy variable and the reference category.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We are almost always concerned about estimating the Average</a:t>
            </a:r>
            <a:r>
              <a:rPr lang="en-US" baseline="0" dirty="0" smtClean="0"/>
              <a:t> Treatment Effects of programs, however it seems likely that effects actually do vary as a function of other variables. For example, the impact of a Conditional Cash Transfer program could be larger in rural than in urban areas, or it could have a larger impact on the poorest households than in those not-so-poor. This ideas represent what is called </a:t>
            </a:r>
            <a:r>
              <a:rPr lang="en-US" b="1" baseline="0" dirty="0" smtClean="0"/>
              <a:t>impact </a:t>
            </a:r>
            <a:r>
              <a:rPr lang="en-US" b="1" baseline="0" dirty="0" err="1" smtClean="0"/>
              <a:t>hetereogeneity</a:t>
            </a:r>
            <a:r>
              <a:rPr lang="en-US" b="1" baseline="0" dirty="0" smtClean="0"/>
              <a:t>. </a:t>
            </a:r>
            <a:r>
              <a:rPr lang="en-US" b="0" baseline="0" dirty="0" smtClean="0"/>
              <a:t>A variable that determines a heterogeneous impact is sometimes called an </a:t>
            </a:r>
            <a:r>
              <a:rPr lang="en-US" b="1" baseline="0" dirty="0" smtClean="0"/>
              <a:t>effect modifier.</a:t>
            </a:r>
            <a:r>
              <a:rPr lang="en-US" b="0" baseline="0" dirty="0" smtClean="0"/>
              <a:t> If the effect modifier is a categorical variable, Impact Heterogeneity can be evaluated by including in the model dummy variables of the potential source of heterogeneity or effect modifier (urban vs. rural, poor vs. rich…) and its interaction term with the program variable (the product of the program variable and the dummies of the effect modifier). </a:t>
            </a:r>
            <a:endParaRPr lang="en-US" b="1"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Let’s think about this example…</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Then how do we answer our</a:t>
            </a:r>
            <a:r>
              <a:rPr lang="en-US" baseline="0" dirty="0" smtClean="0"/>
              <a:t> evaluation question? Let’s suppose you already have data on participants and non-participants and on the outcome. Given that height is a numerical value and you have two groups (participants and non-participants), which simple statistical test you think could help us to answer the question?</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The model represented in the first equation specifies that the impact of the program P is a function of the variable R (urban vs. rural dummy variable). The parameter </a:t>
            </a:r>
            <a:r>
              <a:rPr lang="en-US" baseline="0" dirty="0" smtClean="0"/>
              <a:t>d1 represents the impact heterogeneity. Let’s work with this equation to understand what d1 means…</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Once</a:t>
            </a:r>
            <a:r>
              <a:rPr lang="en-US" baseline="0" dirty="0" smtClean="0"/>
              <a:t> we fit the model, we will need to test the null hypothesis that d1=0. If we reject the null hypothesis, it means that we have evidence to state that the impact is indeed heterogeneous. Otherwise we will remove the interaction term form the model and keep a simplified (sometimes called “main effects”) model that will give us the Average Treatment Effect estimate (homogeneous).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The second part of the presentation focuses on the estimation methods commonly used when</a:t>
            </a:r>
            <a:r>
              <a:rPr lang="en-US" baseline="0" dirty="0" smtClean="0"/>
              <a:t> our outcome variable is dichotomous, which is a common occurrence.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Perhaps</a:t>
            </a:r>
            <a:r>
              <a:rPr lang="en-US" baseline="0" dirty="0" smtClean="0"/>
              <a:t> the approach most frequently used by Evaluators is </a:t>
            </a:r>
            <a:r>
              <a:rPr lang="en-US" baseline="0" dirty="0" err="1" smtClean="0"/>
              <a:t>Probit</a:t>
            </a:r>
            <a:r>
              <a:rPr lang="en-US" baseline="0" dirty="0" smtClean="0"/>
              <a:t> regression. This model assumes that the probability that the event occurs can be derived from a cumulative standard normal distribution. This implies that the distribution of the errors is normal.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The cumulative normal distribution</a:t>
            </a:r>
            <a:r>
              <a:rPr lang="en-US" baseline="0" dirty="0" smtClean="0"/>
              <a:t> function is appealing to us as its range, being a probability, is bound between 0 and 1.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A natural</a:t>
            </a:r>
            <a:r>
              <a:rPr lang="en-US" baseline="0" dirty="0" smtClean="0"/>
              <a:t> question is of course why not just use OLS regression? There are several problems with this approach: firstly, at least three assumptions: normal distribution of Y|X, </a:t>
            </a:r>
            <a:r>
              <a:rPr lang="en-US" baseline="0" dirty="0" err="1" smtClean="0"/>
              <a:t>homoscedasticity</a:t>
            </a:r>
            <a:r>
              <a:rPr lang="en-US" baseline="0" dirty="0" smtClean="0"/>
              <a:t> and linearity will not be met, which brings problems with the validity of the estimates. Secondly, a model could yield predicted probabilities of Y which are either above 1 or below 0 which doesn’t make any sense. However… there are advantages of OLS as well, and </a:t>
            </a:r>
            <a:r>
              <a:rPr lang="en-US" b="1" baseline="0" dirty="0" smtClean="0"/>
              <a:t>under certain conditions, it can be used with good results! </a:t>
            </a:r>
            <a:r>
              <a:rPr lang="en-US" b="0" baseline="0" dirty="0" smtClean="0"/>
              <a:t>We’ll discuss this later</a:t>
            </a:r>
            <a:r>
              <a:rPr lang="en-US" b="1" baseline="0" dirty="0" smtClean="0"/>
              <a:t> </a:t>
            </a:r>
            <a:r>
              <a:rPr lang="en-US" b="0" baseline="0" dirty="0" smtClean="0"/>
              <a:t>in this lecture. </a:t>
            </a:r>
            <a:r>
              <a:rPr lang="en-US" b="1" baseline="0" dirty="0" smtClean="0"/>
              <a:t> </a:t>
            </a:r>
            <a:r>
              <a:rPr lang="en-US" baseline="0" dirty="0" smtClean="0"/>
              <a:t>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How does a change in Z translate</a:t>
            </a:r>
            <a:r>
              <a:rPr lang="en-US" baseline="0" dirty="0" smtClean="0"/>
              <a:t> into a change in probability? There is no straight answer; for example a change of Z from -3 to -2 entails an increase in probability close 0.02, whereas a change from -2 to -1 implies a change in probability of close to 0.14.</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The absolute change in the</a:t>
            </a:r>
            <a:r>
              <a:rPr lang="en-US" baseline="0" dirty="0" smtClean="0"/>
              <a:t> probability of the outcome (rather than relative changes) is usually of interest for evaluators. There are several ways to obtain an estimate of the change in probability from a </a:t>
            </a:r>
            <a:r>
              <a:rPr lang="en-US" baseline="0" dirty="0" err="1" smtClean="0"/>
              <a:t>probit</a:t>
            </a:r>
            <a:r>
              <a:rPr lang="en-US" baseline="0" dirty="0" smtClean="0"/>
              <a:t> model; simulations are one illustrative example.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50531" name="2 Marcador de notas"/>
          <p:cNvSpPr>
            <a:spLocks noGrp="1"/>
          </p:cNvSpPr>
          <p:nvPr>
            <p:ph type="body" idx="1"/>
          </p:nvPr>
        </p:nvSpPr>
        <p:spPr bwMode="auto">
          <a:noFill/>
        </p:spPr>
        <p:txBody>
          <a:bodyPr wrap="square" numCol="1" anchor="t" anchorCtr="0" compatLnSpc="1">
            <a:prstTxWarp prst="textNoShape">
              <a:avLst/>
            </a:prstTxWarp>
          </a:bodyPr>
          <a:lstStyle/>
          <a:p>
            <a:r>
              <a:rPr lang="es-MX" dirty="0" err="1" smtClean="0"/>
              <a:t>Simulations</a:t>
            </a:r>
            <a:r>
              <a:rPr lang="es-MX" baseline="0" dirty="0" smtClean="0"/>
              <a:t> are done </a:t>
            </a:r>
            <a:r>
              <a:rPr lang="es-MX" baseline="0" dirty="0" err="1" smtClean="0"/>
              <a:t>by</a:t>
            </a:r>
            <a:r>
              <a:rPr lang="es-MX" baseline="0" dirty="0" smtClean="0"/>
              <a:t> </a:t>
            </a:r>
            <a:r>
              <a:rPr lang="es-MX" baseline="0" dirty="0" err="1" smtClean="0"/>
              <a:t>changing</a:t>
            </a:r>
            <a:r>
              <a:rPr lang="es-MX" baseline="0" dirty="0" smtClean="0"/>
              <a:t> </a:t>
            </a:r>
            <a:r>
              <a:rPr lang="es-MX" baseline="0" dirty="0" err="1" smtClean="0"/>
              <a:t>the</a:t>
            </a:r>
            <a:r>
              <a:rPr lang="es-MX" baseline="0" dirty="0" smtClean="0"/>
              <a:t> data so </a:t>
            </a:r>
            <a:r>
              <a:rPr lang="es-MX" baseline="0" dirty="0" err="1" smtClean="0"/>
              <a:t>that</a:t>
            </a:r>
            <a:r>
              <a:rPr lang="es-MX" baseline="0" dirty="0" smtClean="0"/>
              <a:t> </a:t>
            </a:r>
            <a:r>
              <a:rPr lang="es-MX" baseline="0" dirty="0" err="1" smtClean="0"/>
              <a:t>predicted</a:t>
            </a:r>
            <a:r>
              <a:rPr lang="es-MX" baseline="0" dirty="0" smtClean="0"/>
              <a:t> </a:t>
            </a:r>
            <a:r>
              <a:rPr lang="es-MX" baseline="0" dirty="0" err="1" smtClean="0"/>
              <a:t>probabilities</a:t>
            </a:r>
            <a:r>
              <a:rPr lang="es-MX" baseline="0" dirty="0" smtClean="0"/>
              <a:t> (</a:t>
            </a:r>
            <a:r>
              <a:rPr lang="es-MX" baseline="0" dirty="0" err="1" smtClean="0"/>
              <a:t>according</a:t>
            </a:r>
            <a:r>
              <a:rPr lang="es-MX" baseline="0" dirty="0" smtClean="0"/>
              <a:t> </a:t>
            </a:r>
            <a:r>
              <a:rPr lang="es-MX" baseline="0" dirty="0" err="1" smtClean="0"/>
              <a:t>to</a:t>
            </a:r>
            <a:r>
              <a:rPr lang="es-MX" baseline="0" dirty="0" smtClean="0"/>
              <a:t> </a:t>
            </a:r>
            <a:r>
              <a:rPr lang="es-MX" baseline="0" dirty="0" err="1" smtClean="0"/>
              <a:t>the</a:t>
            </a:r>
            <a:r>
              <a:rPr lang="es-MX" baseline="0" dirty="0" smtClean="0"/>
              <a:t> </a:t>
            </a:r>
            <a:r>
              <a:rPr lang="es-MX" baseline="0" dirty="0" err="1" smtClean="0"/>
              <a:t>probit</a:t>
            </a:r>
            <a:r>
              <a:rPr lang="es-MX" baseline="0" dirty="0" smtClean="0"/>
              <a:t> </a:t>
            </a:r>
            <a:r>
              <a:rPr lang="es-MX" baseline="0" dirty="0" err="1" smtClean="0"/>
              <a:t>model</a:t>
            </a:r>
            <a:r>
              <a:rPr lang="es-MX" baseline="0" dirty="0" smtClean="0"/>
              <a:t> </a:t>
            </a:r>
            <a:r>
              <a:rPr lang="es-MX" baseline="0" dirty="0" err="1" smtClean="0"/>
              <a:t>estimates</a:t>
            </a:r>
            <a:r>
              <a:rPr lang="es-MX" baseline="0" dirty="0" smtClean="0"/>
              <a:t>) are </a:t>
            </a:r>
            <a:r>
              <a:rPr lang="es-MX" baseline="0" dirty="0" err="1" smtClean="0"/>
              <a:t>obtained</a:t>
            </a:r>
            <a:r>
              <a:rPr lang="es-MX" baseline="0" dirty="0" smtClean="0"/>
              <a:t> </a:t>
            </a:r>
            <a:r>
              <a:rPr lang="es-MX" baseline="0" dirty="0" err="1" smtClean="0"/>
              <a:t>under</a:t>
            </a:r>
            <a:r>
              <a:rPr lang="es-MX" baseline="0" dirty="0" smtClean="0"/>
              <a:t> </a:t>
            </a:r>
            <a:r>
              <a:rPr lang="es-MX" baseline="0" dirty="0" err="1" smtClean="0"/>
              <a:t>two</a:t>
            </a:r>
            <a:r>
              <a:rPr lang="es-MX" baseline="0" dirty="0" smtClean="0"/>
              <a:t> </a:t>
            </a:r>
            <a:r>
              <a:rPr lang="es-MX" baseline="0" dirty="0" err="1" smtClean="0"/>
              <a:t>different</a:t>
            </a:r>
            <a:r>
              <a:rPr lang="es-MX" baseline="0" dirty="0" smtClean="0"/>
              <a:t> </a:t>
            </a:r>
            <a:r>
              <a:rPr lang="es-MX" baseline="0" dirty="0" err="1" smtClean="0"/>
              <a:t>scenarios</a:t>
            </a:r>
            <a:r>
              <a:rPr lang="es-MX" baseline="0" dirty="0" smtClean="0"/>
              <a:t>: </a:t>
            </a:r>
            <a:r>
              <a:rPr lang="es-MX" baseline="0" dirty="0" err="1" smtClean="0"/>
              <a:t>with</a:t>
            </a:r>
            <a:r>
              <a:rPr lang="es-MX" baseline="0" dirty="0" smtClean="0"/>
              <a:t> and </a:t>
            </a:r>
            <a:r>
              <a:rPr lang="es-MX" baseline="0" dirty="0" err="1" smtClean="0"/>
              <a:t>without</a:t>
            </a:r>
            <a:r>
              <a:rPr lang="es-MX" baseline="0" dirty="0" smtClean="0"/>
              <a:t> </a:t>
            </a:r>
            <a:r>
              <a:rPr lang="es-MX" baseline="0" dirty="0" err="1" smtClean="0"/>
              <a:t>the</a:t>
            </a:r>
            <a:r>
              <a:rPr lang="es-MX" baseline="0" dirty="0" smtClean="0"/>
              <a:t> </a:t>
            </a:r>
            <a:r>
              <a:rPr lang="es-MX" baseline="0" dirty="0" err="1" smtClean="0"/>
              <a:t>program</a:t>
            </a:r>
            <a:r>
              <a:rPr lang="es-MX" baseline="0" dirty="0" smtClean="0"/>
              <a:t>. </a:t>
            </a:r>
            <a:r>
              <a:rPr lang="es-MX" baseline="0" dirty="0" err="1" smtClean="0"/>
              <a:t>For</a:t>
            </a:r>
            <a:r>
              <a:rPr lang="es-MX" baseline="0" dirty="0" smtClean="0"/>
              <a:t> </a:t>
            </a:r>
            <a:r>
              <a:rPr lang="es-MX" baseline="0" dirty="0" err="1" smtClean="0"/>
              <a:t>each</a:t>
            </a:r>
            <a:r>
              <a:rPr lang="es-MX" baseline="0" dirty="0" smtClean="0"/>
              <a:t> </a:t>
            </a:r>
            <a:r>
              <a:rPr lang="es-MX" baseline="0" dirty="0" err="1" smtClean="0"/>
              <a:t>subject</a:t>
            </a:r>
            <a:r>
              <a:rPr lang="es-MX" baseline="0" dirty="0" smtClean="0"/>
              <a:t>, </a:t>
            </a:r>
            <a:r>
              <a:rPr lang="es-MX" baseline="0" dirty="0" err="1" smtClean="0"/>
              <a:t>we</a:t>
            </a:r>
            <a:r>
              <a:rPr lang="es-MX" baseline="0" dirty="0" smtClean="0"/>
              <a:t> </a:t>
            </a:r>
            <a:r>
              <a:rPr lang="es-MX" baseline="0" dirty="0" err="1" smtClean="0"/>
              <a:t>then</a:t>
            </a:r>
            <a:r>
              <a:rPr lang="es-MX" baseline="0" dirty="0" smtClean="0"/>
              <a:t> </a:t>
            </a:r>
            <a:r>
              <a:rPr lang="es-MX" baseline="0" dirty="0" err="1" smtClean="0"/>
              <a:t>have</a:t>
            </a:r>
            <a:r>
              <a:rPr lang="es-MX" baseline="0" dirty="0" smtClean="0"/>
              <a:t> a factual (</a:t>
            </a:r>
            <a:r>
              <a:rPr lang="es-MX" baseline="0" dirty="0" err="1" smtClean="0"/>
              <a:t>under</a:t>
            </a:r>
            <a:r>
              <a:rPr lang="es-MX" baseline="0" dirty="0" smtClean="0"/>
              <a:t> </a:t>
            </a:r>
            <a:r>
              <a:rPr lang="es-MX" baseline="0" dirty="0" err="1" smtClean="0"/>
              <a:t>its</a:t>
            </a:r>
            <a:r>
              <a:rPr lang="es-MX" baseline="0" dirty="0" smtClean="0"/>
              <a:t> true </a:t>
            </a:r>
            <a:r>
              <a:rPr lang="es-MX" baseline="0" dirty="0" err="1" smtClean="0"/>
              <a:t>program</a:t>
            </a:r>
            <a:r>
              <a:rPr lang="es-MX" baseline="0" dirty="0" smtClean="0"/>
              <a:t> </a:t>
            </a:r>
            <a:r>
              <a:rPr lang="es-MX" baseline="0" dirty="0" err="1" smtClean="0"/>
              <a:t>assignment</a:t>
            </a:r>
            <a:r>
              <a:rPr lang="es-MX" baseline="0" dirty="0" smtClean="0"/>
              <a:t>) and a </a:t>
            </a:r>
            <a:r>
              <a:rPr lang="es-MX" baseline="0" dirty="0" err="1" smtClean="0"/>
              <a:t>counterfactual</a:t>
            </a:r>
            <a:r>
              <a:rPr lang="es-MX" baseline="0" dirty="0" smtClean="0"/>
              <a:t> </a:t>
            </a:r>
            <a:r>
              <a:rPr lang="es-MX" baseline="0" dirty="0" err="1" smtClean="0"/>
              <a:t>state</a:t>
            </a:r>
            <a:r>
              <a:rPr lang="es-MX" baseline="0" dirty="0" smtClean="0"/>
              <a:t>. </a:t>
            </a:r>
            <a:r>
              <a:rPr lang="es-MX" baseline="0" dirty="0" err="1" smtClean="0"/>
              <a:t>We</a:t>
            </a:r>
            <a:r>
              <a:rPr lang="es-MX" baseline="0" dirty="0" smtClean="0"/>
              <a:t> </a:t>
            </a:r>
            <a:r>
              <a:rPr lang="es-MX" baseline="0" dirty="0" err="1" smtClean="0"/>
              <a:t>then</a:t>
            </a:r>
            <a:r>
              <a:rPr lang="es-MX" baseline="0" dirty="0" smtClean="0"/>
              <a:t> </a:t>
            </a:r>
            <a:r>
              <a:rPr lang="es-MX" baseline="0" dirty="0" err="1" smtClean="0"/>
              <a:t>get</a:t>
            </a:r>
            <a:r>
              <a:rPr lang="es-MX" baseline="0" dirty="0" smtClean="0"/>
              <a:t> </a:t>
            </a:r>
            <a:r>
              <a:rPr lang="es-MX" baseline="0" dirty="0" err="1" smtClean="0"/>
              <a:t>an</a:t>
            </a:r>
            <a:r>
              <a:rPr lang="es-MX" baseline="0" dirty="0" smtClean="0"/>
              <a:t> </a:t>
            </a:r>
            <a:r>
              <a:rPr lang="es-MX" baseline="0" dirty="0" err="1" smtClean="0"/>
              <a:t>estimate</a:t>
            </a:r>
            <a:r>
              <a:rPr lang="es-MX" baseline="0" dirty="0" smtClean="0"/>
              <a:t> of </a:t>
            </a:r>
            <a:r>
              <a:rPr lang="es-MX" baseline="0" dirty="0" err="1" smtClean="0"/>
              <a:t>the</a:t>
            </a:r>
            <a:r>
              <a:rPr lang="es-MX" baseline="0" dirty="0" smtClean="0"/>
              <a:t> </a:t>
            </a:r>
            <a:r>
              <a:rPr lang="es-MX" baseline="0" dirty="0" err="1" smtClean="0"/>
              <a:t>program</a:t>
            </a:r>
            <a:r>
              <a:rPr lang="es-MX" baseline="0" dirty="0" smtClean="0"/>
              <a:t> </a:t>
            </a:r>
            <a:r>
              <a:rPr lang="es-MX" baseline="0" dirty="0" err="1" smtClean="0"/>
              <a:t>effect</a:t>
            </a:r>
            <a:r>
              <a:rPr lang="es-MX" baseline="0" dirty="0" smtClean="0"/>
              <a:t> </a:t>
            </a:r>
            <a:r>
              <a:rPr lang="es-MX" baseline="0" dirty="0" err="1" smtClean="0"/>
              <a:t>for</a:t>
            </a:r>
            <a:r>
              <a:rPr lang="es-MX" baseline="0" dirty="0" smtClean="0"/>
              <a:t> </a:t>
            </a:r>
            <a:r>
              <a:rPr lang="es-MX" baseline="0" dirty="0" err="1" smtClean="0"/>
              <a:t>each</a:t>
            </a:r>
            <a:r>
              <a:rPr lang="es-MX" baseline="0" dirty="0" smtClean="0"/>
              <a:t> </a:t>
            </a:r>
            <a:r>
              <a:rPr lang="es-MX" baseline="0" dirty="0" err="1" smtClean="0"/>
              <a:t>subject</a:t>
            </a:r>
            <a:r>
              <a:rPr lang="es-MX" baseline="0" dirty="0" smtClean="0"/>
              <a:t> and </a:t>
            </a:r>
            <a:r>
              <a:rPr lang="es-MX" baseline="0" dirty="0" err="1" smtClean="0"/>
              <a:t>then</a:t>
            </a:r>
            <a:r>
              <a:rPr lang="es-MX" baseline="0" dirty="0" smtClean="0"/>
              <a:t> </a:t>
            </a:r>
            <a:r>
              <a:rPr lang="es-MX" baseline="0" dirty="0" err="1" smtClean="0"/>
              <a:t>get</a:t>
            </a:r>
            <a:r>
              <a:rPr lang="es-MX" baseline="0" dirty="0" smtClean="0"/>
              <a:t> </a:t>
            </a:r>
            <a:r>
              <a:rPr lang="es-MX" baseline="0" dirty="0" err="1" smtClean="0"/>
              <a:t>the</a:t>
            </a:r>
            <a:r>
              <a:rPr lang="es-MX" baseline="0" dirty="0" smtClean="0"/>
              <a:t> </a:t>
            </a:r>
            <a:r>
              <a:rPr lang="es-MX" baseline="0" dirty="0" err="1" smtClean="0"/>
              <a:t>average</a:t>
            </a:r>
            <a:r>
              <a:rPr lang="es-MX" baseline="0" dirty="0" smtClean="0"/>
              <a:t>. </a:t>
            </a:r>
            <a:endParaRPr lang="es-MX" dirty="0" smtClean="0"/>
          </a:p>
        </p:txBody>
      </p:sp>
      <p:sp>
        <p:nvSpPr>
          <p:cNvPr id="4" name="3 Marcador de número de diapositiva"/>
          <p:cNvSpPr>
            <a:spLocks noGrp="1"/>
          </p:cNvSpPr>
          <p:nvPr>
            <p:ph type="sldNum" sz="quarter" idx="5"/>
          </p:nvPr>
        </p:nvSpPr>
        <p:spPr/>
        <p:txBody>
          <a:bodyPr/>
          <a:lstStyle/>
          <a:p>
            <a:pPr>
              <a:defRPr/>
            </a:pPr>
            <a:fld id="{99A6466E-68B2-4E27-9545-8F53EB435ECC}" type="slidenum">
              <a:rPr lang="es-MX" smtClean="0">
                <a:solidFill>
                  <a:prstClr val="black"/>
                </a:solidFill>
              </a:rPr>
              <a:pPr>
                <a:defRPr/>
              </a:pPr>
              <a:t>38</a:t>
            </a:fld>
            <a:endParaRPr lang="es-MX">
              <a:solidFill>
                <a:prstClr val="black"/>
              </a:solidFil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The </a:t>
            </a:r>
            <a:r>
              <a:rPr lang="en-US" dirty="0" err="1" smtClean="0"/>
              <a:t>logit</a:t>
            </a:r>
            <a:r>
              <a:rPr lang="en-US" baseline="0" dirty="0" smtClean="0"/>
              <a:t> model, very popular among epidemiologists, is actually an approximation to the </a:t>
            </a:r>
            <a:r>
              <a:rPr lang="en-US" baseline="0" dirty="0" err="1" smtClean="0"/>
              <a:t>probit</a:t>
            </a:r>
            <a:r>
              <a:rPr lang="en-US" baseline="0" dirty="0" smtClean="0"/>
              <a:t> model (a very good one). It appeals to researchers because its coefficients can easily be expressed as Odds Ratios (OR), a popular measure of association, by taking their antilog.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The T-test!</a:t>
            </a:r>
            <a:r>
              <a:rPr lang="en-US" baseline="0" dirty="0" smtClean="0"/>
              <a:t> This venerable procedure is the most used tool for comparing the mean of a variable between two categories. Now the </a:t>
            </a:r>
            <a:r>
              <a:rPr lang="en-US" b="1" baseline="0" dirty="0" smtClean="0"/>
              <a:t>real </a:t>
            </a:r>
            <a:r>
              <a:rPr lang="en-US" baseline="0" dirty="0" smtClean="0"/>
              <a:t>question is… would it give us a good (</a:t>
            </a:r>
            <a:r>
              <a:rPr lang="en-US" b="1" baseline="0" dirty="0" smtClean="0"/>
              <a:t>valid</a:t>
            </a:r>
            <a:r>
              <a:rPr lang="en-US" baseline="0" dirty="0" smtClean="0"/>
              <a:t>) answer?</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The problem is that the Odds Ratio is not usually of interest in the evaluation field, let’s understand why…</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In a community the</a:t>
            </a:r>
            <a:r>
              <a:rPr lang="en-US" baseline="0" dirty="0" smtClean="0"/>
              <a:t> Contraceptive Prevalence Rate increase from 18% to 30%. This means that an additional 12 women out of a hundred started using contraception because of the program.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If we do the math, we see that this translates into an Odds Ratio of approximately 2.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In a different community we see that the CPR was much lower to start</a:t>
            </a:r>
            <a:r>
              <a:rPr lang="en-US" baseline="0" dirty="0" smtClean="0"/>
              <a:t> with. In this community the prevalence of the use of contraception increased from 5% to 10%, this means in this community only 5 additional women out of a hundred started using contraception due to the program. The impact, in terms of the number of women using contraception due to the program, is clearly different that that in community X.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51555" name="2 Marcador de notas"/>
          <p:cNvSpPr>
            <a:spLocks noGrp="1"/>
          </p:cNvSpPr>
          <p:nvPr>
            <p:ph type="body" idx="1"/>
          </p:nvPr>
        </p:nvSpPr>
        <p:spPr bwMode="auto">
          <a:noFill/>
        </p:spPr>
        <p:txBody>
          <a:bodyPr wrap="square" numCol="1" anchor="t" anchorCtr="0" compatLnSpc="1">
            <a:prstTxWarp prst="textNoShape">
              <a:avLst/>
            </a:prstTxWarp>
          </a:bodyPr>
          <a:lstStyle/>
          <a:p>
            <a:r>
              <a:rPr lang="es-MX" dirty="0" err="1" smtClean="0"/>
              <a:t>Paradoxically</a:t>
            </a:r>
            <a:r>
              <a:rPr lang="es-MX" dirty="0" smtClean="0"/>
              <a:t>,</a:t>
            </a:r>
            <a:r>
              <a:rPr lang="es-MX" baseline="0" dirty="0" smtClean="0"/>
              <a:t> </a:t>
            </a:r>
            <a:r>
              <a:rPr lang="es-MX" baseline="0" dirty="0" err="1" smtClean="0"/>
              <a:t>if</a:t>
            </a:r>
            <a:r>
              <a:rPr lang="es-MX" baseline="0" dirty="0" smtClean="0"/>
              <a:t> </a:t>
            </a:r>
            <a:r>
              <a:rPr lang="es-MX" baseline="0" dirty="0" err="1" smtClean="0"/>
              <a:t>we</a:t>
            </a:r>
            <a:r>
              <a:rPr lang="es-MX" baseline="0" dirty="0" smtClean="0"/>
              <a:t> </a:t>
            </a:r>
            <a:r>
              <a:rPr lang="es-MX" baseline="0" dirty="0" err="1" smtClean="0"/>
              <a:t>calculate</a:t>
            </a:r>
            <a:r>
              <a:rPr lang="es-MX" baseline="0" dirty="0" smtClean="0"/>
              <a:t> </a:t>
            </a:r>
            <a:r>
              <a:rPr lang="es-MX" baseline="0" dirty="0" err="1" smtClean="0"/>
              <a:t>the</a:t>
            </a:r>
            <a:r>
              <a:rPr lang="es-MX" baseline="0" dirty="0" smtClean="0"/>
              <a:t> </a:t>
            </a:r>
            <a:r>
              <a:rPr lang="es-MX" baseline="0" dirty="0" err="1" smtClean="0"/>
              <a:t>Odds</a:t>
            </a:r>
            <a:r>
              <a:rPr lang="es-MX" baseline="0" dirty="0" smtClean="0"/>
              <a:t> Ratio </a:t>
            </a:r>
            <a:r>
              <a:rPr lang="es-MX" baseline="0" dirty="0" err="1" smtClean="0"/>
              <a:t>again</a:t>
            </a:r>
            <a:r>
              <a:rPr lang="es-MX" baseline="0" dirty="0" smtClean="0"/>
              <a:t>, </a:t>
            </a:r>
            <a:r>
              <a:rPr lang="es-MX" baseline="0" dirty="0" err="1" smtClean="0"/>
              <a:t>we</a:t>
            </a:r>
            <a:r>
              <a:rPr lang="es-MX" baseline="0" dirty="0" smtClean="0"/>
              <a:t> </a:t>
            </a:r>
            <a:r>
              <a:rPr lang="es-MX" baseline="0" dirty="0" err="1" smtClean="0"/>
              <a:t>see</a:t>
            </a:r>
            <a:r>
              <a:rPr lang="es-MX" baseline="0" dirty="0" smtClean="0"/>
              <a:t> </a:t>
            </a:r>
            <a:r>
              <a:rPr lang="es-MX" baseline="0" dirty="0" err="1" smtClean="0"/>
              <a:t>that</a:t>
            </a:r>
            <a:r>
              <a:rPr lang="es-MX" baseline="0" dirty="0" smtClean="0"/>
              <a:t> </a:t>
            </a:r>
            <a:r>
              <a:rPr lang="es-MX" baseline="0" dirty="0" err="1" smtClean="0"/>
              <a:t>it</a:t>
            </a:r>
            <a:r>
              <a:rPr lang="es-MX" baseline="0" dirty="0" smtClean="0"/>
              <a:t> </a:t>
            </a:r>
            <a:r>
              <a:rPr lang="es-MX" baseline="0" dirty="0" err="1" smtClean="0"/>
              <a:t>is</a:t>
            </a:r>
            <a:r>
              <a:rPr lang="es-MX" baseline="0" dirty="0" smtClean="0"/>
              <a:t> </a:t>
            </a:r>
            <a:r>
              <a:rPr lang="es-MX" baseline="0" dirty="0" err="1" smtClean="0"/>
              <a:t>still</a:t>
            </a:r>
            <a:r>
              <a:rPr lang="es-MX" baseline="0" dirty="0" smtClean="0"/>
              <a:t> </a:t>
            </a:r>
            <a:r>
              <a:rPr lang="es-MX" baseline="0" dirty="0" err="1" smtClean="0"/>
              <a:t>close</a:t>
            </a:r>
            <a:r>
              <a:rPr lang="es-MX" baseline="0" dirty="0" smtClean="0"/>
              <a:t> </a:t>
            </a:r>
            <a:r>
              <a:rPr lang="es-MX" baseline="0" dirty="0" err="1" smtClean="0"/>
              <a:t>to</a:t>
            </a:r>
            <a:r>
              <a:rPr lang="es-MX" baseline="0" dirty="0" smtClean="0"/>
              <a:t> 2! So, </a:t>
            </a:r>
            <a:r>
              <a:rPr lang="es-MX" baseline="0" dirty="0" err="1" smtClean="0"/>
              <a:t>if</a:t>
            </a:r>
            <a:r>
              <a:rPr lang="es-MX" baseline="0" dirty="0" smtClean="0"/>
              <a:t> </a:t>
            </a:r>
            <a:r>
              <a:rPr lang="es-MX" baseline="0" dirty="0" err="1" smtClean="0"/>
              <a:t>we</a:t>
            </a:r>
            <a:r>
              <a:rPr lang="es-MX" baseline="0" dirty="0" smtClean="0"/>
              <a:t> use </a:t>
            </a:r>
            <a:r>
              <a:rPr lang="es-MX" baseline="0" dirty="0" err="1" smtClean="0"/>
              <a:t>this</a:t>
            </a:r>
            <a:r>
              <a:rPr lang="es-MX" baseline="0" dirty="0" smtClean="0"/>
              <a:t> </a:t>
            </a:r>
            <a:r>
              <a:rPr lang="es-MX" baseline="0" dirty="0" err="1" smtClean="0"/>
              <a:t>measure</a:t>
            </a:r>
            <a:r>
              <a:rPr lang="es-MX" baseline="0" dirty="0" smtClean="0"/>
              <a:t> of </a:t>
            </a:r>
            <a:r>
              <a:rPr lang="es-MX" baseline="0" dirty="0" err="1" smtClean="0"/>
              <a:t>association</a:t>
            </a:r>
            <a:r>
              <a:rPr lang="es-MX" baseline="0" dirty="0" smtClean="0"/>
              <a:t> </a:t>
            </a:r>
            <a:r>
              <a:rPr lang="es-MX" baseline="0" dirty="0" err="1" smtClean="0"/>
              <a:t>we</a:t>
            </a:r>
            <a:r>
              <a:rPr lang="es-MX" baseline="0" dirty="0" smtClean="0"/>
              <a:t> </a:t>
            </a:r>
            <a:r>
              <a:rPr lang="es-MX" baseline="0" dirty="0" err="1" smtClean="0"/>
              <a:t>would</a:t>
            </a:r>
            <a:r>
              <a:rPr lang="es-MX" baseline="0" dirty="0" smtClean="0"/>
              <a:t> </a:t>
            </a:r>
            <a:r>
              <a:rPr lang="es-MX" baseline="0" dirty="0" err="1" smtClean="0"/>
              <a:t>be</a:t>
            </a:r>
            <a:r>
              <a:rPr lang="es-MX" baseline="0" dirty="0" smtClean="0"/>
              <a:t> </a:t>
            </a:r>
            <a:r>
              <a:rPr lang="es-MX" baseline="0" dirty="0" err="1" smtClean="0"/>
              <a:t>obscuring</a:t>
            </a:r>
            <a:r>
              <a:rPr lang="es-MX" baseline="0" dirty="0" smtClean="0"/>
              <a:t> </a:t>
            </a:r>
            <a:r>
              <a:rPr lang="es-MX" baseline="0" dirty="0" err="1" smtClean="0"/>
              <a:t>the</a:t>
            </a:r>
            <a:r>
              <a:rPr lang="es-MX" baseline="0" dirty="0" smtClean="0"/>
              <a:t> </a:t>
            </a:r>
            <a:r>
              <a:rPr lang="es-MX" baseline="0" dirty="0" err="1" smtClean="0"/>
              <a:t>important</a:t>
            </a:r>
            <a:r>
              <a:rPr lang="es-MX" baseline="0" dirty="0" smtClean="0"/>
              <a:t> </a:t>
            </a:r>
            <a:r>
              <a:rPr lang="es-MX" baseline="0" dirty="0" err="1" smtClean="0"/>
              <a:t>fact</a:t>
            </a:r>
            <a:r>
              <a:rPr lang="es-MX" baseline="0" dirty="0" smtClean="0"/>
              <a:t> </a:t>
            </a:r>
            <a:r>
              <a:rPr lang="es-MX" baseline="0" dirty="0" err="1" smtClean="0"/>
              <a:t>that</a:t>
            </a:r>
            <a:r>
              <a:rPr lang="es-MX" baseline="0" dirty="0" smtClean="0"/>
              <a:t> </a:t>
            </a:r>
            <a:r>
              <a:rPr lang="es-MX" baseline="0" dirty="0" err="1" smtClean="0"/>
              <a:t>the</a:t>
            </a:r>
            <a:r>
              <a:rPr lang="es-MX" baseline="0" dirty="0" smtClean="0"/>
              <a:t> actual </a:t>
            </a:r>
            <a:r>
              <a:rPr lang="es-MX" baseline="0" dirty="0" err="1" smtClean="0"/>
              <a:t>number</a:t>
            </a:r>
            <a:r>
              <a:rPr lang="es-MX" baseline="0" dirty="0" smtClean="0"/>
              <a:t> of </a:t>
            </a:r>
            <a:r>
              <a:rPr lang="es-MX" baseline="0" dirty="0" err="1" smtClean="0"/>
              <a:t>women</a:t>
            </a:r>
            <a:r>
              <a:rPr lang="es-MX" baseline="0" dirty="0" smtClean="0"/>
              <a:t> </a:t>
            </a:r>
            <a:r>
              <a:rPr lang="es-MX" baseline="0" dirty="0" err="1" smtClean="0"/>
              <a:t>who</a:t>
            </a:r>
            <a:r>
              <a:rPr lang="es-MX" baseline="0" dirty="0" smtClean="0"/>
              <a:t> </a:t>
            </a:r>
            <a:r>
              <a:rPr lang="es-MX" baseline="0" dirty="0" err="1" smtClean="0"/>
              <a:t>benefitted</a:t>
            </a:r>
            <a:r>
              <a:rPr lang="es-MX" baseline="0" dirty="0" smtClean="0"/>
              <a:t> </a:t>
            </a:r>
            <a:r>
              <a:rPr lang="es-MX" baseline="0" dirty="0" err="1" smtClean="0"/>
              <a:t>from</a:t>
            </a:r>
            <a:r>
              <a:rPr lang="es-MX" baseline="0" dirty="0" smtClean="0"/>
              <a:t> </a:t>
            </a:r>
            <a:r>
              <a:rPr lang="es-MX" baseline="0" dirty="0" err="1" smtClean="0"/>
              <a:t>the</a:t>
            </a:r>
            <a:r>
              <a:rPr lang="es-MX" baseline="0" dirty="0" smtClean="0"/>
              <a:t> </a:t>
            </a:r>
            <a:r>
              <a:rPr lang="es-MX" baseline="0" dirty="0" err="1" smtClean="0"/>
              <a:t>program</a:t>
            </a:r>
            <a:r>
              <a:rPr lang="es-MX" baseline="0" dirty="0" smtClean="0"/>
              <a:t> </a:t>
            </a:r>
            <a:r>
              <a:rPr lang="es-MX" baseline="0" dirty="0" err="1" smtClean="0"/>
              <a:t>is</a:t>
            </a:r>
            <a:r>
              <a:rPr lang="es-MX" baseline="0" dirty="0" smtClean="0"/>
              <a:t> </a:t>
            </a:r>
            <a:r>
              <a:rPr lang="es-MX" baseline="0" dirty="0" err="1" smtClean="0"/>
              <a:t>clearly</a:t>
            </a:r>
            <a:r>
              <a:rPr lang="es-MX" baseline="0" dirty="0" smtClean="0"/>
              <a:t> </a:t>
            </a:r>
            <a:r>
              <a:rPr lang="es-MX" baseline="0" dirty="0" err="1" smtClean="0"/>
              <a:t>different</a:t>
            </a:r>
            <a:r>
              <a:rPr lang="es-MX" baseline="0" dirty="0" smtClean="0"/>
              <a:t> </a:t>
            </a:r>
            <a:r>
              <a:rPr lang="es-MX" baseline="0" dirty="0" err="1" smtClean="0"/>
              <a:t>between</a:t>
            </a:r>
            <a:r>
              <a:rPr lang="es-MX" baseline="0" dirty="0" smtClean="0"/>
              <a:t> </a:t>
            </a:r>
            <a:r>
              <a:rPr lang="es-MX" baseline="0" dirty="0" err="1" smtClean="0"/>
              <a:t>communities</a:t>
            </a:r>
            <a:r>
              <a:rPr lang="es-MX" baseline="0" dirty="0" smtClean="0"/>
              <a:t>. </a:t>
            </a:r>
            <a:r>
              <a:rPr lang="es-MX" baseline="0" dirty="0" err="1" smtClean="0"/>
              <a:t>One</a:t>
            </a:r>
            <a:r>
              <a:rPr lang="es-MX" baseline="0" dirty="0" smtClean="0"/>
              <a:t> has </a:t>
            </a:r>
            <a:r>
              <a:rPr lang="es-MX" baseline="0" dirty="0" err="1" smtClean="0"/>
              <a:t>to</a:t>
            </a:r>
            <a:r>
              <a:rPr lang="es-MX" baseline="0" dirty="0" smtClean="0"/>
              <a:t> </a:t>
            </a:r>
            <a:r>
              <a:rPr lang="es-MX" baseline="0" dirty="0" err="1" smtClean="0"/>
              <a:t>be</a:t>
            </a:r>
            <a:r>
              <a:rPr lang="es-MX" baseline="0" dirty="0" smtClean="0"/>
              <a:t> </a:t>
            </a:r>
            <a:r>
              <a:rPr lang="es-MX" baseline="0" dirty="0" err="1" smtClean="0"/>
              <a:t>cautious</a:t>
            </a:r>
            <a:r>
              <a:rPr lang="es-MX" baseline="0" dirty="0" smtClean="0"/>
              <a:t> </a:t>
            </a:r>
            <a:r>
              <a:rPr lang="es-MX" baseline="0" dirty="0" err="1" smtClean="0"/>
              <a:t>about</a:t>
            </a:r>
            <a:r>
              <a:rPr lang="es-MX" baseline="0" dirty="0" smtClean="0"/>
              <a:t> </a:t>
            </a:r>
            <a:r>
              <a:rPr lang="es-MX" baseline="0" dirty="0" err="1" smtClean="0"/>
              <a:t>the</a:t>
            </a:r>
            <a:r>
              <a:rPr lang="es-MX" baseline="0" dirty="0" smtClean="0"/>
              <a:t> use of </a:t>
            </a:r>
            <a:r>
              <a:rPr lang="es-MX" baseline="0" dirty="0" err="1" smtClean="0"/>
              <a:t>relative</a:t>
            </a:r>
            <a:r>
              <a:rPr lang="es-MX" baseline="0" dirty="0" smtClean="0"/>
              <a:t> </a:t>
            </a:r>
            <a:r>
              <a:rPr lang="es-MX" baseline="0" dirty="0" err="1" smtClean="0"/>
              <a:t>measures</a:t>
            </a:r>
            <a:r>
              <a:rPr lang="es-MX" baseline="0" dirty="0" smtClean="0"/>
              <a:t> of </a:t>
            </a:r>
            <a:r>
              <a:rPr lang="es-MX" baseline="0" dirty="0" err="1" smtClean="0"/>
              <a:t>association</a:t>
            </a:r>
            <a:r>
              <a:rPr lang="es-MX" baseline="0" dirty="0" smtClean="0"/>
              <a:t>: </a:t>
            </a:r>
            <a:r>
              <a:rPr lang="es-MX" baseline="0" dirty="0" err="1" smtClean="0"/>
              <a:t>suppose</a:t>
            </a:r>
            <a:r>
              <a:rPr lang="es-MX" baseline="0" dirty="0" smtClean="0"/>
              <a:t> </a:t>
            </a:r>
            <a:r>
              <a:rPr lang="es-MX" baseline="0" dirty="0" err="1" smtClean="0"/>
              <a:t>only</a:t>
            </a:r>
            <a:r>
              <a:rPr lang="es-MX" baseline="0" dirty="0" smtClean="0"/>
              <a:t> </a:t>
            </a:r>
            <a:r>
              <a:rPr lang="es-MX" baseline="0" dirty="0" err="1" smtClean="0"/>
              <a:t>one</a:t>
            </a:r>
            <a:r>
              <a:rPr lang="es-MX" baseline="0" dirty="0" smtClean="0"/>
              <a:t> </a:t>
            </a:r>
            <a:r>
              <a:rPr lang="es-MX" baseline="0" dirty="0" err="1" smtClean="0"/>
              <a:t>woman</a:t>
            </a:r>
            <a:r>
              <a:rPr lang="es-MX" baseline="0" dirty="0" smtClean="0"/>
              <a:t> in a </a:t>
            </a:r>
            <a:r>
              <a:rPr lang="es-MX" baseline="0" dirty="0" err="1" smtClean="0"/>
              <a:t>village</a:t>
            </a:r>
            <a:r>
              <a:rPr lang="es-MX" baseline="0" dirty="0" smtClean="0"/>
              <a:t> uses </a:t>
            </a:r>
            <a:r>
              <a:rPr lang="es-MX" baseline="0" dirty="0" err="1" smtClean="0"/>
              <a:t>contraception</a:t>
            </a:r>
            <a:r>
              <a:rPr lang="es-MX" baseline="0" dirty="0" smtClean="0"/>
              <a:t>, and </a:t>
            </a:r>
            <a:r>
              <a:rPr lang="es-MX" baseline="0" dirty="0" err="1" smtClean="0"/>
              <a:t>then</a:t>
            </a:r>
            <a:r>
              <a:rPr lang="es-MX" baseline="0" dirty="0" smtClean="0"/>
              <a:t> </a:t>
            </a:r>
            <a:r>
              <a:rPr lang="es-MX" baseline="0" dirty="0" err="1" smtClean="0"/>
              <a:t>due</a:t>
            </a:r>
            <a:r>
              <a:rPr lang="es-MX" baseline="0" dirty="0" smtClean="0"/>
              <a:t> </a:t>
            </a:r>
            <a:r>
              <a:rPr lang="es-MX" baseline="0" dirty="0" err="1" smtClean="0"/>
              <a:t>to</a:t>
            </a:r>
            <a:r>
              <a:rPr lang="es-MX" baseline="0" dirty="0" smtClean="0"/>
              <a:t> </a:t>
            </a:r>
            <a:r>
              <a:rPr lang="es-MX" baseline="0" dirty="0" err="1" smtClean="0"/>
              <a:t>the</a:t>
            </a:r>
            <a:r>
              <a:rPr lang="es-MX" baseline="0" dirty="0" smtClean="0"/>
              <a:t> </a:t>
            </a:r>
            <a:r>
              <a:rPr lang="es-MX" baseline="0" dirty="0" err="1" smtClean="0"/>
              <a:t>program</a:t>
            </a:r>
            <a:r>
              <a:rPr lang="es-MX" baseline="0" dirty="0" smtClean="0"/>
              <a:t> </a:t>
            </a:r>
            <a:r>
              <a:rPr lang="es-MX" baseline="0" dirty="0" err="1" smtClean="0"/>
              <a:t>the</a:t>
            </a:r>
            <a:r>
              <a:rPr lang="es-MX" baseline="0" dirty="0" smtClean="0"/>
              <a:t> </a:t>
            </a:r>
            <a:r>
              <a:rPr lang="es-MX" baseline="0" dirty="0" err="1" smtClean="0"/>
              <a:t>number</a:t>
            </a:r>
            <a:r>
              <a:rPr lang="es-MX" baseline="0" dirty="0" smtClean="0"/>
              <a:t> of </a:t>
            </a:r>
            <a:r>
              <a:rPr lang="es-MX" baseline="0" dirty="0" err="1" smtClean="0"/>
              <a:t>users</a:t>
            </a:r>
            <a:r>
              <a:rPr lang="es-MX" baseline="0" dirty="0" smtClean="0"/>
              <a:t> </a:t>
            </a:r>
            <a:r>
              <a:rPr lang="es-MX" baseline="0" dirty="0" err="1" smtClean="0"/>
              <a:t>increases</a:t>
            </a:r>
            <a:r>
              <a:rPr lang="es-MX" baseline="0" dirty="0" smtClean="0"/>
              <a:t> </a:t>
            </a:r>
            <a:r>
              <a:rPr lang="es-MX" baseline="0" dirty="0" err="1" smtClean="0"/>
              <a:t>to</a:t>
            </a:r>
            <a:r>
              <a:rPr lang="es-MX" baseline="0" dirty="0" smtClean="0"/>
              <a:t> 2… </a:t>
            </a:r>
            <a:r>
              <a:rPr lang="es-MX" baseline="0" dirty="0" err="1" smtClean="0"/>
              <a:t>Would</a:t>
            </a:r>
            <a:r>
              <a:rPr lang="es-MX" baseline="0" dirty="0" smtClean="0"/>
              <a:t> </a:t>
            </a:r>
            <a:r>
              <a:rPr lang="es-MX" baseline="0" dirty="0" err="1" smtClean="0"/>
              <a:t>we</a:t>
            </a:r>
            <a:r>
              <a:rPr lang="es-MX" baseline="0" dirty="0" smtClean="0"/>
              <a:t> </a:t>
            </a:r>
            <a:r>
              <a:rPr lang="es-MX" baseline="0" dirty="0" err="1" smtClean="0"/>
              <a:t>be</a:t>
            </a:r>
            <a:r>
              <a:rPr lang="es-MX" baseline="0" dirty="0" smtClean="0"/>
              <a:t> </a:t>
            </a:r>
            <a:r>
              <a:rPr lang="es-MX" baseline="0" dirty="0" err="1" smtClean="0"/>
              <a:t>happy</a:t>
            </a:r>
            <a:r>
              <a:rPr lang="es-MX" baseline="0" dirty="0" smtClean="0"/>
              <a:t> </a:t>
            </a:r>
            <a:r>
              <a:rPr lang="es-MX" baseline="0" dirty="0" err="1" smtClean="0"/>
              <a:t>saying</a:t>
            </a:r>
            <a:r>
              <a:rPr lang="es-MX" baseline="0" dirty="0" smtClean="0"/>
              <a:t> </a:t>
            </a:r>
            <a:r>
              <a:rPr lang="es-MX" baseline="0" dirty="0" err="1" smtClean="0"/>
              <a:t>that</a:t>
            </a:r>
            <a:r>
              <a:rPr lang="es-MX" baseline="0" dirty="0" smtClean="0"/>
              <a:t> </a:t>
            </a:r>
            <a:r>
              <a:rPr lang="es-MX" baseline="0" dirty="0" err="1" smtClean="0"/>
              <a:t>the</a:t>
            </a:r>
            <a:r>
              <a:rPr lang="es-MX" baseline="0" dirty="0" smtClean="0"/>
              <a:t> </a:t>
            </a:r>
            <a:r>
              <a:rPr lang="es-MX" baseline="0" dirty="0" err="1" smtClean="0"/>
              <a:t>impact</a:t>
            </a:r>
            <a:r>
              <a:rPr lang="es-MX" baseline="0" dirty="0" smtClean="0"/>
              <a:t> of </a:t>
            </a:r>
            <a:r>
              <a:rPr lang="es-MX" baseline="0" dirty="0" err="1" smtClean="0"/>
              <a:t>the</a:t>
            </a:r>
            <a:r>
              <a:rPr lang="es-MX" baseline="0" dirty="0" smtClean="0"/>
              <a:t> </a:t>
            </a:r>
            <a:r>
              <a:rPr lang="es-MX" baseline="0" dirty="0" err="1" smtClean="0"/>
              <a:t>program</a:t>
            </a:r>
            <a:r>
              <a:rPr lang="es-MX" baseline="0" dirty="0" smtClean="0"/>
              <a:t> </a:t>
            </a:r>
            <a:r>
              <a:rPr lang="es-MX" baseline="0" dirty="0" err="1" smtClean="0"/>
              <a:t>was</a:t>
            </a:r>
            <a:r>
              <a:rPr lang="es-MX" baseline="0" dirty="0" smtClean="0"/>
              <a:t> a </a:t>
            </a:r>
            <a:r>
              <a:rPr lang="es-MX" baseline="0" dirty="0" err="1" smtClean="0"/>
              <a:t>two-fold</a:t>
            </a:r>
            <a:r>
              <a:rPr lang="es-MX" baseline="0" dirty="0" smtClean="0"/>
              <a:t> </a:t>
            </a:r>
            <a:r>
              <a:rPr lang="es-MX" baseline="0" dirty="0" err="1" smtClean="0"/>
              <a:t>increase</a:t>
            </a:r>
            <a:r>
              <a:rPr lang="es-MX" baseline="0" dirty="0" smtClean="0"/>
              <a:t> in </a:t>
            </a:r>
            <a:r>
              <a:rPr lang="es-MX" baseline="0" dirty="0" err="1" smtClean="0"/>
              <a:t>the</a:t>
            </a:r>
            <a:r>
              <a:rPr lang="es-MX" baseline="0" dirty="0" smtClean="0"/>
              <a:t> use of </a:t>
            </a:r>
            <a:r>
              <a:rPr lang="es-MX" baseline="0" dirty="0" err="1" smtClean="0"/>
              <a:t>contraception</a:t>
            </a:r>
            <a:r>
              <a:rPr lang="es-MX" baseline="0" dirty="0" smtClean="0"/>
              <a:t>? </a:t>
            </a:r>
            <a:r>
              <a:rPr lang="es-MX" baseline="0" dirty="0" err="1" smtClean="0"/>
              <a:t>We</a:t>
            </a:r>
            <a:r>
              <a:rPr lang="es-MX" baseline="0" dirty="0" smtClean="0"/>
              <a:t> </a:t>
            </a:r>
            <a:r>
              <a:rPr lang="es-MX" baseline="0" dirty="0" err="1" smtClean="0"/>
              <a:t>need</a:t>
            </a:r>
            <a:r>
              <a:rPr lang="es-MX" baseline="0" dirty="0" smtClean="0"/>
              <a:t> </a:t>
            </a:r>
            <a:r>
              <a:rPr lang="es-MX" baseline="0" dirty="0" err="1" smtClean="0"/>
              <a:t>to</a:t>
            </a:r>
            <a:r>
              <a:rPr lang="es-MX" baseline="0" dirty="0" smtClean="0"/>
              <a:t> </a:t>
            </a:r>
            <a:r>
              <a:rPr lang="es-MX" baseline="0" dirty="0" err="1" smtClean="0"/>
              <a:t>realize</a:t>
            </a:r>
            <a:r>
              <a:rPr lang="es-MX" baseline="0" dirty="0" smtClean="0"/>
              <a:t> </a:t>
            </a:r>
            <a:r>
              <a:rPr lang="es-MX" baseline="0" dirty="0" err="1" smtClean="0"/>
              <a:t>that</a:t>
            </a:r>
            <a:r>
              <a:rPr lang="es-MX" baseline="0" dirty="0" smtClean="0"/>
              <a:t> </a:t>
            </a:r>
            <a:r>
              <a:rPr lang="es-MX" baseline="0" dirty="0" err="1" smtClean="0"/>
              <a:t>the</a:t>
            </a:r>
            <a:r>
              <a:rPr lang="es-MX" baseline="0" dirty="0" smtClean="0"/>
              <a:t> </a:t>
            </a:r>
            <a:r>
              <a:rPr lang="es-MX" baseline="0" dirty="0" err="1" smtClean="0"/>
              <a:t>paradigm</a:t>
            </a:r>
            <a:r>
              <a:rPr lang="es-MX" baseline="0" dirty="0" smtClean="0"/>
              <a:t> of </a:t>
            </a:r>
            <a:r>
              <a:rPr lang="es-MX" baseline="0" dirty="0" err="1" smtClean="0"/>
              <a:t>impact</a:t>
            </a:r>
            <a:r>
              <a:rPr lang="es-MX" baseline="0" dirty="0" smtClean="0"/>
              <a:t> </a:t>
            </a:r>
            <a:r>
              <a:rPr lang="es-MX" baseline="0" dirty="0" err="1" smtClean="0"/>
              <a:t>evaluation</a:t>
            </a:r>
            <a:r>
              <a:rPr lang="es-MX" baseline="0" dirty="0" smtClean="0"/>
              <a:t> </a:t>
            </a:r>
            <a:r>
              <a:rPr lang="es-MX" baseline="0" dirty="0" err="1" smtClean="0"/>
              <a:t>is</a:t>
            </a:r>
            <a:r>
              <a:rPr lang="es-MX" baseline="0" dirty="0" smtClean="0"/>
              <a:t> </a:t>
            </a:r>
            <a:r>
              <a:rPr lang="es-MX" baseline="0" dirty="0" err="1" smtClean="0"/>
              <a:t>different</a:t>
            </a:r>
            <a:r>
              <a:rPr lang="es-MX" baseline="0" dirty="0" smtClean="0"/>
              <a:t>  </a:t>
            </a:r>
            <a:r>
              <a:rPr lang="es-MX" baseline="0" dirty="0" err="1" smtClean="0"/>
              <a:t>than</a:t>
            </a:r>
            <a:r>
              <a:rPr lang="es-MX" baseline="0" dirty="0" smtClean="0"/>
              <a:t> </a:t>
            </a:r>
            <a:r>
              <a:rPr lang="es-MX" baseline="0" dirty="0" err="1" smtClean="0"/>
              <a:t>that</a:t>
            </a:r>
            <a:r>
              <a:rPr lang="es-MX" baseline="0" dirty="0" smtClean="0"/>
              <a:t> of </a:t>
            </a:r>
            <a:r>
              <a:rPr lang="es-MX" baseline="0" dirty="0" err="1" smtClean="0"/>
              <a:t>Epidemiology</a:t>
            </a:r>
            <a:r>
              <a:rPr lang="es-MX" baseline="0" dirty="0" smtClean="0"/>
              <a:t> and </a:t>
            </a:r>
            <a:r>
              <a:rPr lang="es-MX" baseline="0" dirty="0" err="1" smtClean="0"/>
              <a:t>Public</a:t>
            </a:r>
            <a:r>
              <a:rPr lang="es-MX" baseline="0" dirty="0" smtClean="0"/>
              <a:t> Health, </a:t>
            </a:r>
            <a:r>
              <a:rPr lang="es-MX" baseline="0" dirty="0" err="1" smtClean="0"/>
              <a:t>we</a:t>
            </a:r>
            <a:r>
              <a:rPr lang="es-MX" baseline="0" dirty="0" smtClean="0"/>
              <a:t> are </a:t>
            </a:r>
            <a:r>
              <a:rPr lang="es-MX" baseline="0" dirty="0" err="1" smtClean="0"/>
              <a:t>not</a:t>
            </a:r>
            <a:r>
              <a:rPr lang="es-MX" baseline="0" dirty="0" smtClean="0"/>
              <a:t> </a:t>
            </a:r>
            <a:r>
              <a:rPr lang="es-MX" baseline="0" dirty="0" err="1" smtClean="0"/>
              <a:t>trying</a:t>
            </a:r>
            <a:r>
              <a:rPr lang="es-MX" baseline="0" dirty="0" smtClean="0"/>
              <a:t> </a:t>
            </a:r>
            <a:r>
              <a:rPr lang="es-MX" baseline="0" dirty="0" err="1" smtClean="0"/>
              <a:t>to</a:t>
            </a:r>
            <a:r>
              <a:rPr lang="es-MX" baseline="0" dirty="0" smtClean="0"/>
              <a:t> </a:t>
            </a:r>
            <a:r>
              <a:rPr lang="es-MX" baseline="0" dirty="0" err="1" smtClean="0"/>
              <a:t>identify</a:t>
            </a:r>
            <a:r>
              <a:rPr lang="es-MX" baseline="0" dirty="0" smtClean="0"/>
              <a:t> </a:t>
            </a:r>
            <a:r>
              <a:rPr lang="es-MX" baseline="0" dirty="0" err="1" smtClean="0"/>
              <a:t>risk</a:t>
            </a:r>
            <a:r>
              <a:rPr lang="es-MX" baseline="0" dirty="0" smtClean="0"/>
              <a:t> </a:t>
            </a:r>
            <a:r>
              <a:rPr lang="es-MX" baseline="0" dirty="0" err="1" smtClean="0"/>
              <a:t>factors</a:t>
            </a:r>
            <a:r>
              <a:rPr lang="es-MX" baseline="0" dirty="0" smtClean="0"/>
              <a:t>, </a:t>
            </a:r>
            <a:r>
              <a:rPr lang="es-MX" baseline="0" dirty="0" err="1" smtClean="0"/>
              <a:t>but</a:t>
            </a:r>
            <a:r>
              <a:rPr lang="es-MX" baseline="0" dirty="0" smtClean="0"/>
              <a:t> </a:t>
            </a:r>
            <a:r>
              <a:rPr lang="es-MX" baseline="0" dirty="0" err="1" smtClean="0"/>
              <a:t>to</a:t>
            </a:r>
            <a:r>
              <a:rPr lang="es-MX" baseline="0" dirty="0" smtClean="0"/>
              <a:t> </a:t>
            </a:r>
            <a:r>
              <a:rPr lang="es-MX" baseline="0" dirty="0" err="1" smtClean="0"/>
              <a:t>estimate</a:t>
            </a:r>
            <a:r>
              <a:rPr lang="es-MX" baseline="0" dirty="0" smtClean="0"/>
              <a:t> </a:t>
            </a:r>
            <a:r>
              <a:rPr lang="es-MX" baseline="0" dirty="0" err="1" smtClean="0"/>
              <a:t>to</a:t>
            </a:r>
            <a:r>
              <a:rPr lang="es-MX" baseline="0" dirty="0" smtClean="0"/>
              <a:t> </a:t>
            </a:r>
            <a:r>
              <a:rPr lang="es-MX" baseline="0" dirty="0" err="1" smtClean="0"/>
              <a:t>what</a:t>
            </a:r>
            <a:r>
              <a:rPr lang="es-MX" baseline="0" dirty="0" smtClean="0"/>
              <a:t> </a:t>
            </a:r>
            <a:r>
              <a:rPr lang="es-MX" baseline="0" dirty="0" err="1" smtClean="0"/>
              <a:t>extent</a:t>
            </a:r>
            <a:r>
              <a:rPr lang="es-MX" baseline="0" dirty="0" smtClean="0"/>
              <a:t> </a:t>
            </a:r>
            <a:r>
              <a:rPr lang="es-MX" baseline="0" dirty="0" err="1" smtClean="0"/>
              <a:t>the</a:t>
            </a:r>
            <a:r>
              <a:rPr lang="es-MX" baseline="0" dirty="0" smtClean="0"/>
              <a:t> </a:t>
            </a:r>
            <a:r>
              <a:rPr lang="es-MX" baseline="0" dirty="0" err="1" smtClean="0"/>
              <a:t>population</a:t>
            </a:r>
            <a:r>
              <a:rPr lang="es-MX" baseline="0" dirty="0" smtClean="0"/>
              <a:t> </a:t>
            </a:r>
            <a:r>
              <a:rPr lang="es-MX" baseline="0" dirty="0" err="1" smtClean="0"/>
              <a:t>benefitted</a:t>
            </a:r>
            <a:r>
              <a:rPr lang="es-MX" baseline="0" dirty="0" smtClean="0"/>
              <a:t> </a:t>
            </a:r>
            <a:r>
              <a:rPr lang="es-MX" baseline="0" dirty="0" err="1" smtClean="0"/>
              <a:t>from</a:t>
            </a:r>
            <a:r>
              <a:rPr lang="es-MX" baseline="0" dirty="0" smtClean="0"/>
              <a:t> </a:t>
            </a:r>
            <a:r>
              <a:rPr lang="es-MX" baseline="0" dirty="0" err="1" smtClean="0"/>
              <a:t>the</a:t>
            </a:r>
            <a:r>
              <a:rPr lang="es-MX" baseline="0" dirty="0" smtClean="0"/>
              <a:t> </a:t>
            </a:r>
            <a:r>
              <a:rPr lang="es-MX" baseline="0" dirty="0" err="1" smtClean="0"/>
              <a:t>program</a:t>
            </a:r>
            <a:r>
              <a:rPr lang="es-MX" baseline="0" dirty="0" smtClean="0"/>
              <a:t>. </a:t>
            </a:r>
            <a:endParaRPr lang="es-MX" dirty="0" smtClean="0"/>
          </a:p>
        </p:txBody>
      </p:sp>
      <p:sp>
        <p:nvSpPr>
          <p:cNvPr id="4" name="3 Marcador de número de diapositiva"/>
          <p:cNvSpPr>
            <a:spLocks noGrp="1"/>
          </p:cNvSpPr>
          <p:nvPr>
            <p:ph type="sldNum" sz="quarter" idx="5"/>
          </p:nvPr>
        </p:nvSpPr>
        <p:spPr/>
        <p:txBody>
          <a:bodyPr/>
          <a:lstStyle/>
          <a:p>
            <a:pPr>
              <a:defRPr/>
            </a:pPr>
            <a:fld id="{642D8BE8-D345-41E0-96BF-663B354F7CDE}" type="slidenum">
              <a:rPr lang="es-MX" smtClean="0">
                <a:solidFill>
                  <a:prstClr val="black"/>
                </a:solidFill>
              </a:rPr>
              <a:pPr>
                <a:defRPr/>
              </a:pPr>
              <a:t>44</a:t>
            </a:fld>
            <a:endParaRPr lang="es-MX">
              <a:solidFill>
                <a:prstClr val="black"/>
              </a:solidFill>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One frequent question is to what extent </a:t>
            </a:r>
            <a:r>
              <a:rPr lang="en-US" dirty="0" err="1" smtClean="0"/>
              <a:t>probit</a:t>
            </a:r>
            <a:r>
              <a:rPr lang="en-US" dirty="0" smtClean="0"/>
              <a:t> and </a:t>
            </a:r>
            <a:r>
              <a:rPr lang="en-US" dirty="0" err="1" smtClean="0"/>
              <a:t>logit</a:t>
            </a:r>
            <a:r>
              <a:rPr lang="en-US" dirty="0" smtClean="0"/>
              <a:t> estimates differ. This graph</a:t>
            </a:r>
            <a:r>
              <a:rPr lang="en-US" baseline="0" dirty="0" smtClean="0"/>
              <a:t> was</a:t>
            </a:r>
            <a:r>
              <a:rPr lang="en-US" dirty="0" smtClean="0"/>
              <a:t> done running a bootstrap procedure on data from Mexico’s </a:t>
            </a:r>
            <a:r>
              <a:rPr lang="en-US" dirty="0" err="1" smtClean="0"/>
              <a:t>Oportunidades</a:t>
            </a:r>
            <a:r>
              <a:rPr lang="en-US" dirty="0" smtClean="0"/>
              <a:t> program. It</a:t>
            </a:r>
            <a:r>
              <a:rPr lang="en-US" baseline="0" dirty="0" smtClean="0"/>
              <a:t> is evident that both approaches yield very close estimates.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52579" name="2 Marcador de notas"/>
          <p:cNvSpPr>
            <a:spLocks noGrp="1"/>
          </p:cNvSpPr>
          <p:nvPr>
            <p:ph type="body" idx="1"/>
          </p:nvPr>
        </p:nvSpPr>
        <p:spPr bwMode="auto">
          <a:noFill/>
        </p:spPr>
        <p:txBody>
          <a:bodyPr wrap="square" numCol="1" anchor="t" anchorCtr="0" compatLnSpc="1">
            <a:prstTxWarp prst="textNoShape">
              <a:avLst/>
            </a:prstTxWarp>
          </a:bodyPr>
          <a:lstStyle/>
          <a:p>
            <a:r>
              <a:rPr lang="es-MX" dirty="0" err="1" smtClean="0"/>
              <a:t>Another</a:t>
            </a:r>
            <a:r>
              <a:rPr lang="es-MX" dirty="0" smtClean="0"/>
              <a:t> </a:t>
            </a:r>
            <a:r>
              <a:rPr lang="es-MX" dirty="0" err="1" smtClean="0"/>
              <a:t>possibility</a:t>
            </a:r>
            <a:r>
              <a:rPr lang="es-MX" dirty="0" smtClean="0"/>
              <a:t> </a:t>
            </a:r>
            <a:r>
              <a:rPr lang="es-MX" dirty="0" err="1" smtClean="0"/>
              <a:t>is</a:t>
            </a:r>
            <a:r>
              <a:rPr lang="es-MX" dirty="0" smtClean="0"/>
              <a:t> a Linear </a:t>
            </a:r>
            <a:r>
              <a:rPr lang="es-MX" dirty="0" err="1" smtClean="0"/>
              <a:t>Probability</a:t>
            </a:r>
            <a:r>
              <a:rPr lang="es-MX" baseline="0" dirty="0" smtClean="0"/>
              <a:t> </a:t>
            </a:r>
            <a:r>
              <a:rPr lang="es-MX" baseline="0" dirty="0" err="1" smtClean="0"/>
              <a:t>Model</a:t>
            </a:r>
            <a:r>
              <a:rPr lang="es-MX" baseline="0" dirty="0" smtClean="0"/>
              <a:t>, </a:t>
            </a:r>
            <a:r>
              <a:rPr lang="es-MX" baseline="0" dirty="0" err="1" smtClean="0"/>
              <a:t>which</a:t>
            </a:r>
            <a:r>
              <a:rPr lang="es-MX" baseline="0" dirty="0" smtClean="0"/>
              <a:t> </a:t>
            </a:r>
            <a:r>
              <a:rPr lang="es-MX" baseline="0" dirty="0" err="1" smtClean="0"/>
              <a:t>is</a:t>
            </a:r>
            <a:r>
              <a:rPr lang="es-MX" baseline="0" dirty="0" smtClean="0"/>
              <a:t> </a:t>
            </a:r>
            <a:r>
              <a:rPr lang="es-MX" baseline="0" dirty="0" err="1" smtClean="0"/>
              <a:t>nothing</a:t>
            </a:r>
            <a:r>
              <a:rPr lang="es-MX" baseline="0" dirty="0" smtClean="0"/>
              <a:t> </a:t>
            </a:r>
            <a:r>
              <a:rPr lang="es-MX" baseline="0" dirty="0" err="1" smtClean="0"/>
              <a:t>but</a:t>
            </a:r>
            <a:r>
              <a:rPr lang="es-MX" baseline="0" dirty="0" smtClean="0"/>
              <a:t> </a:t>
            </a:r>
            <a:r>
              <a:rPr lang="es-MX" baseline="0" dirty="0" err="1" smtClean="0"/>
              <a:t>an</a:t>
            </a:r>
            <a:r>
              <a:rPr lang="es-MX" baseline="0" dirty="0" smtClean="0"/>
              <a:t> OLS </a:t>
            </a:r>
            <a:r>
              <a:rPr lang="es-MX" baseline="0" dirty="0" err="1" smtClean="0"/>
              <a:t>regression</a:t>
            </a:r>
            <a:r>
              <a:rPr lang="es-MX" baseline="0" dirty="0" smtClean="0"/>
              <a:t> </a:t>
            </a:r>
            <a:r>
              <a:rPr lang="es-MX" baseline="0" dirty="0" err="1" smtClean="0"/>
              <a:t>performed</a:t>
            </a:r>
            <a:r>
              <a:rPr lang="es-MX" baseline="0" dirty="0" smtClean="0"/>
              <a:t> </a:t>
            </a:r>
            <a:r>
              <a:rPr lang="es-MX" baseline="0" dirty="0" err="1" smtClean="0"/>
              <a:t>on</a:t>
            </a:r>
            <a:r>
              <a:rPr lang="es-MX" baseline="0" dirty="0" smtClean="0"/>
              <a:t> a </a:t>
            </a:r>
            <a:r>
              <a:rPr lang="es-MX" baseline="0" dirty="0" err="1" smtClean="0"/>
              <a:t>dummy</a:t>
            </a:r>
            <a:r>
              <a:rPr lang="es-MX" baseline="0" dirty="0" smtClean="0"/>
              <a:t> </a:t>
            </a:r>
            <a:r>
              <a:rPr lang="es-MX" baseline="0" dirty="0" err="1" smtClean="0"/>
              <a:t>dependent</a:t>
            </a:r>
            <a:r>
              <a:rPr lang="es-MX" baseline="0" dirty="0" smtClean="0"/>
              <a:t> variable. </a:t>
            </a:r>
            <a:r>
              <a:rPr lang="es-MX" baseline="0" dirty="0" err="1" smtClean="0"/>
              <a:t>This</a:t>
            </a:r>
            <a:r>
              <a:rPr lang="es-MX" baseline="0" dirty="0" smtClean="0"/>
              <a:t> </a:t>
            </a:r>
            <a:r>
              <a:rPr lang="es-MX" baseline="0" dirty="0" err="1" smtClean="0"/>
              <a:t>might</a:t>
            </a:r>
            <a:r>
              <a:rPr lang="es-MX" baseline="0" dirty="0" smtClean="0"/>
              <a:t> </a:t>
            </a:r>
            <a:r>
              <a:rPr lang="es-MX" baseline="0" dirty="0" err="1" smtClean="0"/>
              <a:t>be</a:t>
            </a:r>
            <a:r>
              <a:rPr lang="es-MX" baseline="0" dirty="0" smtClean="0"/>
              <a:t> </a:t>
            </a:r>
            <a:r>
              <a:rPr lang="es-MX" baseline="0" dirty="0" err="1" smtClean="0"/>
              <a:t>surprising</a:t>
            </a:r>
            <a:r>
              <a:rPr lang="es-MX" baseline="0" dirty="0" smtClean="0"/>
              <a:t> </a:t>
            </a:r>
            <a:r>
              <a:rPr lang="es-MX" baseline="0" dirty="0" err="1" smtClean="0"/>
              <a:t>to</a:t>
            </a:r>
            <a:r>
              <a:rPr lang="es-MX" baseline="0" dirty="0" smtClean="0"/>
              <a:t> </a:t>
            </a:r>
            <a:r>
              <a:rPr lang="es-MX" baseline="0" dirty="0" err="1" smtClean="0"/>
              <a:t>some</a:t>
            </a:r>
            <a:r>
              <a:rPr lang="es-MX" baseline="0" dirty="0" smtClean="0"/>
              <a:t>, </a:t>
            </a:r>
            <a:r>
              <a:rPr lang="es-MX" baseline="0" dirty="0" err="1" smtClean="0"/>
              <a:t>but</a:t>
            </a:r>
            <a:r>
              <a:rPr lang="es-MX" baseline="0" dirty="0" smtClean="0"/>
              <a:t> </a:t>
            </a:r>
            <a:r>
              <a:rPr lang="es-MX" baseline="0" dirty="0" err="1" smtClean="0"/>
              <a:t>the</a:t>
            </a:r>
            <a:r>
              <a:rPr lang="es-MX" baseline="0" dirty="0" smtClean="0"/>
              <a:t> </a:t>
            </a:r>
            <a:r>
              <a:rPr lang="es-MX" baseline="0" dirty="0" err="1" smtClean="0"/>
              <a:t>procedure</a:t>
            </a:r>
            <a:r>
              <a:rPr lang="es-MX" baseline="0" dirty="0" smtClean="0"/>
              <a:t> </a:t>
            </a:r>
            <a:r>
              <a:rPr lang="es-MX" baseline="0" dirty="0" err="1" smtClean="0"/>
              <a:t>actually</a:t>
            </a:r>
            <a:r>
              <a:rPr lang="es-MX" baseline="0" dirty="0" smtClean="0"/>
              <a:t> </a:t>
            </a:r>
            <a:r>
              <a:rPr lang="es-MX" baseline="0" dirty="0" err="1" smtClean="0"/>
              <a:t>does</a:t>
            </a:r>
            <a:r>
              <a:rPr lang="es-MX" baseline="0" dirty="0" smtClean="0"/>
              <a:t> </a:t>
            </a:r>
            <a:r>
              <a:rPr lang="es-MX" baseline="0" dirty="0" err="1" smtClean="0"/>
              <a:t>work</a:t>
            </a:r>
            <a:r>
              <a:rPr lang="es-MX" baseline="0" dirty="0" smtClean="0"/>
              <a:t> </a:t>
            </a:r>
            <a:r>
              <a:rPr lang="es-MX" baseline="0" dirty="0" err="1" smtClean="0"/>
              <a:t>well</a:t>
            </a:r>
            <a:r>
              <a:rPr lang="es-MX" baseline="0" dirty="0" smtClean="0"/>
              <a:t> </a:t>
            </a:r>
            <a:r>
              <a:rPr lang="es-MX" baseline="0" dirty="0" err="1" smtClean="0"/>
              <a:t>under</a:t>
            </a:r>
            <a:r>
              <a:rPr lang="es-MX" baseline="0" dirty="0" smtClean="0"/>
              <a:t> </a:t>
            </a:r>
            <a:r>
              <a:rPr lang="es-MX" baseline="0" dirty="0" err="1" smtClean="0"/>
              <a:t>the</a:t>
            </a:r>
            <a:r>
              <a:rPr lang="es-MX" baseline="0" dirty="0" smtClean="0"/>
              <a:t> </a:t>
            </a:r>
            <a:r>
              <a:rPr lang="es-MX" baseline="0" dirty="0" err="1" smtClean="0"/>
              <a:t>assumptions</a:t>
            </a:r>
            <a:r>
              <a:rPr lang="es-MX" baseline="0" dirty="0" smtClean="0"/>
              <a:t> </a:t>
            </a:r>
            <a:r>
              <a:rPr lang="es-MX" baseline="0" dirty="0" err="1" smtClean="0"/>
              <a:t>listed</a:t>
            </a:r>
            <a:r>
              <a:rPr lang="es-MX" baseline="0" dirty="0" smtClean="0"/>
              <a:t> </a:t>
            </a:r>
            <a:r>
              <a:rPr lang="es-MX" baseline="0" dirty="0" err="1" smtClean="0"/>
              <a:t>above</a:t>
            </a:r>
            <a:r>
              <a:rPr lang="es-MX" baseline="0" dirty="0" smtClean="0"/>
              <a:t>. </a:t>
            </a:r>
            <a:endParaRPr lang="es-MX" dirty="0" smtClean="0"/>
          </a:p>
        </p:txBody>
      </p:sp>
      <p:sp>
        <p:nvSpPr>
          <p:cNvPr id="4" name="3 Marcador de número de diapositiva"/>
          <p:cNvSpPr>
            <a:spLocks noGrp="1"/>
          </p:cNvSpPr>
          <p:nvPr>
            <p:ph type="sldNum" sz="quarter" idx="5"/>
          </p:nvPr>
        </p:nvSpPr>
        <p:spPr/>
        <p:txBody>
          <a:bodyPr/>
          <a:lstStyle/>
          <a:p>
            <a:pPr>
              <a:defRPr/>
            </a:pPr>
            <a:fld id="{49A79618-E711-452A-859C-D085D30C38B0}" type="slidenum">
              <a:rPr lang="es-MX" smtClean="0"/>
              <a:pPr>
                <a:defRPr/>
              </a:pPr>
              <a:t>46</a:t>
            </a:fld>
            <a:endParaRPr lang="es-MX"/>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We said that one</a:t>
            </a:r>
            <a:r>
              <a:rPr lang="en-US" baseline="0" dirty="0" smtClean="0"/>
              <a:t> of the problems with running an OLS model was that the relationship between X and the expected value of Y (a probability) is not linear. However… what do you see if we only focus on the middle of the cumulative normal distribution function? A straight line! So, a useful rule of thumb is: If the outcome is not too rare nor too frequent (say it’s prevalence is somewhere between 0.25 and 0.75) , then you are fine using the LPM.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We will finally briefly mention models for </a:t>
            </a:r>
            <a:r>
              <a:rPr lang="en-US" dirty="0" err="1" smtClean="0"/>
              <a:t>polytomous</a:t>
            </a:r>
            <a:r>
              <a:rPr lang="en-US" dirty="0" smtClean="0"/>
              <a:t> variables (with more than two categories), these models are basically extensions of models for dichotomous variables. The key issue is to</a:t>
            </a:r>
            <a:r>
              <a:rPr lang="en-US" baseline="0" dirty="0" smtClean="0"/>
              <a:t> identify </a:t>
            </a:r>
            <a:r>
              <a:rPr lang="en-US" baseline="0" dirty="0" err="1" smtClean="0"/>
              <a:t>wether</a:t>
            </a:r>
            <a:r>
              <a:rPr lang="en-US" baseline="0" dirty="0" smtClean="0"/>
              <a:t> the outcome variable is ordinal (there is a logical order in the categories) or nominal (no special order).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Ordered </a:t>
            </a:r>
            <a:r>
              <a:rPr lang="en-US" dirty="0" err="1" smtClean="0"/>
              <a:t>logit</a:t>
            </a:r>
            <a:r>
              <a:rPr lang="en-US" baseline="0" dirty="0" smtClean="0"/>
              <a:t> models deal with ordinal variables. A cautionary note: some analysts use multinomial models for ordered outcome variables, such a procedure will lead to inefficient estimates.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The problem with</a:t>
            </a:r>
            <a:r>
              <a:rPr lang="en-US" baseline="0" dirty="0" smtClean="0"/>
              <a:t> the t-test is that it can’t accommodate other variables that are playing a role in determining the outcome. Think about the variable </a:t>
            </a:r>
            <a:r>
              <a:rPr lang="en-US" b="1" baseline="0" dirty="0" smtClean="0"/>
              <a:t>sex: </a:t>
            </a:r>
            <a:r>
              <a:rPr lang="en-US" b="0" baseline="0" dirty="0" smtClean="0"/>
              <a:t>it’s common knowledge that during late elementary school years, girls tend to be taller than boys of the same age. Now suppose that for some reason, more girls than boys are enrolled in the program. Our very simple framework is now a little bit more complex and, very importantly, we can see that the program now </a:t>
            </a:r>
            <a:r>
              <a:rPr lang="en-US" b="1" baseline="0" dirty="0" smtClean="0"/>
              <a:t>receives an arrow </a:t>
            </a:r>
            <a:r>
              <a:rPr lang="en-US" b="0" baseline="0" dirty="0" smtClean="0"/>
              <a:t>this is a sign that the program is </a:t>
            </a:r>
            <a:r>
              <a:rPr lang="en-US" b="1" baseline="0" dirty="0" smtClean="0"/>
              <a:t>endogenous. </a:t>
            </a:r>
            <a:r>
              <a:rPr lang="en-US" b="0" baseline="0" dirty="0" smtClean="0"/>
              <a:t>If we ignore the true structure of the relationship between variables, our results can be </a:t>
            </a:r>
            <a:r>
              <a:rPr lang="en-US" b="1" baseline="0" dirty="0" smtClean="0"/>
              <a:t>confounded (biased). </a:t>
            </a:r>
            <a:endParaRPr lang="en-US" b="1"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Ordered</a:t>
            </a:r>
            <a:r>
              <a:rPr lang="en-US" baseline="0" dirty="0" smtClean="0"/>
              <a:t> </a:t>
            </a:r>
            <a:r>
              <a:rPr lang="en-US" baseline="0" dirty="0" err="1" smtClean="0"/>
              <a:t>logit</a:t>
            </a:r>
            <a:r>
              <a:rPr lang="en-US" baseline="0" dirty="0" smtClean="0"/>
              <a:t> models a latent underlying variable which is continuous. The probability of the outcome taking a certain value is the probability of being above or below certain thresholds or </a:t>
            </a:r>
            <a:r>
              <a:rPr lang="en-US" baseline="0" dirty="0" err="1" smtClean="0"/>
              <a:t>cutpoints</a:t>
            </a:r>
            <a:r>
              <a:rPr lang="en-US" baseline="0" dirty="0" smtClean="0"/>
              <a:t> in the latent variable.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Multinomial models are adequate</a:t>
            </a:r>
            <a:r>
              <a:rPr lang="en-US" baseline="0" dirty="0" smtClean="0"/>
              <a:t> for outcomes that are categorical but do not have a predefined order.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52</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These models do not</a:t>
            </a:r>
            <a:r>
              <a:rPr lang="en-US" baseline="0" dirty="0" smtClean="0"/>
              <a:t> have the usual set of beta coefficients, but rather feature different sets of coefficients, a total of k-1 sets of coefficients, where k is the number of categories in the outcome variable.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53</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Ordered</a:t>
            </a:r>
            <a:r>
              <a:rPr lang="en-US" baseline="0" dirty="0" smtClean="0"/>
              <a:t> </a:t>
            </a:r>
            <a:r>
              <a:rPr lang="en-US" baseline="0" dirty="0" err="1" smtClean="0"/>
              <a:t>logit</a:t>
            </a:r>
            <a:r>
              <a:rPr lang="en-US" baseline="0" dirty="0" smtClean="0"/>
              <a:t> models provide us with Odds Ratios and multinomial models yield Relative Risk Ratios, however none of these measures of association are useful for impact evaluation. The correct procedure is to run simulations or other approaches that give us the marginal change in probability of the outcome. Ordinal &amp; Multinomial </a:t>
            </a:r>
            <a:r>
              <a:rPr lang="en-US" baseline="0" dirty="0" err="1" smtClean="0"/>
              <a:t>probit</a:t>
            </a:r>
            <a:r>
              <a:rPr lang="en-US" baseline="0" dirty="0" smtClean="0"/>
              <a:t> models exist as well and can be used for the exact same purposes, although they are more computationally intensive than </a:t>
            </a:r>
            <a:r>
              <a:rPr lang="en-US" baseline="0" dirty="0" err="1" smtClean="0"/>
              <a:t>logit</a:t>
            </a:r>
            <a:r>
              <a:rPr lang="en-US" baseline="0" dirty="0" smtClean="0"/>
              <a:t> models.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54</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8180229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A somehow more explicit</a:t>
            </a:r>
            <a:r>
              <a:rPr lang="en-US" baseline="0" dirty="0" smtClean="0"/>
              <a:t> description of the problem is seen in this slide. If we see a difference between participants and non participants, how do we know if it’s really due to the program or due to differences in the numbers of boys and girls?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These are</a:t>
            </a:r>
            <a:r>
              <a:rPr lang="en-US" baseline="0" dirty="0" smtClean="0"/>
              <a:t> the results of a t-test as we would get them in </a:t>
            </a:r>
            <a:r>
              <a:rPr lang="en-US" baseline="0" dirty="0" err="1" smtClean="0"/>
              <a:t>Stata</a:t>
            </a:r>
            <a:r>
              <a:rPr lang="en-US" baseline="0" dirty="0" smtClean="0"/>
              <a:t>. This corresponds to our very simple framework in slide 2: we are simply comparing participants (1) to non-participants (0). The difference between two groups 0.7 cm, is statistically significant (p=0.03). Do you think this is evidence that the program worked? </a:t>
            </a:r>
            <a:endParaRPr lang="en-US"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We already knew</a:t>
            </a:r>
            <a:r>
              <a:rPr lang="en-US" baseline="0" dirty="0" smtClean="0"/>
              <a:t> there were more girls than boys enrolled in the program, but let’s see how bad the problem is. This table shows that 61% of the participants are girls, as opposed to 35% of girls in the non-participants… this is a considerably large difference. We clearly need to take this problem into account but how? A simple solution is </a:t>
            </a:r>
            <a:r>
              <a:rPr lang="en-US" b="1" baseline="0" dirty="0" smtClean="0"/>
              <a:t>stratification: </a:t>
            </a:r>
            <a:r>
              <a:rPr lang="en-US" b="0" baseline="0" dirty="0" smtClean="0"/>
              <a:t>if the program is truly working it should show an effect regardless of the participant’s sex. So let’s split the sample! </a:t>
            </a:r>
            <a:endParaRPr lang="en-US" b="1"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Surprise!</a:t>
            </a:r>
            <a:r>
              <a:rPr lang="en-US" baseline="0" dirty="0" smtClean="0"/>
              <a:t> Looking separately to boys and girls, we see no significant impact in </a:t>
            </a:r>
            <a:r>
              <a:rPr lang="en-US" b="1" baseline="0" dirty="0" smtClean="0"/>
              <a:t>neither. </a:t>
            </a:r>
            <a:r>
              <a:rPr lang="en-US" b="0" baseline="0" dirty="0" smtClean="0"/>
              <a:t>In fact, it even looks like the non-participants even have a slightly larger average height. In summary, the “</a:t>
            </a:r>
            <a:r>
              <a:rPr lang="en-US" b="1" baseline="0" dirty="0" smtClean="0"/>
              <a:t>impact” </a:t>
            </a:r>
            <a:r>
              <a:rPr lang="en-US" b="0" baseline="0" dirty="0" smtClean="0"/>
              <a:t>we saw with our simplistic analysis was </a:t>
            </a:r>
            <a:r>
              <a:rPr lang="en-US" b="1" baseline="0" dirty="0" smtClean="0"/>
              <a:t>purely an artifact due to </a:t>
            </a:r>
            <a:r>
              <a:rPr lang="en-US" b="1" baseline="0" dirty="0" err="1" smtClean="0"/>
              <a:t>endogeneity</a:t>
            </a:r>
            <a:r>
              <a:rPr lang="en-US" b="1" baseline="0" dirty="0" smtClean="0"/>
              <a:t>! </a:t>
            </a:r>
            <a:endParaRPr lang="en-US" b="1" dirty="0"/>
          </a:p>
        </p:txBody>
      </p:sp>
      <p:sp>
        <p:nvSpPr>
          <p:cNvPr id="4" name="3 Marcador de número de diapositiva"/>
          <p:cNvSpPr>
            <a:spLocks noGrp="1"/>
          </p:cNvSpPr>
          <p:nvPr>
            <p:ph type="sldNum" sz="quarter" idx="10"/>
          </p:nvPr>
        </p:nvSpPr>
        <p:spPr/>
        <p:txBody>
          <a:bodyPr/>
          <a:lstStyle/>
          <a:p>
            <a:pPr>
              <a:defRPr/>
            </a:pPr>
            <a:fld id="{224610A2-0C5B-40AE-8848-1666FFAFC948}"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Master" Target="../slideMasters/slideMaster12.xml"/><Relationship Id="rId4" Type="http://schemas.openxmlformats.org/officeDocument/2006/relationships/image" Target="../media/image8.jpeg"/></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Master" Target="../slideMasters/slideMaster12.xml"/><Relationship Id="rId4" Type="http://schemas.openxmlformats.org/officeDocument/2006/relationships/image" Target="../media/image8.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724400"/>
            <a:ext cx="9144000" cy="2133600"/>
          </a:xfrm>
          <a:prstGeom prst="rect">
            <a:avLst/>
          </a:prstGeom>
          <a:solidFill>
            <a:schemeClr val="tx1"/>
          </a:solidFill>
          <a:ln w="9525">
            <a:solidFill>
              <a:schemeClr val="tx1"/>
            </a:solidFill>
            <a:miter lim="800000"/>
            <a:headEnd/>
            <a:tailEnd/>
          </a:ln>
        </p:spPr>
        <p:txBody>
          <a:bodyPr wrap="none" anchor="ctr"/>
          <a:lstStyle/>
          <a:p>
            <a:pPr>
              <a:defRPr/>
            </a:pPr>
            <a:endParaRPr lang="es-ES">
              <a:solidFill>
                <a:srgbClr val="DEF6F1"/>
              </a:solidFill>
              <a:ea typeface="MS PGothic" pitchFamily="34" charset="-128"/>
            </a:endParaRPr>
          </a:p>
        </p:txBody>
      </p:sp>
      <p:pic>
        <p:nvPicPr>
          <p:cNvPr id="5" name="Picture 5" descr="Vertical_RGB_600"/>
          <p:cNvPicPr>
            <a:picLocks noChangeAspect="1" noChangeArrowheads="1"/>
          </p:cNvPicPr>
          <p:nvPr/>
        </p:nvPicPr>
        <p:blipFill>
          <a:blip r:embed="rId2" cstate="print"/>
          <a:srcRect/>
          <a:stretch>
            <a:fillRect/>
          </a:stretch>
        </p:blipFill>
        <p:spPr bwMode="auto">
          <a:xfrm>
            <a:off x="4560888" y="5010150"/>
            <a:ext cx="1673225" cy="1371600"/>
          </a:xfrm>
          <a:prstGeom prst="rect">
            <a:avLst/>
          </a:prstGeom>
          <a:noFill/>
          <a:ln w="9525">
            <a:noFill/>
            <a:miter lim="800000"/>
            <a:headEnd/>
            <a:tailEnd/>
          </a:ln>
        </p:spPr>
      </p:pic>
      <p:pic>
        <p:nvPicPr>
          <p:cNvPr id="6" name="Picture 6" descr="logo_2004"/>
          <p:cNvPicPr>
            <a:picLocks noChangeAspect="1" noChangeArrowheads="1"/>
          </p:cNvPicPr>
          <p:nvPr/>
        </p:nvPicPr>
        <p:blipFill>
          <a:blip r:embed="rId3" cstate="print"/>
          <a:srcRect/>
          <a:stretch>
            <a:fillRect/>
          </a:stretch>
        </p:blipFill>
        <p:spPr bwMode="auto">
          <a:xfrm>
            <a:off x="6770688" y="5010150"/>
            <a:ext cx="1447800" cy="1371600"/>
          </a:xfrm>
          <a:prstGeom prst="rect">
            <a:avLst/>
          </a:prstGeom>
          <a:noFill/>
          <a:ln w="9525">
            <a:noFill/>
            <a:miter lim="800000"/>
            <a:headEnd/>
            <a:tailEnd/>
          </a:ln>
        </p:spPr>
      </p:pic>
      <p:pic>
        <p:nvPicPr>
          <p:cNvPr id="7" name="Picture 3" descr="PHFI Logo3"/>
          <p:cNvPicPr>
            <a:picLocks noChangeAspect="1" noChangeArrowheads="1"/>
          </p:cNvPicPr>
          <p:nvPr userDrawn="1"/>
        </p:nvPicPr>
        <p:blipFill>
          <a:blip r:embed="rId4" cstate="print"/>
          <a:srcRect l="4855" t="16942" r="5707" b="10796"/>
          <a:stretch>
            <a:fillRect/>
          </a:stretch>
        </p:blipFill>
        <p:spPr bwMode="auto">
          <a:xfrm>
            <a:off x="415925" y="4954588"/>
            <a:ext cx="3648075" cy="1463675"/>
          </a:xfrm>
          <a:prstGeom prst="rect">
            <a:avLst/>
          </a:prstGeom>
          <a:noFill/>
          <a:ln w="9525">
            <a:noFill/>
            <a:miter lim="800000"/>
            <a:headEnd/>
            <a:tailEnd/>
          </a:ln>
        </p:spPr>
      </p:pic>
      <p:sp>
        <p:nvSpPr>
          <p:cNvPr id="4104" name="Rectangle 8"/>
          <p:cNvSpPr>
            <a:spLocks noGrp="1" noChangeArrowheads="1"/>
          </p:cNvSpPr>
          <p:nvPr>
            <p:ph type="ctrTitle" sz="quarter"/>
          </p:nvPr>
        </p:nvSpPr>
        <p:spPr>
          <a:xfrm>
            <a:off x="685800" y="549275"/>
            <a:ext cx="7772400" cy="2184400"/>
          </a:xfrm>
        </p:spPr>
        <p:txBody>
          <a:bodyPr/>
          <a:lstStyle>
            <a:lvl1pPr algn="ctr">
              <a:defRPr sz="4000"/>
            </a:lvl1pPr>
          </a:lstStyle>
          <a:p>
            <a:r>
              <a:rPr lang="en-US"/>
              <a:t>Click to edit Master title style</a:t>
            </a:r>
          </a:p>
        </p:txBody>
      </p:sp>
      <p:sp>
        <p:nvSpPr>
          <p:cNvPr id="4105" name="Rectangle 9"/>
          <p:cNvSpPr>
            <a:spLocks noGrp="1" noChangeArrowheads="1"/>
          </p:cNvSpPr>
          <p:nvPr>
            <p:ph type="subTitle" sz="quarter" idx="1"/>
          </p:nvPr>
        </p:nvSpPr>
        <p:spPr>
          <a:xfrm>
            <a:off x="1371600" y="3076575"/>
            <a:ext cx="6400800" cy="1752600"/>
          </a:xfrm>
        </p:spPr>
        <p:txBody>
          <a:bodyPr/>
          <a:lstStyle>
            <a:lvl1pPr marL="0" indent="0" algn="ctr">
              <a:spcBef>
                <a:spcPct val="0"/>
              </a:spcBef>
              <a:spcAft>
                <a:spcPct val="0"/>
              </a:spcAft>
              <a:buClrTx/>
              <a:buFontTx/>
              <a:buNone/>
              <a:defRPr sz="2400"/>
            </a:lvl1pPr>
          </a:lstStyle>
          <a:p>
            <a:r>
              <a:rPr lang="en-US"/>
              <a:t>Your Name Here</a:t>
            </a:r>
          </a:p>
          <a:p>
            <a:r>
              <a:rPr lang="en-US"/>
              <a:t>MEASURE Evaluation</a:t>
            </a:r>
          </a:p>
          <a:p>
            <a:r>
              <a:rPr lang="en-US"/>
              <a:t>Date Here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17136B55-1822-4C4B-82EA-4223284FA042}"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8787E9AF-F9E5-4296-B7DB-0B0B7E6148E3}" type="slidenum">
              <a:rPr lang="es-MX"/>
              <a:pPr>
                <a:defRPr/>
              </a:pPr>
              <a:t>‹#›</a:t>
            </a:fld>
            <a:endParaRPr lang="es-MX"/>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DFE1A12E-C49B-4EDA-8E3B-6E5B406C5C9A}"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9BB839E4-64A9-4254-8B5D-FC25BF5B47A7}" type="slidenum">
              <a:rPr lang="es-MX"/>
              <a:pPr>
                <a:defRPr/>
              </a:pPr>
              <a:t>‹#›</a:t>
            </a:fld>
            <a:endParaRPr lang="es-MX"/>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88627F78-B853-4B7B-8657-61E820710C6B}"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625B796B-8207-4CC1-83C0-F556BCED2AE3}" type="slidenum">
              <a:rPr lang="es-MX"/>
              <a:pPr>
                <a:defRPr/>
              </a:pPr>
              <a:t>‹#›</a:t>
            </a:fld>
            <a:endParaRPr lang="es-MX"/>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38813B24-9B26-474B-8BD0-1F6D0E0440F7}"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4BF172BE-D61E-4551-B8CD-E16B5505FDCF}" type="slidenum">
              <a:rPr lang="es-MX"/>
              <a:pPr>
                <a:defRPr/>
              </a:pPr>
              <a:t>‹#›</a:t>
            </a:fld>
            <a:endParaRPr lang="es-MX"/>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095161C1-B57C-4D31-B4C4-2840707CF0F1}"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782D0C9A-ED59-4ADA-8550-53A9D0A9182C}" type="slidenum">
              <a:rPr lang="es-MX"/>
              <a:pPr>
                <a:defRPr/>
              </a:pPr>
              <a:t>‹#›</a:t>
            </a:fld>
            <a:endParaRPr lang="es-MX"/>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EF64B872-1E5F-494C-AACF-971E2CDF6AAC}" type="datetimeFigureOut">
              <a:rPr lang="es-MX"/>
              <a:pPr>
                <a:defRPr/>
              </a:pPr>
              <a:t>05/04/2017</a:t>
            </a:fld>
            <a:endParaRPr lang="es-MX"/>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6DDA22C5-5D7D-4684-A3C3-D66316BEFCF8}" type="slidenum">
              <a:rPr lang="es-MX"/>
              <a:pPr>
                <a:defRPr/>
              </a:pPr>
              <a:t>‹#›</a:t>
            </a:fld>
            <a:endParaRPr lang="es-MX"/>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3AA01905-AE08-4C5D-8931-891E1DC6866E}" type="datetimeFigureOut">
              <a:rPr lang="es-MX"/>
              <a:pPr>
                <a:defRPr/>
              </a:pPr>
              <a:t>05/04/2017</a:t>
            </a:fld>
            <a:endParaRPr lang="es-MX"/>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D77BDCC9-DB46-4D44-AE3D-4C5F7EB089F1}" type="slidenum">
              <a:rPr lang="es-MX"/>
              <a:pPr>
                <a:defRPr/>
              </a:pPr>
              <a:t>‹#›</a:t>
            </a:fld>
            <a:endParaRPr lang="es-MX"/>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8AAE1A80-096E-4BA3-B1D6-21355758EB00}" type="datetimeFigureOut">
              <a:rPr lang="es-MX"/>
              <a:pPr>
                <a:defRPr/>
              </a:pPr>
              <a:t>05/04/2017</a:t>
            </a:fld>
            <a:endParaRPr lang="es-MX"/>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33D64F75-6FAC-4279-8696-358C172E924B}" type="slidenum">
              <a:rPr lang="es-MX"/>
              <a:pPr>
                <a:defRPr/>
              </a:pPr>
              <a:t>‹#›</a:t>
            </a:fld>
            <a:endParaRPr lang="es-MX"/>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38B67E7F-E194-42B7-B99A-E305074B9AD3}"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06EEAE43-B7BA-422F-BCD5-30935699E68E}" type="slidenum">
              <a:rPr lang="es-MX"/>
              <a:pPr>
                <a:defRPr/>
              </a:pPr>
              <a:t>‹#›</a:t>
            </a:fld>
            <a:endParaRPr lang="es-MX"/>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AE33F3CA-D236-4340-BAEB-2EA0C251259F}"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5206D4AC-42D2-40FD-BB96-B1D05E533D0D}" type="slidenum">
              <a:rPr lang="es-MX"/>
              <a:pPr>
                <a:defRPr/>
              </a:pPr>
              <a:t>‹#›</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73F12C8D-E7C5-4A82-B384-04D041B0294F}"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80A8DFBF-BCA5-4BC6-A2BB-83F7F82202F0}" type="slidenum">
              <a:rPr lang="es-MX"/>
              <a:pPr>
                <a:defRPr/>
              </a:pPr>
              <a:t>‹#›</a:t>
            </a:fld>
            <a:endParaRPr lang="es-MX"/>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BFC4AEB6-BE46-426B-AE0B-DC7A3C7F3E98}"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F19885E1-4B41-46CF-A035-19E67520721E}" type="slidenum">
              <a:rPr lang="es-MX"/>
              <a:pPr>
                <a:defRPr/>
              </a:pPr>
              <a:t>‹#›</a:t>
            </a:fld>
            <a:endParaRPr lang="es-MX"/>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11F578A7-104C-448C-BCA4-ACC53B612459}"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0686451C-2508-4C4A-BB91-8B1FAB0D4FAC}" type="slidenum">
              <a:rPr lang="es-MX"/>
              <a:pPr>
                <a:defRPr/>
              </a:pPr>
              <a:t>‹#›</a:t>
            </a:fld>
            <a:endParaRPr lang="es-MX"/>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5C6BA511-D33A-4FF8-94D6-5867B900FC0E}"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980A54BD-E571-4F1A-A48A-36E9396A9045}" type="slidenum">
              <a:rPr lang="es-MX"/>
              <a:pPr>
                <a:defRPr/>
              </a:pPr>
              <a:t>‹#›</a:t>
            </a:fld>
            <a:endParaRPr lang="es-MX"/>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5B0A52A7-06FE-40C5-89D0-546AA1F50C18}"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34D26FDB-7141-40A9-8E36-D5B215B3855C}" type="slidenum">
              <a:rPr lang="es-MX"/>
              <a:pPr>
                <a:defRPr/>
              </a:pPr>
              <a:t>‹#›</a:t>
            </a:fld>
            <a:endParaRPr lang="es-MX"/>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18A49CA9-0B90-47D9-A839-D2F4151B69E1}"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5110015B-A901-421B-94FC-1AC4DBCE3E25}" type="slidenum">
              <a:rPr lang="es-MX"/>
              <a:pPr>
                <a:defRPr/>
              </a:pPr>
              <a:t>‹#›</a:t>
            </a:fld>
            <a:endParaRPr lang="es-MX"/>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E16DA63B-1851-418D-B2F4-D348D175A4C3}" type="datetimeFigureOut">
              <a:rPr lang="es-MX"/>
              <a:pPr>
                <a:defRPr/>
              </a:pPr>
              <a:t>05/04/2017</a:t>
            </a:fld>
            <a:endParaRPr lang="es-MX"/>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182D540-06C6-4267-AF0C-940F99E77009}" type="slidenum">
              <a:rPr lang="es-MX"/>
              <a:pPr>
                <a:defRPr/>
              </a:pPr>
              <a:t>‹#›</a:t>
            </a:fld>
            <a:endParaRPr lang="es-MX"/>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B880BCAA-F6E1-43F7-A27E-BCF3960BCA81}" type="datetimeFigureOut">
              <a:rPr lang="es-MX"/>
              <a:pPr>
                <a:defRPr/>
              </a:pPr>
              <a:t>05/04/2017</a:t>
            </a:fld>
            <a:endParaRPr lang="es-MX"/>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0309F41E-63AF-4316-AE23-69217F8200FA}" type="slidenum">
              <a:rPr lang="es-MX"/>
              <a:pPr>
                <a:defRPr/>
              </a:pPr>
              <a:t>‹#›</a:t>
            </a:fld>
            <a:endParaRPr lang="es-MX"/>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81CCB1B1-B377-49F0-BC4C-A25B595A3384}" type="datetimeFigureOut">
              <a:rPr lang="es-MX"/>
              <a:pPr>
                <a:defRPr/>
              </a:pPr>
              <a:t>05/04/2017</a:t>
            </a:fld>
            <a:endParaRPr lang="es-MX"/>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85705D75-5068-424D-A32D-FCCDF5C33DA5}" type="slidenum">
              <a:rPr lang="es-MX"/>
              <a:pPr>
                <a:defRPr/>
              </a:pPr>
              <a:t>‹#›</a:t>
            </a:fld>
            <a:endParaRPr lang="es-MX"/>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5848EA5C-9B33-47F2-A5E0-6C736DA419E5}"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959DB060-8980-4FA0-BAAF-E1646A7C26D8}" type="slidenum">
              <a:rPr lang="es-MX"/>
              <a:pPr>
                <a:defRPr/>
              </a:pPr>
              <a:t>‹#›</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72000"/>
          </a:xfrm>
        </p:spPr>
        <p:txBody>
          <a:bodyPr/>
          <a:lstStyle/>
          <a:p>
            <a:pPr lvl="0"/>
            <a:endParaRPr lang="en-US" noProof="0"/>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E2A1FAE9-7950-43CE-BA32-2932DB1F06B8}"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53225BEF-5D48-412F-99B8-0EC27045ADFF}" type="slidenum">
              <a:rPr lang="es-MX"/>
              <a:pPr>
                <a:defRPr/>
              </a:pPr>
              <a:t>‹#›</a:t>
            </a:fld>
            <a:endParaRPr lang="es-MX"/>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683D1B63-285D-4750-89C9-10EDB45B182E}"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4ECBAE7B-FC47-4534-A339-9B61C86BBC34}" type="slidenum">
              <a:rPr lang="es-MX"/>
              <a:pPr>
                <a:defRPr/>
              </a:pPr>
              <a:t>‹#›</a:t>
            </a:fld>
            <a:endParaRPr lang="es-MX"/>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FB2EC37B-A9FE-4167-A7A9-FEB19139E57B}"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C6D26E35-7595-4BCB-BA5D-48FD31ADD366}" type="slidenum">
              <a:rPr lang="es-MX"/>
              <a:pPr>
                <a:defRPr/>
              </a:pPr>
              <a:t>‹#›</a:t>
            </a:fld>
            <a:endParaRPr lang="es-MX"/>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9144000" cy="104926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008530"/>
            <a:ext cx="9144000" cy="480216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p>
        </p:txBody>
      </p:sp>
      <p:sp>
        <p:nvSpPr>
          <p:cNvPr id="11" name="object 8"/>
          <p:cNvSpPr txBox="1"/>
          <p:nvPr userDrawn="1"/>
        </p:nvSpPr>
        <p:spPr>
          <a:xfrm>
            <a:off x="831273" y="335206"/>
            <a:ext cx="6803159" cy="3654847"/>
          </a:xfrm>
          <a:prstGeom prst="rect">
            <a:avLst/>
          </a:prstGeom>
        </p:spPr>
        <p:txBody>
          <a:bodyPr vert="horz" wrap="square" lIns="0" tIns="0" rIns="0" bIns="0" rtlCol="0">
            <a:spAutoFit/>
          </a:bodyPr>
          <a:lstStyle/>
          <a:p>
            <a:pPr marL="11206">
              <a:lnSpc>
                <a:spcPts val="5731"/>
              </a:lnSpc>
            </a:pPr>
            <a:r>
              <a:rPr lang="en-US" sz="5030" b="1" spc="-234" dirty="0" smtClean="0">
                <a:solidFill>
                  <a:srgbClr val="A29CC0"/>
                </a:solidFill>
                <a:latin typeface="Century Gothic" panose="020B0502020202020204" pitchFamily="34" charset="0"/>
                <a:cs typeface="Gill Sans MT"/>
              </a:rPr>
              <a:t>Headline goes here</a:t>
            </a:r>
          </a:p>
          <a:p>
            <a:pPr marL="11206">
              <a:lnSpc>
                <a:spcPts val="5731"/>
              </a:lnSpc>
            </a:pPr>
            <a:r>
              <a:rPr lang="en-US" sz="5030" b="1" spc="-234" dirty="0">
                <a:solidFill>
                  <a:schemeClr val="bg1"/>
                </a:solidFill>
                <a:latin typeface="Century Gothic" panose="020B0502020202020204" pitchFamily="34" charset="0"/>
                <a:cs typeface="Gill Sans MT"/>
              </a:rPr>
              <a:t>Headline goes </a:t>
            </a:r>
            <a:r>
              <a:rPr lang="en-US" sz="5030" b="1" spc="-234" dirty="0" smtClean="0">
                <a:solidFill>
                  <a:schemeClr val="bg1"/>
                </a:solidFill>
                <a:latin typeface="Century Gothic" panose="020B0502020202020204" pitchFamily="34" charset="0"/>
                <a:cs typeface="Gill Sans MT"/>
              </a:rPr>
              <a:t>here</a:t>
            </a:r>
          </a:p>
          <a:p>
            <a:pPr marL="11206" marR="0" indent="0" algn="l" defTabSz="806867" rtl="0" eaLnBrk="1" fontAlgn="auto" latinLnBrk="0" hangingPunct="1">
              <a:lnSpc>
                <a:spcPts val="5731"/>
              </a:lnSpc>
              <a:spcBef>
                <a:spcPts val="0"/>
              </a:spcBef>
              <a:spcAft>
                <a:spcPts val="0"/>
              </a:spcAft>
              <a:buClrTx/>
              <a:buSzTx/>
              <a:buFontTx/>
              <a:buNone/>
              <a:tabLst/>
              <a:defRPr/>
            </a:pPr>
            <a:r>
              <a:rPr lang="en-US" sz="5030" b="1" spc="-234" dirty="0" smtClean="0">
                <a:solidFill>
                  <a:srgbClr val="1E1860"/>
                </a:solidFill>
                <a:latin typeface="Century Gothic" panose="020B0502020202020204" pitchFamily="34" charset="0"/>
                <a:cs typeface="Gill Sans MT"/>
              </a:rPr>
              <a:t>Headline goes here</a:t>
            </a:r>
            <a:endParaRPr lang="en-US" sz="5030" dirty="0" smtClean="0">
              <a:solidFill>
                <a:srgbClr val="1E1860"/>
              </a:solidFill>
              <a:latin typeface="Century Gothic" panose="020B0502020202020204" pitchFamily="34" charset="0"/>
              <a:cs typeface="Gill Sans MT"/>
            </a:endParaRPr>
          </a:p>
          <a:p>
            <a:pPr marL="11206">
              <a:lnSpc>
                <a:spcPts val="5731"/>
              </a:lnSpc>
            </a:pPr>
            <a:endParaRPr lang="en-US" sz="5030" dirty="0">
              <a:solidFill>
                <a:schemeClr val="bg1"/>
              </a:solidFill>
              <a:latin typeface="Futura Lt BT" panose="020B0402020204020303" pitchFamily="34" charset="0"/>
              <a:cs typeface="Gill Sans MT"/>
            </a:endParaRPr>
          </a:p>
          <a:p>
            <a:pPr marL="11206">
              <a:lnSpc>
                <a:spcPts val="5731"/>
              </a:lnSpc>
            </a:pPr>
            <a:endParaRPr sz="5030" dirty="0">
              <a:solidFill>
                <a:srgbClr val="1E185F"/>
              </a:solidFill>
              <a:latin typeface="Futura Lt BT" panose="020B0402020204020303" pitchFamily="34" charset="0"/>
              <a:cs typeface="Gill Sans MT"/>
            </a:endParaRPr>
          </a:p>
        </p:txBody>
      </p:sp>
      <p:sp>
        <p:nvSpPr>
          <p:cNvPr id="12" name="object 9"/>
          <p:cNvSpPr txBox="1"/>
          <p:nvPr userDrawn="1"/>
        </p:nvSpPr>
        <p:spPr>
          <a:xfrm>
            <a:off x="4087091" y="4034117"/>
            <a:ext cx="4084782" cy="1434880"/>
          </a:xfrm>
          <a:prstGeom prst="rect">
            <a:avLst/>
          </a:prstGeom>
        </p:spPr>
        <p:txBody>
          <a:bodyPr vert="horz" wrap="square" lIns="0" tIns="0" rIns="0" bIns="0" rtlCol="0">
            <a:spAutoFit/>
          </a:bodyPr>
          <a:lstStyle/>
          <a:p>
            <a:pPr marL="11206">
              <a:lnSpc>
                <a:spcPts val="1985"/>
              </a:lnSpc>
            </a:pPr>
            <a:r>
              <a:rPr sz="1412" dirty="0">
                <a:solidFill>
                  <a:srgbClr val="1E1860"/>
                </a:solidFill>
                <a:latin typeface="Futura LT Pro Book"/>
                <a:cs typeface="Futura LT Pro Book"/>
              </a:rPr>
              <a:t>Author Name and Degree Here</a:t>
            </a:r>
          </a:p>
          <a:p>
            <a:pPr marL="11206">
              <a:lnSpc>
                <a:spcPts val="1985"/>
              </a:lnSpc>
            </a:pPr>
            <a:r>
              <a:rPr sz="1412" b="1" dirty="0">
                <a:solidFill>
                  <a:srgbClr val="1E1860"/>
                </a:solidFill>
                <a:latin typeface="Futura LT Pro Book"/>
                <a:cs typeface="Futura LT Pro Book"/>
              </a:rPr>
              <a:t>MEASURE Evaluation</a:t>
            </a:r>
            <a:endParaRPr sz="1412" dirty="0">
              <a:solidFill>
                <a:srgbClr val="1E1860"/>
              </a:solidFill>
              <a:latin typeface="Futura LT Pro Book"/>
              <a:cs typeface="Futura LT Pro Book"/>
            </a:endParaRPr>
          </a:p>
          <a:p>
            <a:pPr marL="11206">
              <a:lnSpc>
                <a:spcPct val="100000"/>
              </a:lnSpc>
            </a:pPr>
            <a:r>
              <a:rPr sz="1412" dirty="0">
                <a:solidFill>
                  <a:srgbClr val="1E1860"/>
                </a:solidFill>
                <a:latin typeface="Futura LT Pro Book"/>
                <a:cs typeface="Futura LT Pro Book"/>
              </a:rPr>
              <a:t>Your organization here</a:t>
            </a:r>
          </a:p>
          <a:p>
            <a:pPr>
              <a:lnSpc>
                <a:spcPct val="100000"/>
              </a:lnSpc>
              <a:spcBef>
                <a:spcPts val="40"/>
              </a:spcBef>
            </a:pPr>
            <a:endParaRPr sz="1412" dirty="0">
              <a:solidFill>
                <a:srgbClr val="1E1860"/>
              </a:solidFill>
              <a:latin typeface="Times New Roman"/>
              <a:cs typeface="Times New Roman"/>
            </a:endParaRPr>
          </a:p>
          <a:p>
            <a:pPr marL="11206">
              <a:lnSpc>
                <a:spcPts val="1941"/>
              </a:lnSpc>
            </a:pPr>
            <a:r>
              <a:rPr lang="en-US" sz="1412" dirty="0" smtClean="0">
                <a:solidFill>
                  <a:srgbClr val="1E1860"/>
                </a:solidFill>
                <a:latin typeface="Futura LT Pro Book"/>
                <a:cs typeface="Futura LT Pro Book"/>
              </a:rPr>
              <a:t>Date for presentation</a:t>
            </a:r>
            <a:r>
              <a:rPr lang="en-US" sz="1412" baseline="0" dirty="0" smtClean="0">
                <a:solidFill>
                  <a:srgbClr val="1E1860"/>
                </a:solidFill>
                <a:latin typeface="Futura LT Pro Book"/>
                <a:cs typeface="Futura LT Pro Book"/>
              </a:rPr>
              <a:t> if necessary</a:t>
            </a:r>
            <a:endParaRPr sz="1412" dirty="0">
              <a:solidFill>
                <a:srgbClr val="1E1860"/>
              </a:solidFill>
              <a:latin typeface="Futura LT Pro Book"/>
              <a:cs typeface="Futura LT Pro Book"/>
            </a:endParaRPr>
          </a:p>
          <a:p>
            <a:pPr marL="11206">
              <a:lnSpc>
                <a:spcPts val="1941"/>
              </a:lnSpc>
            </a:pPr>
            <a:r>
              <a:rPr lang="en-US" sz="1412" b="1" dirty="0" smtClean="0">
                <a:solidFill>
                  <a:srgbClr val="1E1860"/>
                </a:solidFill>
                <a:latin typeface="Futura LT Pro Book"/>
                <a:cs typeface="Futura LT Pro Book"/>
              </a:rPr>
              <a:t>Name of meeting</a:t>
            </a:r>
            <a:endParaRPr sz="1412" dirty="0">
              <a:solidFill>
                <a:srgbClr val="1E1860"/>
              </a:solidFill>
              <a:latin typeface="Futura LT Pro Book"/>
              <a:cs typeface="Futura LT Pro Book"/>
            </a:endParaRPr>
          </a:p>
        </p:txBody>
      </p:sp>
      <p:sp>
        <p:nvSpPr>
          <p:cNvPr id="13" name="Rectangle 1"/>
          <p:cNvSpPr>
            <a:spLocks noChangeArrowheads="1"/>
          </p:cNvSpPr>
          <p:nvPr userDrawn="1"/>
        </p:nvSpPr>
        <p:spPr bwMode="auto">
          <a:xfrm>
            <a:off x="-2404277" y="645824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pPr>
            <a:endParaRPr kumimoji="0" lang="fr-FR" altLang="en-US" sz="1588" b="0" i="0" u="none" strike="noStrike" cap="none" normalizeH="0" baseline="0" dirty="0" smtClean="0">
              <a:ln>
                <a:noFill/>
              </a:ln>
              <a:solidFill>
                <a:schemeClr val="tx1"/>
              </a:solidFill>
              <a:effectLst/>
              <a:latin typeface="Arial" panose="020B0604020202020204" pitchFamily="34" charset="0"/>
            </a:endParaRPr>
          </a:p>
        </p:txBody>
      </p:sp>
      <p:grpSp>
        <p:nvGrpSpPr>
          <p:cNvPr id="17" name="Group 16"/>
          <p:cNvGrpSpPr/>
          <p:nvPr userDrawn="1"/>
        </p:nvGrpSpPr>
        <p:grpSpPr>
          <a:xfrm>
            <a:off x="5107067" y="6096731"/>
            <a:ext cx="1809613" cy="626839"/>
            <a:chOff x="7500479" y="6873004"/>
            <a:chExt cx="1990574" cy="710418"/>
          </a:xfrm>
        </p:grpSpPr>
        <p:pic>
          <p:nvPicPr>
            <p:cNvPr id="18" name="Pictur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48545" y="5896597"/>
            <a:ext cx="1158522" cy="961403"/>
          </a:xfrm>
          <a:prstGeom prst="rect">
            <a:avLst/>
          </a:prstGeom>
        </p:spPr>
      </p:pic>
    </p:spTree>
    <p:extLst>
      <p:ext uri="{BB962C8B-B14F-4D97-AF65-F5344CB8AC3E}">
        <p14:creationId xmlns:p14="http://schemas.microsoft.com/office/powerpoint/2010/main" val="401886273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0"/>
            <a:ext cx="9144000"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556154" y="323658"/>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23" name="Text Placeholder 22"/>
          <p:cNvSpPr>
            <a:spLocks noGrp="1"/>
          </p:cNvSpPr>
          <p:nvPr>
            <p:ph type="body" sz="quarter" idx="10"/>
          </p:nvPr>
        </p:nvSpPr>
        <p:spPr>
          <a:xfrm>
            <a:off x="623455" y="2384657"/>
            <a:ext cx="7550727" cy="2286000"/>
          </a:xfrm>
          <a:prstGeom prst="rect">
            <a:avLst/>
          </a:prstGeom>
        </p:spPr>
        <p:txBody>
          <a:bodyPr/>
          <a:lstStyle>
            <a:lvl1pPr>
              <a:defRPr sz="2471">
                <a:solidFill>
                  <a:schemeClr val="tx1"/>
                </a:solidFill>
                <a:latin typeface="Futura LT Pro Book" panose="020B0502020204020303" pitchFamily="34" charset="0"/>
              </a:defRPr>
            </a:lvl1pPr>
            <a:lvl2pPr>
              <a:defRPr sz="2118">
                <a:solidFill>
                  <a:schemeClr val="tx1"/>
                </a:solidFill>
                <a:latin typeface="Futura LT Pro Book" panose="020B0502020204020303" pitchFamily="34" charset="0"/>
              </a:defRPr>
            </a:lvl2pPr>
            <a:lvl3pPr>
              <a:defRPr sz="1765">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5" name="Text Placeholder 24"/>
          <p:cNvSpPr>
            <a:spLocks noGrp="1"/>
          </p:cNvSpPr>
          <p:nvPr>
            <p:ph type="body" sz="quarter" idx="11" hasCustomPrompt="1"/>
          </p:nvPr>
        </p:nvSpPr>
        <p:spPr>
          <a:xfrm>
            <a:off x="525100" y="917127"/>
            <a:ext cx="6026727" cy="941294"/>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Tree>
    <p:extLst>
      <p:ext uri="{BB962C8B-B14F-4D97-AF65-F5344CB8AC3E}">
        <p14:creationId xmlns:p14="http://schemas.microsoft.com/office/powerpoint/2010/main" val="409875936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4634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544413" y="403412"/>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3" name="Text Placeholder 2"/>
          <p:cNvSpPr>
            <a:spLocks noGrp="1"/>
          </p:cNvSpPr>
          <p:nvPr>
            <p:ph type="body" sz="quarter" idx="11" hasCustomPrompt="1"/>
          </p:nvPr>
        </p:nvSpPr>
        <p:spPr>
          <a:xfrm>
            <a:off x="544413" y="905576"/>
            <a:ext cx="6026727" cy="1012731"/>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
        <p:nvSpPr>
          <p:cNvPr id="5" name="Text Placeholder 4"/>
          <p:cNvSpPr>
            <a:spLocks noGrp="1"/>
          </p:cNvSpPr>
          <p:nvPr>
            <p:ph type="body" sz="quarter" idx="12" hasCustomPrompt="1"/>
          </p:nvPr>
        </p:nvSpPr>
        <p:spPr>
          <a:xfrm>
            <a:off x="544413" y="2487706"/>
            <a:ext cx="6165273" cy="2521324"/>
          </a:xfrm>
          <a:prstGeom prst="rect">
            <a:avLst/>
          </a:prstGeom>
        </p:spPr>
        <p:txBody>
          <a:bodyPr/>
          <a:lstStyle>
            <a:lvl1pPr>
              <a:defRPr sz="2471">
                <a:solidFill>
                  <a:schemeClr val="tx1"/>
                </a:solidFill>
                <a:latin typeface="Futura LT Pro Book" panose="020B0502020204020303" pitchFamily="34" charset="0"/>
              </a:defRPr>
            </a:lvl1pPr>
            <a:lvl2pPr marL="706008" indent="-302575">
              <a:buFont typeface="Arial" panose="020B0604020202020204" pitchFamily="34" charset="0"/>
              <a:buChar char="•"/>
              <a:defRPr sz="2118" baseline="0">
                <a:latin typeface="Futura LT Pro Book" panose="020B0502020204020303" pitchFamily="34" charset="0"/>
              </a:defRPr>
            </a:lvl2pPr>
            <a:lvl3pPr marL="1059012" indent="-252146">
              <a:buFont typeface="Arial" panose="020B0604020202020204" pitchFamily="34" charset="0"/>
              <a:buChar char="•"/>
              <a:defRPr>
                <a:latin typeface="Futura LT Pro Book" panose="020B0502020204020303" pitchFamily="34" charset="0"/>
              </a:defRPr>
            </a:lvl3pPr>
          </a:lstStyle>
          <a:p>
            <a:pPr lvl="0"/>
            <a:r>
              <a:rPr lang="en-US" dirty="0" smtClean="0"/>
              <a:t>Point number 1</a:t>
            </a:r>
          </a:p>
          <a:p>
            <a:pPr lvl="1"/>
            <a:r>
              <a:rPr lang="en-US" dirty="0" smtClean="0"/>
              <a:t>Information about point number 1</a:t>
            </a:r>
          </a:p>
          <a:p>
            <a:pPr lvl="2"/>
            <a:r>
              <a:rPr lang="en-US" dirty="0" smtClean="0"/>
              <a:t>Information about point number 1</a:t>
            </a:r>
            <a:br>
              <a:rPr lang="en-US" dirty="0" smtClean="0"/>
            </a:br>
            <a:endParaRPr lang="en-US" dirty="0" smtClean="0"/>
          </a:p>
          <a:p>
            <a:pPr lvl="0"/>
            <a:r>
              <a:rPr lang="en-US" dirty="0" smtClean="0"/>
              <a:t>Point number 2</a:t>
            </a:r>
          </a:p>
          <a:p>
            <a:pPr lvl="1"/>
            <a:r>
              <a:rPr lang="en-US" dirty="0" smtClean="0"/>
              <a:t>Information about point number 2</a:t>
            </a:r>
          </a:p>
          <a:p>
            <a:pPr lvl="2"/>
            <a:r>
              <a:rPr lang="en-US" dirty="0" smtClean="0"/>
              <a:t>Information about point number 2</a:t>
            </a:r>
          </a:p>
          <a:p>
            <a:pPr lvl="2"/>
            <a:endParaRPr lang="en-US" dirty="0" smtClean="0"/>
          </a:p>
        </p:txBody>
      </p:sp>
    </p:spTree>
    <p:extLst>
      <p:ext uri="{BB962C8B-B14F-4D97-AF65-F5344CB8AC3E}">
        <p14:creationId xmlns:p14="http://schemas.microsoft.com/office/powerpoint/2010/main" val="47003483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0852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618570" y="302559"/>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3" name="Text Placeholder 2"/>
          <p:cNvSpPr>
            <a:spLocks noGrp="1"/>
          </p:cNvSpPr>
          <p:nvPr>
            <p:ph type="body" sz="quarter" idx="11" hasCustomPrompt="1"/>
          </p:nvPr>
        </p:nvSpPr>
        <p:spPr>
          <a:xfrm>
            <a:off x="618570" y="937092"/>
            <a:ext cx="6026727" cy="1012731"/>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
        <p:nvSpPr>
          <p:cNvPr id="4" name="Picture Placeholder 3"/>
          <p:cNvSpPr>
            <a:spLocks noGrp="1"/>
          </p:cNvSpPr>
          <p:nvPr>
            <p:ph type="pic" sz="quarter" idx="12"/>
          </p:nvPr>
        </p:nvSpPr>
        <p:spPr>
          <a:xfrm>
            <a:off x="623454" y="2891118"/>
            <a:ext cx="3671455" cy="3496235"/>
          </a:xfrm>
          <a:prstGeom prst="rect">
            <a:avLst/>
          </a:prstGeom>
        </p:spPr>
        <p:txBody>
          <a:bodyPr/>
          <a:lstStyle/>
          <a:p>
            <a:r>
              <a:rPr lang="en-US" smtClean="0"/>
              <a:t>Click icon to add picture</a:t>
            </a:r>
            <a:endParaRPr lang="en-US"/>
          </a:p>
        </p:txBody>
      </p:sp>
      <p:sp>
        <p:nvSpPr>
          <p:cNvPr id="7" name="Picture Placeholder 6"/>
          <p:cNvSpPr>
            <a:spLocks noGrp="1"/>
          </p:cNvSpPr>
          <p:nvPr>
            <p:ph type="pic" sz="quarter" idx="13"/>
          </p:nvPr>
        </p:nvSpPr>
        <p:spPr>
          <a:xfrm>
            <a:off x="4561343" y="2891118"/>
            <a:ext cx="3810000" cy="3496235"/>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3960730077"/>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7576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452531" y="1073664"/>
            <a:ext cx="6026727" cy="1012731"/>
          </a:xfrm>
          <a:prstGeom prst="rect">
            <a:avLst/>
          </a:prstGeom>
        </p:spPr>
        <p:txBody>
          <a:bodyPr/>
          <a:lstStyle>
            <a:lvl1pPr>
              <a:defRPr sz="3883" baseline="0">
                <a:solidFill>
                  <a:srgbClr val="1E1860"/>
                </a:solidFill>
                <a:latin typeface="Century Gothic" panose="020B0502020202020204" pitchFamily="34" charset="0"/>
              </a:defRPr>
            </a:lvl1pPr>
          </a:lstStyle>
          <a:p>
            <a:pPr lvl="0"/>
            <a:r>
              <a:rPr lang="en-US" dirty="0" smtClean="0"/>
              <a:t>Title for art goes here</a:t>
            </a:r>
            <a:endParaRPr lang="en-US" dirty="0"/>
          </a:p>
        </p:txBody>
      </p:sp>
      <p:sp>
        <p:nvSpPr>
          <p:cNvPr id="7" name="Picture Placeholder 6"/>
          <p:cNvSpPr>
            <a:spLocks noGrp="1"/>
          </p:cNvSpPr>
          <p:nvPr>
            <p:ph type="pic" sz="quarter" idx="13"/>
          </p:nvPr>
        </p:nvSpPr>
        <p:spPr>
          <a:xfrm>
            <a:off x="4561343" y="2084294"/>
            <a:ext cx="3810000" cy="3496235"/>
          </a:xfrm>
          <a:prstGeom prst="rect">
            <a:avLst/>
          </a:prstGeom>
        </p:spPr>
        <p:txBody>
          <a:bodyPr/>
          <a:lstStyle/>
          <a:p>
            <a:r>
              <a:rPr lang="en-US" smtClean="0"/>
              <a:t>Click icon to add picture</a:t>
            </a:r>
            <a:endParaRPr lang="en-US"/>
          </a:p>
        </p:txBody>
      </p:sp>
      <p:sp>
        <p:nvSpPr>
          <p:cNvPr id="5" name="Text Placeholder 4"/>
          <p:cNvSpPr>
            <a:spLocks noGrp="1"/>
          </p:cNvSpPr>
          <p:nvPr>
            <p:ph type="body" sz="quarter" idx="14" hasCustomPrompt="1"/>
          </p:nvPr>
        </p:nvSpPr>
        <p:spPr>
          <a:xfrm>
            <a:off x="484909" y="2084294"/>
            <a:ext cx="3879273" cy="4101353"/>
          </a:xfrm>
          <a:prstGeom prst="rect">
            <a:avLst/>
          </a:prstGeom>
        </p:spPr>
        <p:txBody>
          <a:bodyPr/>
          <a:lstStyle>
            <a:lvl1pPr>
              <a:defRPr sz="2471">
                <a:latin typeface="Futura LT Pro Book" panose="020B0502020204020303" pitchFamily="34" charset="0"/>
              </a:defRPr>
            </a:lvl1pPr>
            <a:lvl2pPr marL="706008" indent="-302575">
              <a:buFont typeface="Arial" panose="020B0604020202020204" pitchFamily="34" charset="0"/>
              <a:buChar char="•"/>
              <a:defRPr sz="1765">
                <a:latin typeface="Futura LT Pro Book" panose="020B0502020204020303" pitchFamily="34" charset="0"/>
              </a:defRPr>
            </a:lvl2pPr>
            <a:lvl3pPr marL="1059012" indent="-252146">
              <a:buFont typeface="Arial" panose="020B0604020202020204" pitchFamily="34" charset="0"/>
              <a:buChar char="•"/>
              <a:defRPr>
                <a:latin typeface="Futura LT Pro Book" panose="020B0502020204020303" pitchFamily="34" charset="0"/>
              </a:defRPr>
            </a:lvl3pPr>
            <a:lvl4pPr marL="1462446" indent="-252146">
              <a:buFont typeface="Arial" panose="020B0604020202020204" pitchFamily="34" charset="0"/>
              <a:buChar char="•"/>
              <a:defRPr>
                <a:latin typeface="Futura LT Pro Book" panose="020B0502020204020303" pitchFamily="34" charset="0"/>
              </a:defRPr>
            </a:lvl4pPr>
            <a:lvl5pPr marL="1865879" indent="-252146">
              <a:buFont typeface="Arial" panose="020B0604020202020204" pitchFamily="34" charset="0"/>
              <a:buChar char="•"/>
              <a:defRPr>
                <a:latin typeface="Futura LT Pro Book" panose="020B0502020204020303" pitchFamily="34" charset="0"/>
              </a:defRPr>
            </a:lvl5pPr>
          </a:lstStyle>
          <a:p>
            <a:pPr lvl="0"/>
            <a:r>
              <a:rPr lang="en-US" dirty="0" smtClean="0"/>
              <a:t>Type text here</a:t>
            </a:r>
          </a:p>
          <a:p>
            <a:pPr lvl="1"/>
            <a:r>
              <a:rPr lang="en-US" dirty="0" smtClean="0"/>
              <a:t>Type text here</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5346342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0852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484909" y="1008530"/>
            <a:ext cx="6788727" cy="1012731"/>
          </a:xfrm>
          <a:prstGeom prst="rect">
            <a:avLst/>
          </a:prstGeom>
        </p:spPr>
        <p:txBody>
          <a:bodyPr/>
          <a:lstStyle>
            <a:lvl1pPr>
              <a:defRPr sz="3883" baseline="0">
                <a:solidFill>
                  <a:srgbClr val="1E1860"/>
                </a:solidFill>
                <a:latin typeface="Century Gothic" panose="020B0502020202020204" pitchFamily="34" charset="0"/>
              </a:defRPr>
            </a:lvl1pPr>
          </a:lstStyle>
          <a:p>
            <a:pPr lvl="0"/>
            <a:r>
              <a:rPr lang="en-US" dirty="0" smtClean="0"/>
              <a:t>Title for (</a:t>
            </a:r>
            <a:r>
              <a:rPr lang="en-US" dirty="0" err="1" smtClean="0"/>
              <a:t>ch</a:t>
            </a:r>
            <a:r>
              <a:rPr lang="en-US" dirty="0" smtClean="0"/>
              <a:t>)art goes here</a:t>
            </a:r>
            <a:endParaRPr lang="en-US" dirty="0"/>
          </a:p>
        </p:txBody>
      </p:sp>
      <p:sp>
        <p:nvSpPr>
          <p:cNvPr id="5" name="Picture Placeholder 4"/>
          <p:cNvSpPr>
            <a:spLocks noGrp="1"/>
          </p:cNvSpPr>
          <p:nvPr>
            <p:ph type="pic" sz="quarter" idx="12"/>
          </p:nvPr>
        </p:nvSpPr>
        <p:spPr>
          <a:xfrm>
            <a:off x="494302" y="1815353"/>
            <a:ext cx="8174182" cy="4840941"/>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16232798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9144000" cy="1075766"/>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414640" lvl="1" algn="l">
              <a:lnSpc>
                <a:spcPts val="3000"/>
              </a:lnSpc>
            </a:pPr>
            <a:endParaRPr lang="en-US" sz="1588" dirty="0">
              <a:solidFill>
                <a:schemeClr val="bg1"/>
              </a:solidFill>
              <a:latin typeface="Futura LT Pro Book"/>
              <a:cs typeface="Futura LT Pro Book"/>
            </a:endParaRPr>
          </a:p>
        </p:txBody>
      </p:sp>
      <p:sp>
        <p:nvSpPr>
          <p:cNvPr id="17" name="bk object 17"/>
          <p:cNvSpPr/>
          <p:nvPr/>
        </p:nvSpPr>
        <p:spPr>
          <a:xfrm>
            <a:off x="1385" y="0"/>
            <a:ext cx="0" cy="1223682"/>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0" name="object 5"/>
          <p:cNvSpPr/>
          <p:nvPr userDrawn="1"/>
        </p:nvSpPr>
        <p:spPr>
          <a:xfrm>
            <a:off x="0" y="1075765"/>
            <a:ext cx="9144000" cy="4703899"/>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solidFill>
                <a:srgbClr val="A7BF39"/>
              </a:solidFill>
            </a:endParaRPr>
          </a:p>
        </p:txBody>
      </p:sp>
      <p:sp>
        <p:nvSpPr>
          <p:cNvPr id="5" name="Rectangle 4"/>
          <p:cNvSpPr/>
          <p:nvPr userDrawn="1"/>
        </p:nvSpPr>
        <p:spPr>
          <a:xfrm>
            <a:off x="969818" y="2622176"/>
            <a:ext cx="7342909" cy="2583528"/>
          </a:xfrm>
          <a:prstGeom prst="rect">
            <a:avLst/>
          </a:prstGeom>
        </p:spPr>
        <p:txBody>
          <a:bodyPr wrap="square">
            <a:spAutoFit/>
          </a:bodyPr>
          <a:lstStyle/>
          <a:p>
            <a:pPr marL="0" marR="0" lvl="0" indent="0" algn="l" defTabSz="806867" rtl="0" eaLnBrk="1" fontAlgn="auto" latinLnBrk="0" hangingPunct="1">
              <a:lnSpc>
                <a:spcPct val="100000"/>
              </a:lnSpc>
              <a:spcBef>
                <a:spcPts val="0"/>
              </a:spcBef>
              <a:spcAft>
                <a:spcPts val="0"/>
              </a:spcAft>
              <a:buClrTx/>
              <a:buSzTx/>
              <a:buFontTx/>
              <a:buNone/>
              <a:tabLst/>
              <a:defRPr/>
            </a:pPr>
            <a:r>
              <a:rPr kumimoji="0" lang="en-US" sz="1765" b="0" i="0" u="none" strike="noStrike" kern="1200" cap="none" spc="-88" normalizeH="0" baseline="0" noProof="0" dirty="0" smtClean="0">
                <a:ln>
                  <a:noFill/>
                </a:ln>
                <a:solidFill>
                  <a:prstClr val="white"/>
                </a:solidFill>
                <a:effectLst/>
                <a:uLnTx/>
                <a:uFillTx/>
                <a:latin typeface="Futura LT Pro Book" panose="020B0502020204020303" pitchFamily="34" charset="0"/>
                <a:ea typeface="+mn-ea"/>
                <a:cs typeface="+mn-cs"/>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1206" marR="722818" lvl="0" indent="0" algn="l" defTabSz="806867" rtl="0" eaLnBrk="1" fontAlgn="auto" latinLnBrk="0" hangingPunct="1">
              <a:lnSpc>
                <a:spcPts val="4588"/>
              </a:lnSpc>
              <a:spcBef>
                <a:spcPts val="0"/>
              </a:spcBef>
              <a:spcAft>
                <a:spcPts val="0"/>
              </a:spcAft>
              <a:buClrTx/>
              <a:buSzTx/>
              <a:buFontTx/>
              <a:buNone/>
              <a:tabLst/>
              <a:defRPr/>
            </a:pPr>
            <a:r>
              <a:rPr kumimoji="0" lang="en-US" sz="1765" b="1" i="0" u="none" strike="noStrike" kern="1200" cap="none" spc="-88" normalizeH="0" baseline="0" noProof="0" dirty="0" smtClean="0">
                <a:ln>
                  <a:noFill/>
                </a:ln>
                <a:solidFill>
                  <a:srgbClr val="1E1860"/>
                </a:solidFill>
                <a:effectLst/>
                <a:uLnTx/>
                <a:uFillTx/>
                <a:latin typeface="Futura LT Pro Book" panose="020B0502020204020303" pitchFamily="34" charset="0"/>
                <a:ea typeface="+mn-ea"/>
                <a:cs typeface="Futura LT Pro Book"/>
              </a:rPr>
              <a:t>www.measureevaluation.org</a:t>
            </a:r>
            <a:endParaRPr kumimoji="0" lang="en-US" sz="1765" b="1" i="0" u="none" strike="noStrike" kern="1200" cap="none" spc="-88" normalizeH="0" baseline="0" noProof="0" dirty="0">
              <a:ln>
                <a:noFill/>
              </a:ln>
              <a:solidFill>
                <a:srgbClr val="1E1860"/>
              </a:solidFill>
              <a:effectLst/>
              <a:uLnTx/>
              <a:uFillTx/>
              <a:latin typeface="Futura LT Pro Book" panose="020B0502020204020303" pitchFamily="34" charset="0"/>
              <a:ea typeface="+mn-ea"/>
              <a:cs typeface="Futura LT Pro Book"/>
            </a:endParaRPr>
          </a:p>
        </p:txBody>
      </p:sp>
      <p:sp>
        <p:nvSpPr>
          <p:cNvPr id="13" name="Rectangle 1"/>
          <p:cNvSpPr>
            <a:spLocks noChangeArrowheads="1"/>
          </p:cNvSpPr>
          <p:nvPr userDrawn="1"/>
        </p:nvSpPr>
        <p:spPr bwMode="auto">
          <a:xfrm>
            <a:off x="-1295913" y="635290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pPr>
            <a:endParaRPr kumimoji="0" lang="fr-FR" altLang="en-US" sz="1588" b="0" i="0" u="none" strike="noStrike" cap="none" normalizeH="0" baseline="0" dirty="0" smtClean="0">
              <a:ln>
                <a:noFill/>
              </a:ln>
              <a:solidFill>
                <a:schemeClr val="tx1"/>
              </a:solidFill>
              <a:effectLst/>
              <a:latin typeface="Arial" panose="020B0604020202020204" pitchFamily="34" charset="0"/>
            </a:endParaRPr>
          </a:p>
        </p:txBody>
      </p:sp>
      <p:grpSp>
        <p:nvGrpSpPr>
          <p:cNvPr id="14" name="Group 13"/>
          <p:cNvGrpSpPr/>
          <p:nvPr userDrawn="1"/>
        </p:nvGrpSpPr>
        <p:grpSpPr>
          <a:xfrm>
            <a:off x="6215431" y="5991390"/>
            <a:ext cx="1809613" cy="626839"/>
            <a:chOff x="7500479" y="6873004"/>
            <a:chExt cx="1990574" cy="710418"/>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056909" y="5791256"/>
            <a:ext cx="1158522" cy="961403"/>
          </a:xfrm>
          <a:prstGeom prst="rect">
            <a:avLst/>
          </a:prstGeom>
        </p:spPr>
      </p:pic>
    </p:spTree>
    <p:extLst>
      <p:ext uri="{BB962C8B-B14F-4D97-AF65-F5344CB8AC3E}">
        <p14:creationId xmlns:p14="http://schemas.microsoft.com/office/powerpoint/2010/main" val="13910050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724400"/>
            <a:ext cx="9144000" cy="2133600"/>
          </a:xfrm>
          <a:prstGeom prst="rect">
            <a:avLst/>
          </a:prstGeom>
          <a:solidFill>
            <a:schemeClr val="tx1"/>
          </a:solidFill>
          <a:ln w="9525">
            <a:solidFill>
              <a:schemeClr val="tx1"/>
            </a:solidFill>
            <a:miter lim="800000"/>
            <a:headEnd/>
            <a:tailEnd/>
          </a:ln>
        </p:spPr>
        <p:txBody>
          <a:bodyPr wrap="none" anchor="ctr"/>
          <a:lstStyle/>
          <a:p>
            <a:pPr>
              <a:defRPr/>
            </a:pPr>
            <a:endParaRPr lang="es-ES"/>
          </a:p>
        </p:txBody>
      </p:sp>
      <p:pic>
        <p:nvPicPr>
          <p:cNvPr id="5" name="Picture 5" descr="Vertical_RGB_600"/>
          <p:cNvPicPr>
            <a:picLocks noChangeAspect="1" noChangeArrowheads="1"/>
          </p:cNvPicPr>
          <p:nvPr/>
        </p:nvPicPr>
        <p:blipFill>
          <a:blip r:embed="rId2" cstate="print"/>
          <a:srcRect/>
          <a:stretch>
            <a:fillRect/>
          </a:stretch>
        </p:blipFill>
        <p:spPr bwMode="auto">
          <a:xfrm>
            <a:off x="4560888" y="5010150"/>
            <a:ext cx="1673225" cy="1371600"/>
          </a:xfrm>
          <a:prstGeom prst="rect">
            <a:avLst/>
          </a:prstGeom>
          <a:noFill/>
          <a:ln w="9525">
            <a:noFill/>
            <a:miter lim="800000"/>
            <a:headEnd/>
            <a:tailEnd/>
          </a:ln>
        </p:spPr>
      </p:pic>
      <p:pic>
        <p:nvPicPr>
          <p:cNvPr id="6" name="Picture 6" descr="logo_2004"/>
          <p:cNvPicPr>
            <a:picLocks noChangeAspect="1" noChangeArrowheads="1"/>
          </p:cNvPicPr>
          <p:nvPr/>
        </p:nvPicPr>
        <p:blipFill>
          <a:blip r:embed="rId3" cstate="print"/>
          <a:srcRect/>
          <a:stretch>
            <a:fillRect/>
          </a:stretch>
        </p:blipFill>
        <p:spPr bwMode="auto">
          <a:xfrm>
            <a:off x="6770688" y="5010150"/>
            <a:ext cx="1447800" cy="1371600"/>
          </a:xfrm>
          <a:prstGeom prst="rect">
            <a:avLst/>
          </a:prstGeom>
          <a:noFill/>
          <a:ln w="9525">
            <a:noFill/>
            <a:miter lim="800000"/>
            <a:headEnd/>
            <a:tailEnd/>
          </a:ln>
        </p:spPr>
      </p:pic>
      <p:pic>
        <p:nvPicPr>
          <p:cNvPr id="7" name="Picture 3" descr="PHFI Logo3"/>
          <p:cNvPicPr>
            <a:picLocks noChangeAspect="1" noChangeArrowheads="1"/>
          </p:cNvPicPr>
          <p:nvPr/>
        </p:nvPicPr>
        <p:blipFill>
          <a:blip r:embed="rId4" cstate="print"/>
          <a:srcRect l="4855" t="16942" r="5707" b="10796"/>
          <a:stretch>
            <a:fillRect/>
          </a:stretch>
        </p:blipFill>
        <p:spPr bwMode="auto">
          <a:xfrm>
            <a:off x="415925" y="4954588"/>
            <a:ext cx="3648075" cy="1463675"/>
          </a:xfrm>
          <a:prstGeom prst="rect">
            <a:avLst/>
          </a:prstGeom>
          <a:noFill/>
          <a:ln w="9525">
            <a:noFill/>
            <a:miter lim="800000"/>
            <a:headEnd/>
            <a:tailEnd/>
          </a:ln>
        </p:spPr>
      </p:pic>
      <p:pic>
        <p:nvPicPr>
          <p:cNvPr id="8" name="Picture 3" descr="PHFI Logo3"/>
          <p:cNvPicPr>
            <a:picLocks noChangeAspect="1" noChangeArrowheads="1"/>
          </p:cNvPicPr>
          <p:nvPr userDrawn="1"/>
        </p:nvPicPr>
        <p:blipFill>
          <a:blip r:embed="rId4" cstate="print"/>
          <a:srcRect l="4855" t="16942" r="5707" b="10796"/>
          <a:stretch>
            <a:fillRect/>
          </a:stretch>
        </p:blipFill>
        <p:spPr bwMode="auto">
          <a:xfrm>
            <a:off x="415925" y="4954588"/>
            <a:ext cx="3648075" cy="1463675"/>
          </a:xfrm>
          <a:prstGeom prst="rect">
            <a:avLst/>
          </a:prstGeom>
          <a:noFill/>
          <a:ln w="9525">
            <a:noFill/>
            <a:miter lim="800000"/>
            <a:headEnd/>
            <a:tailEnd/>
          </a:ln>
        </p:spPr>
      </p:pic>
      <p:sp>
        <p:nvSpPr>
          <p:cNvPr id="4104" name="Rectangle 8"/>
          <p:cNvSpPr>
            <a:spLocks noGrp="1" noChangeArrowheads="1"/>
          </p:cNvSpPr>
          <p:nvPr>
            <p:ph type="ctrTitle" sz="quarter"/>
          </p:nvPr>
        </p:nvSpPr>
        <p:spPr>
          <a:xfrm>
            <a:off x="685800" y="549275"/>
            <a:ext cx="7772400" cy="2184400"/>
          </a:xfrm>
        </p:spPr>
        <p:txBody>
          <a:bodyPr/>
          <a:lstStyle>
            <a:lvl1pPr algn="ctr">
              <a:defRPr sz="4000"/>
            </a:lvl1pPr>
          </a:lstStyle>
          <a:p>
            <a:r>
              <a:rPr lang="en-US" smtClean="0"/>
              <a:t>Click to edit Master title style</a:t>
            </a:r>
            <a:endParaRPr lang="en-US"/>
          </a:p>
        </p:txBody>
      </p:sp>
      <p:sp>
        <p:nvSpPr>
          <p:cNvPr id="4105" name="Rectangle 9"/>
          <p:cNvSpPr>
            <a:spLocks noGrp="1" noChangeArrowheads="1"/>
          </p:cNvSpPr>
          <p:nvPr>
            <p:ph type="subTitle" sz="quarter" idx="1"/>
          </p:nvPr>
        </p:nvSpPr>
        <p:spPr>
          <a:xfrm>
            <a:off x="1371600" y="3076575"/>
            <a:ext cx="6400800" cy="1752600"/>
          </a:xfrm>
        </p:spPr>
        <p:txBody>
          <a:bodyPr/>
          <a:lstStyle>
            <a:lvl1pPr marL="0" indent="0" algn="ctr">
              <a:spcBef>
                <a:spcPct val="0"/>
              </a:spcBef>
              <a:spcAft>
                <a:spcPct val="0"/>
              </a:spcAft>
              <a:buClrTx/>
              <a:buFontTx/>
              <a:buNone/>
              <a:defRPr sz="2400"/>
            </a:lvl1pPr>
          </a:lstStyle>
          <a:p>
            <a:r>
              <a:rPr lang="en-US" smtClean="0"/>
              <a:t>Click to edit Master subtitle style</a:t>
            </a:r>
            <a:endParaRPr 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10" name="Rectangle 2"/>
          <p:cNvSpPr>
            <a:spLocks noGrp="1" noChangeArrowheads="1"/>
          </p:cNvSpPr>
          <p:nvPr>
            <p:ph type="ctrTitle"/>
          </p:nvPr>
        </p:nvSpPr>
        <p:spPr>
          <a:xfrm>
            <a:off x="914400" y="1524000"/>
            <a:ext cx="7623175" cy="1752600"/>
          </a:xfrm>
        </p:spPr>
        <p:txBody>
          <a:bodyPr/>
          <a:lstStyle>
            <a:lvl1pPr>
              <a:defRPr sz="5000"/>
            </a:lvl1pPr>
          </a:lstStyle>
          <a:p>
            <a:r>
              <a:rPr lang="es-ES" altLang="en-US"/>
              <a:t>Haga clic para cambiar el estilo de título	</a:t>
            </a:r>
          </a:p>
        </p:txBody>
      </p:sp>
      <p:sp>
        <p:nvSpPr>
          <p:cNvPr id="68611"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s-ES" altLang="en-US"/>
              <a:t>Haga clic para modificar el estilo de subtítulo del patrón</a:t>
            </a:r>
          </a:p>
        </p:txBody>
      </p:sp>
      <p:sp>
        <p:nvSpPr>
          <p:cNvPr id="6" name="Rectangle 4"/>
          <p:cNvSpPr>
            <a:spLocks noGrp="1" noChangeArrowheads="1"/>
          </p:cNvSpPr>
          <p:nvPr>
            <p:ph type="dt" sz="half" idx="10"/>
          </p:nvPr>
        </p:nvSpPr>
        <p:spPr/>
        <p:txBody>
          <a:bodyPr/>
          <a:lstStyle>
            <a:lvl1pPr>
              <a:defRPr/>
            </a:lvl1pPr>
          </a:lstStyle>
          <a:p>
            <a:pPr>
              <a:defRPr/>
            </a:pPr>
            <a:endParaRPr lang="es-ES" altLang="en-US"/>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endParaRPr lang="es-ES" altLang="en-US"/>
          </a:p>
        </p:txBody>
      </p:sp>
      <p:sp>
        <p:nvSpPr>
          <p:cNvPr id="8" name="Rectangle 6"/>
          <p:cNvSpPr>
            <a:spLocks noGrp="1" noChangeArrowheads="1"/>
          </p:cNvSpPr>
          <p:nvPr>
            <p:ph type="sldNum" sz="quarter" idx="12"/>
          </p:nvPr>
        </p:nvSpPr>
        <p:spPr/>
        <p:txBody>
          <a:bodyPr/>
          <a:lstStyle>
            <a:lvl1pPr>
              <a:defRPr smtClean="0"/>
            </a:lvl1pPr>
          </a:lstStyle>
          <a:p>
            <a:pPr>
              <a:defRPr/>
            </a:pPr>
            <a:fld id="{6220CB19-36AE-4BE0-A1CE-045EE6C35493}" type="slidenum">
              <a:rPr lang="es-ES" altLang="en-US"/>
              <a:pPr>
                <a:defRPr/>
              </a:pPr>
              <a:t>‹#›</a:t>
            </a:fld>
            <a:endParaRPr lang="es-ES" altLang="en-US"/>
          </a:p>
        </p:txBody>
      </p:sp>
    </p:spTree>
    <p:extLst>
      <p:ext uri="{BB962C8B-B14F-4D97-AF65-F5344CB8AC3E}">
        <p14:creationId xmlns:p14="http://schemas.microsoft.com/office/powerpoint/2010/main" val="676151951"/>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48B24D20-58D6-4A5E-BB81-27A2824282BA}" type="slidenum">
              <a:rPr lang="es-ES" altLang="en-US"/>
              <a:pPr>
                <a:defRPr/>
              </a:pPr>
              <a:t>‹#›</a:t>
            </a:fld>
            <a:endParaRPr lang="es-ES" altLang="en-US"/>
          </a:p>
        </p:txBody>
      </p:sp>
    </p:spTree>
    <p:extLst>
      <p:ext uri="{BB962C8B-B14F-4D97-AF65-F5344CB8AC3E}">
        <p14:creationId xmlns:p14="http://schemas.microsoft.com/office/powerpoint/2010/main" val="409050563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70424822-69C2-46DF-9FA9-F6F853339E2D}" type="slidenum">
              <a:rPr lang="es-ES" altLang="en-US"/>
              <a:pPr>
                <a:defRPr/>
              </a:pPr>
              <a:t>‹#›</a:t>
            </a:fld>
            <a:endParaRPr lang="es-ES" altLang="en-US"/>
          </a:p>
        </p:txBody>
      </p:sp>
    </p:spTree>
    <p:extLst>
      <p:ext uri="{BB962C8B-B14F-4D97-AF65-F5344CB8AC3E}">
        <p14:creationId xmlns:p14="http://schemas.microsoft.com/office/powerpoint/2010/main" val="200635726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A9E81675-2B66-4564-8B91-7D27946A2430}" type="slidenum">
              <a:rPr lang="es-ES" altLang="en-US"/>
              <a:pPr>
                <a:defRPr/>
              </a:pPr>
              <a:t>‹#›</a:t>
            </a:fld>
            <a:endParaRPr lang="es-ES" altLang="en-US"/>
          </a:p>
        </p:txBody>
      </p:sp>
    </p:spTree>
    <p:extLst>
      <p:ext uri="{BB962C8B-B14F-4D97-AF65-F5344CB8AC3E}">
        <p14:creationId xmlns:p14="http://schemas.microsoft.com/office/powerpoint/2010/main" val="136521968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9" name="Rectangle 6"/>
          <p:cNvSpPr>
            <a:spLocks noGrp="1" noChangeArrowheads="1"/>
          </p:cNvSpPr>
          <p:nvPr>
            <p:ph type="sldNum" sz="quarter" idx="12"/>
          </p:nvPr>
        </p:nvSpPr>
        <p:spPr>
          <a:ln/>
        </p:spPr>
        <p:txBody>
          <a:bodyPr/>
          <a:lstStyle>
            <a:lvl1pPr>
              <a:defRPr/>
            </a:lvl1pPr>
          </a:lstStyle>
          <a:p>
            <a:pPr>
              <a:defRPr/>
            </a:pPr>
            <a:fld id="{825AAFC4-FB10-459C-8BE1-974E40E9264B}" type="slidenum">
              <a:rPr lang="es-ES" altLang="en-US"/>
              <a:pPr>
                <a:defRPr/>
              </a:pPr>
              <a:t>‹#›</a:t>
            </a:fld>
            <a:endParaRPr lang="es-ES" altLang="en-US"/>
          </a:p>
        </p:txBody>
      </p:sp>
    </p:spTree>
    <p:extLst>
      <p:ext uri="{BB962C8B-B14F-4D97-AF65-F5344CB8AC3E}">
        <p14:creationId xmlns:p14="http://schemas.microsoft.com/office/powerpoint/2010/main" val="3844221834"/>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5" name="Rectangle 6"/>
          <p:cNvSpPr>
            <a:spLocks noGrp="1" noChangeArrowheads="1"/>
          </p:cNvSpPr>
          <p:nvPr>
            <p:ph type="sldNum" sz="quarter" idx="12"/>
          </p:nvPr>
        </p:nvSpPr>
        <p:spPr>
          <a:ln/>
        </p:spPr>
        <p:txBody>
          <a:bodyPr/>
          <a:lstStyle>
            <a:lvl1pPr>
              <a:defRPr/>
            </a:lvl1pPr>
          </a:lstStyle>
          <a:p>
            <a:pPr>
              <a:defRPr/>
            </a:pPr>
            <a:fld id="{0EFE45CA-4D5E-4885-B0E2-7A754D4E80F2}" type="slidenum">
              <a:rPr lang="es-ES" altLang="en-US"/>
              <a:pPr>
                <a:defRPr/>
              </a:pPr>
              <a:t>‹#›</a:t>
            </a:fld>
            <a:endParaRPr lang="es-ES" altLang="en-US"/>
          </a:p>
        </p:txBody>
      </p:sp>
    </p:spTree>
    <p:extLst>
      <p:ext uri="{BB962C8B-B14F-4D97-AF65-F5344CB8AC3E}">
        <p14:creationId xmlns:p14="http://schemas.microsoft.com/office/powerpoint/2010/main" val="1446517448"/>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4" name="Rectangle 6"/>
          <p:cNvSpPr>
            <a:spLocks noGrp="1" noChangeArrowheads="1"/>
          </p:cNvSpPr>
          <p:nvPr>
            <p:ph type="sldNum" sz="quarter" idx="12"/>
          </p:nvPr>
        </p:nvSpPr>
        <p:spPr>
          <a:ln/>
        </p:spPr>
        <p:txBody>
          <a:bodyPr/>
          <a:lstStyle>
            <a:lvl1pPr>
              <a:defRPr/>
            </a:lvl1pPr>
          </a:lstStyle>
          <a:p>
            <a:pPr>
              <a:defRPr/>
            </a:pPr>
            <a:fld id="{44279077-5B16-4D47-8C8B-928C21D66F94}" type="slidenum">
              <a:rPr lang="es-ES" altLang="en-US"/>
              <a:pPr>
                <a:defRPr/>
              </a:pPr>
              <a:t>‹#›</a:t>
            </a:fld>
            <a:endParaRPr lang="es-ES" altLang="en-US"/>
          </a:p>
        </p:txBody>
      </p:sp>
    </p:spTree>
    <p:extLst>
      <p:ext uri="{BB962C8B-B14F-4D97-AF65-F5344CB8AC3E}">
        <p14:creationId xmlns:p14="http://schemas.microsoft.com/office/powerpoint/2010/main" val="151945489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B0F0B2CC-228D-4541-B5F0-CC83D2606EB6}" type="slidenum">
              <a:rPr lang="es-ES" altLang="en-US"/>
              <a:pPr>
                <a:defRPr/>
              </a:pPr>
              <a:t>‹#›</a:t>
            </a:fld>
            <a:endParaRPr lang="es-ES" altLang="en-US"/>
          </a:p>
        </p:txBody>
      </p:sp>
    </p:spTree>
    <p:extLst>
      <p:ext uri="{BB962C8B-B14F-4D97-AF65-F5344CB8AC3E}">
        <p14:creationId xmlns:p14="http://schemas.microsoft.com/office/powerpoint/2010/main" val="3031345231"/>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0FF0DA9B-9D5F-4774-8C3E-57BD36E7FA4A}" type="slidenum">
              <a:rPr lang="es-ES" altLang="en-US"/>
              <a:pPr>
                <a:defRPr/>
              </a:pPr>
              <a:t>‹#›</a:t>
            </a:fld>
            <a:endParaRPr lang="es-ES" altLang="en-US"/>
          </a:p>
        </p:txBody>
      </p:sp>
    </p:spTree>
    <p:extLst>
      <p:ext uri="{BB962C8B-B14F-4D97-AF65-F5344CB8AC3E}">
        <p14:creationId xmlns:p14="http://schemas.microsoft.com/office/powerpoint/2010/main" val="107110585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0711994-A0DD-46B5-ACA7-07D5F439EB53}" type="slidenum">
              <a:rPr lang="es-ES" altLang="en-US"/>
              <a:pPr>
                <a:defRPr/>
              </a:pPr>
              <a:t>‹#›</a:t>
            </a:fld>
            <a:endParaRPr lang="es-ES" altLang="en-US"/>
          </a:p>
        </p:txBody>
      </p:sp>
    </p:spTree>
    <p:extLst>
      <p:ext uri="{BB962C8B-B14F-4D97-AF65-F5344CB8AC3E}">
        <p14:creationId xmlns:p14="http://schemas.microsoft.com/office/powerpoint/2010/main" val="21937506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32F90E8A-C460-4154-AD9C-0076CB90A599}" type="slidenum">
              <a:rPr lang="es-ES" altLang="en-US"/>
              <a:pPr>
                <a:defRPr/>
              </a:pPr>
              <a:t>‹#›</a:t>
            </a:fld>
            <a:endParaRPr lang="es-ES" altLang="en-US"/>
          </a:p>
        </p:txBody>
      </p:sp>
    </p:spTree>
    <p:extLst>
      <p:ext uri="{BB962C8B-B14F-4D97-AF65-F5344CB8AC3E}">
        <p14:creationId xmlns:p14="http://schemas.microsoft.com/office/powerpoint/2010/main" val="986130802"/>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MX"/>
          </a:p>
        </p:txBody>
      </p:sp>
      <p:sp>
        <p:nvSpPr>
          <p:cNvPr id="3" name="2 Marcador de tabla"/>
          <p:cNvSpPr>
            <a:spLocks noGrp="1"/>
          </p:cNvSpPr>
          <p:nvPr>
            <p:ph type="tbl" idx="1"/>
          </p:nvPr>
        </p:nvSpPr>
        <p:spPr>
          <a:xfrm>
            <a:off x="457200" y="1600200"/>
            <a:ext cx="8229600" cy="4530725"/>
          </a:xfrm>
        </p:spPr>
        <p:txBody>
          <a:bodyPr/>
          <a:lstStyle/>
          <a:p>
            <a:pPr lvl="0"/>
            <a:endParaRPr lang="es-MX"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9D71F6D-5805-4AC4-8D1D-3DECCF29932E}" type="slidenum">
              <a:rPr lang="es-ES" altLang="en-US"/>
              <a:pPr>
                <a:defRPr/>
              </a:pPr>
              <a:t>‹#›</a:t>
            </a:fld>
            <a:endParaRPr lang="es-ES" altLang="en-US"/>
          </a:p>
        </p:txBody>
      </p:sp>
    </p:spTree>
    <p:extLst>
      <p:ext uri="{BB962C8B-B14F-4D97-AF65-F5344CB8AC3E}">
        <p14:creationId xmlns:p14="http://schemas.microsoft.com/office/powerpoint/2010/main" val="369939992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0"/>
            <a:ext cx="9144000"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556154" y="323658"/>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23" name="Text Placeholder 22"/>
          <p:cNvSpPr>
            <a:spLocks noGrp="1"/>
          </p:cNvSpPr>
          <p:nvPr>
            <p:ph type="body" sz="quarter" idx="10"/>
          </p:nvPr>
        </p:nvSpPr>
        <p:spPr>
          <a:xfrm>
            <a:off x="623455" y="2384657"/>
            <a:ext cx="7550727" cy="2286000"/>
          </a:xfrm>
          <a:prstGeom prst="rect">
            <a:avLst/>
          </a:prstGeom>
        </p:spPr>
        <p:txBody>
          <a:bodyPr/>
          <a:lstStyle>
            <a:lvl1pPr>
              <a:defRPr sz="2471">
                <a:solidFill>
                  <a:schemeClr val="tx1"/>
                </a:solidFill>
                <a:latin typeface="Futura LT Pro Book" panose="020B0502020204020303" pitchFamily="34" charset="0"/>
              </a:defRPr>
            </a:lvl1pPr>
            <a:lvl2pPr>
              <a:defRPr sz="2118">
                <a:solidFill>
                  <a:schemeClr val="tx1"/>
                </a:solidFill>
                <a:latin typeface="Futura LT Pro Book" panose="020B0502020204020303" pitchFamily="34" charset="0"/>
              </a:defRPr>
            </a:lvl2pPr>
            <a:lvl3pPr>
              <a:defRPr sz="1765">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5" name="Text Placeholder 24"/>
          <p:cNvSpPr>
            <a:spLocks noGrp="1"/>
          </p:cNvSpPr>
          <p:nvPr>
            <p:ph type="body" sz="quarter" idx="11" hasCustomPrompt="1"/>
          </p:nvPr>
        </p:nvSpPr>
        <p:spPr>
          <a:xfrm>
            <a:off x="525100" y="917127"/>
            <a:ext cx="6026727" cy="941294"/>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Tree>
    <p:extLst>
      <p:ext uri="{BB962C8B-B14F-4D97-AF65-F5344CB8AC3E}">
        <p14:creationId xmlns:p14="http://schemas.microsoft.com/office/powerpoint/2010/main" val="12503574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89188E33-72CD-4B91-9E35-9BE5133DF89D}"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54C20858-0925-45F8-BD3D-0348EF395DE2}" type="slidenum">
              <a:rPr lang="es-MX"/>
              <a:pPr>
                <a:defRPr/>
              </a:pPr>
              <a:t>‹#›</a:t>
            </a:fld>
            <a:endParaRPr lang="es-MX"/>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31AEC7D7-DF31-47C3-8652-50EF1F9CB01F}"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2D94D89C-534E-4B45-A7CA-03AB82E9C1F7}" type="slidenum">
              <a:rPr lang="es-MX"/>
              <a:pPr>
                <a:defRPr/>
              </a:pPr>
              <a:t>‹#›</a:t>
            </a:fld>
            <a:endParaRPr lang="es-MX"/>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616A90B0-7E3E-46A3-99D4-741E87B5A561}"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2DFBEE1B-91C6-40D7-8E22-9FC039321279}" type="slidenum">
              <a:rPr lang="es-MX"/>
              <a:pPr>
                <a:defRPr/>
              </a:pPr>
              <a:t>‹#›</a:t>
            </a:fld>
            <a:endParaRPr lang="es-MX"/>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E2E87BBF-C4AE-4644-8FDE-BCA2F54C49B7}"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BD672398-EB3D-4947-9CB4-75569DB3540F}" type="slidenum">
              <a:rPr lang="es-MX"/>
              <a:pPr>
                <a:defRPr/>
              </a:pPr>
              <a:t>‹#›</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8470A101-6C5C-4625-975D-2E1A978212D1}" type="datetimeFigureOut">
              <a:rPr lang="es-MX"/>
              <a:pPr>
                <a:defRPr/>
              </a:pPr>
              <a:t>05/04/2017</a:t>
            </a:fld>
            <a:endParaRPr lang="es-MX"/>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B6DDE873-BC7C-4C45-9AB6-CBE77B0869D8}" type="slidenum">
              <a:rPr lang="es-MX"/>
              <a:pPr>
                <a:defRPr/>
              </a:pPr>
              <a:t>‹#›</a:t>
            </a:fld>
            <a:endParaRPr lang="es-MX"/>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AE9F8E03-134C-40D5-80F9-E3E9DA5AFCC3}" type="datetimeFigureOut">
              <a:rPr lang="es-MX"/>
              <a:pPr>
                <a:defRPr/>
              </a:pPr>
              <a:t>05/04/2017</a:t>
            </a:fld>
            <a:endParaRPr lang="es-MX"/>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B1BEFAFE-AC4C-46A3-B26A-0F34614CF21A}" type="slidenum">
              <a:rPr lang="es-MX"/>
              <a:pPr>
                <a:defRPr/>
              </a:pPr>
              <a:t>‹#›</a:t>
            </a:fld>
            <a:endParaRPr lang="es-MX"/>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B7CA390C-634C-473A-8E38-9AA4F9D47156}" type="datetimeFigureOut">
              <a:rPr lang="es-MX"/>
              <a:pPr>
                <a:defRPr/>
              </a:pPr>
              <a:t>05/04/2017</a:t>
            </a:fld>
            <a:endParaRPr lang="es-MX"/>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55A4190D-1E7B-4129-9A9F-3B3B15BDD54D}" type="slidenum">
              <a:rPr lang="es-MX"/>
              <a:pPr>
                <a:defRPr/>
              </a:pPr>
              <a:t>‹#›</a:t>
            </a:fld>
            <a:endParaRPr lang="es-MX"/>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7D034BD6-13D1-47C2-8EED-4B7968B734A4}"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2F3ADD84-3E29-4F34-8D3E-E15F076DB208}" type="slidenum">
              <a:rPr lang="es-MX"/>
              <a:pPr>
                <a:defRPr/>
              </a:pPr>
              <a:t>‹#›</a:t>
            </a:fld>
            <a:endParaRPr lang="es-MX"/>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BCE5DA1D-BBEE-4865-A621-73FF1BBD9C8F}"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6A35280-B441-48F9-9A2B-134FD3F78568}" type="slidenum">
              <a:rPr lang="es-MX"/>
              <a:pPr>
                <a:defRPr/>
              </a:pPr>
              <a:t>‹#›</a:t>
            </a:fld>
            <a:endParaRPr lang="es-MX"/>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2A9D88F8-14BF-4459-98F3-161097F23307}"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BEB97F7B-5A9C-4BFE-88DD-36D424C10B5F}" type="slidenum">
              <a:rPr lang="es-MX"/>
              <a:pPr>
                <a:defRPr/>
              </a:pPr>
              <a:t>‹#›</a:t>
            </a:fld>
            <a:endParaRPr lang="es-MX"/>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52668AC0-B8F9-43A8-B9CA-A2814D2DDE53}"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6DE4B7DA-3965-40FB-A4BB-8BD719849D0C}" type="slidenum">
              <a:rPr lang="es-MX"/>
              <a:pPr>
                <a:defRPr/>
              </a:pPr>
              <a:t>‹#›</a:t>
            </a:fld>
            <a:endParaRPr lang="es-MX"/>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684A7484-3065-4FFA-BA30-B79E351F3C0E}"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60E16AFA-3302-4EF0-B9EB-EB0E3D7347AA}" type="slidenum">
              <a:rPr lang="es-MX"/>
              <a:pPr>
                <a:defRPr/>
              </a:pPr>
              <a:t>‹#›</a:t>
            </a:fld>
            <a:endParaRPr lang="es-MX"/>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610E137A-B77C-476F-B335-5C613AD56C02}"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C79951BF-F343-4BC4-9748-6FE10BF2C7E0}" type="slidenum">
              <a:rPr lang="es-MX"/>
              <a:pPr>
                <a:defRPr/>
              </a:pPr>
              <a:t>‹#›</a:t>
            </a:fld>
            <a:endParaRPr lang="es-MX"/>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DC601255-EE7F-47AA-9A55-ACFB47AF3B1A}"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F8BE0367-3C1E-4E01-BE25-24B2161CA459}" type="slidenum">
              <a:rPr lang="es-MX"/>
              <a:pPr>
                <a:defRPr/>
              </a:pPr>
              <a:t>‹#›</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F461CCC1-FC06-409B-9497-309A3F8C6703}"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9FD04454-97BE-42DB-9763-98AC4B21829D}" type="slidenum">
              <a:rPr lang="es-MX"/>
              <a:pPr>
                <a:defRPr/>
              </a:pPr>
              <a:t>‹#›</a:t>
            </a:fld>
            <a:endParaRPr lang="es-MX"/>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943AA125-2630-4D63-A498-47D9ED645A85}" type="datetimeFigureOut">
              <a:rPr lang="es-MX"/>
              <a:pPr>
                <a:defRPr/>
              </a:pPr>
              <a:t>05/04/2017</a:t>
            </a:fld>
            <a:endParaRPr lang="es-MX"/>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9834C858-16CB-4123-9F4B-53FCCC41BD19}" type="slidenum">
              <a:rPr lang="es-MX"/>
              <a:pPr>
                <a:defRPr/>
              </a:pPr>
              <a:t>‹#›</a:t>
            </a:fld>
            <a:endParaRPr lang="es-MX"/>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B4A91CA7-32A4-44F6-BD35-0F7E4AE2EC18}" type="datetimeFigureOut">
              <a:rPr lang="es-MX"/>
              <a:pPr>
                <a:defRPr/>
              </a:pPr>
              <a:t>05/04/2017</a:t>
            </a:fld>
            <a:endParaRPr lang="es-MX"/>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B1AC9004-6246-4B64-9F8A-BD727DD202E8}" type="slidenum">
              <a:rPr lang="es-MX"/>
              <a:pPr>
                <a:defRPr/>
              </a:pPr>
              <a:t>‹#›</a:t>
            </a:fld>
            <a:endParaRPr lang="es-MX"/>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68C9F561-612C-4476-94E6-21C770C1B669}" type="datetimeFigureOut">
              <a:rPr lang="es-MX"/>
              <a:pPr>
                <a:defRPr/>
              </a:pPr>
              <a:t>05/04/2017</a:t>
            </a:fld>
            <a:endParaRPr lang="es-MX"/>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CBF68FDD-1FD7-4819-8524-240F74E64301}" type="slidenum">
              <a:rPr lang="es-MX"/>
              <a:pPr>
                <a:defRPr/>
              </a:pPr>
              <a:t>‹#›</a:t>
            </a:fld>
            <a:endParaRPr lang="es-MX"/>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895EB474-7EA8-4DEE-A330-144F3D13576D}"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825CD275-7567-4690-804F-63B9F371A5B4}" type="slidenum">
              <a:rPr lang="es-MX"/>
              <a:pPr>
                <a:defRPr/>
              </a:pPr>
              <a:t>‹#›</a:t>
            </a:fld>
            <a:endParaRPr lang="es-MX"/>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AB87B39F-0F12-4ED7-9F40-6C41148B65DE}"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5BB40904-3CCE-4A70-845E-5B4FDF3FB9DB}" type="slidenum">
              <a:rPr lang="es-MX"/>
              <a:pPr>
                <a:defRPr/>
              </a:pPr>
              <a:t>‹#›</a:t>
            </a:fld>
            <a:endParaRPr lang="es-MX"/>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82DC0CA6-C2F8-430D-80CC-D9B60EBB22BA}"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4192760-E2A0-4011-83C6-1F40404E2473}" type="slidenum">
              <a:rPr lang="es-MX"/>
              <a:pPr>
                <a:defRPr/>
              </a:pPr>
              <a:t>‹#›</a:t>
            </a:fld>
            <a:endParaRPr lang="es-MX"/>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A2065BE7-69EF-4F72-8572-FCAC00546278}"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A2E450FA-D920-47ED-979B-6F3C52D0AF24}" type="slidenum">
              <a:rPr lang="es-MX"/>
              <a:pPr>
                <a:defRPr/>
              </a:pPr>
              <a:t>‹#›</a:t>
            </a:fld>
            <a:endParaRPr lang="es-MX"/>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574E9F77-5EB6-4131-A628-35D98854FD02}"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CD6ACEC6-E4BA-464C-8758-8785D93D6B50}" type="slidenum">
              <a:rPr lang="es-MX"/>
              <a:pPr>
                <a:defRPr/>
              </a:pPr>
              <a:t>‹#›</a:t>
            </a:fld>
            <a:endParaRPr lang="es-MX"/>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2B8C3CC8-9672-4C65-965B-FE587780784F}"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FF3A9581-16A2-4021-B7E4-BDEF868C7877}" type="slidenum">
              <a:rPr lang="es-MX"/>
              <a:pPr>
                <a:defRPr/>
              </a:pPr>
              <a:t>‹#›</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C9EE6DB5-B051-46CE-8539-421F206A06EE}"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8DF1DE3E-9CDA-4709-8388-FC3A6F3E657E}" type="slidenum">
              <a:rPr lang="es-MX"/>
              <a:pPr>
                <a:defRPr/>
              </a:pPr>
              <a:t>‹#›</a:t>
            </a:fld>
            <a:endParaRPr lang="es-MX"/>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2080BB73-73EC-42CE-8B1B-C0D04D0092BE}"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515B2529-518E-47F5-BE09-D0CDD7E36CC8}" type="slidenum">
              <a:rPr lang="es-MX"/>
              <a:pPr>
                <a:defRPr/>
              </a:pPr>
              <a:t>‹#›</a:t>
            </a:fld>
            <a:endParaRPr lang="es-MX"/>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83C30BAE-9E87-4FFD-9123-630595823CA0}" type="datetimeFigureOut">
              <a:rPr lang="es-MX"/>
              <a:pPr>
                <a:defRPr/>
              </a:pPr>
              <a:t>05/04/2017</a:t>
            </a:fld>
            <a:endParaRPr lang="es-MX"/>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46085B74-0725-4DDA-AC86-99F45D7B7635}" type="slidenum">
              <a:rPr lang="es-MX"/>
              <a:pPr>
                <a:defRPr/>
              </a:pPr>
              <a:t>‹#›</a:t>
            </a:fld>
            <a:endParaRPr lang="es-MX"/>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B9896EEB-2232-4C61-A516-83C90A462AA0}" type="datetimeFigureOut">
              <a:rPr lang="es-MX"/>
              <a:pPr>
                <a:defRPr/>
              </a:pPr>
              <a:t>05/04/2017</a:t>
            </a:fld>
            <a:endParaRPr lang="es-MX"/>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BED694CB-F0B8-459F-A8A3-C73AC150C426}" type="slidenum">
              <a:rPr lang="es-MX"/>
              <a:pPr>
                <a:defRPr/>
              </a:pPr>
              <a:t>‹#›</a:t>
            </a:fld>
            <a:endParaRPr lang="es-MX"/>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5A2BA726-B610-4EDE-A198-3CBD60B7290F}" type="datetimeFigureOut">
              <a:rPr lang="es-MX"/>
              <a:pPr>
                <a:defRPr/>
              </a:pPr>
              <a:t>05/04/2017</a:t>
            </a:fld>
            <a:endParaRPr lang="es-MX"/>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C159D3C9-297F-4BB0-85C0-1425C4E13D39}" type="slidenum">
              <a:rPr lang="es-MX"/>
              <a:pPr>
                <a:defRPr/>
              </a:pPr>
              <a:t>‹#›</a:t>
            </a:fld>
            <a:endParaRPr lang="es-MX"/>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D9CAFEA8-43F8-4063-83E9-B23252EC7C3B}"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2EF55E80-3944-4564-83CB-3156C717C132}" type="slidenum">
              <a:rPr lang="es-MX"/>
              <a:pPr>
                <a:defRPr/>
              </a:pPr>
              <a:t>‹#›</a:t>
            </a:fld>
            <a:endParaRPr lang="es-MX"/>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29B1F72C-9FCD-4137-8264-AED44599BFA3}"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CEFF03A2-78F3-4F86-B93C-C36B02284DE7}" type="slidenum">
              <a:rPr lang="es-MX"/>
              <a:pPr>
                <a:defRPr/>
              </a:pPr>
              <a:t>‹#›</a:t>
            </a:fld>
            <a:endParaRPr lang="es-MX"/>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8C5E22E1-738A-4641-84B1-60460C0C1EEF}"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0B2C5515-543C-4595-B2E5-1EC60D55E4C8}" type="slidenum">
              <a:rPr lang="es-MX"/>
              <a:pPr>
                <a:defRPr/>
              </a:pPr>
              <a:t>‹#›</a:t>
            </a:fld>
            <a:endParaRPr lang="es-MX"/>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13B65029-9A67-402C-85C1-08A28C26F053}"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236081C7-D088-4BF5-B6A2-8ECC12B0B6A2}" type="slidenum">
              <a:rPr lang="es-MX"/>
              <a:pPr>
                <a:defRPr/>
              </a:pPr>
              <a:t>‹#›</a:t>
            </a:fld>
            <a:endParaRPr lang="es-MX"/>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EC9D161C-2450-46F6-ADD4-6F61D8DA72B9}"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5D93057-FEE8-40C1-B224-9FE21C8A3E40}" type="slidenum">
              <a:rPr lang="es-MX"/>
              <a:pPr>
                <a:defRPr/>
              </a:pPr>
              <a:t>‹#›</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3506A91D-491F-49D1-998D-455467ABD6DC}"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4CB034F5-E7A2-49B3-87F8-039283E2C81C}" type="slidenum">
              <a:rPr lang="es-MX"/>
              <a:pPr>
                <a:defRPr/>
              </a:pPr>
              <a:t>‹#›</a:t>
            </a:fld>
            <a:endParaRPr lang="es-MX"/>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DC61E34C-999D-4002-B439-FF75FE13766A}"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08804023-895D-4758-A674-7D279C99C4FF}" type="slidenum">
              <a:rPr lang="es-MX"/>
              <a:pPr>
                <a:defRPr/>
              </a:pPr>
              <a:t>‹#›</a:t>
            </a:fld>
            <a:endParaRPr lang="es-MX"/>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3D054EEF-9073-4619-BB6F-5044183ECA49}"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220FE532-ACDA-4C25-9E29-2B4A540832D8}" type="slidenum">
              <a:rPr lang="es-MX"/>
              <a:pPr>
                <a:defRPr/>
              </a:pPr>
              <a:t>‹#›</a:t>
            </a:fld>
            <a:endParaRPr lang="es-MX"/>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449F01BB-D31E-44B6-8BBC-D1AB17931AAA}" type="datetimeFigureOut">
              <a:rPr lang="es-MX"/>
              <a:pPr>
                <a:defRPr/>
              </a:pPr>
              <a:t>05/04/2017</a:t>
            </a:fld>
            <a:endParaRPr lang="es-MX"/>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0F926373-3E39-41C0-8D03-4F020F8EC309}" type="slidenum">
              <a:rPr lang="es-MX"/>
              <a:pPr>
                <a:defRPr/>
              </a:pPr>
              <a:t>‹#›</a:t>
            </a:fld>
            <a:endParaRPr lang="es-MX"/>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59C06A79-2106-4184-A1F0-09C592475395}" type="datetimeFigureOut">
              <a:rPr lang="es-MX"/>
              <a:pPr>
                <a:defRPr/>
              </a:pPr>
              <a:t>05/04/2017</a:t>
            </a:fld>
            <a:endParaRPr lang="es-MX"/>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2E31DCF9-723C-47C4-A585-91FE2E2949EA}" type="slidenum">
              <a:rPr lang="es-MX"/>
              <a:pPr>
                <a:defRPr/>
              </a:pPr>
              <a:t>‹#›</a:t>
            </a:fld>
            <a:endParaRPr lang="es-MX"/>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14A624F7-4FB5-4536-83D9-F4F705FD4B32}" type="datetimeFigureOut">
              <a:rPr lang="es-MX"/>
              <a:pPr>
                <a:defRPr/>
              </a:pPr>
              <a:t>05/04/2017</a:t>
            </a:fld>
            <a:endParaRPr lang="es-MX"/>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8B9E0212-95CF-49CB-8101-D6E9A33150EE}" type="slidenum">
              <a:rPr lang="es-MX"/>
              <a:pPr>
                <a:defRPr/>
              </a:pPr>
              <a:t>‹#›</a:t>
            </a:fld>
            <a:endParaRPr lang="es-MX"/>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845ECB00-EC17-4994-A1FC-B62037748FFB}"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DEC4A359-3AB6-4920-980E-0170DBEF3EF6}" type="slidenum">
              <a:rPr lang="es-MX"/>
              <a:pPr>
                <a:defRPr/>
              </a:pPr>
              <a:t>‹#›</a:t>
            </a:fld>
            <a:endParaRPr lang="es-MX"/>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4DE39482-B977-4528-8231-E0058A95E1CC}"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9DC81C5B-932D-4A4E-997F-C12D512C6769}" type="slidenum">
              <a:rPr lang="es-MX"/>
              <a:pPr>
                <a:defRPr/>
              </a:pPr>
              <a:t>‹#›</a:t>
            </a:fld>
            <a:endParaRPr lang="es-MX"/>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3936B57B-9F04-4DCC-B7F3-1C619A3D773F}"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6AB28670-C4E0-44DA-AB3A-85851E2D5C42}" type="slidenum">
              <a:rPr lang="es-MX"/>
              <a:pPr>
                <a:defRPr/>
              </a:pPr>
              <a:t>‹#›</a:t>
            </a:fld>
            <a:endParaRPr lang="es-MX"/>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EDD13876-A992-4E4D-B9BB-FABA5E5C5B59}"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DB5A855C-C811-43D6-A20B-734F6972A03D}" type="slidenum">
              <a:rPr lang="es-MX"/>
              <a:pPr>
                <a:defRPr/>
              </a:pPr>
              <a:t>‹#›</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F41F8545-B365-497F-88BC-E0777964D940}"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92F1230F-9FF5-4A02-B459-1629310126B8}" type="slidenum">
              <a:rPr lang="es-MX"/>
              <a:pPr>
                <a:defRPr/>
              </a:pPr>
              <a:t>‹#›</a:t>
            </a:fld>
            <a:endParaRPr lang="es-MX"/>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876A89AB-1927-4D61-BFB1-F74CE5B06E68}"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1AF51969-7550-4B61-A467-DCC1F0498DD3}" type="slidenum">
              <a:rPr lang="es-MX"/>
              <a:pPr>
                <a:defRPr/>
              </a:pPr>
              <a:t>‹#›</a:t>
            </a:fld>
            <a:endParaRPr lang="es-MX"/>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0B6F27F4-3B57-4E3B-9F12-DD4493D8A622}"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5BCD022E-C200-4DF8-B4D9-D2BF6175149F}" type="slidenum">
              <a:rPr lang="es-MX"/>
              <a:pPr>
                <a:defRPr/>
              </a:pPr>
              <a:t>‹#›</a:t>
            </a:fld>
            <a:endParaRPr lang="es-MX"/>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7D317C85-4B39-4765-93C4-CF7C10DD4C80}"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6EC537AA-FF68-444B-9825-14E7DCA803D4}" type="slidenum">
              <a:rPr lang="es-MX"/>
              <a:pPr>
                <a:defRPr/>
              </a:pPr>
              <a:t>‹#›</a:t>
            </a:fld>
            <a:endParaRPr lang="es-MX"/>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96F1C595-A1A2-4A8D-BE2E-CB21168338FA}" type="datetimeFigureOut">
              <a:rPr lang="es-MX"/>
              <a:pPr>
                <a:defRPr/>
              </a:pPr>
              <a:t>05/04/2017</a:t>
            </a:fld>
            <a:endParaRPr lang="es-MX"/>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8231A5FE-B714-4D84-8CB3-9F753B2A0D4B}" type="slidenum">
              <a:rPr lang="es-MX"/>
              <a:pPr>
                <a:defRPr/>
              </a:pPr>
              <a:t>‹#›</a:t>
            </a:fld>
            <a:endParaRPr lang="es-MX"/>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A13EAAB7-8851-43D3-BD9A-048E54CEBF1D}" type="datetimeFigureOut">
              <a:rPr lang="es-MX"/>
              <a:pPr>
                <a:defRPr/>
              </a:pPr>
              <a:t>05/04/2017</a:t>
            </a:fld>
            <a:endParaRPr lang="es-MX"/>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A7FC6AB5-CC24-4528-8AAE-3E635716CDE7}" type="slidenum">
              <a:rPr lang="es-MX"/>
              <a:pPr>
                <a:defRPr/>
              </a:pPr>
              <a:t>‹#›</a:t>
            </a:fld>
            <a:endParaRPr lang="es-MX"/>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04260EBD-4011-4B7E-9E23-0A2B0CB19BE2}" type="datetimeFigureOut">
              <a:rPr lang="es-MX"/>
              <a:pPr>
                <a:defRPr/>
              </a:pPr>
              <a:t>05/04/2017</a:t>
            </a:fld>
            <a:endParaRPr lang="es-MX"/>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6FB72076-D900-4E31-B73F-8B5B63EB8CC7}" type="slidenum">
              <a:rPr lang="es-MX"/>
              <a:pPr>
                <a:defRPr/>
              </a:pPr>
              <a:t>‹#›</a:t>
            </a:fld>
            <a:endParaRPr lang="es-MX"/>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9522541C-28C1-4222-B349-908411F238FF}"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064FBABA-3A44-47C2-85C8-D5AB63365F0F}" type="slidenum">
              <a:rPr lang="es-MX"/>
              <a:pPr>
                <a:defRPr/>
              </a:pPr>
              <a:t>‹#›</a:t>
            </a:fld>
            <a:endParaRPr lang="es-MX"/>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C138E478-C3B4-4054-9BEB-25765843DE28}"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4DD86EFB-EA67-4ACD-A2F9-AF266D71003C}" type="slidenum">
              <a:rPr lang="es-MX"/>
              <a:pPr>
                <a:defRPr/>
              </a:pPr>
              <a:t>‹#›</a:t>
            </a:fld>
            <a:endParaRPr lang="es-MX"/>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3C2B7781-A98D-498B-9F24-35DBDF2AF5D0}"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50874C87-E6F7-4286-BF28-7ACE0D621574}" type="slidenum">
              <a:rPr lang="es-MX"/>
              <a:pPr>
                <a:defRPr/>
              </a:pPr>
              <a:t>‹#›</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12.xml.rels><?xml version="1.0" encoding="UTF-8" standalone="yes"?>
<Relationships xmlns="http://schemas.openxmlformats.org/package/2006/relationships"><Relationship Id="rId8" Type="http://schemas.openxmlformats.org/officeDocument/2006/relationships/theme" Target="../theme/theme12.xml"/><Relationship Id="rId3" Type="http://schemas.openxmlformats.org/officeDocument/2006/relationships/slideLayout" Target="../slideLayouts/slideLayout125.xml"/><Relationship Id="rId7" Type="http://schemas.openxmlformats.org/officeDocument/2006/relationships/slideLayout" Target="../slideLayouts/slideLayout129.xml"/><Relationship Id="rId2" Type="http://schemas.openxmlformats.org/officeDocument/2006/relationships/slideLayout" Target="../slideLayouts/slideLayout124.xml"/><Relationship Id="rId1" Type="http://schemas.openxmlformats.org/officeDocument/2006/relationships/slideLayout" Target="../slideLayouts/slideLayout123.xml"/><Relationship Id="rId6" Type="http://schemas.openxmlformats.org/officeDocument/2006/relationships/slideLayout" Target="../slideLayouts/slideLayout128.xml"/><Relationship Id="rId5" Type="http://schemas.openxmlformats.org/officeDocument/2006/relationships/slideLayout" Target="../slideLayouts/slideLayout127.xml"/><Relationship Id="rId4" Type="http://schemas.openxmlformats.org/officeDocument/2006/relationships/slideLayout" Target="../slideLayouts/slideLayout126.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37.xml"/><Relationship Id="rId13" Type="http://schemas.openxmlformats.org/officeDocument/2006/relationships/slideLayout" Target="../slideLayouts/slideLayout142.xml"/><Relationship Id="rId3" Type="http://schemas.openxmlformats.org/officeDocument/2006/relationships/slideLayout" Target="../slideLayouts/slideLayout132.xml"/><Relationship Id="rId7" Type="http://schemas.openxmlformats.org/officeDocument/2006/relationships/slideLayout" Target="../slideLayouts/slideLayout136.xml"/><Relationship Id="rId12" Type="http://schemas.openxmlformats.org/officeDocument/2006/relationships/slideLayout" Target="../slideLayouts/slideLayout141.xml"/><Relationship Id="rId2" Type="http://schemas.openxmlformats.org/officeDocument/2006/relationships/slideLayout" Target="../slideLayouts/slideLayout131.xml"/><Relationship Id="rId1" Type="http://schemas.openxmlformats.org/officeDocument/2006/relationships/slideLayout" Target="../slideLayouts/slideLayout130.xml"/><Relationship Id="rId6" Type="http://schemas.openxmlformats.org/officeDocument/2006/relationships/slideLayout" Target="../slideLayouts/slideLayout135.xml"/><Relationship Id="rId11" Type="http://schemas.openxmlformats.org/officeDocument/2006/relationships/slideLayout" Target="../slideLayouts/slideLayout140.xml"/><Relationship Id="rId5" Type="http://schemas.openxmlformats.org/officeDocument/2006/relationships/slideLayout" Target="../slideLayouts/slideLayout134.xml"/><Relationship Id="rId10" Type="http://schemas.openxmlformats.org/officeDocument/2006/relationships/slideLayout" Target="../slideLayouts/slideLayout139.xml"/><Relationship Id="rId4" Type="http://schemas.openxmlformats.org/officeDocument/2006/relationships/slideLayout" Target="../slideLayouts/slideLayout133.xml"/><Relationship Id="rId9" Type="http://schemas.openxmlformats.org/officeDocument/2006/relationships/slideLayout" Target="../slideLayouts/slideLayout138.xml"/><Relationship Id="rId14" Type="http://schemas.openxmlformats.org/officeDocument/2006/relationships/theme" Target="../theme/theme1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3.jpe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p:spPr>
        <p:txBody>
          <a:bodyPr wrap="none" anchor="ctr"/>
          <a:lstStyle/>
          <a:p>
            <a:pPr>
              <a:defRPr/>
            </a:pPr>
            <a:endParaRPr lang="es-ES">
              <a:solidFill>
                <a:srgbClr val="DEF6F1"/>
              </a:solidFill>
              <a:ea typeface="MS PGothic" pitchFamily="34" charset="-128"/>
            </a:endParaRPr>
          </a:p>
        </p:txBody>
      </p:sp>
      <p:sp>
        <p:nvSpPr>
          <p:cNvPr id="20483"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484"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Line 6"/>
          <p:cNvSpPr>
            <a:spLocks noChangeShapeType="1"/>
          </p:cNvSpPr>
          <p:nvPr/>
        </p:nvSpPr>
        <p:spPr bwMode="auto">
          <a:xfrm>
            <a:off x="1270000" y="6477000"/>
            <a:ext cx="7569200" cy="0"/>
          </a:xfrm>
          <a:prstGeom prst="line">
            <a:avLst/>
          </a:prstGeom>
          <a:noFill/>
          <a:ln w="9525">
            <a:solidFill>
              <a:schemeClr val="tx1"/>
            </a:solidFill>
            <a:round/>
            <a:headEnd/>
            <a:tailEnd/>
          </a:ln>
        </p:spPr>
        <p:txBody>
          <a:bodyPr/>
          <a:lstStyle/>
          <a:p>
            <a:pPr>
              <a:defRPr/>
            </a:pPr>
            <a:endParaRPr lang="es-ES"/>
          </a:p>
        </p:txBody>
      </p:sp>
      <p:pic>
        <p:nvPicPr>
          <p:cNvPr id="20486" name="Picture 8" descr="Vertical_RGB_600"/>
          <p:cNvPicPr>
            <a:picLocks noChangeAspect="1" noChangeArrowheads="1"/>
          </p:cNvPicPr>
          <p:nvPr/>
        </p:nvPicPr>
        <p:blipFill>
          <a:blip r:embed="rId14" cstate="print"/>
          <a:srcRect/>
          <a:stretch>
            <a:fillRect/>
          </a:stretch>
        </p:blipFill>
        <p:spPr bwMode="auto">
          <a:xfrm>
            <a:off x="6580188" y="5829300"/>
            <a:ext cx="1116012" cy="914400"/>
          </a:xfrm>
          <a:prstGeom prst="rect">
            <a:avLst/>
          </a:prstGeom>
          <a:noFill/>
          <a:ln w="9525">
            <a:noFill/>
            <a:miter lim="800000"/>
            <a:headEnd/>
            <a:tailEnd/>
          </a:ln>
        </p:spPr>
      </p:pic>
      <p:pic>
        <p:nvPicPr>
          <p:cNvPr id="20487" name="Picture 9" descr="logo_2004"/>
          <p:cNvPicPr>
            <a:picLocks noChangeAspect="1" noChangeArrowheads="1"/>
          </p:cNvPicPr>
          <p:nvPr/>
        </p:nvPicPr>
        <p:blipFill>
          <a:blip r:embed="rId15" cstate="print"/>
          <a:srcRect/>
          <a:stretch>
            <a:fillRect/>
          </a:stretch>
        </p:blipFill>
        <p:spPr bwMode="auto">
          <a:xfrm>
            <a:off x="7950200" y="5829300"/>
            <a:ext cx="965200" cy="914400"/>
          </a:xfrm>
          <a:prstGeom prst="rect">
            <a:avLst/>
          </a:prstGeom>
          <a:noFill/>
          <a:ln w="9525">
            <a:noFill/>
            <a:miter lim="800000"/>
            <a:headEnd/>
            <a:tailEnd/>
          </a:ln>
        </p:spPr>
      </p:pic>
      <p:pic>
        <p:nvPicPr>
          <p:cNvPr id="20488" name="Picture 3" descr="PHFI Logo3"/>
          <p:cNvPicPr>
            <a:picLocks noChangeAspect="1" noChangeArrowheads="1"/>
          </p:cNvPicPr>
          <p:nvPr userDrawn="1"/>
        </p:nvPicPr>
        <p:blipFill>
          <a:blip r:embed="rId16" cstate="print"/>
          <a:srcRect l="4855" t="16942" r="5707" b="10796"/>
          <a:stretch>
            <a:fillRect/>
          </a:stretch>
        </p:blipFill>
        <p:spPr bwMode="auto">
          <a:xfrm>
            <a:off x="3849688" y="5778500"/>
            <a:ext cx="2505075" cy="1004888"/>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4856" r:id="rId1"/>
    <p:sldLayoutId id="2147484813" r:id="rId2"/>
    <p:sldLayoutId id="2147484814" r:id="rId3"/>
    <p:sldLayoutId id="2147484815" r:id="rId4"/>
    <p:sldLayoutId id="2147484816" r:id="rId5"/>
    <p:sldLayoutId id="2147484817" r:id="rId6"/>
    <p:sldLayoutId id="2147484818" r:id="rId7"/>
    <p:sldLayoutId id="2147484819" r:id="rId8"/>
    <p:sldLayoutId id="2147484820" r:id="rId9"/>
    <p:sldLayoutId id="2147484821" r:id="rId10"/>
    <p:sldLayoutId id="2147484822" r:id="rId11"/>
    <p:sldLayoutId id="2147484823" r:id="rId12"/>
  </p:sldLayoutIdLst>
  <p:txStyles>
    <p:titleStyle>
      <a:lvl1pPr algn="l" rtl="0" eaLnBrk="0" fontAlgn="base" hangingPunct="0">
        <a:spcBef>
          <a:spcPct val="0"/>
        </a:spcBef>
        <a:spcAft>
          <a:spcPct val="0"/>
        </a:spcAft>
        <a:defRPr sz="3600" b="1">
          <a:solidFill>
            <a:schemeClr val="tx1"/>
          </a:solidFill>
          <a:latin typeface="+mj-lt"/>
          <a:ea typeface="MS PGothic" pitchFamily="34" charset="-128"/>
          <a:cs typeface="ＭＳ Ｐゴシック" charset="0"/>
        </a:defRPr>
      </a:lvl1pPr>
      <a:lvl2pPr algn="l" rtl="0" eaLnBrk="0" fontAlgn="base" hangingPunct="0">
        <a:spcBef>
          <a:spcPct val="0"/>
        </a:spcBef>
        <a:spcAft>
          <a:spcPct val="0"/>
        </a:spcAft>
        <a:defRPr sz="3600" b="1">
          <a:solidFill>
            <a:schemeClr val="tx1"/>
          </a:solidFill>
          <a:latin typeface="Arial" charset="0"/>
          <a:ea typeface="MS PGothic" pitchFamily="34" charset="-128"/>
          <a:cs typeface="ＭＳ Ｐゴシック" charset="0"/>
        </a:defRPr>
      </a:lvl2pPr>
      <a:lvl3pPr algn="l" rtl="0" eaLnBrk="0" fontAlgn="base" hangingPunct="0">
        <a:spcBef>
          <a:spcPct val="0"/>
        </a:spcBef>
        <a:spcAft>
          <a:spcPct val="0"/>
        </a:spcAft>
        <a:defRPr sz="3600" b="1">
          <a:solidFill>
            <a:schemeClr val="tx1"/>
          </a:solidFill>
          <a:latin typeface="Arial" charset="0"/>
          <a:ea typeface="MS PGothic" pitchFamily="34" charset="-128"/>
          <a:cs typeface="ＭＳ Ｐゴシック" charset="0"/>
        </a:defRPr>
      </a:lvl3pPr>
      <a:lvl4pPr algn="l" rtl="0" eaLnBrk="0" fontAlgn="base" hangingPunct="0">
        <a:spcBef>
          <a:spcPct val="0"/>
        </a:spcBef>
        <a:spcAft>
          <a:spcPct val="0"/>
        </a:spcAft>
        <a:defRPr sz="3600" b="1">
          <a:solidFill>
            <a:schemeClr val="tx1"/>
          </a:solidFill>
          <a:latin typeface="Arial" charset="0"/>
          <a:ea typeface="MS PGothic" pitchFamily="34" charset="-128"/>
          <a:cs typeface="ＭＳ Ｐゴシック" charset="0"/>
        </a:defRPr>
      </a:lvl4pPr>
      <a:lvl5pPr algn="l" rtl="0" eaLnBrk="0" fontAlgn="base" hangingPunct="0">
        <a:spcBef>
          <a:spcPct val="0"/>
        </a:spcBef>
        <a:spcAft>
          <a:spcPct val="0"/>
        </a:spcAft>
        <a:defRPr sz="3600" b="1">
          <a:solidFill>
            <a:schemeClr val="tx1"/>
          </a:solidFill>
          <a:latin typeface="Arial" charset="0"/>
          <a:ea typeface="MS PGothic" pitchFamily="34" charset="-128"/>
          <a:cs typeface="ＭＳ Ｐゴシック" charset="0"/>
        </a:defRPr>
      </a:lvl5pPr>
      <a:lvl6pPr marL="457200" algn="l" rtl="0" fontAlgn="base">
        <a:spcBef>
          <a:spcPct val="0"/>
        </a:spcBef>
        <a:spcAft>
          <a:spcPct val="0"/>
        </a:spcAft>
        <a:defRPr sz="3600" b="1">
          <a:solidFill>
            <a:schemeClr val="tx1"/>
          </a:solidFill>
          <a:latin typeface="Arial" charset="0"/>
        </a:defRPr>
      </a:lvl6pPr>
      <a:lvl7pPr marL="914400" algn="l" rtl="0" fontAlgn="base">
        <a:spcBef>
          <a:spcPct val="0"/>
        </a:spcBef>
        <a:spcAft>
          <a:spcPct val="0"/>
        </a:spcAft>
        <a:defRPr sz="3600" b="1">
          <a:solidFill>
            <a:schemeClr val="tx1"/>
          </a:solidFill>
          <a:latin typeface="Arial" charset="0"/>
        </a:defRPr>
      </a:lvl7pPr>
      <a:lvl8pPr marL="1371600" algn="l" rtl="0" fontAlgn="base">
        <a:spcBef>
          <a:spcPct val="0"/>
        </a:spcBef>
        <a:spcAft>
          <a:spcPct val="0"/>
        </a:spcAft>
        <a:defRPr sz="3600" b="1">
          <a:solidFill>
            <a:schemeClr val="tx1"/>
          </a:solidFill>
          <a:latin typeface="Arial" charset="0"/>
        </a:defRPr>
      </a:lvl8pPr>
      <a:lvl9pPr marL="1828800" algn="l" rtl="0" fontAlgn="base">
        <a:spcBef>
          <a:spcPct val="0"/>
        </a:spcBef>
        <a:spcAft>
          <a:spcPct val="0"/>
        </a:spcAft>
        <a:defRPr sz="3600" b="1">
          <a:solidFill>
            <a:schemeClr val="tx1"/>
          </a:solidFill>
          <a:latin typeface="Arial"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ea typeface="MS PGothic" pitchFamily="34" charset="-128"/>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ea typeface="MS PGothic" pitchFamily="34" charset="-128"/>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ea typeface="MS PGothic" pitchFamily="34" charset="-128"/>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ea typeface="MS PGothic" pitchFamily="34" charset="-128"/>
        </a:defRPr>
      </a:lvl5pPr>
      <a:lvl6pPr marL="25146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674"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28675"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cs typeface="+mn-cs"/>
              </a:defRPr>
            </a:lvl1pPr>
          </a:lstStyle>
          <a:p>
            <a:pPr>
              <a:defRPr/>
            </a:pPr>
            <a:fld id="{A9000C58-9E24-4FEC-A1D4-0243DE082C54}" type="datetimeFigureOut">
              <a:rPr lang="es-MX"/>
              <a:pPr>
                <a:defRPr/>
              </a:pPr>
              <a:t>05/04/2017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cs typeface="+mn-cs"/>
              </a:defRPr>
            </a:lvl1pPr>
          </a:lstStyle>
          <a:p>
            <a:pPr>
              <a:defRPr/>
            </a:pPr>
            <a:fld id="{00181227-EBB6-40C5-9B43-0393574A8B78}" type="slidenum">
              <a:rPr lang="es-MX"/>
              <a:pPr>
                <a:defRPr/>
              </a:pPr>
              <a:t>‹#›</a:t>
            </a:fld>
            <a:endParaRPr lang="es-MX"/>
          </a:p>
        </p:txBody>
      </p:sp>
    </p:spTree>
  </p:cSld>
  <p:clrMap bg1="lt1" tx1="dk1" bg2="lt2" tx2="dk2" accent1="accent1" accent2="accent2" accent3="accent3" accent4="accent4" accent5="accent5" accent6="accent6" hlink="hlink" folHlink="folHlink"/>
  <p:sldLayoutIdLst>
    <p:sldLayoutId id="2147484913" r:id="rId1"/>
    <p:sldLayoutId id="2147484914" r:id="rId2"/>
    <p:sldLayoutId id="2147484915" r:id="rId3"/>
    <p:sldLayoutId id="2147484916" r:id="rId4"/>
    <p:sldLayoutId id="2147484917" r:id="rId5"/>
    <p:sldLayoutId id="2147484918" r:id="rId6"/>
    <p:sldLayoutId id="2147484919" r:id="rId7"/>
    <p:sldLayoutId id="2147484920" r:id="rId8"/>
    <p:sldLayoutId id="2147484921" r:id="rId9"/>
    <p:sldLayoutId id="2147484922" r:id="rId10"/>
    <p:sldLayoutId id="214748492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698"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29699"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cs typeface="+mn-cs"/>
              </a:defRPr>
            </a:lvl1pPr>
          </a:lstStyle>
          <a:p>
            <a:pPr>
              <a:defRPr/>
            </a:pPr>
            <a:fld id="{25D020CC-21E8-45A8-B96B-013208492AD1}" type="datetimeFigureOut">
              <a:rPr lang="es-MX"/>
              <a:pPr>
                <a:defRPr/>
              </a:pPr>
              <a:t>05/04/2017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cs typeface="+mn-cs"/>
              </a:defRPr>
            </a:lvl1pPr>
          </a:lstStyle>
          <a:p>
            <a:pPr>
              <a:defRPr/>
            </a:pPr>
            <a:fld id="{51FE298E-58E9-4582-B7EC-21530BBF1429}" type="slidenum">
              <a:rPr lang="es-MX"/>
              <a:pPr>
                <a:defRPr/>
              </a:pPr>
              <a:t>‹#›</a:t>
            </a:fld>
            <a:endParaRPr lang="es-MX"/>
          </a:p>
        </p:txBody>
      </p:sp>
    </p:spTree>
  </p:cSld>
  <p:clrMap bg1="lt1" tx1="dk1" bg2="lt2" tx2="dk2" accent1="accent1" accent2="accent2" accent3="accent3" accent4="accent4" accent5="accent5" accent6="accent6" hlink="hlink" folHlink="folHlink"/>
  <p:sldLayoutIdLst>
    <p:sldLayoutId id="2147484924" r:id="rId1"/>
    <p:sldLayoutId id="2147484925" r:id="rId2"/>
    <p:sldLayoutId id="2147484926" r:id="rId3"/>
    <p:sldLayoutId id="2147484927" r:id="rId4"/>
    <p:sldLayoutId id="2147484928" r:id="rId5"/>
    <p:sldLayoutId id="2147484929" r:id="rId6"/>
    <p:sldLayoutId id="2147484930" r:id="rId7"/>
    <p:sldLayoutId id="2147484931" r:id="rId8"/>
    <p:sldLayoutId id="2147484932" r:id="rId9"/>
    <p:sldLayoutId id="2147484933" r:id="rId10"/>
    <p:sldLayoutId id="214748493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9144000" cy="1075766"/>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Tree>
    <p:extLst>
      <p:ext uri="{BB962C8B-B14F-4D97-AF65-F5344CB8AC3E}">
        <p14:creationId xmlns:p14="http://schemas.microsoft.com/office/powerpoint/2010/main" val="3433838024"/>
      </p:ext>
    </p:extLst>
  </p:cSld>
  <p:clrMap bg1="lt1" tx1="dk1" bg2="lt2" tx2="dk2" accent1="accent1" accent2="accent2" accent3="accent3" accent4="accent4" accent5="accent5" accent6="accent6" hlink="hlink" folHlink="folHlink"/>
  <p:sldLayoutIdLst>
    <p:sldLayoutId id="2147484936" r:id="rId1"/>
    <p:sldLayoutId id="2147484937" r:id="rId2"/>
    <p:sldLayoutId id="2147484938" r:id="rId3"/>
    <p:sldLayoutId id="2147484939" r:id="rId4"/>
    <p:sldLayoutId id="2147484940" r:id="rId5"/>
    <p:sldLayoutId id="2147484941" r:id="rId6"/>
    <p:sldLayoutId id="2147484942" r:id="rId7"/>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03433" eaLnBrk="1" hangingPunct="1">
        <a:defRPr>
          <a:latin typeface="+mn-lt"/>
          <a:ea typeface="+mn-ea"/>
          <a:cs typeface="+mn-cs"/>
        </a:defRPr>
      </a:lvl2pPr>
      <a:lvl3pPr marL="806867" eaLnBrk="1" hangingPunct="1">
        <a:defRPr>
          <a:latin typeface="+mn-lt"/>
          <a:ea typeface="+mn-ea"/>
          <a:cs typeface="+mn-cs"/>
        </a:defRPr>
      </a:lvl3pPr>
      <a:lvl4pPr marL="1210300" eaLnBrk="1" hangingPunct="1">
        <a:defRPr>
          <a:latin typeface="+mn-lt"/>
          <a:ea typeface="+mn-ea"/>
          <a:cs typeface="+mn-cs"/>
        </a:defRPr>
      </a:lvl4pPr>
      <a:lvl5pPr marL="1613733" eaLnBrk="1" hangingPunct="1">
        <a:defRPr>
          <a:latin typeface="+mn-lt"/>
          <a:ea typeface="+mn-ea"/>
          <a:cs typeface="+mn-cs"/>
        </a:defRPr>
      </a:lvl5pPr>
      <a:lvl6pPr marL="2017166" eaLnBrk="1" hangingPunct="1">
        <a:defRPr>
          <a:latin typeface="+mn-lt"/>
          <a:ea typeface="+mn-ea"/>
          <a:cs typeface="+mn-cs"/>
        </a:defRPr>
      </a:lvl6pPr>
      <a:lvl7pPr marL="2420600" eaLnBrk="1" hangingPunct="1">
        <a:defRPr>
          <a:latin typeface="+mn-lt"/>
          <a:ea typeface="+mn-ea"/>
          <a:cs typeface="+mn-cs"/>
        </a:defRPr>
      </a:lvl7pPr>
      <a:lvl8pPr marL="2824033" eaLnBrk="1" hangingPunct="1">
        <a:defRPr>
          <a:latin typeface="+mn-lt"/>
          <a:ea typeface="+mn-ea"/>
          <a:cs typeface="+mn-cs"/>
        </a:defRPr>
      </a:lvl8pPr>
      <a:lvl9pPr marL="3227466" eaLnBrk="1" hangingPunct="1">
        <a:defRPr>
          <a:latin typeface="+mn-lt"/>
          <a:ea typeface="+mn-ea"/>
          <a:cs typeface="+mn-cs"/>
        </a:defRPr>
      </a:lvl9pPr>
    </p:bodyStyle>
    <p:otherStyle>
      <a:lvl1pPr marL="0" eaLnBrk="1" hangingPunct="1">
        <a:defRPr>
          <a:latin typeface="+mn-lt"/>
          <a:ea typeface="+mn-ea"/>
          <a:cs typeface="+mn-cs"/>
        </a:defRPr>
      </a:lvl1pPr>
      <a:lvl2pPr marL="403433" eaLnBrk="1" hangingPunct="1">
        <a:defRPr>
          <a:latin typeface="+mn-lt"/>
          <a:ea typeface="+mn-ea"/>
          <a:cs typeface="+mn-cs"/>
        </a:defRPr>
      </a:lvl2pPr>
      <a:lvl3pPr marL="806867" eaLnBrk="1" hangingPunct="1">
        <a:defRPr>
          <a:latin typeface="+mn-lt"/>
          <a:ea typeface="+mn-ea"/>
          <a:cs typeface="+mn-cs"/>
        </a:defRPr>
      </a:lvl3pPr>
      <a:lvl4pPr marL="1210300" eaLnBrk="1" hangingPunct="1">
        <a:defRPr>
          <a:latin typeface="+mn-lt"/>
          <a:ea typeface="+mn-ea"/>
          <a:cs typeface="+mn-cs"/>
        </a:defRPr>
      </a:lvl4pPr>
      <a:lvl5pPr marL="1613733" eaLnBrk="1" hangingPunct="1">
        <a:defRPr>
          <a:latin typeface="+mn-lt"/>
          <a:ea typeface="+mn-ea"/>
          <a:cs typeface="+mn-cs"/>
        </a:defRPr>
      </a:lvl5pPr>
      <a:lvl6pPr marL="2017166" eaLnBrk="1" hangingPunct="1">
        <a:defRPr>
          <a:latin typeface="+mn-lt"/>
          <a:ea typeface="+mn-ea"/>
          <a:cs typeface="+mn-cs"/>
        </a:defRPr>
      </a:lvl6pPr>
      <a:lvl7pPr marL="2420600" eaLnBrk="1" hangingPunct="1">
        <a:defRPr>
          <a:latin typeface="+mn-lt"/>
          <a:ea typeface="+mn-ea"/>
          <a:cs typeface="+mn-cs"/>
        </a:defRPr>
      </a:lvl7pPr>
      <a:lvl8pPr marL="2824033" eaLnBrk="1" hangingPunct="1">
        <a:defRPr>
          <a:latin typeface="+mn-lt"/>
          <a:ea typeface="+mn-ea"/>
          <a:cs typeface="+mn-cs"/>
        </a:defRPr>
      </a:lvl8pPr>
      <a:lvl9pPr marL="3227466" eaLnBrk="1" hangingPunct="1">
        <a:defRPr>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n-US" smtClean="0"/>
              <a:t>Haga clic para cambiar el estilo de título	</a:t>
            </a:r>
          </a:p>
        </p:txBody>
      </p:sp>
      <p:sp>
        <p:nvSpPr>
          <p:cNvPr id="1027" name="Rectangle 3"/>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n-US" smtClean="0"/>
              <a:t>Haga clic para modificar el estilo de texto del patrón</a:t>
            </a:r>
          </a:p>
          <a:p>
            <a:pPr lvl="1"/>
            <a:r>
              <a:rPr lang="es-ES" altLang="en-US" smtClean="0"/>
              <a:t>Segundo nivel</a:t>
            </a:r>
          </a:p>
          <a:p>
            <a:pPr lvl="2"/>
            <a:r>
              <a:rPr lang="es-ES" altLang="en-US" smtClean="0"/>
              <a:t>Tercer nivel</a:t>
            </a:r>
          </a:p>
          <a:p>
            <a:pPr lvl="3"/>
            <a:r>
              <a:rPr lang="es-ES" altLang="en-US" smtClean="0"/>
              <a:t>Cuarto nivel</a:t>
            </a:r>
          </a:p>
          <a:p>
            <a:pPr lvl="4"/>
            <a:r>
              <a:rPr lang="es-ES" altLang="en-US" smtClean="0"/>
              <a:t>Quinto nivel</a:t>
            </a:r>
          </a:p>
        </p:txBody>
      </p:sp>
      <p:sp>
        <p:nvSpPr>
          <p:cNvPr id="67588"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mj-lt"/>
                <a:ea typeface="+mn-ea"/>
                <a:cs typeface="+mn-cs"/>
              </a:defRPr>
            </a:lvl1pPr>
          </a:lstStyle>
          <a:p>
            <a:pPr>
              <a:defRPr/>
            </a:pPr>
            <a:endParaRPr lang="es-ES" altLang="en-US"/>
          </a:p>
        </p:txBody>
      </p:sp>
      <p:sp>
        <p:nvSpPr>
          <p:cNvPr id="6758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mj-lt"/>
                <a:ea typeface="+mn-ea"/>
                <a:cs typeface="+mn-cs"/>
              </a:defRPr>
            </a:lvl1pPr>
          </a:lstStyle>
          <a:p>
            <a:pPr>
              <a:defRPr/>
            </a:pPr>
            <a:endParaRPr lang="es-ES" altLang="en-US"/>
          </a:p>
        </p:txBody>
      </p:sp>
      <p:sp>
        <p:nvSpPr>
          <p:cNvPr id="67590"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Garamond" panose="02020404030301010803" pitchFamily="18" charset="0"/>
              </a:defRPr>
            </a:lvl1pPr>
          </a:lstStyle>
          <a:p>
            <a:pPr>
              <a:defRPr/>
            </a:pPr>
            <a:fld id="{6F7B697E-F7F2-433E-8A22-C41BDF935EAE}" type="slidenum">
              <a:rPr lang="es-ES" altLang="en-US"/>
              <a:pPr>
                <a:defRPr/>
              </a:pPr>
              <a:t>‹#›</a:t>
            </a:fld>
            <a:endParaRPr lang="es-ES" altLang="en-US"/>
          </a:p>
        </p:txBody>
      </p:sp>
      <p:sp>
        <p:nvSpPr>
          <p:cNvPr id="1031" name="Freeform 7"/>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2" name="Line 8"/>
          <p:cNvSpPr>
            <a:spLocks noChangeShapeType="1"/>
          </p:cNvSpPr>
          <p:nvPr/>
        </p:nvSpPr>
        <p:spPr bwMode="auto">
          <a:xfrm>
            <a:off x="457200" y="617220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321696883"/>
      </p:ext>
    </p:extLst>
  </p:cSld>
  <p:clrMap bg1="lt1" tx1="dk1" bg2="lt2" tx2="dk2" accent1="accent1" accent2="accent2" accent3="accent3" accent4="accent4" accent5="accent5" accent6="accent6" hlink="hlink" folHlink="folHlink"/>
  <p:sldLayoutIdLst>
    <p:sldLayoutId id="2147484944" r:id="rId1"/>
    <p:sldLayoutId id="2147484945" r:id="rId2"/>
    <p:sldLayoutId id="2147484946" r:id="rId3"/>
    <p:sldLayoutId id="2147484947" r:id="rId4"/>
    <p:sldLayoutId id="2147484948" r:id="rId5"/>
    <p:sldLayoutId id="2147484949" r:id="rId6"/>
    <p:sldLayoutId id="2147484950" r:id="rId7"/>
    <p:sldLayoutId id="2147484951" r:id="rId8"/>
    <p:sldLayoutId id="2147484952" r:id="rId9"/>
    <p:sldLayoutId id="2147484953" r:id="rId10"/>
    <p:sldLayoutId id="2147484954" r:id="rId11"/>
    <p:sldLayoutId id="2147484955" r:id="rId12"/>
    <p:sldLayoutId id="2147484956" r:id="rId13"/>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ヒラギノ角ゴ Pro W3" charset="-128"/>
          <a:cs typeface="+mj-cs"/>
        </a:defRPr>
      </a:lvl1pPr>
      <a:lvl2pPr algn="l" rtl="0" eaLnBrk="0" fontAlgn="base" hangingPunct="0">
        <a:spcBef>
          <a:spcPct val="0"/>
        </a:spcBef>
        <a:spcAft>
          <a:spcPct val="0"/>
        </a:spcAft>
        <a:defRPr sz="4200">
          <a:solidFill>
            <a:schemeClr val="tx2"/>
          </a:solidFill>
          <a:latin typeface="Garamond" pitchFamily="18" charset="0"/>
          <a:ea typeface="ヒラギノ角ゴ Pro W3" charset="-128"/>
        </a:defRPr>
      </a:lvl2pPr>
      <a:lvl3pPr algn="l" rtl="0" eaLnBrk="0" fontAlgn="base" hangingPunct="0">
        <a:spcBef>
          <a:spcPct val="0"/>
        </a:spcBef>
        <a:spcAft>
          <a:spcPct val="0"/>
        </a:spcAft>
        <a:defRPr sz="4200">
          <a:solidFill>
            <a:schemeClr val="tx2"/>
          </a:solidFill>
          <a:latin typeface="Garamond" pitchFamily="18" charset="0"/>
          <a:ea typeface="ヒラギノ角ゴ Pro W3" charset="-128"/>
        </a:defRPr>
      </a:lvl3pPr>
      <a:lvl4pPr algn="l" rtl="0" eaLnBrk="0" fontAlgn="base" hangingPunct="0">
        <a:spcBef>
          <a:spcPct val="0"/>
        </a:spcBef>
        <a:spcAft>
          <a:spcPct val="0"/>
        </a:spcAft>
        <a:defRPr sz="4200">
          <a:solidFill>
            <a:schemeClr val="tx2"/>
          </a:solidFill>
          <a:latin typeface="Garamond" pitchFamily="18" charset="0"/>
          <a:ea typeface="ヒラギノ角ゴ Pro W3" charset="-128"/>
        </a:defRPr>
      </a:lvl4pPr>
      <a:lvl5pPr algn="l" rtl="0" eaLnBrk="0" fontAlgn="base" hangingPunct="0">
        <a:spcBef>
          <a:spcPct val="0"/>
        </a:spcBef>
        <a:spcAft>
          <a:spcPct val="0"/>
        </a:spcAft>
        <a:defRPr sz="4200">
          <a:solidFill>
            <a:schemeClr val="tx2"/>
          </a:solidFill>
          <a:latin typeface="Garamond" pitchFamily="18" charset="0"/>
          <a:ea typeface="ヒラギノ角ゴ Pro W3" charset="-128"/>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a:solidFill>
            <a:schemeClr val="tx1"/>
          </a:solidFill>
          <a:latin typeface="+mn-lt"/>
          <a:ea typeface="ヒラギノ角ゴ Pro W3" charset="-128"/>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a:solidFill>
            <a:schemeClr val="tx1"/>
          </a:solidFill>
          <a:latin typeface="+mn-lt"/>
          <a:ea typeface="ヒラギノ角ゴ Pro W3"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a:solidFill>
            <a:schemeClr val="tx1"/>
          </a:solidFill>
          <a:latin typeface="+mn-lt"/>
          <a:ea typeface="ヒラギノ角ゴ Pro W3"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a:solidFill>
            <a:schemeClr val="tx1"/>
          </a:solidFill>
          <a:latin typeface="+mn-lt"/>
          <a:ea typeface="ヒラギノ角ゴ Pro W3"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mn-lt"/>
          <a:ea typeface="ヒラギノ角ゴ Pro W3" charset="-128"/>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p:spPr>
        <p:txBody>
          <a:bodyPr wrap="none" anchor="ctr"/>
          <a:lstStyle/>
          <a:p>
            <a:pPr>
              <a:defRPr/>
            </a:pPr>
            <a:endParaRPr lang="es-ES"/>
          </a:p>
        </p:txBody>
      </p:sp>
      <p:sp>
        <p:nvSpPr>
          <p:cNvPr id="21507"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1508"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3" name="Line 6"/>
          <p:cNvSpPr>
            <a:spLocks noChangeShapeType="1"/>
          </p:cNvSpPr>
          <p:nvPr/>
        </p:nvSpPr>
        <p:spPr bwMode="auto">
          <a:xfrm>
            <a:off x="1270000" y="6477000"/>
            <a:ext cx="7569200" cy="0"/>
          </a:xfrm>
          <a:prstGeom prst="line">
            <a:avLst/>
          </a:prstGeom>
          <a:noFill/>
          <a:ln w="9525">
            <a:solidFill>
              <a:schemeClr val="tx1"/>
            </a:solidFill>
            <a:round/>
            <a:headEnd/>
            <a:tailEnd/>
          </a:ln>
        </p:spPr>
        <p:txBody>
          <a:bodyPr/>
          <a:lstStyle/>
          <a:p>
            <a:pPr>
              <a:defRPr/>
            </a:pPr>
            <a:endParaRPr lang="es-ES"/>
          </a:p>
        </p:txBody>
      </p:sp>
      <p:pic>
        <p:nvPicPr>
          <p:cNvPr id="21510" name="Picture 8" descr="Vertical_RGB_600"/>
          <p:cNvPicPr>
            <a:picLocks noChangeAspect="1" noChangeArrowheads="1"/>
          </p:cNvPicPr>
          <p:nvPr/>
        </p:nvPicPr>
        <p:blipFill>
          <a:blip r:embed="rId13" cstate="print"/>
          <a:srcRect/>
          <a:stretch>
            <a:fillRect/>
          </a:stretch>
        </p:blipFill>
        <p:spPr bwMode="auto">
          <a:xfrm>
            <a:off x="6580188" y="5829300"/>
            <a:ext cx="1116012" cy="914400"/>
          </a:xfrm>
          <a:prstGeom prst="rect">
            <a:avLst/>
          </a:prstGeom>
          <a:noFill/>
          <a:ln w="9525">
            <a:noFill/>
            <a:miter lim="800000"/>
            <a:headEnd/>
            <a:tailEnd/>
          </a:ln>
        </p:spPr>
      </p:pic>
      <p:pic>
        <p:nvPicPr>
          <p:cNvPr id="21511" name="Picture 9" descr="logo_2004"/>
          <p:cNvPicPr>
            <a:picLocks noChangeAspect="1" noChangeArrowheads="1"/>
          </p:cNvPicPr>
          <p:nvPr/>
        </p:nvPicPr>
        <p:blipFill>
          <a:blip r:embed="rId14" cstate="print"/>
          <a:srcRect/>
          <a:stretch>
            <a:fillRect/>
          </a:stretch>
        </p:blipFill>
        <p:spPr bwMode="auto">
          <a:xfrm>
            <a:off x="7950200" y="5829300"/>
            <a:ext cx="965200" cy="914400"/>
          </a:xfrm>
          <a:prstGeom prst="rect">
            <a:avLst/>
          </a:prstGeom>
          <a:noFill/>
          <a:ln w="9525">
            <a:noFill/>
            <a:miter lim="800000"/>
            <a:headEnd/>
            <a:tailEnd/>
          </a:ln>
        </p:spPr>
      </p:pic>
      <p:pic>
        <p:nvPicPr>
          <p:cNvPr id="21512" name="Picture 3" descr="PHFI Logo3"/>
          <p:cNvPicPr>
            <a:picLocks noChangeAspect="1" noChangeArrowheads="1"/>
          </p:cNvPicPr>
          <p:nvPr/>
        </p:nvPicPr>
        <p:blipFill>
          <a:blip r:embed="rId15" cstate="print"/>
          <a:srcRect l="4855" t="16942" r="5707" b="10796"/>
          <a:stretch>
            <a:fillRect/>
          </a:stretch>
        </p:blipFill>
        <p:spPr bwMode="auto">
          <a:xfrm>
            <a:off x="3849688" y="5778500"/>
            <a:ext cx="2505075" cy="1004888"/>
          </a:xfrm>
          <a:prstGeom prst="rect">
            <a:avLst/>
          </a:prstGeom>
          <a:noFill/>
          <a:ln w="9525">
            <a:noFill/>
            <a:miter lim="800000"/>
            <a:headEnd/>
            <a:tailEnd/>
          </a:ln>
        </p:spPr>
      </p:pic>
      <p:pic>
        <p:nvPicPr>
          <p:cNvPr id="21513" name="Picture 3" descr="PHFI Logo3"/>
          <p:cNvPicPr>
            <a:picLocks noChangeAspect="1" noChangeArrowheads="1"/>
          </p:cNvPicPr>
          <p:nvPr userDrawn="1"/>
        </p:nvPicPr>
        <p:blipFill>
          <a:blip r:embed="rId15" cstate="print"/>
          <a:srcRect l="4855" t="16942" r="5707" b="10796"/>
          <a:stretch>
            <a:fillRect/>
          </a:stretch>
        </p:blipFill>
        <p:spPr bwMode="auto">
          <a:xfrm>
            <a:off x="3849688" y="5778500"/>
            <a:ext cx="2505075" cy="1004888"/>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4857" r:id="rId1"/>
    <p:sldLayoutId id="2147484824" r:id="rId2"/>
    <p:sldLayoutId id="2147484825" r:id="rId3"/>
    <p:sldLayoutId id="2147484826" r:id="rId4"/>
    <p:sldLayoutId id="2147484827" r:id="rId5"/>
    <p:sldLayoutId id="2147484828" r:id="rId6"/>
    <p:sldLayoutId id="2147484829" r:id="rId7"/>
    <p:sldLayoutId id="2147484830" r:id="rId8"/>
    <p:sldLayoutId id="2147484831" r:id="rId9"/>
    <p:sldLayoutId id="2147484832" r:id="rId10"/>
    <p:sldLayoutId id="2147484833" r:id="rId11"/>
  </p:sldLayoutIdLst>
  <p:txStyles>
    <p:titleStyle>
      <a:lvl1pPr algn="l" rtl="0" eaLnBrk="0" fontAlgn="base" hangingPunct="0">
        <a:spcBef>
          <a:spcPct val="0"/>
        </a:spcBef>
        <a:spcAft>
          <a:spcPct val="0"/>
        </a:spcAft>
        <a:defRPr sz="3600" b="1">
          <a:solidFill>
            <a:schemeClr val="tx1"/>
          </a:solidFill>
          <a:latin typeface="+mj-lt"/>
          <a:ea typeface="+mj-ea"/>
          <a:cs typeface="+mj-cs"/>
        </a:defRPr>
      </a:lvl1pPr>
      <a:lvl2pPr algn="l" rtl="0" eaLnBrk="0" fontAlgn="base" hangingPunct="0">
        <a:spcBef>
          <a:spcPct val="0"/>
        </a:spcBef>
        <a:spcAft>
          <a:spcPct val="0"/>
        </a:spcAft>
        <a:defRPr sz="3600" b="1">
          <a:solidFill>
            <a:schemeClr val="tx1"/>
          </a:solidFill>
          <a:latin typeface="Arial" charset="0"/>
        </a:defRPr>
      </a:lvl2pPr>
      <a:lvl3pPr algn="l" rtl="0" eaLnBrk="0" fontAlgn="base" hangingPunct="0">
        <a:spcBef>
          <a:spcPct val="0"/>
        </a:spcBef>
        <a:spcAft>
          <a:spcPct val="0"/>
        </a:spcAft>
        <a:defRPr sz="3600" b="1">
          <a:solidFill>
            <a:schemeClr val="tx1"/>
          </a:solidFill>
          <a:latin typeface="Arial" charset="0"/>
        </a:defRPr>
      </a:lvl3pPr>
      <a:lvl4pPr algn="l" rtl="0" eaLnBrk="0" fontAlgn="base" hangingPunct="0">
        <a:spcBef>
          <a:spcPct val="0"/>
        </a:spcBef>
        <a:spcAft>
          <a:spcPct val="0"/>
        </a:spcAft>
        <a:defRPr sz="3600" b="1">
          <a:solidFill>
            <a:schemeClr val="tx1"/>
          </a:solidFill>
          <a:latin typeface="Arial" charset="0"/>
        </a:defRPr>
      </a:lvl4pPr>
      <a:lvl5pPr algn="l" rtl="0" eaLnBrk="0" fontAlgn="base" hangingPunct="0">
        <a:spcBef>
          <a:spcPct val="0"/>
        </a:spcBef>
        <a:spcAft>
          <a:spcPct val="0"/>
        </a:spcAft>
        <a:defRPr sz="3600" b="1">
          <a:solidFill>
            <a:schemeClr val="tx1"/>
          </a:solidFill>
          <a:latin typeface="Arial" charset="0"/>
        </a:defRPr>
      </a:lvl5pPr>
      <a:lvl6pPr marL="457200" algn="l" rtl="0" eaLnBrk="1" fontAlgn="base" hangingPunct="1">
        <a:spcBef>
          <a:spcPct val="0"/>
        </a:spcBef>
        <a:spcAft>
          <a:spcPct val="0"/>
        </a:spcAft>
        <a:defRPr sz="3600" b="1">
          <a:solidFill>
            <a:schemeClr val="tx1"/>
          </a:solidFill>
          <a:latin typeface="Arial" charset="0"/>
        </a:defRPr>
      </a:lvl6pPr>
      <a:lvl7pPr marL="914400" algn="l" rtl="0" eaLnBrk="1" fontAlgn="base" hangingPunct="1">
        <a:spcBef>
          <a:spcPct val="0"/>
        </a:spcBef>
        <a:spcAft>
          <a:spcPct val="0"/>
        </a:spcAft>
        <a:defRPr sz="3600" b="1">
          <a:solidFill>
            <a:schemeClr val="tx1"/>
          </a:solidFill>
          <a:latin typeface="Arial" charset="0"/>
        </a:defRPr>
      </a:lvl7pPr>
      <a:lvl8pPr marL="1371600" algn="l" rtl="0" eaLnBrk="1" fontAlgn="base" hangingPunct="1">
        <a:spcBef>
          <a:spcPct val="0"/>
        </a:spcBef>
        <a:spcAft>
          <a:spcPct val="0"/>
        </a:spcAft>
        <a:defRPr sz="3600" b="1">
          <a:solidFill>
            <a:schemeClr val="tx1"/>
          </a:solidFill>
          <a:latin typeface="Arial" charset="0"/>
        </a:defRPr>
      </a:lvl8pPr>
      <a:lvl9pPr marL="1828800" algn="l" rtl="0" eaLnBrk="1" fontAlgn="base" hangingPunct="1">
        <a:spcBef>
          <a:spcPct val="0"/>
        </a:spcBef>
        <a:spcAft>
          <a:spcPct val="0"/>
        </a:spcAft>
        <a:defRPr sz="3600" b="1">
          <a:solidFill>
            <a:schemeClr val="tx1"/>
          </a:solidFill>
          <a:latin typeface="Arial"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n-ea"/>
          <a:cs typeface="+mn-cs"/>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5pPr>
      <a:lvl6pPr marL="25146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p:spPr>
        <p:txBody>
          <a:bodyPr wrap="none" anchor="ctr"/>
          <a:lstStyle/>
          <a:p>
            <a:pPr>
              <a:defRPr/>
            </a:pPr>
            <a:endParaRPr lang="es-ES"/>
          </a:p>
        </p:txBody>
      </p:sp>
      <p:sp>
        <p:nvSpPr>
          <p:cNvPr id="22531"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2532"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Line 6"/>
          <p:cNvSpPr>
            <a:spLocks noChangeShapeType="1"/>
          </p:cNvSpPr>
          <p:nvPr/>
        </p:nvSpPr>
        <p:spPr bwMode="auto">
          <a:xfrm>
            <a:off x="1270000" y="6477000"/>
            <a:ext cx="7569200" cy="0"/>
          </a:xfrm>
          <a:prstGeom prst="line">
            <a:avLst/>
          </a:prstGeom>
          <a:noFill/>
          <a:ln w="9525">
            <a:solidFill>
              <a:schemeClr val="tx1"/>
            </a:solidFill>
            <a:round/>
            <a:headEnd/>
            <a:tailEnd/>
          </a:ln>
        </p:spPr>
        <p:txBody>
          <a:bodyPr/>
          <a:lstStyle/>
          <a:p>
            <a:pPr>
              <a:defRPr/>
            </a:pPr>
            <a:endParaRPr lang="es-ES"/>
          </a:p>
        </p:txBody>
      </p:sp>
      <p:grpSp>
        <p:nvGrpSpPr>
          <p:cNvPr id="22534" name="Group 9"/>
          <p:cNvGrpSpPr>
            <a:grpSpLocks/>
          </p:cNvGrpSpPr>
          <p:nvPr/>
        </p:nvGrpSpPr>
        <p:grpSpPr bwMode="auto">
          <a:xfrm>
            <a:off x="2032000" y="5778500"/>
            <a:ext cx="5065713" cy="1004888"/>
            <a:chOff x="2425" y="3640"/>
            <a:chExt cx="3191" cy="633"/>
          </a:xfrm>
        </p:grpSpPr>
        <p:pic>
          <p:nvPicPr>
            <p:cNvPr id="22535" name="Picture 8" descr="Vertical_RGB_600"/>
            <p:cNvPicPr>
              <a:picLocks noChangeAspect="1" noChangeArrowheads="1"/>
            </p:cNvPicPr>
            <p:nvPr/>
          </p:nvPicPr>
          <p:blipFill>
            <a:blip r:embed="rId13" cstate="print"/>
            <a:srcRect/>
            <a:stretch>
              <a:fillRect/>
            </a:stretch>
          </p:blipFill>
          <p:spPr bwMode="auto">
            <a:xfrm>
              <a:off x="4145" y="3672"/>
              <a:ext cx="703" cy="576"/>
            </a:xfrm>
            <a:prstGeom prst="rect">
              <a:avLst/>
            </a:prstGeom>
            <a:noFill/>
            <a:ln w="9525">
              <a:noFill/>
              <a:miter lim="800000"/>
              <a:headEnd/>
              <a:tailEnd/>
            </a:ln>
          </p:spPr>
        </p:pic>
        <p:pic>
          <p:nvPicPr>
            <p:cNvPr id="22536" name="Picture 9" descr="logo_2004"/>
            <p:cNvPicPr>
              <a:picLocks noChangeAspect="1" noChangeArrowheads="1"/>
            </p:cNvPicPr>
            <p:nvPr/>
          </p:nvPicPr>
          <p:blipFill>
            <a:blip r:embed="rId14" cstate="print"/>
            <a:srcRect/>
            <a:stretch>
              <a:fillRect/>
            </a:stretch>
          </p:blipFill>
          <p:spPr bwMode="auto">
            <a:xfrm>
              <a:off x="5008" y="3672"/>
              <a:ext cx="608" cy="576"/>
            </a:xfrm>
            <a:prstGeom prst="rect">
              <a:avLst/>
            </a:prstGeom>
            <a:noFill/>
            <a:ln w="9525">
              <a:noFill/>
              <a:miter lim="800000"/>
              <a:headEnd/>
              <a:tailEnd/>
            </a:ln>
          </p:spPr>
        </p:pic>
        <p:pic>
          <p:nvPicPr>
            <p:cNvPr id="22537" name="Picture 3" descr="PHFI Logo3"/>
            <p:cNvPicPr>
              <a:picLocks noChangeAspect="1" noChangeArrowheads="1"/>
            </p:cNvPicPr>
            <p:nvPr userDrawn="1"/>
          </p:nvPicPr>
          <p:blipFill>
            <a:blip r:embed="rId15" cstate="print"/>
            <a:srcRect l="4855" t="16942" r="5707" b="10796"/>
            <a:stretch>
              <a:fillRect/>
            </a:stretch>
          </p:blipFill>
          <p:spPr bwMode="auto">
            <a:xfrm>
              <a:off x="2425" y="3640"/>
              <a:ext cx="1578" cy="633"/>
            </a:xfrm>
            <a:prstGeom prst="rect">
              <a:avLst/>
            </a:prstGeom>
            <a:noFill/>
            <a:ln w="9525">
              <a:noFill/>
              <a:miter lim="800000"/>
              <a:headEnd/>
              <a:tailEnd/>
            </a:ln>
          </p:spPr>
        </p:pic>
      </p:grpSp>
    </p:spTree>
  </p:cSld>
  <p:clrMap bg1="dk2" tx1="lt1" bg2="dk1" tx2="lt2" accent1="accent1" accent2="accent2" accent3="accent3" accent4="accent4" accent5="accent5" accent6="accent6" hlink="hlink" folHlink="folHlink"/>
  <p:sldLayoutIdLst>
    <p:sldLayoutId id="2147484834" r:id="rId1"/>
    <p:sldLayoutId id="2147484835" r:id="rId2"/>
    <p:sldLayoutId id="2147484836" r:id="rId3"/>
    <p:sldLayoutId id="2147484837" r:id="rId4"/>
    <p:sldLayoutId id="2147484838" r:id="rId5"/>
    <p:sldLayoutId id="2147484839" r:id="rId6"/>
    <p:sldLayoutId id="2147484840" r:id="rId7"/>
    <p:sldLayoutId id="2147484841" r:id="rId8"/>
    <p:sldLayoutId id="2147484842" r:id="rId9"/>
    <p:sldLayoutId id="2147484843" r:id="rId10"/>
    <p:sldLayoutId id="2147484844" r:id="rId11"/>
  </p:sldLayoutIdLst>
  <p:txStyles>
    <p:titleStyle>
      <a:lvl1pPr algn="l" rtl="0" eaLnBrk="0" fontAlgn="base" hangingPunct="0">
        <a:spcBef>
          <a:spcPct val="0"/>
        </a:spcBef>
        <a:spcAft>
          <a:spcPct val="0"/>
        </a:spcAft>
        <a:defRPr sz="3600" b="1">
          <a:solidFill>
            <a:schemeClr val="tx1"/>
          </a:solidFill>
          <a:latin typeface="+mj-lt"/>
          <a:ea typeface="+mj-ea"/>
          <a:cs typeface="+mj-cs"/>
        </a:defRPr>
      </a:lvl1pPr>
      <a:lvl2pPr algn="l" rtl="0" eaLnBrk="0" fontAlgn="base" hangingPunct="0">
        <a:spcBef>
          <a:spcPct val="0"/>
        </a:spcBef>
        <a:spcAft>
          <a:spcPct val="0"/>
        </a:spcAft>
        <a:defRPr sz="3600" b="1">
          <a:solidFill>
            <a:schemeClr val="tx1"/>
          </a:solidFill>
          <a:latin typeface="Arial" pitchFamily="34" charset="0"/>
        </a:defRPr>
      </a:lvl2pPr>
      <a:lvl3pPr algn="l" rtl="0" eaLnBrk="0" fontAlgn="base" hangingPunct="0">
        <a:spcBef>
          <a:spcPct val="0"/>
        </a:spcBef>
        <a:spcAft>
          <a:spcPct val="0"/>
        </a:spcAft>
        <a:defRPr sz="3600" b="1">
          <a:solidFill>
            <a:schemeClr val="tx1"/>
          </a:solidFill>
          <a:latin typeface="Arial" pitchFamily="34" charset="0"/>
        </a:defRPr>
      </a:lvl3pPr>
      <a:lvl4pPr algn="l" rtl="0" eaLnBrk="0" fontAlgn="base" hangingPunct="0">
        <a:spcBef>
          <a:spcPct val="0"/>
        </a:spcBef>
        <a:spcAft>
          <a:spcPct val="0"/>
        </a:spcAft>
        <a:defRPr sz="3600" b="1">
          <a:solidFill>
            <a:schemeClr val="tx1"/>
          </a:solidFill>
          <a:latin typeface="Arial" pitchFamily="34" charset="0"/>
        </a:defRPr>
      </a:lvl4pPr>
      <a:lvl5pPr algn="l" rtl="0" eaLnBrk="0" fontAlgn="base" hangingPunct="0">
        <a:spcBef>
          <a:spcPct val="0"/>
        </a:spcBef>
        <a:spcAft>
          <a:spcPct val="0"/>
        </a:spcAft>
        <a:defRPr sz="3600" b="1">
          <a:solidFill>
            <a:schemeClr val="tx1"/>
          </a:solidFill>
          <a:latin typeface="Arial" pitchFamily="34" charset="0"/>
        </a:defRPr>
      </a:lvl5pPr>
      <a:lvl6pPr marL="457200" algn="l" rtl="0" eaLnBrk="1" fontAlgn="base" hangingPunct="1">
        <a:spcBef>
          <a:spcPct val="0"/>
        </a:spcBef>
        <a:spcAft>
          <a:spcPct val="0"/>
        </a:spcAft>
        <a:defRPr sz="3600" b="1">
          <a:solidFill>
            <a:schemeClr val="tx1"/>
          </a:solidFill>
          <a:latin typeface="Arial" pitchFamily="34" charset="0"/>
        </a:defRPr>
      </a:lvl6pPr>
      <a:lvl7pPr marL="914400" algn="l" rtl="0" eaLnBrk="1" fontAlgn="base" hangingPunct="1">
        <a:spcBef>
          <a:spcPct val="0"/>
        </a:spcBef>
        <a:spcAft>
          <a:spcPct val="0"/>
        </a:spcAft>
        <a:defRPr sz="3600" b="1">
          <a:solidFill>
            <a:schemeClr val="tx1"/>
          </a:solidFill>
          <a:latin typeface="Arial" pitchFamily="34" charset="0"/>
        </a:defRPr>
      </a:lvl7pPr>
      <a:lvl8pPr marL="1371600" algn="l" rtl="0" eaLnBrk="1" fontAlgn="base" hangingPunct="1">
        <a:spcBef>
          <a:spcPct val="0"/>
        </a:spcBef>
        <a:spcAft>
          <a:spcPct val="0"/>
        </a:spcAft>
        <a:defRPr sz="3600" b="1">
          <a:solidFill>
            <a:schemeClr val="tx1"/>
          </a:solidFill>
          <a:latin typeface="Arial" pitchFamily="34" charset="0"/>
        </a:defRPr>
      </a:lvl8pPr>
      <a:lvl9pPr marL="1828800" algn="l" rtl="0" eaLnBrk="1" fontAlgn="base" hangingPunct="1">
        <a:spcBef>
          <a:spcPct val="0"/>
        </a:spcBef>
        <a:spcAft>
          <a:spcPct val="0"/>
        </a:spcAft>
        <a:defRPr sz="3600" b="1">
          <a:solidFill>
            <a:schemeClr val="tx1"/>
          </a:solidFill>
          <a:latin typeface="Arial" pitchFamily="34"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n-ea"/>
          <a:cs typeface="+mn-cs"/>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5pPr>
      <a:lvl6pPr marL="25146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845" r:id="rId1"/>
    <p:sldLayoutId id="2147484846" r:id="rId2"/>
    <p:sldLayoutId id="2147484847" r:id="rId3"/>
    <p:sldLayoutId id="2147484848" r:id="rId4"/>
    <p:sldLayoutId id="2147484849" r:id="rId5"/>
    <p:sldLayoutId id="2147484850" r:id="rId6"/>
    <p:sldLayoutId id="2147484851" r:id="rId7"/>
    <p:sldLayoutId id="2147484852" r:id="rId8"/>
    <p:sldLayoutId id="2147484853" r:id="rId9"/>
    <p:sldLayoutId id="2147484854" r:id="rId10"/>
    <p:sldLayoutId id="2147484855"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3554"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23555"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cs typeface="+mn-cs"/>
              </a:defRPr>
            </a:lvl1pPr>
          </a:lstStyle>
          <a:p>
            <a:pPr>
              <a:defRPr/>
            </a:pPr>
            <a:fld id="{873A943F-1111-4E39-96F7-3A49E2990773}" type="datetimeFigureOut">
              <a:rPr lang="es-MX"/>
              <a:pPr>
                <a:defRPr/>
              </a:pPr>
              <a:t>05/04/2017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cs typeface="+mn-cs"/>
              </a:defRPr>
            </a:lvl1pPr>
          </a:lstStyle>
          <a:p>
            <a:pPr>
              <a:defRPr/>
            </a:pPr>
            <a:fld id="{C2DAB453-9C4F-4E7E-969C-56EADB384545}" type="slidenum">
              <a:rPr lang="es-MX"/>
              <a:pPr>
                <a:defRPr/>
              </a:pPr>
              <a:t>‹#›</a:t>
            </a:fld>
            <a:endParaRPr lang="es-MX"/>
          </a:p>
        </p:txBody>
      </p:sp>
    </p:spTree>
  </p:cSld>
  <p:clrMap bg1="lt1" tx1="dk1" bg2="lt2" tx2="dk2" accent1="accent1" accent2="accent2" accent3="accent3" accent4="accent4" accent5="accent5" accent6="accent6" hlink="hlink" folHlink="folHlink"/>
  <p:sldLayoutIdLst>
    <p:sldLayoutId id="2147484858" r:id="rId1"/>
    <p:sldLayoutId id="2147484859" r:id="rId2"/>
    <p:sldLayoutId id="2147484860" r:id="rId3"/>
    <p:sldLayoutId id="2147484861" r:id="rId4"/>
    <p:sldLayoutId id="2147484862" r:id="rId5"/>
    <p:sldLayoutId id="2147484863" r:id="rId6"/>
    <p:sldLayoutId id="2147484864" r:id="rId7"/>
    <p:sldLayoutId id="2147484865" r:id="rId8"/>
    <p:sldLayoutId id="2147484866" r:id="rId9"/>
    <p:sldLayoutId id="2147484867" r:id="rId10"/>
    <p:sldLayoutId id="2147484868"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578"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24579"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cs typeface="+mn-cs"/>
              </a:defRPr>
            </a:lvl1pPr>
          </a:lstStyle>
          <a:p>
            <a:pPr>
              <a:defRPr/>
            </a:pPr>
            <a:fld id="{9E311D5C-1733-4BEB-9AB8-C0456EC7CFC9}" type="datetimeFigureOut">
              <a:rPr lang="es-MX"/>
              <a:pPr>
                <a:defRPr/>
              </a:pPr>
              <a:t>05/04/2017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cs typeface="+mn-cs"/>
              </a:defRPr>
            </a:lvl1pPr>
          </a:lstStyle>
          <a:p>
            <a:pPr>
              <a:defRPr/>
            </a:pPr>
            <a:fld id="{41762DC2-2D48-405B-8418-54918708A737}" type="slidenum">
              <a:rPr lang="es-MX"/>
              <a:pPr>
                <a:defRPr/>
              </a:pPr>
              <a:t>‹#›</a:t>
            </a:fld>
            <a:endParaRPr lang="es-MX"/>
          </a:p>
        </p:txBody>
      </p:sp>
    </p:spTree>
  </p:cSld>
  <p:clrMap bg1="lt1" tx1="dk1" bg2="lt2" tx2="dk2" accent1="accent1" accent2="accent2" accent3="accent3" accent4="accent4" accent5="accent5" accent6="accent6" hlink="hlink" folHlink="folHlink"/>
  <p:sldLayoutIdLst>
    <p:sldLayoutId id="2147484869" r:id="rId1"/>
    <p:sldLayoutId id="2147484870" r:id="rId2"/>
    <p:sldLayoutId id="2147484871" r:id="rId3"/>
    <p:sldLayoutId id="2147484872" r:id="rId4"/>
    <p:sldLayoutId id="2147484873" r:id="rId5"/>
    <p:sldLayoutId id="2147484874" r:id="rId6"/>
    <p:sldLayoutId id="2147484875" r:id="rId7"/>
    <p:sldLayoutId id="2147484876" r:id="rId8"/>
    <p:sldLayoutId id="2147484877" r:id="rId9"/>
    <p:sldLayoutId id="2147484878" r:id="rId10"/>
    <p:sldLayoutId id="214748487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602"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25603"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cs typeface="+mn-cs"/>
              </a:defRPr>
            </a:lvl1pPr>
          </a:lstStyle>
          <a:p>
            <a:pPr>
              <a:defRPr/>
            </a:pPr>
            <a:fld id="{2FE2BAF2-8628-45A9-A1A5-5DAC576DC00F}" type="datetimeFigureOut">
              <a:rPr lang="es-MX"/>
              <a:pPr>
                <a:defRPr/>
              </a:pPr>
              <a:t>05/04/2017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cs typeface="+mn-cs"/>
              </a:defRPr>
            </a:lvl1pPr>
          </a:lstStyle>
          <a:p>
            <a:pPr>
              <a:defRPr/>
            </a:pPr>
            <a:fld id="{2E84006B-328A-4993-82AD-B297153DD0AC}" type="slidenum">
              <a:rPr lang="es-MX"/>
              <a:pPr>
                <a:defRPr/>
              </a:pPr>
              <a:t>‹#›</a:t>
            </a:fld>
            <a:endParaRPr lang="es-MX"/>
          </a:p>
        </p:txBody>
      </p:sp>
    </p:spTree>
  </p:cSld>
  <p:clrMap bg1="lt1" tx1="dk1" bg2="lt2" tx2="dk2" accent1="accent1" accent2="accent2" accent3="accent3" accent4="accent4" accent5="accent5" accent6="accent6" hlink="hlink" folHlink="folHlink"/>
  <p:sldLayoutIdLst>
    <p:sldLayoutId id="2147484880" r:id="rId1"/>
    <p:sldLayoutId id="2147484881" r:id="rId2"/>
    <p:sldLayoutId id="2147484882" r:id="rId3"/>
    <p:sldLayoutId id="2147484883" r:id="rId4"/>
    <p:sldLayoutId id="2147484884" r:id="rId5"/>
    <p:sldLayoutId id="2147484885" r:id="rId6"/>
    <p:sldLayoutId id="2147484886" r:id="rId7"/>
    <p:sldLayoutId id="2147484887" r:id="rId8"/>
    <p:sldLayoutId id="2147484888" r:id="rId9"/>
    <p:sldLayoutId id="2147484889" r:id="rId10"/>
    <p:sldLayoutId id="214748489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6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266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cs typeface="+mn-cs"/>
              </a:defRPr>
            </a:lvl1pPr>
          </a:lstStyle>
          <a:p>
            <a:pPr>
              <a:defRPr/>
            </a:pPr>
            <a:fld id="{B1DD5611-34A4-4F81-BF22-CDFF092EF476}" type="datetimeFigureOut">
              <a:rPr lang="es-MX"/>
              <a:pPr>
                <a:defRPr/>
              </a:pPr>
              <a:t>05/04/2017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cs typeface="+mn-cs"/>
              </a:defRPr>
            </a:lvl1pPr>
          </a:lstStyle>
          <a:p>
            <a:pPr>
              <a:defRPr/>
            </a:pPr>
            <a:fld id="{68967B16-0BFD-42E2-B4D5-77C5F4406ED4}" type="slidenum">
              <a:rPr lang="es-MX"/>
              <a:pPr>
                <a:defRPr/>
              </a:pPr>
              <a:t>‹#›</a:t>
            </a:fld>
            <a:endParaRPr lang="es-MX"/>
          </a:p>
        </p:txBody>
      </p:sp>
    </p:spTree>
  </p:cSld>
  <p:clrMap bg1="lt1" tx1="dk1" bg2="lt2" tx2="dk2" accent1="accent1" accent2="accent2" accent3="accent3" accent4="accent4" accent5="accent5" accent6="accent6" hlink="hlink" folHlink="folHlink"/>
  <p:sldLayoutIdLst>
    <p:sldLayoutId id="2147484891" r:id="rId1"/>
    <p:sldLayoutId id="2147484892" r:id="rId2"/>
    <p:sldLayoutId id="2147484893" r:id="rId3"/>
    <p:sldLayoutId id="2147484894" r:id="rId4"/>
    <p:sldLayoutId id="2147484895" r:id="rId5"/>
    <p:sldLayoutId id="2147484896" r:id="rId6"/>
    <p:sldLayoutId id="2147484897" r:id="rId7"/>
    <p:sldLayoutId id="2147484898" r:id="rId8"/>
    <p:sldLayoutId id="2147484899" r:id="rId9"/>
    <p:sldLayoutId id="2147484900" r:id="rId10"/>
    <p:sldLayoutId id="214748490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650"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27651"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cs typeface="+mn-cs"/>
              </a:defRPr>
            </a:lvl1pPr>
          </a:lstStyle>
          <a:p>
            <a:pPr>
              <a:defRPr/>
            </a:pPr>
            <a:fld id="{248BE5E2-4368-49AC-ACEC-913612493E42}" type="datetimeFigureOut">
              <a:rPr lang="es-MX"/>
              <a:pPr>
                <a:defRPr/>
              </a:pPr>
              <a:t>05/04/2017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cs typeface="+mn-cs"/>
              </a:defRPr>
            </a:lvl1pPr>
          </a:lstStyle>
          <a:p>
            <a:pPr>
              <a:defRPr/>
            </a:pPr>
            <a:fld id="{C6667302-0113-4D87-9821-4A0486F078F4}" type="slidenum">
              <a:rPr lang="es-MX"/>
              <a:pPr>
                <a:defRPr/>
              </a:pPr>
              <a:t>‹#›</a:t>
            </a:fld>
            <a:endParaRPr lang="es-MX"/>
          </a:p>
        </p:txBody>
      </p:sp>
    </p:spTree>
  </p:cSld>
  <p:clrMap bg1="lt1" tx1="dk1" bg2="lt2" tx2="dk2" accent1="accent1" accent2="accent2" accent3="accent3" accent4="accent4" accent5="accent5" accent6="accent6" hlink="hlink" folHlink="folHlink"/>
  <p:sldLayoutIdLst>
    <p:sldLayoutId id="2147484902" r:id="rId1"/>
    <p:sldLayoutId id="2147484903" r:id="rId2"/>
    <p:sldLayoutId id="2147484904" r:id="rId3"/>
    <p:sldLayoutId id="2147484905" r:id="rId4"/>
    <p:sldLayoutId id="2147484906" r:id="rId5"/>
    <p:sldLayoutId id="2147484907" r:id="rId6"/>
    <p:sldLayoutId id="2147484908" r:id="rId7"/>
    <p:sldLayoutId id="2147484909" r:id="rId8"/>
    <p:sldLayoutId id="2147484910" r:id="rId9"/>
    <p:sldLayoutId id="2147484911" r:id="rId10"/>
    <p:sldLayoutId id="2147484912"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24.xml"/><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11.xml"/><Relationship Id="rId7" Type="http://schemas.openxmlformats.org/officeDocument/2006/relationships/image" Target="../media/image15.wmf"/><Relationship Id="rId2" Type="http://schemas.openxmlformats.org/officeDocument/2006/relationships/slideLayout" Target="../slideLayouts/slideLayout25.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14.wmf"/><Relationship Id="rId4" Type="http://schemas.openxmlformats.org/officeDocument/2006/relationships/oleObject" Target="../embeddings/oleObject3.bin"/><Relationship Id="rId9" Type="http://schemas.openxmlformats.org/officeDocument/2006/relationships/image" Target="../media/image16.w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5.xml"/><Relationship Id="rId1" Type="http://schemas.openxmlformats.org/officeDocument/2006/relationships/vmlDrawing" Target="../drawings/vmlDrawing3.vml"/><Relationship Id="rId5" Type="http://schemas.openxmlformats.org/officeDocument/2006/relationships/image" Target="../media/image17.wmf"/><Relationship Id="rId4" Type="http://schemas.openxmlformats.org/officeDocument/2006/relationships/oleObject" Target="../embeddings/oleObject6.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19.wmf"/><Relationship Id="rId2" Type="http://schemas.openxmlformats.org/officeDocument/2006/relationships/slideLayout" Target="../slideLayouts/slideLayout25.xml"/><Relationship Id="rId1" Type="http://schemas.openxmlformats.org/officeDocument/2006/relationships/vmlDrawing" Target="../drawings/vmlDrawing4.vml"/><Relationship Id="rId6" Type="http://schemas.openxmlformats.org/officeDocument/2006/relationships/oleObject" Target="../embeddings/oleObject8.bin"/><Relationship Id="rId5" Type="http://schemas.openxmlformats.org/officeDocument/2006/relationships/image" Target="../media/image18.wmf"/><Relationship Id="rId4" Type="http://schemas.openxmlformats.org/officeDocument/2006/relationships/oleObject" Target="../embeddings/oleObject7.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91.xml"/><Relationship Id="rId1" Type="http://schemas.openxmlformats.org/officeDocument/2006/relationships/vmlDrawing" Target="../drawings/vmlDrawing5.vml"/><Relationship Id="rId5" Type="http://schemas.openxmlformats.org/officeDocument/2006/relationships/image" Target="../media/image20.wmf"/><Relationship Id="rId4" Type="http://schemas.openxmlformats.org/officeDocument/2006/relationships/oleObject" Target="../embeddings/oleObject9.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notesSlide" Target="../notesSlides/notesSlide19.xml"/><Relationship Id="rId7" Type="http://schemas.openxmlformats.org/officeDocument/2006/relationships/image" Target="../media/image22.wmf"/><Relationship Id="rId2" Type="http://schemas.openxmlformats.org/officeDocument/2006/relationships/slideLayout" Target="../slideLayouts/slideLayout91.xml"/><Relationship Id="rId1" Type="http://schemas.openxmlformats.org/officeDocument/2006/relationships/vmlDrawing" Target="../drawings/vmlDrawing6.vml"/><Relationship Id="rId6" Type="http://schemas.openxmlformats.org/officeDocument/2006/relationships/oleObject" Target="../embeddings/oleObject11.bin"/><Relationship Id="rId5" Type="http://schemas.openxmlformats.org/officeDocument/2006/relationships/image" Target="../media/image21.wmf"/><Relationship Id="rId4" Type="http://schemas.openxmlformats.org/officeDocument/2006/relationships/oleObject" Target="../embeddings/oleObject10.bin"/><Relationship Id="rId9" Type="http://schemas.openxmlformats.org/officeDocument/2006/relationships/image" Target="../media/image23.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5.xml"/><Relationship Id="rId1" Type="http://schemas.openxmlformats.org/officeDocument/2006/relationships/vmlDrawing" Target="../drawings/vmlDrawing7.vml"/><Relationship Id="rId5" Type="http://schemas.openxmlformats.org/officeDocument/2006/relationships/image" Target="../media/image24.wmf"/><Relationship Id="rId4" Type="http://schemas.openxmlformats.org/officeDocument/2006/relationships/oleObject" Target="../embeddings/oleObject13.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3.xml"/><Relationship Id="rId1" Type="http://schemas.openxmlformats.org/officeDocument/2006/relationships/slideLayout" Target="../slideLayouts/slideLayout10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6.xml"/><Relationship Id="rId1" Type="http://schemas.openxmlformats.org/officeDocument/2006/relationships/slideLayout" Target="../slideLayouts/slideLayout118.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5.xml"/><Relationship Id="rId1" Type="http://schemas.openxmlformats.org/officeDocument/2006/relationships/vmlDrawing" Target="../drawings/vmlDrawing8.vml"/><Relationship Id="rId5" Type="http://schemas.openxmlformats.org/officeDocument/2006/relationships/image" Target="../media/image27.wmf"/><Relationship Id="rId4" Type="http://schemas.openxmlformats.org/officeDocument/2006/relationships/oleObject" Target="../embeddings/oleObject14.bin"/></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notesSlide" Target="../notesSlides/notesSlide30.xml"/><Relationship Id="rId7" Type="http://schemas.openxmlformats.org/officeDocument/2006/relationships/image" Target="../media/image29.wmf"/><Relationship Id="rId2" Type="http://schemas.openxmlformats.org/officeDocument/2006/relationships/slideLayout" Target="../slideLayouts/slideLayout25.xml"/><Relationship Id="rId1" Type="http://schemas.openxmlformats.org/officeDocument/2006/relationships/vmlDrawing" Target="../drawings/vmlDrawing9.vml"/><Relationship Id="rId6" Type="http://schemas.openxmlformats.org/officeDocument/2006/relationships/oleObject" Target="../embeddings/oleObject16.bin"/><Relationship Id="rId5" Type="http://schemas.openxmlformats.org/officeDocument/2006/relationships/image" Target="../media/image28.wmf"/><Relationship Id="rId4" Type="http://schemas.openxmlformats.org/officeDocument/2006/relationships/oleObject" Target="../embeddings/oleObject15.bin"/><Relationship Id="rId9" Type="http://schemas.openxmlformats.org/officeDocument/2006/relationships/image" Target="../media/image30.wmf"/></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notesSlide" Target="../notesSlides/notesSlide31.xml"/><Relationship Id="rId7" Type="http://schemas.openxmlformats.org/officeDocument/2006/relationships/image" Target="../media/image32.wmf"/><Relationship Id="rId2" Type="http://schemas.openxmlformats.org/officeDocument/2006/relationships/slideLayout" Target="../slideLayouts/slideLayout25.xml"/><Relationship Id="rId1" Type="http://schemas.openxmlformats.org/officeDocument/2006/relationships/vmlDrawing" Target="../drawings/vmlDrawing10.vml"/><Relationship Id="rId6" Type="http://schemas.openxmlformats.org/officeDocument/2006/relationships/oleObject" Target="../embeddings/oleObject19.bin"/><Relationship Id="rId5" Type="http://schemas.openxmlformats.org/officeDocument/2006/relationships/image" Target="../media/image31.wmf"/><Relationship Id="rId4" Type="http://schemas.openxmlformats.org/officeDocument/2006/relationships/oleObject" Target="../embeddings/oleObject18.bin"/><Relationship Id="rId9" Type="http://schemas.openxmlformats.org/officeDocument/2006/relationships/image" Target="../media/image33.wmf"/></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5.xml"/><Relationship Id="rId1" Type="http://schemas.openxmlformats.org/officeDocument/2006/relationships/vmlDrawing" Target="../drawings/vmlDrawing11.vml"/><Relationship Id="rId5" Type="http://schemas.openxmlformats.org/officeDocument/2006/relationships/image" Target="../media/image34.wmf"/><Relationship Id="rId4" Type="http://schemas.openxmlformats.org/officeDocument/2006/relationships/oleObject" Target="../embeddings/oleObject21.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7" Type="http://schemas.openxmlformats.org/officeDocument/2006/relationships/image" Target="../media/image36.wmf"/><Relationship Id="rId2" Type="http://schemas.openxmlformats.org/officeDocument/2006/relationships/slideLayout" Target="../slideLayouts/slideLayout25.xml"/><Relationship Id="rId1" Type="http://schemas.openxmlformats.org/officeDocument/2006/relationships/vmlDrawing" Target="../drawings/vmlDrawing12.vml"/><Relationship Id="rId6" Type="http://schemas.openxmlformats.org/officeDocument/2006/relationships/oleObject" Target="../embeddings/oleObject23.bin"/><Relationship Id="rId5" Type="http://schemas.openxmlformats.org/officeDocument/2006/relationships/image" Target="../media/image35.wmf"/><Relationship Id="rId4" Type="http://schemas.openxmlformats.org/officeDocument/2006/relationships/oleObject" Target="../embeddings/oleObject22.bin"/></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4.xml"/><Relationship Id="rId1" Type="http://schemas.openxmlformats.org/officeDocument/2006/relationships/slideLayout" Target="../slideLayouts/slideLayout25.xml"/><Relationship Id="rId4" Type="http://schemas.openxmlformats.org/officeDocument/2006/relationships/image" Target="http://www.gseis.ucla.edu/courses/ed231c/notes3/cumnorm.gif"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5.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5.xml"/><Relationship Id="rId1" Type="http://schemas.openxmlformats.org/officeDocument/2006/relationships/vmlDrawing" Target="../drawings/vmlDrawing13.vml"/><Relationship Id="rId5" Type="http://schemas.openxmlformats.org/officeDocument/2006/relationships/image" Target="../media/image38.wmf"/><Relationship Id="rId4" Type="http://schemas.openxmlformats.org/officeDocument/2006/relationships/oleObject" Target="../embeddings/oleObject24.bin"/></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7" Type="http://schemas.openxmlformats.org/officeDocument/2006/relationships/image" Target="../media/image40.wmf"/><Relationship Id="rId2" Type="http://schemas.openxmlformats.org/officeDocument/2006/relationships/slideLayout" Target="../slideLayouts/slideLayout25.xml"/><Relationship Id="rId1" Type="http://schemas.openxmlformats.org/officeDocument/2006/relationships/vmlDrawing" Target="../drawings/vmlDrawing14.vml"/><Relationship Id="rId6" Type="http://schemas.openxmlformats.org/officeDocument/2006/relationships/oleObject" Target="../embeddings/oleObject26.bin"/><Relationship Id="rId5" Type="http://schemas.openxmlformats.org/officeDocument/2006/relationships/image" Target="../media/image39.wmf"/><Relationship Id="rId4" Type="http://schemas.openxmlformats.org/officeDocument/2006/relationships/oleObject" Target="../embeddings/oleObject25.bin"/></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5.xml"/><Relationship Id="rId1" Type="http://schemas.openxmlformats.org/officeDocument/2006/relationships/vmlDrawing" Target="../drawings/vmlDrawing15.vml"/><Relationship Id="rId5" Type="http://schemas.openxmlformats.org/officeDocument/2006/relationships/image" Target="../media/image41.wmf"/><Relationship Id="rId4" Type="http://schemas.openxmlformats.org/officeDocument/2006/relationships/oleObject" Target="../embeddings/oleObject27.bin"/></Relationships>
</file>

<file path=ppt/slides/_rels/slide4.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notesSlide" Target="../notesSlides/notesSlide4.xml"/><Relationship Id="rId7" Type="http://schemas.openxmlformats.org/officeDocument/2006/relationships/oleObject" Target="../embeddings/oleObject2.bin"/><Relationship Id="rId2" Type="http://schemas.openxmlformats.org/officeDocument/2006/relationships/slideLayout" Target="../slideLayouts/slideLayout51.xml"/><Relationship Id="rId1" Type="http://schemas.openxmlformats.org/officeDocument/2006/relationships/vmlDrawing" Target="../drawings/vmlDrawing1.vml"/><Relationship Id="rId6" Type="http://schemas.openxmlformats.org/officeDocument/2006/relationships/image" Target="../media/image13.png"/><Relationship Id="rId5" Type="http://schemas.openxmlformats.org/officeDocument/2006/relationships/image" Target="../media/image11.wmf"/><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5.xml"/><Relationship Id="rId1" Type="http://schemas.openxmlformats.org/officeDocument/2006/relationships/vmlDrawing" Target="../drawings/vmlDrawing16.vml"/><Relationship Id="rId5" Type="http://schemas.openxmlformats.org/officeDocument/2006/relationships/image" Target="../media/image42.wmf"/><Relationship Id="rId4" Type="http://schemas.openxmlformats.org/officeDocument/2006/relationships/oleObject" Target="../embeddings/oleObject28.bin"/></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5.xml"/><Relationship Id="rId1" Type="http://schemas.openxmlformats.org/officeDocument/2006/relationships/vmlDrawing" Target="../drawings/vmlDrawing17.vml"/><Relationship Id="rId5" Type="http://schemas.openxmlformats.org/officeDocument/2006/relationships/image" Target="../media/image43.wmf"/><Relationship Id="rId4" Type="http://schemas.openxmlformats.org/officeDocument/2006/relationships/oleObject" Target="../embeddings/oleObject29.bin"/></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5.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5.xml"/><Relationship Id="rId1" Type="http://schemas.openxmlformats.org/officeDocument/2006/relationships/vmlDrawing" Target="../drawings/vmlDrawing18.vml"/><Relationship Id="rId5" Type="http://schemas.openxmlformats.org/officeDocument/2006/relationships/image" Target="../media/image44.wmf"/><Relationship Id="rId4" Type="http://schemas.openxmlformats.org/officeDocument/2006/relationships/oleObject" Target="../embeddings/oleObject30.bin"/></Relationships>
</file>

<file path=ppt/slides/_rels/slide45.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45.xml"/><Relationship Id="rId1" Type="http://schemas.openxmlformats.org/officeDocument/2006/relationships/slideLayout" Target="../slideLayouts/slideLayout2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5.xml"/></Relationships>
</file>

<file path=ppt/slides/_rels/slide4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7.xml"/><Relationship Id="rId1" Type="http://schemas.openxmlformats.org/officeDocument/2006/relationships/slideLayout" Target="../slideLayouts/slideLayout25.xml"/><Relationship Id="rId4" Type="http://schemas.openxmlformats.org/officeDocument/2006/relationships/image" Target="http://www.gseis.ucla.edu/courses/ed231c/notes3/cumnorm.gif" TargetMode="Externa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25.xml"/><Relationship Id="rId1" Type="http://schemas.openxmlformats.org/officeDocument/2006/relationships/vmlDrawing" Target="../drawings/vmlDrawing19.vml"/><Relationship Id="rId5" Type="http://schemas.openxmlformats.org/officeDocument/2006/relationships/image" Target="../media/image46.wmf"/><Relationship Id="rId4" Type="http://schemas.openxmlformats.org/officeDocument/2006/relationships/oleObject" Target="../embeddings/oleObject31.bin"/></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5.xml"/></Relationships>
</file>

<file path=ppt/slides/_rels/slide5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2.xml"/><Relationship Id="rId1" Type="http://schemas.openxmlformats.org/officeDocument/2006/relationships/slideLayout" Target="../slideLayouts/slideLayout3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5.xml"/></Relationships>
</file>

<file path=ppt/slides/_rels/slide5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4.xml"/><Relationship Id="rId1" Type="http://schemas.openxmlformats.org/officeDocument/2006/relationships/slideLayout" Target="../slideLayouts/slideLayout14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34471" y="1143000"/>
            <a:ext cx="0" cy="4670612"/>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pPr marL="0" marR="0" lvl="0" indent="0" algn="l" defTabSz="806867"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3" name="object 3"/>
          <p:cNvSpPr/>
          <p:nvPr/>
        </p:nvSpPr>
        <p:spPr>
          <a:xfrm>
            <a:off x="0" y="0"/>
            <a:ext cx="9143999"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0" marR="0" lvl="0" indent="0" algn="l" defTabSz="806867"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dirty="0">
              <a:ln>
                <a:noFill/>
              </a:ln>
              <a:solidFill>
                <a:prstClr val="black"/>
              </a:solidFill>
              <a:effectLst/>
              <a:uLnTx/>
              <a:uFillTx/>
              <a:latin typeface="Futura Lt BT" panose="020B0402020204020303" pitchFamily="34" charset="0"/>
              <a:ea typeface="+mn-ea"/>
              <a:cs typeface="Arial" panose="020B0604020202020204" pitchFamily="34" charset="0"/>
            </a:endParaRPr>
          </a:p>
        </p:txBody>
      </p:sp>
      <p:sp>
        <p:nvSpPr>
          <p:cNvPr id="5" name="object 5"/>
          <p:cNvSpPr/>
          <p:nvPr/>
        </p:nvSpPr>
        <p:spPr>
          <a:xfrm>
            <a:off x="0" y="1050727"/>
            <a:ext cx="9143999" cy="4761427"/>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pPr marL="0" marR="0" lvl="0" indent="0" algn="l" defTabSz="806867"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object 8"/>
          <p:cNvSpPr txBox="1"/>
          <p:nvPr/>
        </p:nvSpPr>
        <p:spPr>
          <a:xfrm>
            <a:off x="555812" y="381000"/>
            <a:ext cx="8032376" cy="2192908"/>
          </a:xfrm>
          <a:prstGeom prst="rect">
            <a:avLst/>
          </a:prstGeom>
        </p:spPr>
        <p:txBody>
          <a:bodyPr vert="horz" wrap="square" lIns="0" tIns="0" rIns="0" bIns="0" rtlCol="0">
            <a:spAutoFit/>
          </a:bodyPr>
          <a:lstStyle/>
          <a:p>
            <a:pPr marL="11206" lvl="0" defTabSz="806867" fontAlgn="auto">
              <a:lnSpc>
                <a:spcPts val="5731"/>
              </a:lnSpc>
              <a:spcBef>
                <a:spcPts val="0"/>
              </a:spcBef>
              <a:spcAft>
                <a:spcPts val="0"/>
              </a:spcAft>
            </a:pPr>
            <a:r>
              <a:rPr lang="en-US" sz="5030" b="1" spc="-88" dirty="0">
                <a:solidFill>
                  <a:srgbClr val="A29CC0"/>
                </a:solidFill>
                <a:latin typeface="Century Gothic" panose="020B0502020202020204" pitchFamily="34" charset="0"/>
                <a:cs typeface="Gill Sans MT"/>
              </a:rPr>
              <a:t>Basic regression modelling </a:t>
            </a:r>
            <a:r>
              <a:rPr lang="en-US" sz="5030" b="1" spc="-88" dirty="0">
                <a:solidFill>
                  <a:srgbClr val="1E185F"/>
                </a:solidFill>
                <a:latin typeface="Century Gothic" panose="020B0502020202020204" pitchFamily="34" charset="0"/>
                <a:cs typeface="Gill Sans MT"/>
              </a:rPr>
              <a:t>to evaluate </a:t>
            </a:r>
            <a:r>
              <a:rPr lang="en-US" sz="5030" b="1" spc="-88" dirty="0" err="1">
                <a:solidFill>
                  <a:srgbClr val="1E185F"/>
                </a:solidFill>
                <a:latin typeface="Century Gothic" panose="020B0502020202020204" pitchFamily="34" charset="0"/>
                <a:cs typeface="Gill Sans MT"/>
              </a:rPr>
              <a:t>programme</a:t>
            </a:r>
            <a:r>
              <a:rPr lang="en-US" sz="5030" b="1" spc="-88" dirty="0">
                <a:solidFill>
                  <a:srgbClr val="1E185F"/>
                </a:solidFill>
                <a:latin typeface="Century Gothic" panose="020B0502020202020204" pitchFamily="34" charset="0"/>
                <a:cs typeface="Gill Sans MT"/>
              </a:rPr>
              <a:t> impact</a:t>
            </a:r>
            <a:endParaRPr kumimoji="0" lang="en-US" sz="5030" b="1" i="0" u="none" strike="noStrike" kern="1200" cap="none" spc="-88" normalizeH="0" baseline="0" noProof="0" dirty="0" smtClean="0">
              <a:ln>
                <a:noFill/>
              </a:ln>
              <a:solidFill>
                <a:srgbClr val="1E185F"/>
              </a:solidFill>
              <a:effectLst/>
              <a:uLnTx/>
              <a:uFillTx/>
              <a:latin typeface="Century Gothic" panose="020B0502020202020204" pitchFamily="34" charset="0"/>
              <a:cs typeface="Gill Sans MT"/>
            </a:endParaRPr>
          </a:p>
        </p:txBody>
      </p:sp>
      <p:sp>
        <p:nvSpPr>
          <p:cNvPr id="6" name="Rectangle 1"/>
          <p:cNvSpPr>
            <a:spLocks noChangeArrowheads="1"/>
          </p:cNvSpPr>
          <p:nvPr/>
        </p:nvSpPr>
        <p:spPr bwMode="auto">
          <a:xfrm>
            <a:off x="-672353" y="6425928"/>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Rectangle 2"/>
          <p:cNvSpPr>
            <a:spLocks noChangeArrowheads="1"/>
          </p:cNvSpPr>
          <p:nvPr/>
        </p:nvSpPr>
        <p:spPr bwMode="auto">
          <a:xfrm>
            <a:off x="-3194431" y="616331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6" name="Rectangle 15"/>
          <p:cNvSpPr>
            <a:spLocks noChangeArrowheads="1"/>
          </p:cNvSpPr>
          <p:nvPr/>
        </p:nvSpPr>
        <p:spPr bwMode="auto">
          <a:xfrm>
            <a:off x="593648" y="3548387"/>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grpSp>
        <p:nvGrpSpPr>
          <p:cNvPr id="27" name="Group 26"/>
          <p:cNvGrpSpPr/>
          <p:nvPr/>
        </p:nvGrpSpPr>
        <p:grpSpPr>
          <a:xfrm>
            <a:off x="4860032" y="5936696"/>
            <a:ext cx="3582897" cy="804672"/>
            <a:chOff x="4932040" y="5948560"/>
            <a:chExt cx="3582897" cy="804672"/>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5948560"/>
              <a:ext cx="2229336" cy="804672"/>
            </a:xfrm>
            <a:prstGeom prst="rect">
              <a:avLst/>
            </a:prstGeom>
          </p:spPr>
        </p:pic>
        <p:pic>
          <p:nvPicPr>
            <p:cNvPr id="24" name="Picture 1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5241" y="5998852"/>
              <a:ext cx="1169696" cy="70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 name="2 Subtítulo"/>
          <p:cNvSpPr txBox="1">
            <a:spLocks/>
          </p:cNvSpPr>
          <p:nvPr/>
        </p:nvSpPr>
        <p:spPr>
          <a:xfrm>
            <a:off x="2499329" y="3200400"/>
            <a:ext cx="5943600" cy="2246907"/>
          </a:xfrm>
          <a:prstGeom prst="rect">
            <a:avLst/>
          </a:prstGeom>
        </p:spPr>
        <p:txBody>
          <a:bodyPr>
            <a:normAutofit/>
          </a:bodyPr>
          <a:lstStyle>
            <a:lvl1pPr marL="0" eaLnBrk="1" hangingPunct="1">
              <a:defRPr>
                <a:latin typeface="+mn-lt"/>
                <a:ea typeface="+mn-ea"/>
                <a:cs typeface="+mn-cs"/>
              </a:defRPr>
            </a:lvl1pPr>
            <a:lvl2pPr marL="403433" eaLnBrk="1" hangingPunct="1">
              <a:defRPr>
                <a:latin typeface="+mn-lt"/>
                <a:ea typeface="+mn-ea"/>
                <a:cs typeface="+mn-cs"/>
              </a:defRPr>
            </a:lvl2pPr>
            <a:lvl3pPr marL="806867" eaLnBrk="1" hangingPunct="1">
              <a:defRPr>
                <a:latin typeface="+mn-lt"/>
                <a:ea typeface="+mn-ea"/>
                <a:cs typeface="+mn-cs"/>
              </a:defRPr>
            </a:lvl3pPr>
            <a:lvl4pPr marL="1210300" eaLnBrk="1" hangingPunct="1">
              <a:defRPr>
                <a:latin typeface="+mn-lt"/>
                <a:ea typeface="+mn-ea"/>
                <a:cs typeface="+mn-cs"/>
              </a:defRPr>
            </a:lvl4pPr>
            <a:lvl5pPr marL="1613733" eaLnBrk="1" hangingPunct="1">
              <a:defRPr>
                <a:latin typeface="+mn-lt"/>
                <a:ea typeface="+mn-ea"/>
                <a:cs typeface="+mn-cs"/>
              </a:defRPr>
            </a:lvl5pPr>
            <a:lvl6pPr marL="2017166" eaLnBrk="1" hangingPunct="1">
              <a:defRPr>
                <a:latin typeface="+mn-lt"/>
                <a:ea typeface="+mn-ea"/>
                <a:cs typeface="+mn-cs"/>
              </a:defRPr>
            </a:lvl6pPr>
            <a:lvl7pPr marL="2420600" eaLnBrk="1" hangingPunct="1">
              <a:defRPr>
                <a:latin typeface="+mn-lt"/>
                <a:ea typeface="+mn-ea"/>
                <a:cs typeface="+mn-cs"/>
              </a:defRPr>
            </a:lvl7pPr>
            <a:lvl8pPr marL="2824033" eaLnBrk="1" hangingPunct="1">
              <a:defRPr>
                <a:latin typeface="+mn-lt"/>
                <a:ea typeface="+mn-ea"/>
                <a:cs typeface="+mn-cs"/>
              </a:defRPr>
            </a:lvl8pPr>
            <a:lvl9pPr marL="3227466" eaLnBrk="1" hangingPunct="1">
              <a:defRPr>
                <a:latin typeface="+mn-lt"/>
                <a:ea typeface="+mn-ea"/>
                <a:cs typeface="+mn-cs"/>
              </a:defRPr>
            </a:lvl9pPr>
          </a:lstStyle>
          <a:p>
            <a:pPr fontAlgn="auto">
              <a:spcBef>
                <a:spcPts val="0"/>
              </a:spcBef>
              <a:spcAft>
                <a:spcPts val="600"/>
              </a:spcAft>
              <a:defRPr/>
            </a:pPr>
            <a:r>
              <a:rPr lang="es-MX" sz="2800" kern="0" dirty="0" smtClean="0">
                <a:solidFill>
                  <a:sysClr val="windowText" lastClr="000000"/>
                </a:solidFill>
                <a:latin typeface="Century Gothic" panose="020B0502020202020204" pitchFamily="34" charset="0"/>
              </a:rPr>
              <a:t>Héctor Lamadrid</a:t>
            </a:r>
          </a:p>
          <a:p>
            <a:pPr fontAlgn="auto">
              <a:spcBef>
                <a:spcPts val="0"/>
              </a:spcBef>
              <a:spcAft>
                <a:spcPts val="0"/>
              </a:spcAft>
              <a:defRPr/>
            </a:pPr>
            <a:r>
              <a:rPr lang="en-US" sz="2400" kern="0" dirty="0" smtClean="0">
                <a:solidFill>
                  <a:schemeClr val="bg1"/>
                </a:solidFill>
                <a:latin typeface="Century Gothic" panose="020B0502020202020204" pitchFamily="34" charset="0"/>
              </a:rPr>
              <a:t>Center for Population Health Research</a:t>
            </a:r>
          </a:p>
          <a:p>
            <a:pPr fontAlgn="auto">
              <a:spcBef>
                <a:spcPts val="0"/>
              </a:spcBef>
              <a:spcAft>
                <a:spcPts val="0"/>
              </a:spcAft>
              <a:defRPr/>
            </a:pPr>
            <a:r>
              <a:rPr lang="en-US" sz="2400" kern="0" dirty="0" smtClean="0">
                <a:solidFill>
                  <a:schemeClr val="bg1"/>
                </a:solidFill>
                <a:latin typeface="Century Gothic" panose="020B0502020202020204" pitchFamily="34" charset="0"/>
              </a:rPr>
              <a:t>National Institute of Public Health, Mexico</a:t>
            </a:r>
            <a:endParaRPr lang="en-US" sz="2400" kern="0" dirty="0" smtClean="0">
              <a:solidFill>
                <a:schemeClr val="bg1"/>
              </a:solidFill>
              <a:latin typeface="Century Gothic" panose="020B0502020202020204" pitchFamily="34" charset="0"/>
            </a:endParaRPr>
          </a:p>
        </p:txBody>
      </p:sp>
    </p:spTree>
    <p:extLst>
      <p:ext uri="{BB962C8B-B14F-4D97-AF65-F5344CB8AC3E}">
        <p14:creationId xmlns:p14="http://schemas.microsoft.com/office/powerpoint/2010/main" val="40321518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40" name="Rectangle 4"/>
          <p:cNvSpPr>
            <a:spLocks noChangeArrowheads="1"/>
          </p:cNvSpPr>
          <p:nvPr/>
        </p:nvSpPr>
        <p:spPr bwMode="auto">
          <a:xfrm>
            <a:off x="1692275" y="2844800"/>
            <a:ext cx="1317625" cy="601663"/>
          </a:xfrm>
          <a:prstGeom prst="rect">
            <a:avLst/>
          </a:prstGeom>
          <a:solidFill>
            <a:schemeClr val="accent6">
              <a:lumMod val="75000"/>
            </a:schemeClr>
          </a:solidFill>
          <a:ln w="9525">
            <a:solidFill>
              <a:schemeClr val="tx1"/>
            </a:solidFill>
            <a:miter lim="800000"/>
            <a:headEnd/>
            <a:tailEnd/>
          </a:ln>
          <a:effectLst/>
        </p:spPr>
        <p:txBody>
          <a:bodyPr wrap="none" anchor="ctr"/>
          <a:lstStyle/>
          <a:p>
            <a:pPr algn="ctr">
              <a:defRPr/>
            </a:pPr>
            <a:r>
              <a:rPr lang="en-GB" dirty="0"/>
              <a:t>Program</a:t>
            </a:r>
          </a:p>
        </p:txBody>
      </p:sp>
      <p:sp>
        <p:nvSpPr>
          <p:cNvPr id="14341" name="Rectangle 5"/>
          <p:cNvSpPr>
            <a:spLocks noChangeArrowheads="1"/>
          </p:cNvSpPr>
          <p:nvPr/>
        </p:nvSpPr>
        <p:spPr bwMode="auto">
          <a:xfrm>
            <a:off x="5940425" y="2773363"/>
            <a:ext cx="1368425" cy="647700"/>
          </a:xfrm>
          <a:prstGeom prst="rect">
            <a:avLst/>
          </a:prstGeom>
          <a:solidFill>
            <a:schemeClr val="accent6">
              <a:lumMod val="75000"/>
            </a:schemeClr>
          </a:solidFill>
          <a:ln w="9525">
            <a:solidFill>
              <a:schemeClr val="tx1"/>
            </a:solidFill>
            <a:miter lim="800000"/>
            <a:headEnd/>
            <a:tailEnd/>
          </a:ln>
          <a:effectLst/>
        </p:spPr>
        <p:txBody>
          <a:bodyPr wrap="none" anchor="ctr"/>
          <a:lstStyle/>
          <a:p>
            <a:pPr algn="ctr">
              <a:defRPr/>
            </a:pPr>
            <a:r>
              <a:rPr lang="en-GB" dirty="0"/>
              <a:t>Height</a:t>
            </a:r>
          </a:p>
        </p:txBody>
      </p:sp>
      <p:sp>
        <p:nvSpPr>
          <p:cNvPr id="119812" name="Line 6"/>
          <p:cNvSpPr>
            <a:spLocks noChangeShapeType="1"/>
          </p:cNvSpPr>
          <p:nvPr/>
        </p:nvSpPr>
        <p:spPr bwMode="auto">
          <a:xfrm>
            <a:off x="3492500" y="3213100"/>
            <a:ext cx="2087563" cy="0"/>
          </a:xfrm>
          <a:prstGeom prst="line">
            <a:avLst/>
          </a:prstGeom>
          <a:noFill/>
          <a:ln w="9525">
            <a:solidFill>
              <a:schemeClr val="tx1"/>
            </a:solidFill>
            <a:round/>
            <a:headEnd/>
            <a:tailEnd type="triangle" w="med" len="med"/>
          </a:ln>
        </p:spPr>
        <p:txBody>
          <a:bodyPr/>
          <a:lstStyle/>
          <a:p>
            <a:endParaRPr lang="es-ES"/>
          </a:p>
        </p:txBody>
      </p:sp>
      <p:sp>
        <p:nvSpPr>
          <p:cNvPr id="14343" name="Rectangle 7"/>
          <p:cNvSpPr>
            <a:spLocks noChangeArrowheads="1"/>
          </p:cNvSpPr>
          <p:nvPr/>
        </p:nvSpPr>
        <p:spPr bwMode="auto">
          <a:xfrm>
            <a:off x="3924300" y="4213225"/>
            <a:ext cx="1065213" cy="554038"/>
          </a:xfrm>
          <a:prstGeom prst="rect">
            <a:avLst/>
          </a:prstGeom>
          <a:solidFill>
            <a:schemeClr val="accent6">
              <a:lumMod val="75000"/>
            </a:schemeClr>
          </a:solidFill>
          <a:ln w="9525">
            <a:solidFill>
              <a:schemeClr val="tx1"/>
            </a:solidFill>
            <a:miter lim="800000"/>
            <a:headEnd/>
            <a:tailEnd/>
          </a:ln>
          <a:effectLst/>
        </p:spPr>
        <p:txBody>
          <a:bodyPr wrap="none" anchor="ctr"/>
          <a:lstStyle/>
          <a:p>
            <a:pPr algn="ctr">
              <a:defRPr/>
            </a:pPr>
            <a:r>
              <a:rPr lang="en-GB" dirty="0"/>
              <a:t>Sex</a:t>
            </a:r>
          </a:p>
        </p:txBody>
      </p:sp>
      <p:sp>
        <p:nvSpPr>
          <p:cNvPr id="119814" name="Line 8"/>
          <p:cNvSpPr>
            <a:spLocks noChangeShapeType="1"/>
          </p:cNvSpPr>
          <p:nvPr/>
        </p:nvSpPr>
        <p:spPr bwMode="auto">
          <a:xfrm flipV="1">
            <a:off x="5014913" y="3446463"/>
            <a:ext cx="1366837" cy="936625"/>
          </a:xfrm>
          <a:prstGeom prst="line">
            <a:avLst/>
          </a:prstGeom>
          <a:noFill/>
          <a:ln w="9525">
            <a:solidFill>
              <a:schemeClr val="tx1"/>
            </a:solidFill>
            <a:round/>
            <a:headEnd/>
            <a:tailEnd type="triangle" w="med" len="med"/>
          </a:ln>
        </p:spPr>
        <p:txBody>
          <a:bodyPr/>
          <a:lstStyle/>
          <a:p>
            <a:endParaRPr lang="es-ES"/>
          </a:p>
        </p:txBody>
      </p:sp>
      <p:sp>
        <p:nvSpPr>
          <p:cNvPr id="119815" name="Line 9"/>
          <p:cNvSpPr>
            <a:spLocks noChangeShapeType="1"/>
          </p:cNvSpPr>
          <p:nvPr/>
        </p:nvSpPr>
        <p:spPr bwMode="auto">
          <a:xfrm>
            <a:off x="2700338" y="3708400"/>
            <a:ext cx="935037" cy="792163"/>
          </a:xfrm>
          <a:prstGeom prst="line">
            <a:avLst/>
          </a:prstGeom>
          <a:noFill/>
          <a:ln w="9525">
            <a:solidFill>
              <a:schemeClr val="tx1"/>
            </a:solidFill>
            <a:round/>
            <a:headEnd type="triangle" w="med" len="med"/>
            <a:tailEnd type="triangle" w="med" len="med"/>
          </a:ln>
        </p:spPr>
        <p:txBody>
          <a:bodyPr/>
          <a:lstStyle/>
          <a:p>
            <a:endParaRPr lang="es-ES"/>
          </a:p>
        </p:txBody>
      </p:sp>
      <p:sp>
        <p:nvSpPr>
          <p:cNvPr id="14347" name="Rectangle 11"/>
          <p:cNvSpPr>
            <a:spLocks noChangeArrowheads="1"/>
          </p:cNvSpPr>
          <p:nvPr/>
        </p:nvSpPr>
        <p:spPr bwMode="auto">
          <a:xfrm>
            <a:off x="3971988" y="5181600"/>
            <a:ext cx="1065212" cy="554038"/>
          </a:xfrm>
          <a:prstGeom prst="rect">
            <a:avLst/>
          </a:prstGeom>
          <a:solidFill>
            <a:schemeClr val="accent6">
              <a:lumMod val="75000"/>
            </a:schemeClr>
          </a:solidFill>
          <a:ln w="9525">
            <a:solidFill>
              <a:schemeClr val="tx1"/>
            </a:solidFill>
            <a:miter lim="800000"/>
            <a:headEnd/>
            <a:tailEnd/>
          </a:ln>
          <a:effectLst/>
        </p:spPr>
        <p:txBody>
          <a:bodyPr wrap="none" anchor="ctr"/>
          <a:lstStyle/>
          <a:p>
            <a:pPr algn="ctr">
              <a:defRPr/>
            </a:pPr>
            <a:r>
              <a:rPr lang="en-GB" sz="1400" dirty="0"/>
              <a:t>Diet</a:t>
            </a:r>
          </a:p>
        </p:txBody>
      </p:sp>
      <p:sp>
        <p:nvSpPr>
          <p:cNvPr id="14348" name="Rectangle 12"/>
          <p:cNvSpPr>
            <a:spLocks noChangeArrowheads="1"/>
          </p:cNvSpPr>
          <p:nvPr/>
        </p:nvSpPr>
        <p:spPr bwMode="auto">
          <a:xfrm>
            <a:off x="3995738" y="757238"/>
            <a:ext cx="1065212" cy="554037"/>
          </a:xfrm>
          <a:prstGeom prst="rect">
            <a:avLst/>
          </a:prstGeom>
          <a:solidFill>
            <a:schemeClr val="accent6">
              <a:lumMod val="75000"/>
            </a:schemeClr>
          </a:solidFill>
          <a:ln w="9525">
            <a:solidFill>
              <a:schemeClr val="tx1"/>
            </a:solidFill>
            <a:miter lim="800000"/>
            <a:headEnd/>
            <a:tailEnd/>
          </a:ln>
          <a:effectLst/>
        </p:spPr>
        <p:txBody>
          <a:bodyPr wrap="none" anchor="ctr"/>
          <a:lstStyle/>
          <a:p>
            <a:pPr algn="ctr">
              <a:defRPr/>
            </a:pPr>
            <a:r>
              <a:rPr lang="en-GB" dirty="0"/>
              <a:t>Age</a:t>
            </a:r>
          </a:p>
        </p:txBody>
      </p:sp>
      <p:sp>
        <p:nvSpPr>
          <p:cNvPr id="14349" name="Rectangle 13"/>
          <p:cNvSpPr>
            <a:spLocks noChangeArrowheads="1"/>
          </p:cNvSpPr>
          <p:nvPr/>
        </p:nvSpPr>
        <p:spPr bwMode="auto">
          <a:xfrm>
            <a:off x="3995738" y="1908175"/>
            <a:ext cx="1065212" cy="554038"/>
          </a:xfrm>
          <a:prstGeom prst="rect">
            <a:avLst/>
          </a:prstGeom>
          <a:solidFill>
            <a:schemeClr val="accent6">
              <a:lumMod val="75000"/>
            </a:schemeClr>
          </a:solidFill>
          <a:ln w="9525">
            <a:solidFill>
              <a:schemeClr val="tx1"/>
            </a:solidFill>
            <a:miter lim="800000"/>
            <a:headEnd/>
            <a:tailEnd/>
          </a:ln>
          <a:effectLst/>
        </p:spPr>
        <p:txBody>
          <a:bodyPr wrap="none" anchor="ctr"/>
          <a:lstStyle/>
          <a:p>
            <a:pPr algn="ctr">
              <a:defRPr/>
            </a:pPr>
            <a:r>
              <a:rPr lang="en-GB" dirty="0"/>
              <a:t>SES</a:t>
            </a:r>
          </a:p>
        </p:txBody>
      </p:sp>
      <p:sp>
        <p:nvSpPr>
          <p:cNvPr id="14350" name="Line 14"/>
          <p:cNvSpPr>
            <a:spLocks noChangeShapeType="1"/>
          </p:cNvSpPr>
          <p:nvPr/>
        </p:nvSpPr>
        <p:spPr bwMode="auto">
          <a:xfrm>
            <a:off x="5435600" y="2124075"/>
            <a:ext cx="1152525" cy="504825"/>
          </a:xfrm>
          <a:prstGeom prst="line">
            <a:avLst/>
          </a:prstGeom>
          <a:noFill/>
          <a:ln w="9525">
            <a:solidFill>
              <a:schemeClr val="tx1"/>
            </a:solidFill>
            <a:round/>
            <a:headEnd/>
            <a:tailEnd type="triangle" w="med" len="med"/>
          </a:ln>
        </p:spPr>
        <p:txBody>
          <a:bodyPr/>
          <a:lstStyle/>
          <a:p>
            <a:endParaRPr lang="es-ES"/>
          </a:p>
        </p:txBody>
      </p:sp>
      <p:sp>
        <p:nvSpPr>
          <p:cNvPr id="14351" name="Line 15"/>
          <p:cNvSpPr>
            <a:spLocks noChangeShapeType="1"/>
          </p:cNvSpPr>
          <p:nvPr/>
        </p:nvSpPr>
        <p:spPr bwMode="auto">
          <a:xfrm>
            <a:off x="5219700" y="1044575"/>
            <a:ext cx="1368425" cy="1439863"/>
          </a:xfrm>
          <a:prstGeom prst="line">
            <a:avLst/>
          </a:prstGeom>
          <a:noFill/>
          <a:ln w="9525">
            <a:solidFill>
              <a:schemeClr val="tx1"/>
            </a:solidFill>
            <a:round/>
            <a:headEnd/>
            <a:tailEnd type="triangle" w="med" len="med"/>
          </a:ln>
        </p:spPr>
        <p:txBody>
          <a:bodyPr/>
          <a:lstStyle/>
          <a:p>
            <a:endParaRPr lang="es-ES"/>
          </a:p>
        </p:txBody>
      </p:sp>
      <p:sp>
        <p:nvSpPr>
          <p:cNvPr id="14352" name="Line 16"/>
          <p:cNvSpPr>
            <a:spLocks noChangeShapeType="1"/>
          </p:cNvSpPr>
          <p:nvPr/>
        </p:nvSpPr>
        <p:spPr bwMode="auto">
          <a:xfrm flipV="1">
            <a:off x="5181600" y="3505200"/>
            <a:ext cx="1516062" cy="1981200"/>
          </a:xfrm>
          <a:prstGeom prst="line">
            <a:avLst/>
          </a:prstGeom>
          <a:noFill/>
          <a:ln w="9525">
            <a:solidFill>
              <a:schemeClr val="tx1"/>
            </a:solidFill>
            <a:round/>
            <a:headEnd/>
            <a:tailEnd type="triangle" w="med" len="med"/>
          </a:ln>
        </p:spPr>
        <p:txBody>
          <a:bodyPr/>
          <a:lstStyle/>
          <a:p>
            <a:endParaRPr lang="es-ES"/>
          </a:p>
        </p:txBody>
      </p:sp>
      <p:sp>
        <p:nvSpPr>
          <p:cNvPr id="14353" name="Line 17"/>
          <p:cNvSpPr>
            <a:spLocks noChangeShapeType="1"/>
          </p:cNvSpPr>
          <p:nvPr/>
        </p:nvSpPr>
        <p:spPr bwMode="auto">
          <a:xfrm>
            <a:off x="2268538" y="3781425"/>
            <a:ext cx="1617662" cy="1704975"/>
          </a:xfrm>
          <a:prstGeom prst="line">
            <a:avLst/>
          </a:prstGeom>
          <a:noFill/>
          <a:ln w="9525">
            <a:solidFill>
              <a:schemeClr val="tx1"/>
            </a:solidFill>
            <a:round/>
            <a:headEnd type="triangle" w="med" len="med"/>
            <a:tailEnd type="triangle" w="med" len="med"/>
          </a:ln>
        </p:spPr>
        <p:txBody>
          <a:bodyPr/>
          <a:lstStyle/>
          <a:p>
            <a:endParaRPr lang="es-ES"/>
          </a:p>
        </p:txBody>
      </p:sp>
      <p:sp>
        <p:nvSpPr>
          <p:cNvPr id="14354" name="Line 18"/>
          <p:cNvSpPr>
            <a:spLocks noChangeShapeType="1"/>
          </p:cNvSpPr>
          <p:nvPr/>
        </p:nvSpPr>
        <p:spPr bwMode="auto">
          <a:xfrm flipV="1">
            <a:off x="2051050" y="1044575"/>
            <a:ext cx="1800225" cy="1728788"/>
          </a:xfrm>
          <a:prstGeom prst="line">
            <a:avLst/>
          </a:prstGeom>
          <a:noFill/>
          <a:ln w="9525">
            <a:solidFill>
              <a:schemeClr val="tx1"/>
            </a:solidFill>
            <a:round/>
            <a:headEnd type="triangle" w="med" len="med"/>
            <a:tailEnd type="triangle" w="med" len="med"/>
          </a:ln>
        </p:spPr>
        <p:txBody>
          <a:bodyPr/>
          <a:lstStyle/>
          <a:p>
            <a:endParaRPr lang="es-ES"/>
          </a:p>
        </p:txBody>
      </p:sp>
      <p:sp>
        <p:nvSpPr>
          <p:cNvPr id="14355" name="Line 19"/>
          <p:cNvSpPr>
            <a:spLocks noChangeShapeType="1"/>
          </p:cNvSpPr>
          <p:nvPr/>
        </p:nvSpPr>
        <p:spPr bwMode="auto">
          <a:xfrm flipV="1">
            <a:off x="2627313" y="2197100"/>
            <a:ext cx="1223962" cy="503238"/>
          </a:xfrm>
          <a:prstGeom prst="line">
            <a:avLst/>
          </a:prstGeom>
          <a:noFill/>
          <a:ln w="9525">
            <a:solidFill>
              <a:schemeClr val="tx1"/>
            </a:solidFill>
            <a:round/>
            <a:headEnd type="triangle" w="med" len="med"/>
            <a:tailEnd type="triangle" w="med" len="med"/>
          </a:ln>
        </p:spPr>
        <p:txBody>
          <a:bodyPr/>
          <a:lstStyle/>
          <a:p>
            <a:endParaRPr lang="es-ES"/>
          </a:p>
        </p:txBody>
      </p:sp>
      <p:sp>
        <p:nvSpPr>
          <p:cNvPr id="119825" name="Text Box 20"/>
          <p:cNvSpPr txBox="1">
            <a:spLocks noChangeArrowheads="1"/>
          </p:cNvSpPr>
          <p:nvPr/>
        </p:nvSpPr>
        <p:spPr bwMode="auto">
          <a:xfrm>
            <a:off x="1979613" y="6237288"/>
            <a:ext cx="5184775" cy="366712"/>
          </a:xfrm>
          <a:prstGeom prst="rect">
            <a:avLst/>
          </a:prstGeom>
          <a:noFill/>
          <a:ln w="9525">
            <a:noFill/>
            <a:miter lim="800000"/>
            <a:headEnd/>
            <a:tailEnd/>
          </a:ln>
        </p:spPr>
        <p:txBody>
          <a:bodyPr>
            <a:spAutoFit/>
          </a:bodyPr>
          <a:lstStyle/>
          <a:p>
            <a:pPr>
              <a:spcBef>
                <a:spcPct val="50000"/>
              </a:spcBef>
            </a:pPr>
            <a:r>
              <a:rPr lang="en-GB"/>
              <a:t>How can we adjust for ALL THESE VARIABLES?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348"/>
                                        </p:tgtEl>
                                        <p:attrNameLst>
                                          <p:attrName>style.visibility</p:attrName>
                                        </p:attrNameLst>
                                      </p:cBhvr>
                                      <p:to>
                                        <p:strVal val="visible"/>
                                      </p:to>
                                    </p:set>
                                    <p:animEffect transition="in" filter="fade">
                                      <p:cBhvr>
                                        <p:cTn id="7" dur="1000"/>
                                        <p:tgtEl>
                                          <p:spTgt spid="1434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349"/>
                                        </p:tgtEl>
                                        <p:attrNameLst>
                                          <p:attrName>style.visibility</p:attrName>
                                        </p:attrNameLst>
                                      </p:cBhvr>
                                      <p:to>
                                        <p:strVal val="visible"/>
                                      </p:to>
                                    </p:set>
                                    <p:animEffect transition="in" filter="fade">
                                      <p:cBhvr>
                                        <p:cTn id="10" dur="1000"/>
                                        <p:tgtEl>
                                          <p:spTgt spid="1434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350"/>
                                        </p:tgtEl>
                                        <p:attrNameLst>
                                          <p:attrName>style.visibility</p:attrName>
                                        </p:attrNameLst>
                                      </p:cBhvr>
                                      <p:to>
                                        <p:strVal val="visible"/>
                                      </p:to>
                                    </p:set>
                                    <p:animEffect transition="in" filter="fade">
                                      <p:cBhvr>
                                        <p:cTn id="13" dur="1000"/>
                                        <p:tgtEl>
                                          <p:spTgt spid="1435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351"/>
                                        </p:tgtEl>
                                        <p:attrNameLst>
                                          <p:attrName>style.visibility</p:attrName>
                                        </p:attrNameLst>
                                      </p:cBhvr>
                                      <p:to>
                                        <p:strVal val="visible"/>
                                      </p:to>
                                    </p:set>
                                    <p:animEffect transition="in" filter="fade">
                                      <p:cBhvr>
                                        <p:cTn id="16" dur="1000"/>
                                        <p:tgtEl>
                                          <p:spTgt spid="1435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355"/>
                                        </p:tgtEl>
                                        <p:attrNameLst>
                                          <p:attrName>style.visibility</p:attrName>
                                        </p:attrNameLst>
                                      </p:cBhvr>
                                      <p:to>
                                        <p:strVal val="visible"/>
                                      </p:to>
                                    </p:set>
                                    <p:animEffect transition="in" filter="fade">
                                      <p:cBhvr>
                                        <p:cTn id="19" dur="1000"/>
                                        <p:tgtEl>
                                          <p:spTgt spid="1435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4354"/>
                                        </p:tgtEl>
                                        <p:attrNameLst>
                                          <p:attrName>style.visibility</p:attrName>
                                        </p:attrNameLst>
                                      </p:cBhvr>
                                      <p:to>
                                        <p:strVal val="visible"/>
                                      </p:to>
                                    </p:set>
                                    <p:animEffect transition="in" filter="fade">
                                      <p:cBhvr>
                                        <p:cTn id="22" dur="1000"/>
                                        <p:tgtEl>
                                          <p:spTgt spid="1435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347"/>
                                        </p:tgtEl>
                                        <p:attrNameLst>
                                          <p:attrName>style.visibility</p:attrName>
                                        </p:attrNameLst>
                                      </p:cBhvr>
                                      <p:to>
                                        <p:strVal val="visible"/>
                                      </p:to>
                                    </p:set>
                                    <p:animEffect transition="in" filter="fade">
                                      <p:cBhvr>
                                        <p:cTn id="25" dur="2000"/>
                                        <p:tgtEl>
                                          <p:spTgt spid="1434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352"/>
                                        </p:tgtEl>
                                        <p:attrNameLst>
                                          <p:attrName>style.visibility</p:attrName>
                                        </p:attrNameLst>
                                      </p:cBhvr>
                                      <p:to>
                                        <p:strVal val="visible"/>
                                      </p:to>
                                    </p:set>
                                    <p:animEffect transition="in" filter="fade">
                                      <p:cBhvr>
                                        <p:cTn id="28" dur="2000"/>
                                        <p:tgtEl>
                                          <p:spTgt spid="1435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353"/>
                                        </p:tgtEl>
                                        <p:attrNameLst>
                                          <p:attrName>style.visibility</p:attrName>
                                        </p:attrNameLst>
                                      </p:cBhvr>
                                      <p:to>
                                        <p:strVal val="visible"/>
                                      </p:to>
                                    </p:set>
                                    <p:animEffect transition="in" filter="fade">
                                      <p:cBhvr>
                                        <p:cTn id="31" dur="2000"/>
                                        <p:tgtEl>
                                          <p:spTgt spid="143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7" grpId="0" animBg="1"/>
      <p:bldP spid="14348" grpId="0" animBg="1"/>
      <p:bldP spid="14349" grpId="0" animBg="1"/>
      <p:bldP spid="14350" grpId="0" animBg="1"/>
      <p:bldP spid="14351" grpId="0" animBg="1"/>
      <p:bldP spid="14352" grpId="0" animBg="1"/>
      <p:bldP spid="14353" grpId="0" animBg="1"/>
      <p:bldP spid="14354" grpId="0" animBg="1"/>
      <p:bldP spid="14355"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2 Marcador de contenido"/>
          <p:cNvSpPr txBox="1">
            <a:spLocks/>
          </p:cNvSpPr>
          <p:nvPr/>
        </p:nvSpPr>
        <p:spPr>
          <a:xfrm>
            <a:off x="457200" y="1600200"/>
            <a:ext cx="8229600" cy="4525963"/>
          </a:xfrm>
          <a:prstGeom prst="rect">
            <a:avLst/>
          </a:prstGeom>
        </p:spPr>
        <p:txBody>
          <a:bodyPr>
            <a:normAutofit lnSpcReduction="10000"/>
          </a:bodyPr>
          <a:lstStyle/>
          <a:p>
            <a:pPr marL="342900" indent="-342900" fontAlgn="auto">
              <a:spcBef>
                <a:spcPct val="20000"/>
              </a:spcBef>
              <a:spcAft>
                <a:spcPts val="0"/>
              </a:spcAft>
              <a:buFont typeface="Arial" pitchFamily="34" charset="0"/>
              <a:buChar char="•"/>
              <a:defRPr/>
            </a:pPr>
            <a:r>
              <a:rPr lang="es-MX" sz="2400" dirty="0">
                <a:latin typeface="Calibri"/>
                <a:cs typeface="+mn-cs"/>
              </a:rPr>
              <a:t>Basic </a:t>
            </a:r>
            <a:r>
              <a:rPr lang="es-MX" sz="2400" dirty="0" err="1">
                <a:latin typeface="Calibri"/>
                <a:cs typeface="+mn-cs"/>
              </a:rPr>
              <a:t>model</a:t>
            </a:r>
            <a:r>
              <a:rPr lang="es-MX" sz="2400" dirty="0">
                <a:latin typeface="Calibri"/>
                <a:cs typeface="+mn-cs"/>
              </a:rPr>
              <a:t>:</a:t>
            </a:r>
          </a:p>
          <a:p>
            <a:pPr marL="342900" indent="-342900" fontAlgn="auto">
              <a:spcBef>
                <a:spcPct val="20000"/>
              </a:spcBef>
              <a:spcAft>
                <a:spcPts val="0"/>
              </a:spcAft>
              <a:buFont typeface="Arial" pitchFamily="34" charset="0"/>
              <a:buChar char="•"/>
              <a:defRPr/>
            </a:pPr>
            <a:endParaRPr lang="es-MX" sz="2400" dirty="0">
              <a:latin typeface="Calibri"/>
              <a:cs typeface="+mn-cs"/>
            </a:endParaRPr>
          </a:p>
          <a:p>
            <a:pPr marL="342900" indent="-342900" fontAlgn="auto">
              <a:spcBef>
                <a:spcPct val="20000"/>
              </a:spcBef>
              <a:spcAft>
                <a:spcPts val="0"/>
              </a:spcAft>
              <a:buFont typeface="Arial" pitchFamily="34" charset="0"/>
              <a:buChar char="•"/>
              <a:defRPr/>
            </a:pPr>
            <a:endParaRPr lang="es-MX" sz="2400" dirty="0">
              <a:latin typeface="Calibri"/>
              <a:cs typeface="+mn-cs"/>
            </a:endParaRPr>
          </a:p>
          <a:p>
            <a:pPr marL="342900" indent="-342900" fontAlgn="auto">
              <a:spcBef>
                <a:spcPct val="20000"/>
              </a:spcBef>
              <a:spcAft>
                <a:spcPts val="0"/>
              </a:spcAft>
              <a:buFont typeface="Arial" pitchFamily="34" charset="0"/>
              <a:buChar char="•"/>
              <a:defRPr/>
            </a:pPr>
            <a:r>
              <a:rPr lang="es-MX" sz="2400" dirty="0" err="1">
                <a:latin typeface="Calibri"/>
                <a:cs typeface="+mn-cs"/>
              </a:rPr>
              <a:t>This</a:t>
            </a:r>
            <a:r>
              <a:rPr lang="es-MX" sz="2400" dirty="0">
                <a:latin typeface="Calibri"/>
                <a:cs typeface="+mn-cs"/>
              </a:rPr>
              <a:t> </a:t>
            </a:r>
            <a:r>
              <a:rPr lang="es-MX" sz="2400" dirty="0" err="1">
                <a:latin typeface="Calibri"/>
                <a:cs typeface="+mn-cs"/>
              </a:rPr>
              <a:t>model</a:t>
            </a:r>
            <a:r>
              <a:rPr lang="es-MX" sz="2400" dirty="0">
                <a:latin typeface="Calibri"/>
                <a:cs typeface="+mn-cs"/>
              </a:rPr>
              <a:t> </a:t>
            </a:r>
            <a:r>
              <a:rPr lang="es-MX" sz="2400" dirty="0" err="1">
                <a:latin typeface="Calibri"/>
                <a:cs typeface="+mn-cs"/>
              </a:rPr>
              <a:t>represents</a:t>
            </a:r>
            <a:r>
              <a:rPr lang="es-MX" sz="2400" dirty="0">
                <a:latin typeface="Calibri"/>
                <a:cs typeface="+mn-cs"/>
              </a:rPr>
              <a:t> a case </a:t>
            </a:r>
            <a:r>
              <a:rPr lang="es-MX" sz="2400" dirty="0" err="1">
                <a:latin typeface="Calibri"/>
                <a:cs typeface="+mn-cs"/>
              </a:rPr>
              <a:t>where</a:t>
            </a:r>
            <a:r>
              <a:rPr lang="es-MX" sz="2400" dirty="0">
                <a:latin typeface="Calibri"/>
                <a:cs typeface="+mn-cs"/>
              </a:rPr>
              <a:t> </a:t>
            </a:r>
            <a:r>
              <a:rPr lang="es-MX" sz="2400" dirty="0" err="1">
                <a:latin typeface="Calibri"/>
                <a:cs typeface="+mn-cs"/>
              </a:rPr>
              <a:t>the</a:t>
            </a:r>
            <a:r>
              <a:rPr lang="es-MX" sz="2400" dirty="0">
                <a:latin typeface="Calibri"/>
                <a:cs typeface="+mn-cs"/>
              </a:rPr>
              <a:t> </a:t>
            </a:r>
            <a:r>
              <a:rPr lang="es-MX" sz="2400" dirty="0" err="1">
                <a:latin typeface="Calibri"/>
                <a:cs typeface="+mn-cs"/>
              </a:rPr>
              <a:t>programme</a:t>
            </a:r>
            <a:r>
              <a:rPr lang="es-MX" sz="2400" dirty="0">
                <a:latin typeface="Calibri"/>
                <a:cs typeface="+mn-cs"/>
              </a:rPr>
              <a:t> </a:t>
            </a:r>
            <a:r>
              <a:rPr lang="es-MX" sz="2400" dirty="0" err="1">
                <a:latin typeface="Calibri"/>
                <a:cs typeface="+mn-cs"/>
              </a:rPr>
              <a:t>is</a:t>
            </a:r>
            <a:r>
              <a:rPr lang="es-MX" sz="2400" dirty="0">
                <a:latin typeface="Calibri"/>
                <a:cs typeface="+mn-cs"/>
              </a:rPr>
              <a:t> </a:t>
            </a:r>
            <a:r>
              <a:rPr lang="es-MX" sz="2400" dirty="0" err="1">
                <a:latin typeface="Calibri"/>
                <a:cs typeface="+mn-cs"/>
              </a:rPr>
              <a:t>assigned</a:t>
            </a:r>
            <a:r>
              <a:rPr lang="es-MX" sz="2400" dirty="0">
                <a:latin typeface="Calibri"/>
                <a:cs typeface="+mn-cs"/>
              </a:rPr>
              <a:t> at </a:t>
            </a:r>
            <a:r>
              <a:rPr lang="es-MX" sz="2400" dirty="0" err="1">
                <a:latin typeface="Calibri"/>
                <a:cs typeface="+mn-cs"/>
              </a:rPr>
              <a:t>the</a:t>
            </a:r>
            <a:r>
              <a:rPr lang="es-MX" sz="2400" dirty="0">
                <a:latin typeface="Calibri"/>
                <a:cs typeface="+mn-cs"/>
              </a:rPr>
              <a:t> individual </a:t>
            </a:r>
            <a:r>
              <a:rPr lang="es-MX" sz="2400" dirty="0" err="1">
                <a:latin typeface="Calibri"/>
                <a:cs typeface="+mn-cs"/>
              </a:rPr>
              <a:t>level</a:t>
            </a:r>
            <a:r>
              <a:rPr lang="es-MX" sz="2400" dirty="0">
                <a:latin typeface="Calibri"/>
                <a:cs typeface="+mn-cs"/>
              </a:rPr>
              <a:t>, and </a:t>
            </a:r>
            <a:r>
              <a:rPr lang="es-MX" sz="2400" dirty="0" err="1">
                <a:latin typeface="Calibri"/>
                <a:cs typeface="+mn-cs"/>
              </a:rPr>
              <a:t>there</a:t>
            </a:r>
            <a:r>
              <a:rPr lang="es-MX" sz="2400" dirty="0">
                <a:latin typeface="Calibri"/>
                <a:cs typeface="+mn-cs"/>
              </a:rPr>
              <a:t> are no </a:t>
            </a:r>
            <a:r>
              <a:rPr lang="es-MX" sz="2400" dirty="0" err="1">
                <a:latin typeface="Calibri"/>
                <a:cs typeface="+mn-cs"/>
              </a:rPr>
              <a:t>other</a:t>
            </a:r>
            <a:r>
              <a:rPr lang="es-MX" sz="2400" dirty="0">
                <a:latin typeface="Calibri"/>
                <a:cs typeface="+mn-cs"/>
              </a:rPr>
              <a:t> </a:t>
            </a:r>
            <a:r>
              <a:rPr lang="es-MX" sz="2400" dirty="0" err="1">
                <a:latin typeface="Calibri"/>
                <a:cs typeface="+mn-cs"/>
              </a:rPr>
              <a:t>exogenous</a:t>
            </a:r>
            <a:r>
              <a:rPr lang="es-MX" sz="2400" dirty="0">
                <a:latin typeface="Calibri"/>
                <a:cs typeface="+mn-cs"/>
              </a:rPr>
              <a:t> variables </a:t>
            </a:r>
            <a:r>
              <a:rPr lang="es-MX" sz="2400" dirty="0" err="1">
                <a:latin typeface="Calibri"/>
                <a:cs typeface="+mn-cs"/>
              </a:rPr>
              <a:t>included</a:t>
            </a:r>
            <a:r>
              <a:rPr lang="es-MX" sz="2400" dirty="0">
                <a:latin typeface="Calibri"/>
                <a:cs typeface="+mn-cs"/>
              </a:rPr>
              <a:t> in </a:t>
            </a:r>
            <a:r>
              <a:rPr lang="es-MX" sz="2400" dirty="0" err="1">
                <a:latin typeface="Calibri"/>
                <a:cs typeface="+mn-cs"/>
              </a:rPr>
              <a:t>the</a:t>
            </a:r>
            <a:r>
              <a:rPr lang="es-MX" sz="2400" dirty="0">
                <a:latin typeface="Calibri"/>
                <a:cs typeface="+mn-cs"/>
              </a:rPr>
              <a:t> </a:t>
            </a:r>
            <a:r>
              <a:rPr lang="es-MX" sz="2400" dirty="0" err="1">
                <a:latin typeface="Calibri"/>
                <a:cs typeface="+mn-cs"/>
              </a:rPr>
              <a:t>model</a:t>
            </a:r>
            <a:r>
              <a:rPr lang="es-MX" sz="2400" dirty="0">
                <a:latin typeface="Calibri"/>
                <a:cs typeface="+mn-cs"/>
              </a:rPr>
              <a:t> </a:t>
            </a:r>
            <a:r>
              <a:rPr lang="es-MX" sz="2400" dirty="0" err="1">
                <a:latin typeface="Calibri"/>
                <a:cs typeface="+mn-cs"/>
              </a:rPr>
              <a:t>however</a:t>
            </a:r>
            <a:r>
              <a:rPr lang="es-MX" sz="2400" dirty="0">
                <a:latin typeface="Calibri"/>
                <a:cs typeface="+mn-cs"/>
              </a:rPr>
              <a:t> </a:t>
            </a:r>
            <a:r>
              <a:rPr lang="es-MX" sz="2400" dirty="0" err="1">
                <a:latin typeface="Calibri"/>
                <a:cs typeface="+mn-cs"/>
              </a:rPr>
              <a:t>we</a:t>
            </a:r>
            <a:r>
              <a:rPr lang="es-MX" sz="2400" dirty="0">
                <a:latin typeface="Calibri"/>
                <a:cs typeface="+mn-cs"/>
              </a:rPr>
              <a:t> </a:t>
            </a:r>
            <a:r>
              <a:rPr lang="es-MX" sz="2400" dirty="0" err="1">
                <a:latin typeface="Calibri"/>
                <a:cs typeface="+mn-cs"/>
              </a:rPr>
              <a:t>could</a:t>
            </a:r>
            <a:r>
              <a:rPr lang="es-MX" sz="2400" dirty="0">
                <a:latin typeface="Calibri"/>
                <a:cs typeface="+mn-cs"/>
              </a:rPr>
              <a:t> </a:t>
            </a:r>
            <a:r>
              <a:rPr lang="es-MX" sz="2400" dirty="0" err="1">
                <a:latin typeface="Calibri"/>
                <a:cs typeface="+mn-cs"/>
              </a:rPr>
              <a:t>make</a:t>
            </a:r>
            <a:r>
              <a:rPr lang="es-MX" sz="2400" dirty="0">
                <a:latin typeface="Calibri"/>
                <a:cs typeface="+mn-cs"/>
              </a:rPr>
              <a:t> </a:t>
            </a:r>
            <a:r>
              <a:rPr lang="es-MX" sz="2400" dirty="0" err="1">
                <a:latin typeface="Calibri"/>
                <a:cs typeface="+mn-cs"/>
              </a:rPr>
              <a:t>it</a:t>
            </a:r>
            <a:r>
              <a:rPr lang="es-MX" sz="2400" dirty="0">
                <a:latin typeface="Calibri"/>
                <a:cs typeface="+mn-cs"/>
              </a:rPr>
              <a:t> more </a:t>
            </a:r>
            <a:r>
              <a:rPr lang="es-MX" sz="2400" dirty="0" err="1">
                <a:latin typeface="Calibri"/>
                <a:cs typeface="+mn-cs"/>
              </a:rPr>
              <a:t>complicated</a:t>
            </a:r>
            <a:r>
              <a:rPr lang="es-MX" sz="2400" dirty="0">
                <a:latin typeface="Calibri"/>
                <a:cs typeface="+mn-cs"/>
              </a:rPr>
              <a:t>, </a:t>
            </a:r>
            <a:r>
              <a:rPr lang="es-MX" sz="2400" dirty="0" err="1">
                <a:latin typeface="Calibri"/>
                <a:cs typeface="+mn-cs"/>
              </a:rPr>
              <a:t>such</a:t>
            </a:r>
            <a:r>
              <a:rPr lang="es-MX" sz="2400" dirty="0">
                <a:latin typeface="Calibri"/>
                <a:cs typeface="+mn-cs"/>
              </a:rPr>
              <a:t> as…</a:t>
            </a:r>
          </a:p>
          <a:p>
            <a:pPr fontAlgn="auto">
              <a:spcBef>
                <a:spcPct val="20000"/>
              </a:spcBef>
              <a:spcAft>
                <a:spcPts val="0"/>
              </a:spcAft>
              <a:defRPr/>
            </a:pPr>
            <a:endParaRPr lang="es-MX" sz="2400" dirty="0">
              <a:latin typeface="Calibri"/>
              <a:cs typeface="+mn-cs"/>
            </a:endParaRPr>
          </a:p>
          <a:p>
            <a:pPr marL="342900" indent="-342900" fontAlgn="auto">
              <a:spcBef>
                <a:spcPct val="20000"/>
              </a:spcBef>
              <a:spcAft>
                <a:spcPts val="0"/>
              </a:spcAft>
              <a:buFont typeface="Arial" pitchFamily="34" charset="0"/>
              <a:buNone/>
              <a:defRPr/>
            </a:pPr>
            <a:endParaRPr lang="es-MX" sz="2400" dirty="0">
              <a:latin typeface="Calibri"/>
              <a:cs typeface="+mn-cs"/>
            </a:endParaRPr>
          </a:p>
          <a:p>
            <a:pPr marL="342900" indent="-342900" fontAlgn="auto">
              <a:spcBef>
                <a:spcPct val="20000"/>
              </a:spcBef>
              <a:spcAft>
                <a:spcPts val="0"/>
              </a:spcAft>
              <a:buFont typeface="Arial" pitchFamily="34" charset="0"/>
              <a:buChar char="•"/>
              <a:defRPr/>
            </a:pPr>
            <a:r>
              <a:rPr lang="es-MX" sz="2400" dirty="0">
                <a:latin typeface="Calibri"/>
                <a:cs typeface="+mn-cs"/>
              </a:rPr>
              <a:t>In </a:t>
            </a:r>
            <a:r>
              <a:rPr lang="es-MX" sz="2400" dirty="0" err="1">
                <a:latin typeface="Calibri"/>
                <a:cs typeface="+mn-cs"/>
              </a:rPr>
              <a:t>this</a:t>
            </a:r>
            <a:r>
              <a:rPr lang="es-MX" sz="2400" dirty="0">
                <a:latin typeface="Calibri"/>
                <a:cs typeface="+mn-cs"/>
              </a:rPr>
              <a:t> case, </a:t>
            </a:r>
            <a:r>
              <a:rPr lang="es-MX" sz="2400" dirty="0" err="1">
                <a:latin typeface="Calibri"/>
                <a:cs typeface="+mn-cs"/>
              </a:rPr>
              <a:t>the</a:t>
            </a:r>
            <a:r>
              <a:rPr lang="es-MX" sz="2400" dirty="0">
                <a:latin typeface="Calibri"/>
                <a:cs typeface="+mn-cs"/>
              </a:rPr>
              <a:t> </a:t>
            </a:r>
            <a:r>
              <a:rPr lang="es-MX" sz="2400" dirty="0" err="1">
                <a:latin typeface="Calibri"/>
                <a:cs typeface="+mn-cs"/>
              </a:rPr>
              <a:t>programme</a:t>
            </a:r>
            <a:r>
              <a:rPr lang="es-MX" sz="2400" dirty="0">
                <a:latin typeface="Calibri"/>
                <a:cs typeface="+mn-cs"/>
              </a:rPr>
              <a:t> </a:t>
            </a:r>
            <a:r>
              <a:rPr lang="es-MX" sz="2400" dirty="0" err="1">
                <a:latin typeface="Calibri"/>
                <a:cs typeface="+mn-cs"/>
              </a:rPr>
              <a:t>is</a:t>
            </a:r>
            <a:r>
              <a:rPr lang="es-MX" sz="2400" dirty="0">
                <a:latin typeface="Calibri"/>
                <a:cs typeface="+mn-cs"/>
              </a:rPr>
              <a:t> </a:t>
            </a:r>
            <a:r>
              <a:rPr lang="es-MX" sz="2400" dirty="0" err="1">
                <a:latin typeface="Calibri"/>
                <a:cs typeface="+mn-cs"/>
              </a:rPr>
              <a:t>assigned</a:t>
            </a:r>
            <a:r>
              <a:rPr lang="es-MX" sz="2400" dirty="0">
                <a:latin typeface="Calibri"/>
                <a:cs typeface="+mn-cs"/>
              </a:rPr>
              <a:t> at </a:t>
            </a:r>
            <a:r>
              <a:rPr lang="es-MX" sz="2400" dirty="0" err="1">
                <a:latin typeface="Calibri"/>
                <a:cs typeface="+mn-cs"/>
              </a:rPr>
              <a:t>the</a:t>
            </a:r>
            <a:r>
              <a:rPr lang="es-MX" sz="2400" dirty="0">
                <a:latin typeface="Calibri"/>
                <a:cs typeface="+mn-cs"/>
              </a:rPr>
              <a:t> </a:t>
            </a:r>
            <a:r>
              <a:rPr lang="es-MX" sz="2400" dirty="0" err="1">
                <a:latin typeface="Calibri"/>
                <a:cs typeface="+mn-cs"/>
              </a:rPr>
              <a:t>community</a:t>
            </a:r>
            <a:r>
              <a:rPr lang="es-MX" sz="2400" dirty="0">
                <a:latin typeface="Calibri"/>
                <a:cs typeface="+mn-cs"/>
              </a:rPr>
              <a:t> </a:t>
            </a:r>
            <a:r>
              <a:rPr lang="es-MX" sz="2400" dirty="0" err="1">
                <a:latin typeface="Calibri"/>
                <a:cs typeface="+mn-cs"/>
              </a:rPr>
              <a:t>level</a:t>
            </a:r>
            <a:r>
              <a:rPr lang="es-MX" sz="2400" dirty="0">
                <a:latin typeface="Calibri"/>
                <a:cs typeface="+mn-cs"/>
              </a:rPr>
              <a:t> (sub-</a:t>
            </a:r>
            <a:r>
              <a:rPr lang="es-MX" sz="2400" dirty="0" err="1">
                <a:latin typeface="Calibri"/>
                <a:cs typeface="+mn-cs"/>
              </a:rPr>
              <a:t>index</a:t>
            </a:r>
            <a:r>
              <a:rPr lang="es-MX" sz="2400" dirty="0">
                <a:latin typeface="Calibri"/>
                <a:cs typeface="+mn-cs"/>
              </a:rPr>
              <a:t> j), and </a:t>
            </a:r>
            <a:r>
              <a:rPr lang="es-MX" sz="2400" dirty="0" err="1">
                <a:latin typeface="Calibri"/>
                <a:cs typeface="+mn-cs"/>
              </a:rPr>
              <a:t>other</a:t>
            </a:r>
            <a:r>
              <a:rPr lang="es-MX" sz="2400" dirty="0">
                <a:latin typeface="Calibri"/>
                <a:cs typeface="+mn-cs"/>
              </a:rPr>
              <a:t> </a:t>
            </a:r>
            <a:r>
              <a:rPr lang="es-MX" sz="2400" dirty="0" err="1">
                <a:latin typeface="Calibri"/>
                <a:cs typeface="+mn-cs"/>
              </a:rPr>
              <a:t>exogenous</a:t>
            </a:r>
            <a:r>
              <a:rPr lang="es-MX" sz="2400" dirty="0">
                <a:latin typeface="Calibri"/>
                <a:cs typeface="+mn-cs"/>
              </a:rPr>
              <a:t> </a:t>
            </a:r>
            <a:r>
              <a:rPr lang="es-MX" sz="2400" dirty="0" err="1">
                <a:latin typeface="Calibri"/>
                <a:cs typeface="+mn-cs"/>
              </a:rPr>
              <a:t>covariates</a:t>
            </a:r>
            <a:r>
              <a:rPr lang="es-MX" sz="2400" dirty="0">
                <a:latin typeface="Calibri"/>
                <a:cs typeface="+mn-cs"/>
              </a:rPr>
              <a:t> X are </a:t>
            </a:r>
            <a:r>
              <a:rPr lang="es-MX" sz="2400" dirty="0" err="1">
                <a:latin typeface="Calibri"/>
                <a:cs typeface="+mn-cs"/>
              </a:rPr>
              <a:t>specified</a:t>
            </a:r>
            <a:r>
              <a:rPr lang="es-MX" sz="2400" dirty="0">
                <a:latin typeface="Calibri"/>
                <a:cs typeface="+mn-cs"/>
              </a:rPr>
              <a:t> in </a:t>
            </a:r>
            <a:r>
              <a:rPr lang="es-MX" sz="2400" dirty="0" err="1">
                <a:latin typeface="Calibri"/>
                <a:cs typeface="+mn-cs"/>
              </a:rPr>
              <a:t>the</a:t>
            </a:r>
            <a:r>
              <a:rPr lang="es-MX" sz="2400" dirty="0">
                <a:latin typeface="Calibri"/>
                <a:cs typeface="+mn-cs"/>
              </a:rPr>
              <a:t> </a:t>
            </a:r>
            <a:r>
              <a:rPr lang="es-MX" sz="2400" dirty="0" err="1">
                <a:latin typeface="Calibri"/>
                <a:cs typeface="+mn-cs"/>
              </a:rPr>
              <a:t>model</a:t>
            </a:r>
            <a:r>
              <a:rPr lang="es-MX" sz="2400" dirty="0">
                <a:latin typeface="Calibri"/>
                <a:cs typeface="+mn-cs"/>
              </a:rPr>
              <a:t>. </a:t>
            </a:r>
          </a:p>
          <a:p>
            <a:pPr marL="342900" indent="-342900" fontAlgn="auto">
              <a:spcBef>
                <a:spcPct val="20000"/>
              </a:spcBef>
              <a:spcAft>
                <a:spcPts val="0"/>
              </a:spcAft>
              <a:buFont typeface="Arial" pitchFamily="34" charset="0"/>
              <a:buChar char="•"/>
              <a:defRPr/>
            </a:pPr>
            <a:endParaRPr lang="es-MX" sz="2400" dirty="0">
              <a:solidFill>
                <a:prstClr val="black"/>
              </a:solidFill>
              <a:latin typeface="Calibri"/>
              <a:cs typeface="+mn-cs"/>
            </a:endParaRPr>
          </a:p>
          <a:p>
            <a:pPr marL="742950" lvl="1" indent="-285750" fontAlgn="auto">
              <a:spcBef>
                <a:spcPct val="20000"/>
              </a:spcBef>
              <a:spcAft>
                <a:spcPts val="0"/>
              </a:spcAft>
              <a:buFont typeface="Arial" pitchFamily="34" charset="0"/>
              <a:buNone/>
              <a:defRPr/>
            </a:pPr>
            <a:endParaRPr lang="es-MX" sz="2400" dirty="0">
              <a:solidFill>
                <a:prstClr val="black"/>
              </a:solidFill>
              <a:latin typeface="Calibri"/>
              <a:cs typeface="+mn-cs"/>
            </a:endParaRPr>
          </a:p>
        </p:txBody>
      </p:sp>
      <p:sp>
        <p:nvSpPr>
          <p:cNvPr id="2054" name="1 Título"/>
          <p:cNvSpPr>
            <a:spLocks noGrp="1"/>
          </p:cNvSpPr>
          <p:nvPr>
            <p:ph type="title"/>
          </p:nvPr>
        </p:nvSpPr>
        <p:spPr>
          <a:xfrm>
            <a:off x="468313" y="188913"/>
            <a:ext cx="8229600" cy="1143000"/>
          </a:xfrm>
        </p:spPr>
        <p:txBody>
          <a:bodyPr/>
          <a:lstStyle/>
          <a:p>
            <a:pPr eaLnBrk="1" hangingPunct="1"/>
            <a:r>
              <a:rPr lang="es-MX" smtClean="0"/>
              <a:t>Continuous response</a:t>
            </a:r>
          </a:p>
        </p:txBody>
      </p:sp>
      <p:graphicFrame>
        <p:nvGraphicFramePr>
          <p:cNvPr id="2050" name="3 Objeto"/>
          <p:cNvGraphicFramePr>
            <a:graphicFrameLocks noChangeAspect="1"/>
          </p:cNvGraphicFramePr>
          <p:nvPr/>
        </p:nvGraphicFramePr>
        <p:xfrm>
          <a:off x="2555875" y="1989138"/>
          <a:ext cx="2592388" cy="536575"/>
        </p:xfrm>
        <a:graphic>
          <a:graphicData uri="http://schemas.openxmlformats.org/presentationml/2006/ole">
            <mc:AlternateContent xmlns:mc="http://schemas.openxmlformats.org/markup-compatibility/2006">
              <mc:Choice xmlns:v="urn:schemas-microsoft-com:vml" Requires="v">
                <p:oleObj spid="_x0000_s2077" name="Ecuación" r:id="rId4" imgW="990600" imgH="228600" progId="Equation.3">
                  <p:embed/>
                </p:oleObj>
              </mc:Choice>
              <mc:Fallback>
                <p:oleObj name="Ecuación" r:id="rId4" imgW="990600" imgH="228600" progId="Equation.3">
                  <p:embed/>
                  <p:pic>
                    <p:nvPicPr>
                      <p:cNvPr id="0" name="Picture 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5875" y="1989138"/>
                        <a:ext cx="2592388" cy="536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1" name="Object 4"/>
          <p:cNvGraphicFramePr>
            <a:graphicFrameLocks noChangeAspect="1"/>
          </p:cNvGraphicFramePr>
          <p:nvPr/>
        </p:nvGraphicFramePr>
        <p:xfrm>
          <a:off x="2195513" y="4221163"/>
          <a:ext cx="4248150" cy="566737"/>
        </p:xfrm>
        <a:graphic>
          <a:graphicData uri="http://schemas.openxmlformats.org/presentationml/2006/ole">
            <mc:AlternateContent xmlns:mc="http://schemas.openxmlformats.org/markup-compatibility/2006">
              <mc:Choice xmlns:v="urn:schemas-microsoft-com:vml" Requires="v">
                <p:oleObj spid="_x0000_s2078" name="Ecuación" r:id="rId6" imgW="1625600" imgH="241300" progId="Equation.3">
                  <p:embed/>
                </p:oleObj>
              </mc:Choice>
              <mc:Fallback>
                <p:oleObj name="Ecuación" r:id="rId6" imgW="1625600" imgH="241300" progId="Equation.3">
                  <p:embed/>
                  <p:pic>
                    <p:nvPicPr>
                      <p:cNvPr id="0" name="Picture 2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95513" y="4221163"/>
                        <a:ext cx="4248150" cy="566737"/>
                      </a:xfrm>
                      <a:prstGeom prst="rect">
                        <a:avLst/>
                      </a:prstGeom>
                      <a:solidFill>
                        <a:schemeClr val="tx1"/>
                      </a:solidFill>
                    </p:spPr>
                  </p:pic>
                </p:oleObj>
              </mc:Fallback>
            </mc:AlternateContent>
          </a:graphicData>
        </a:graphic>
      </p:graphicFrame>
      <p:graphicFrame>
        <p:nvGraphicFramePr>
          <p:cNvPr id="2052" name="6 Objeto"/>
          <p:cNvGraphicFramePr>
            <a:graphicFrameLocks noChangeAspect="1"/>
          </p:cNvGraphicFramePr>
          <p:nvPr/>
        </p:nvGraphicFramePr>
        <p:xfrm>
          <a:off x="2555875" y="1989138"/>
          <a:ext cx="2592388" cy="536575"/>
        </p:xfrm>
        <a:graphic>
          <a:graphicData uri="http://schemas.openxmlformats.org/presentationml/2006/ole">
            <mc:AlternateContent xmlns:mc="http://schemas.openxmlformats.org/markup-compatibility/2006">
              <mc:Choice xmlns:v="urn:schemas-microsoft-com:vml" Requires="v">
                <p:oleObj spid="_x0000_s2079" name="Ecuación" r:id="rId8" imgW="990600" imgH="228600" progId="Equation.3">
                  <p:embed/>
                </p:oleObj>
              </mc:Choice>
              <mc:Fallback>
                <p:oleObj name="Ecuación" r:id="rId8" imgW="990600" imgH="228600" progId="Equation.3">
                  <p:embed/>
                  <p:pic>
                    <p:nvPicPr>
                      <p:cNvPr id="0" name="Picture 2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55875" y="1989138"/>
                        <a:ext cx="2592388" cy="536575"/>
                      </a:xfrm>
                      <a:prstGeom prst="rect">
                        <a:avLst/>
                      </a:prstGeom>
                      <a:solidFill>
                        <a:schemeClr val="tx1"/>
                      </a:solidFill>
                    </p:spPr>
                  </p:pic>
                </p:oleObj>
              </mc:Fallback>
            </mc:AlternateContent>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0834" name="1 Título"/>
          <p:cNvSpPr>
            <a:spLocks noGrp="1"/>
          </p:cNvSpPr>
          <p:nvPr>
            <p:ph type="title"/>
          </p:nvPr>
        </p:nvSpPr>
        <p:spPr/>
        <p:txBody>
          <a:bodyPr/>
          <a:lstStyle/>
          <a:p>
            <a:r>
              <a:rPr lang="es-MX" smtClean="0"/>
              <a:t>Continuous response</a:t>
            </a:r>
          </a:p>
        </p:txBody>
      </p:sp>
      <p:sp>
        <p:nvSpPr>
          <p:cNvPr id="3" name="2 Marcador de contenido"/>
          <p:cNvSpPr>
            <a:spLocks noGrp="1"/>
          </p:cNvSpPr>
          <p:nvPr>
            <p:ph idx="1"/>
          </p:nvPr>
        </p:nvSpPr>
        <p:spPr/>
        <p:txBody>
          <a:bodyPr>
            <a:normAutofit lnSpcReduction="10000"/>
          </a:bodyPr>
          <a:lstStyle/>
          <a:p>
            <a:pPr>
              <a:defRPr/>
            </a:pPr>
            <a:r>
              <a:rPr lang="es-MX" dirty="0" smtClean="0"/>
              <a:t>In </a:t>
            </a:r>
            <a:r>
              <a:rPr lang="es-MX" dirty="0" err="1" smtClean="0"/>
              <a:t>both</a:t>
            </a:r>
            <a:r>
              <a:rPr lang="es-MX" dirty="0" smtClean="0"/>
              <a:t> cases, </a:t>
            </a:r>
            <a:r>
              <a:rPr lang="es-MX" dirty="0" err="1" smtClean="0"/>
              <a:t>such</a:t>
            </a:r>
            <a:r>
              <a:rPr lang="es-MX" dirty="0" smtClean="0"/>
              <a:t> a </a:t>
            </a:r>
            <a:r>
              <a:rPr lang="es-MX" dirty="0" err="1" smtClean="0"/>
              <a:t>model</a:t>
            </a:r>
            <a:r>
              <a:rPr lang="es-MX" dirty="0" smtClean="0"/>
              <a:t> </a:t>
            </a:r>
            <a:r>
              <a:rPr lang="es-MX" dirty="0" err="1" smtClean="0"/>
              <a:t>could</a:t>
            </a:r>
            <a:r>
              <a:rPr lang="es-MX" dirty="0" smtClean="0"/>
              <a:t> </a:t>
            </a:r>
            <a:r>
              <a:rPr lang="es-MX" dirty="0" err="1" smtClean="0"/>
              <a:t>be</a:t>
            </a:r>
            <a:r>
              <a:rPr lang="es-MX" dirty="0" smtClean="0"/>
              <a:t> </a:t>
            </a:r>
            <a:r>
              <a:rPr lang="es-MX" dirty="0" err="1" smtClean="0"/>
              <a:t>estimated</a:t>
            </a:r>
            <a:r>
              <a:rPr lang="es-MX" dirty="0" smtClean="0"/>
              <a:t> </a:t>
            </a:r>
            <a:r>
              <a:rPr lang="es-MX" dirty="0" err="1" smtClean="0"/>
              <a:t>by</a:t>
            </a:r>
            <a:r>
              <a:rPr lang="es-MX" dirty="0" smtClean="0"/>
              <a:t> </a:t>
            </a:r>
            <a:r>
              <a:rPr lang="es-MX" b="1" dirty="0" smtClean="0"/>
              <a:t>linear </a:t>
            </a:r>
            <a:r>
              <a:rPr lang="es-MX" b="1" dirty="0" err="1" smtClean="0"/>
              <a:t>regression</a:t>
            </a:r>
            <a:endParaRPr lang="es-MX" b="1" dirty="0" smtClean="0"/>
          </a:p>
          <a:p>
            <a:pPr>
              <a:defRPr/>
            </a:pPr>
            <a:r>
              <a:rPr lang="es-MX" dirty="0" err="1" smtClean="0"/>
              <a:t>The</a:t>
            </a:r>
            <a:r>
              <a:rPr lang="es-MX" dirty="0" smtClean="0"/>
              <a:t> </a:t>
            </a:r>
            <a:r>
              <a:rPr lang="es-MX" dirty="0" err="1" smtClean="0"/>
              <a:t>method</a:t>
            </a:r>
            <a:r>
              <a:rPr lang="es-MX" dirty="0" smtClean="0"/>
              <a:t> of </a:t>
            </a:r>
            <a:r>
              <a:rPr lang="es-MX" dirty="0" err="1" smtClean="0"/>
              <a:t>estimation</a:t>
            </a:r>
            <a:r>
              <a:rPr lang="es-MX" dirty="0" smtClean="0"/>
              <a:t> </a:t>
            </a:r>
            <a:r>
              <a:rPr lang="es-MX" dirty="0" err="1" smtClean="0"/>
              <a:t>used</a:t>
            </a:r>
            <a:r>
              <a:rPr lang="es-MX" dirty="0" smtClean="0"/>
              <a:t> </a:t>
            </a:r>
            <a:r>
              <a:rPr lang="es-MX" dirty="0" err="1" smtClean="0"/>
              <a:t>is</a:t>
            </a:r>
            <a:r>
              <a:rPr lang="es-MX" dirty="0" smtClean="0"/>
              <a:t> </a:t>
            </a:r>
            <a:r>
              <a:rPr lang="es-MX" dirty="0" err="1" smtClean="0"/>
              <a:t>known</a:t>
            </a:r>
            <a:r>
              <a:rPr lang="es-MX" dirty="0" smtClean="0"/>
              <a:t> as </a:t>
            </a:r>
            <a:r>
              <a:rPr lang="es-MX" b="1" dirty="0" err="1" smtClean="0"/>
              <a:t>Ordinary</a:t>
            </a:r>
            <a:r>
              <a:rPr lang="es-MX" b="1" dirty="0" smtClean="0"/>
              <a:t> </a:t>
            </a:r>
            <a:r>
              <a:rPr lang="es-MX" b="1" dirty="0" err="1" smtClean="0"/>
              <a:t>Least</a:t>
            </a:r>
            <a:r>
              <a:rPr lang="es-MX" b="1" dirty="0" smtClean="0"/>
              <a:t> </a:t>
            </a:r>
            <a:r>
              <a:rPr lang="es-MX" b="1" dirty="0" err="1" smtClean="0"/>
              <a:t>Squares</a:t>
            </a:r>
            <a:endParaRPr lang="es-MX" b="1" dirty="0"/>
          </a:p>
          <a:p>
            <a:pPr>
              <a:defRPr/>
            </a:pPr>
            <a:r>
              <a:rPr lang="es-MX" dirty="0" smtClean="0"/>
              <a:t>In </a:t>
            </a:r>
            <a:r>
              <a:rPr lang="es-MX" dirty="0" err="1" smtClean="0"/>
              <a:t>the</a:t>
            </a:r>
            <a:r>
              <a:rPr lang="es-MX" dirty="0" smtClean="0"/>
              <a:t> </a:t>
            </a:r>
            <a:r>
              <a:rPr lang="es-MX" dirty="0" err="1" smtClean="0"/>
              <a:t>econometric</a:t>
            </a:r>
            <a:r>
              <a:rPr lang="es-MX" dirty="0" smtClean="0"/>
              <a:t> </a:t>
            </a:r>
            <a:r>
              <a:rPr lang="es-MX" dirty="0" err="1" smtClean="0"/>
              <a:t>literature</a:t>
            </a:r>
            <a:r>
              <a:rPr lang="es-MX" dirty="0" smtClean="0"/>
              <a:t> (as </a:t>
            </a:r>
            <a:r>
              <a:rPr lang="es-MX" dirty="0" err="1" smtClean="0"/>
              <a:t>opposed</a:t>
            </a:r>
            <a:r>
              <a:rPr lang="es-MX" dirty="0" smtClean="0"/>
              <a:t> </a:t>
            </a:r>
            <a:r>
              <a:rPr lang="es-MX" dirty="0" err="1" smtClean="0"/>
              <a:t>to</a:t>
            </a:r>
            <a:r>
              <a:rPr lang="es-MX" dirty="0" smtClean="0"/>
              <a:t> </a:t>
            </a:r>
            <a:r>
              <a:rPr lang="es-MX" dirty="0" err="1" smtClean="0"/>
              <a:t>biostatistical</a:t>
            </a:r>
            <a:r>
              <a:rPr lang="es-MX" dirty="0" smtClean="0"/>
              <a:t> </a:t>
            </a:r>
            <a:r>
              <a:rPr lang="es-MX" dirty="0" err="1" smtClean="0"/>
              <a:t>or</a:t>
            </a:r>
            <a:r>
              <a:rPr lang="es-MX" dirty="0" smtClean="0"/>
              <a:t> </a:t>
            </a:r>
            <a:r>
              <a:rPr lang="es-MX" dirty="0" err="1" smtClean="0"/>
              <a:t>epidemiological</a:t>
            </a:r>
            <a:r>
              <a:rPr lang="es-MX" dirty="0" smtClean="0"/>
              <a:t>) </a:t>
            </a:r>
            <a:r>
              <a:rPr lang="es-MX" dirty="0" err="1" smtClean="0"/>
              <a:t>the</a:t>
            </a:r>
            <a:r>
              <a:rPr lang="es-MX" dirty="0" smtClean="0"/>
              <a:t> </a:t>
            </a:r>
            <a:r>
              <a:rPr lang="es-MX" dirty="0" err="1" smtClean="0"/>
              <a:t>term</a:t>
            </a:r>
            <a:r>
              <a:rPr lang="es-MX" dirty="0" smtClean="0"/>
              <a:t> </a:t>
            </a:r>
            <a:r>
              <a:rPr lang="es-MX" b="1" dirty="0" smtClean="0"/>
              <a:t>OLS </a:t>
            </a:r>
            <a:r>
              <a:rPr lang="es-MX" b="1" dirty="0" err="1" smtClean="0"/>
              <a:t>regression</a:t>
            </a:r>
            <a:r>
              <a:rPr lang="es-MX" b="1" dirty="0" smtClean="0"/>
              <a:t> </a:t>
            </a:r>
            <a:r>
              <a:rPr lang="es-MX" dirty="0" err="1" smtClean="0"/>
              <a:t>is</a:t>
            </a:r>
            <a:r>
              <a:rPr lang="es-MX" dirty="0" smtClean="0"/>
              <a:t> more </a:t>
            </a:r>
            <a:r>
              <a:rPr lang="es-MX" dirty="0" err="1" smtClean="0"/>
              <a:t>common</a:t>
            </a:r>
            <a:r>
              <a:rPr lang="es-MX" dirty="0" smtClean="0"/>
              <a:t> </a:t>
            </a:r>
            <a:r>
              <a:rPr lang="es-MX" dirty="0" err="1" smtClean="0"/>
              <a:t>than</a:t>
            </a:r>
            <a:r>
              <a:rPr lang="es-MX" dirty="0" smtClean="0"/>
              <a:t> linear </a:t>
            </a:r>
            <a:r>
              <a:rPr lang="es-MX" dirty="0" err="1" smtClean="0"/>
              <a:t>regression</a:t>
            </a:r>
            <a:r>
              <a:rPr lang="es-MX" dirty="0" smtClean="0"/>
              <a:t>, </a:t>
            </a:r>
            <a:r>
              <a:rPr lang="es-MX" dirty="0" err="1" smtClean="0"/>
              <a:t>although</a:t>
            </a:r>
            <a:r>
              <a:rPr lang="es-MX" dirty="0" smtClean="0"/>
              <a:t> </a:t>
            </a:r>
            <a:r>
              <a:rPr lang="es-MX" dirty="0" err="1" smtClean="0"/>
              <a:t>both</a:t>
            </a:r>
            <a:r>
              <a:rPr lang="es-MX" dirty="0" smtClean="0"/>
              <a:t> </a:t>
            </a:r>
            <a:r>
              <a:rPr lang="es-MX" dirty="0" err="1" smtClean="0"/>
              <a:t>terms</a:t>
            </a:r>
            <a:r>
              <a:rPr lang="es-MX" dirty="0" smtClean="0"/>
              <a:t> </a:t>
            </a:r>
            <a:r>
              <a:rPr lang="es-MX" dirty="0" err="1" smtClean="0"/>
              <a:t>represent</a:t>
            </a:r>
            <a:r>
              <a:rPr lang="es-MX" dirty="0" smtClean="0"/>
              <a:t> </a:t>
            </a:r>
            <a:r>
              <a:rPr lang="es-MX" dirty="0" err="1" smtClean="0"/>
              <a:t>the</a:t>
            </a:r>
            <a:r>
              <a:rPr lang="es-MX" dirty="0" smtClean="0"/>
              <a:t> </a:t>
            </a:r>
            <a:r>
              <a:rPr lang="es-MX" dirty="0" err="1" smtClean="0"/>
              <a:t>same</a:t>
            </a:r>
            <a:r>
              <a:rPr lang="es-MX" dirty="0" smtClean="0"/>
              <a:t> </a:t>
            </a:r>
            <a:r>
              <a:rPr lang="es-MX" dirty="0" err="1" smtClean="0"/>
              <a:t>thing</a:t>
            </a:r>
            <a:r>
              <a:rPr lang="es-MX" dirty="0" smtClean="0"/>
              <a:t>. </a:t>
            </a:r>
            <a:endParaRPr lang="es-MX"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MX" dirty="0" err="1" smtClean="0"/>
              <a:t>Assumptions</a:t>
            </a:r>
            <a:r>
              <a:rPr lang="es-MX" dirty="0" smtClean="0"/>
              <a:t> of </a:t>
            </a:r>
            <a:r>
              <a:rPr lang="es-MX" dirty="0" err="1" smtClean="0"/>
              <a:t>the</a:t>
            </a:r>
            <a:r>
              <a:rPr lang="es-MX" dirty="0" smtClean="0"/>
              <a:t> linear </a:t>
            </a:r>
            <a:r>
              <a:rPr lang="es-MX" dirty="0" err="1" smtClean="0"/>
              <a:t>regression</a:t>
            </a:r>
            <a:r>
              <a:rPr lang="es-MX" dirty="0" smtClean="0"/>
              <a:t> </a:t>
            </a:r>
            <a:r>
              <a:rPr lang="es-MX" dirty="0" err="1" smtClean="0"/>
              <a:t>model</a:t>
            </a:r>
            <a:endParaRPr lang="es-MX" dirty="0"/>
          </a:p>
        </p:txBody>
      </p:sp>
      <p:sp>
        <p:nvSpPr>
          <p:cNvPr id="121859" name="2 Marcador de contenido"/>
          <p:cNvSpPr>
            <a:spLocks noGrp="1"/>
          </p:cNvSpPr>
          <p:nvPr>
            <p:ph idx="1"/>
          </p:nvPr>
        </p:nvSpPr>
        <p:spPr/>
        <p:txBody>
          <a:bodyPr/>
          <a:lstStyle/>
          <a:p>
            <a:r>
              <a:rPr lang="es-MX" dirty="0" err="1" smtClean="0"/>
              <a:t>Linearity</a:t>
            </a:r>
            <a:endParaRPr lang="es-MX" dirty="0" smtClean="0"/>
          </a:p>
          <a:p>
            <a:r>
              <a:rPr lang="es-MX" dirty="0" err="1" smtClean="0"/>
              <a:t>Homoscedasticity</a:t>
            </a:r>
            <a:endParaRPr lang="es-MX" dirty="0" smtClean="0"/>
          </a:p>
          <a:p>
            <a:r>
              <a:rPr lang="es-MX" dirty="0" smtClean="0"/>
              <a:t>Independence of </a:t>
            </a:r>
            <a:r>
              <a:rPr lang="es-MX" dirty="0" err="1" smtClean="0"/>
              <a:t>the</a:t>
            </a:r>
            <a:r>
              <a:rPr lang="es-MX" dirty="0" smtClean="0"/>
              <a:t> </a:t>
            </a:r>
            <a:r>
              <a:rPr lang="es-MX" dirty="0" err="1" smtClean="0"/>
              <a:t>errors</a:t>
            </a:r>
            <a:endParaRPr lang="es-MX" dirty="0" smtClean="0"/>
          </a:p>
          <a:p>
            <a:r>
              <a:rPr lang="es-MX" dirty="0" smtClean="0"/>
              <a:t>Normal </a:t>
            </a:r>
            <a:r>
              <a:rPr lang="es-MX" dirty="0" err="1" smtClean="0"/>
              <a:t>distribution</a:t>
            </a:r>
            <a:r>
              <a:rPr lang="es-MX" dirty="0" smtClean="0"/>
              <a:t> of </a:t>
            </a:r>
            <a:r>
              <a:rPr lang="es-MX" dirty="0" err="1" smtClean="0"/>
              <a:t>the</a:t>
            </a:r>
            <a:r>
              <a:rPr lang="es-MX" dirty="0" smtClean="0"/>
              <a:t> </a:t>
            </a:r>
            <a:r>
              <a:rPr lang="es-MX" dirty="0" err="1" smtClean="0"/>
              <a:t>errors</a:t>
            </a:r>
            <a:endParaRPr lang="es-MX" dirty="0" smtClean="0"/>
          </a:p>
          <a:p>
            <a:r>
              <a:rPr lang="es-MX" dirty="0" smtClean="0"/>
              <a:t>KEY ASSUMPTION: </a:t>
            </a:r>
            <a:r>
              <a:rPr lang="es-MX" dirty="0" err="1" smtClean="0"/>
              <a:t>The</a:t>
            </a:r>
            <a:r>
              <a:rPr lang="es-MX" dirty="0" smtClean="0"/>
              <a:t> error </a:t>
            </a:r>
            <a:r>
              <a:rPr lang="es-MX" dirty="0" err="1" smtClean="0"/>
              <a:t>term</a:t>
            </a:r>
            <a:r>
              <a:rPr lang="es-MX" dirty="0" smtClean="0"/>
              <a:t> </a:t>
            </a:r>
            <a:r>
              <a:rPr lang="es-MX" dirty="0" err="1" smtClean="0"/>
              <a:t>is</a:t>
            </a:r>
            <a:r>
              <a:rPr lang="es-MX" dirty="0" smtClean="0"/>
              <a:t> </a:t>
            </a:r>
            <a:r>
              <a:rPr lang="es-MX" dirty="0" err="1" smtClean="0"/>
              <a:t>uncorrelated</a:t>
            </a:r>
            <a:r>
              <a:rPr lang="es-MX" dirty="0" smtClean="0"/>
              <a:t> </a:t>
            </a:r>
            <a:r>
              <a:rPr lang="es-MX" dirty="0" err="1" smtClean="0"/>
              <a:t>to</a:t>
            </a:r>
            <a:r>
              <a:rPr lang="es-MX" dirty="0" smtClean="0"/>
              <a:t> </a:t>
            </a:r>
            <a:r>
              <a:rPr lang="es-MX" dirty="0" err="1" smtClean="0"/>
              <a:t>the</a:t>
            </a:r>
            <a:r>
              <a:rPr lang="es-MX" dirty="0" smtClean="0"/>
              <a:t> X variables (</a:t>
            </a:r>
            <a:r>
              <a:rPr lang="es-MX" dirty="0" err="1" smtClean="0"/>
              <a:t>including</a:t>
            </a:r>
            <a:r>
              <a:rPr lang="es-MX" dirty="0" smtClean="0"/>
              <a:t> </a:t>
            </a:r>
            <a:r>
              <a:rPr lang="es-MX" dirty="0" err="1" smtClean="0"/>
              <a:t>the</a:t>
            </a:r>
            <a:r>
              <a:rPr lang="es-MX" dirty="0" smtClean="0"/>
              <a:t> </a:t>
            </a:r>
            <a:r>
              <a:rPr lang="es-MX" dirty="0" err="1" smtClean="0"/>
              <a:t>programme</a:t>
            </a:r>
            <a:r>
              <a:rPr lang="es-MX" dirty="0" smtClean="0"/>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22882" name="Group 1"/>
          <p:cNvGrpSpPr>
            <a:grpSpLocks noChangeAspect="1"/>
          </p:cNvGrpSpPr>
          <p:nvPr/>
        </p:nvGrpSpPr>
        <p:grpSpPr bwMode="auto">
          <a:xfrm>
            <a:off x="-468313" y="620713"/>
            <a:ext cx="10104438" cy="5761037"/>
            <a:chOff x="1466" y="1466"/>
            <a:chExt cx="9437" cy="5379"/>
          </a:xfrm>
        </p:grpSpPr>
        <p:sp>
          <p:nvSpPr>
            <p:cNvPr id="5" name="AutoShape 35"/>
            <p:cNvSpPr>
              <a:spLocks noChangeAspect="1" noChangeArrowheads="1" noTextEdit="1"/>
            </p:cNvSpPr>
            <p:nvPr/>
          </p:nvSpPr>
          <p:spPr bwMode="auto">
            <a:xfrm>
              <a:off x="1466" y="1466"/>
              <a:ext cx="9437" cy="5379"/>
            </a:xfrm>
            <a:prstGeom prst="rect">
              <a:avLst/>
            </a:prstGeom>
            <a:noFill/>
            <a:ln w="28575">
              <a:miter lim="800000"/>
              <a:headEnd/>
              <a:tailEnd/>
            </a:ln>
          </p:spPr>
          <p:txBody>
            <a:bodyPr/>
            <a:lstStyle/>
            <a:p>
              <a:pPr fontAlgn="auto">
                <a:spcBef>
                  <a:spcPts val="0"/>
                </a:spcBef>
                <a:spcAft>
                  <a:spcPts val="0"/>
                </a:spcAft>
                <a:defRPr/>
              </a:pPr>
              <a:endParaRPr lang="es-MX">
                <a:solidFill>
                  <a:prstClr val="black"/>
                </a:solidFill>
                <a:latin typeface="Calibri"/>
                <a:cs typeface="+mn-cs"/>
              </a:endParaRPr>
            </a:p>
          </p:txBody>
        </p:sp>
        <p:grpSp>
          <p:nvGrpSpPr>
            <p:cNvPr id="122884" name="Group 2"/>
            <p:cNvGrpSpPr>
              <a:grpSpLocks/>
            </p:cNvGrpSpPr>
            <p:nvPr/>
          </p:nvGrpSpPr>
          <p:grpSpPr bwMode="auto">
            <a:xfrm>
              <a:off x="1826" y="1499"/>
              <a:ext cx="8460" cy="5119"/>
              <a:chOff x="1826" y="1499"/>
              <a:chExt cx="8460" cy="5119"/>
            </a:xfrm>
          </p:grpSpPr>
          <p:grpSp>
            <p:nvGrpSpPr>
              <p:cNvPr id="122885" name="Group 31"/>
              <p:cNvGrpSpPr>
                <a:grpSpLocks/>
              </p:cNvGrpSpPr>
              <p:nvPr/>
            </p:nvGrpSpPr>
            <p:grpSpPr bwMode="auto">
              <a:xfrm>
                <a:off x="4526" y="5657"/>
                <a:ext cx="3000" cy="489"/>
                <a:chOff x="4706" y="6193"/>
                <a:chExt cx="3000" cy="489"/>
              </a:xfrm>
            </p:grpSpPr>
            <p:sp>
              <p:nvSpPr>
                <p:cNvPr id="122913" name="Text Box 34"/>
                <p:cNvSpPr txBox="1">
                  <a:spLocks noChangeArrowheads="1"/>
                </p:cNvSpPr>
                <p:nvPr/>
              </p:nvSpPr>
              <p:spPr bwMode="auto">
                <a:xfrm>
                  <a:off x="4706" y="6193"/>
                  <a:ext cx="600" cy="489"/>
                </a:xfrm>
                <a:prstGeom prst="rect">
                  <a:avLst/>
                </a:prstGeom>
                <a:noFill/>
                <a:ln w="9525">
                  <a:noFill/>
                  <a:miter lim="800000"/>
                  <a:headEnd/>
                  <a:tailEnd/>
                </a:ln>
              </p:spPr>
              <p:txBody>
                <a:bodyPr/>
                <a:lstStyle/>
                <a:p>
                  <a:r>
                    <a:rPr lang="es-MX" sz="1000">
                      <a:solidFill>
                        <a:srgbClr val="000000"/>
                      </a:solidFill>
                      <a:cs typeface="Times New Roman" pitchFamily="18" charset="0"/>
                    </a:rPr>
                    <a:t>x</a:t>
                  </a:r>
                  <a:r>
                    <a:rPr lang="es-MX" sz="1000" baseline="-30000">
                      <a:solidFill>
                        <a:srgbClr val="000000"/>
                      </a:solidFill>
                      <a:cs typeface="Times New Roman" pitchFamily="18" charset="0"/>
                    </a:rPr>
                    <a:t>1</a:t>
                  </a:r>
                  <a:endParaRPr lang="es-MX">
                    <a:solidFill>
                      <a:srgbClr val="000000"/>
                    </a:solidFill>
                  </a:endParaRPr>
                </a:p>
              </p:txBody>
            </p:sp>
            <p:sp>
              <p:nvSpPr>
                <p:cNvPr id="122914" name="Text Box 33"/>
                <p:cNvSpPr txBox="1">
                  <a:spLocks noChangeArrowheads="1"/>
                </p:cNvSpPr>
                <p:nvPr/>
              </p:nvSpPr>
              <p:spPr bwMode="auto">
                <a:xfrm>
                  <a:off x="5906" y="6193"/>
                  <a:ext cx="600" cy="489"/>
                </a:xfrm>
                <a:prstGeom prst="rect">
                  <a:avLst/>
                </a:prstGeom>
                <a:noFill/>
                <a:ln w="9525">
                  <a:noFill/>
                  <a:miter lim="800000"/>
                  <a:headEnd/>
                  <a:tailEnd/>
                </a:ln>
              </p:spPr>
              <p:txBody>
                <a:bodyPr/>
                <a:lstStyle/>
                <a:p>
                  <a:r>
                    <a:rPr lang="es-MX" sz="1000">
                      <a:solidFill>
                        <a:srgbClr val="000000"/>
                      </a:solidFill>
                      <a:cs typeface="Times New Roman" pitchFamily="18" charset="0"/>
                    </a:rPr>
                    <a:t>x</a:t>
                  </a:r>
                  <a:r>
                    <a:rPr lang="es-MX" sz="1000" baseline="-30000">
                      <a:solidFill>
                        <a:srgbClr val="000000"/>
                      </a:solidFill>
                      <a:cs typeface="Times New Roman" pitchFamily="18" charset="0"/>
                    </a:rPr>
                    <a:t>2</a:t>
                  </a:r>
                  <a:endParaRPr lang="es-MX">
                    <a:solidFill>
                      <a:srgbClr val="000000"/>
                    </a:solidFill>
                  </a:endParaRPr>
                </a:p>
              </p:txBody>
            </p:sp>
            <p:sp>
              <p:nvSpPr>
                <p:cNvPr id="122915" name="Text Box 32"/>
                <p:cNvSpPr txBox="1">
                  <a:spLocks noChangeArrowheads="1"/>
                </p:cNvSpPr>
                <p:nvPr/>
              </p:nvSpPr>
              <p:spPr bwMode="auto">
                <a:xfrm>
                  <a:off x="7106" y="6193"/>
                  <a:ext cx="600" cy="489"/>
                </a:xfrm>
                <a:prstGeom prst="rect">
                  <a:avLst/>
                </a:prstGeom>
                <a:noFill/>
                <a:ln w="9525">
                  <a:noFill/>
                  <a:miter lim="800000"/>
                  <a:headEnd/>
                  <a:tailEnd/>
                </a:ln>
              </p:spPr>
              <p:txBody>
                <a:bodyPr/>
                <a:lstStyle/>
                <a:p>
                  <a:r>
                    <a:rPr lang="es-MX" sz="1000">
                      <a:solidFill>
                        <a:srgbClr val="000000"/>
                      </a:solidFill>
                      <a:cs typeface="Times New Roman" pitchFamily="18" charset="0"/>
                    </a:rPr>
                    <a:t>x</a:t>
                  </a:r>
                  <a:r>
                    <a:rPr lang="es-MX" sz="1000" baseline="-30000">
                      <a:solidFill>
                        <a:srgbClr val="000000"/>
                      </a:solidFill>
                      <a:cs typeface="Times New Roman" pitchFamily="18" charset="0"/>
                    </a:rPr>
                    <a:t>3</a:t>
                  </a:r>
                  <a:endParaRPr lang="es-MX">
                    <a:solidFill>
                      <a:srgbClr val="000000"/>
                    </a:solidFill>
                  </a:endParaRPr>
                </a:p>
              </p:txBody>
            </p:sp>
          </p:grpSp>
          <p:sp>
            <p:nvSpPr>
              <p:cNvPr id="8" name="Line 30"/>
              <p:cNvSpPr>
                <a:spLocks noChangeShapeType="1"/>
              </p:cNvSpPr>
              <p:nvPr/>
            </p:nvSpPr>
            <p:spPr bwMode="auto">
              <a:xfrm>
                <a:off x="4637" y="1825"/>
                <a:ext cx="2160" cy="652"/>
              </a:xfrm>
              <a:prstGeom prst="line">
                <a:avLst/>
              </a:prstGeom>
              <a:noFill/>
              <a:ln w="9525">
                <a:solidFill>
                  <a:srgbClr val="3366FF"/>
                </a:solidFill>
                <a:round/>
                <a:headEnd/>
                <a:tailEnd type="triangle" w="med" len="med"/>
              </a:ln>
            </p:spPr>
            <p:txBody>
              <a:bodyPr/>
              <a:lstStyle/>
              <a:p>
                <a:pPr fontAlgn="auto">
                  <a:spcBef>
                    <a:spcPts val="0"/>
                  </a:spcBef>
                  <a:spcAft>
                    <a:spcPts val="0"/>
                  </a:spcAft>
                  <a:defRPr/>
                </a:pPr>
                <a:endParaRPr lang="es-MX">
                  <a:solidFill>
                    <a:prstClr val="black"/>
                  </a:solidFill>
                  <a:latin typeface="Calibri"/>
                  <a:cs typeface="+mn-cs"/>
                </a:endParaRPr>
              </a:p>
            </p:txBody>
          </p:sp>
          <p:sp>
            <p:nvSpPr>
              <p:cNvPr id="122887" name="Text Box 29"/>
              <p:cNvSpPr txBox="1">
                <a:spLocks noChangeArrowheads="1"/>
              </p:cNvSpPr>
              <p:nvPr/>
            </p:nvSpPr>
            <p:spPr bwMode="auto">
              <a:xfrm>
                <a:off x="3557" y="1499"/>
                <a:ext cx="3012" cy="652"/>
              </a:xfrm>
              <a:prstGeom prst="rect">
                <a:avLst/>
              </a:prstGeom>
              <a:noFill/>
              <a:ln w="9525">
                <a:noFill/>
                <a:miter lim="800000"/>
                <a:headEnd/>
                <a:tailEnd/>
              </a:ln>
            </p:spPr>
            <p:txBody>
              <a:bodyPr/>
              <a:lstStyle/>
              <a:p>
                <a:r>
                  <a:rPr lang="es-MX" sz="1000" b="1">
                    <a:solidFill>
                      <a:srgbClr val="3366FF"/>
                    </a:solidFill>
                    <a:cs typeface="Times New Roman" pitchFamily="18" charset="0"/>
                  </a:rPr>
                  <a:t>Normal distribution and constant variance</a:t>
                </a:r>
                <a:endParaRPr lang="es-MX">
                  <a:solidFill>
                    <a:srgbClr val="000000"/>
                  </a:solidFill>
                </a:endParaRPr>
              </a:p>
            </p:txBody>
          </p:sp>
          <p:sp>
            <p:nvSpPr>
              <p:cNvPr id="10" name="Line 28"/>
              <p:cNvSpPr>
                <a:spLocks noChangeShapeType="1"/>
              </p:cNvSpPr>
              <p:nvPr/>
            </p:nvSpPr>
            <p:spPr bwMode="auto">
              <a:xfrm>
                <a:off x="4397" y="1825"/>
                <a:ext cx="1" cy="2120"/>
              </a:xfrm>
              <a:prstGeom prst="line">
                <a:avLst/>
              </a:prstGeom>
              <a:noFill/>
              <a:ln w="9525">
                <a:solidFill>
                  <a:srgbClr val="3366FF"/>
                </a:solidFill>
                <a:round/>
                <a:headEnd/>
                <a:tailEnd type="triangle" w="med" len="med"/>
              </a:ln>
            </p:spPr>
            <p:txBody>
              <a:bodyPr/>
              <a:lstStyle/>
              <a:p>
                <a:pPr fontAlgn="auto">
                  <a:spcBef>
                    <a:spcPts val="0"/>
                  </a:spcBef>
                  <a:spcAft>
                    <a:spcPts val="0"/>
                  </a:spcAft>
                  <a:defRPr/>
                </a:pPr>
                <a:endParaRPr lang="es-MX">
                  <a:solidFill>
                    <a:prstClr val="black"/>
                  </a:solidFill>
                  <a:latin typeface="Calibri"/>
                  <a:cs typeface="+mn-cs"/>
                </a:endParaRPr>
              </a:p>
            </p:txBody>
          </p:sp>
          <p:sp>
            <p:nvSpPr>
              <p:cNvPr id="11" name="Line 27"/>
              <p:cNvSpPr>
                <a:spLocks noChangeShapeType="1"/>
              </p:cNvSpPr>
              <p:nvPr/>
            </p:nvSpPr>
            <p:spPr bwMode="auto">
              <a:xfrm>
                <a:off x="4517" y="1825"/>
                <a:ext cx="1079" cy="1304"/>
              </a:xfrm>
              <a:prstGeom prst="line">
                <a:avLst/>
              </a:prstGeom>
              <a:noFill/>
              <a:ln w="9525">
                <a:solidFill>
                  <a:srgbClr val="3366FF"/>
                </a:solidFill>
                <a:round/>
                <a:headEnd/>
                <a:tailEnd type="triangle" w="med" len="med"/>
              </a:ln>
            </p:spPr>
            <p:txBody>
              <a:bodyPr/>
              <a:lstStyle/>
              <a:p>
                <a:pPr fontAlgn="auto">
                  <a:spcBef>
                    <a:spcPts val="0"/>
                  </a:spcBef>
                  <a:spcAft>
                    <a:spcPts val="0"/>
                  </a:spcAft>
                  <a:defRPr/>
                </a:pPr>
                <a:endParaRPr lang="es-MX">
                  <a:solidFill>
                    <a:prstClr val="black"/>
                  </a:solidFill>
                  <a:latin typeface="Calibri"/>
                  <a:cs typeface="+mn-cs"/>
                </a:endParaRPr>
              </a:p>
            </p:txBody>
          </p:sp>
          <p:sp>
            <p:nvSpPr>
              <p:cNvPr id="12" name="Line 26"/>
              <p:cNvSpPr>
                <a:spLocks noChangeShapeType="1"/>
              </p:cNvSpPr>
              <p:nvPr/>
            </p:nvSpPr>
            <p:spPr bwMode="auto">
              <a:xfrm flipH="1" flipV="1">
                <a:off x="4766" y="4270"/>
                <a:ext cx="2759" cy="489"/>
              </a:xfrm>
              <a:prstGeom prst="line">
                <a:avLst/>
              </a:prstGeom>
              <a:noFill/>
              <a:ln w="9525">
                <a:solidFill>
                  <a:srgbClr val="FF0000"/>
                </a:solidFill>
                <a:round/>
                <a:headEnd/>
                <a:tailEnd type="triangle" w="med" len="med"/>
              </a:ln>
            </p:spPr>
            <p:txBody>
              <a:bodyPr/>
              <a:lstStyle/>
              <a:p>
                <a:pPr fontAlgn="auto">
                  <a:spcBef>
                    <a:spcPts val="0"/>
                  </a:spcBef>
                  <a:spcAft>
                    <a:spcPts val="0"/>
                  </a:spcAft>
                  <a:defRPr/>
                </a:pPr>
                <a:endParaRPr lang="es-MX">
                  <a:solidFill>
                    <a:prstClr val="black"/>
                  </a:solidFill>
                  <a:latin typeface="Calibri"/>
                  <a:cs typeface="+mn-cs"/>
                </a:endParaRPr>
              </a:p>
            </p:txBody>
          </p:sp>
          <p:sp>
            <p:nvSpPr>
              <p:cNvPr id="13" name="Line 25"/>
              <p:cNvSpPr>
                <a:spLocks noChangeShapeType="1"/>
              </p:cNvSpPr>
              <p:nvPr/>
            </p:nvSpPr>
            <p:spPr bwMode="auto">
              <a:xfrm flipH="1" flipV="1">
                <a:off x="7167" y="3129"/>
                <a:ext cx="359" cy="1630"/>
              </a:xfrm>
              <a:prstGeom prst="line">
                <a:avLst/>
              </a:prstGeom>
              <a:noFill/>
              <a:ln w="9525">
                <a:solidFill>
                  <a:srgbClr val="FF0000"/>
                </a:solidFill>
                <a:round/>
                <a:headEnd/>
                <a:tailEnd type="triangle" w="med" len="med"/>
              </a:ln>
            </p:spPr>
            <p:txBody>
              <a:bodyPr/>
              <a:lstStyle/>
              <a:p>
                <a:pPr fontAlgn="auto">
                  <a:spcBef>
                    <a:spcPts val="0"/>
                  </a:spcBef>
                  <a:spcAft>
                    <a:spcPts val="0"/>
                  </a:spcAft>
                  <a:defRPr/>
                </a:pPr>
                <a:endParaRPr lang="es-MX">
                  <a:solidFill>
                    <a:prstClr val="black"/>
                  </a:solidFill>
                  <a:latin typeface="Calibri"/>
                  <a:cs typeface="+mn-cs"/>
                </a:endParaRPr>
              </a:p>
            </p:txBody>
          </p:sp>
          <p:sp>
            <p:nvSpPr>
              <p:cNvPr id="14" name="Line 24"/>
              <p:cNvSpPr>
                <a:spLocks noChangeShapeType="1"/>
              </p:cNvSpPr>
              <p:nvPr/>
            </p:nvSpPr>
            <p:spPr bwMode="auto">
              <a:xfrm flipH="1" flipV="1">
                <a:off x="5966" y="3618"/>
                <a:ext cx="1560" cy="1141"/>
              </a:xfrm>
              <a:prstGeom prst="line">
                <a:avLst/>
              </a:prstGeom>
              <a:noFill/>
              <a:ln w="9525">
                <a:solidFill>
                  <a:srgbClr val="FF0000"/>
                </a:solidFill>
                <a:round/>
                <a:headEnd/>
                <a:tailEnd type="triangle" w="med" len="med"/>
              </a:ln>
            </p:spPr>
            <p:txBody>
              <a:bodyPr/>
              <a:lstStyle/>
              <a:p>
                <a:pPr fontAlgn="auto">
                  <a:spcBef>
                    <a:spcPts val="0"/>
                  </a:spcBef>
                  <a:spcAft>
                    <a:spcPts val="0"/>
                  </a:spcAft>
                  <a:defRPr/>
                </a:pPr>
                <a:endParaRPr lang="es-MX">
                  <a:solidFill>
                    <a:prstClr val="black"/>
                  </a:solidFill>
                  <a:latin typeface="Calibri"/>
                  <a:cs typeface="+mn-cs"/>
                </a:endParaRPr>
              </a:p>
            </p:txBody>
          </p:sp>
          <p:sp>
            <p:nvSpPr>
              <p:cNvPr id="122893" name="Text Box 23"/>
              <p:cNvSpPr txBox="1">
                <a:spLocks noChangeArrowheads="1"/>
              </p:cNvSpPr>
              <p:nvPr/>
            </p:nvSpPr>
            <p:spPr bwMode="auto">
              <a:xfrm>
                <a:off x="7286" y="4759"/>
                <a:ext cx="2040" cy="489"/>
              </a:xfrm>
              <a:prstGeom prst="rect">
                <a:avLst/>
              </a:prstGeom>
              <a:noFill/>
              <a:ln w="9525">
                <a:noFill/>
                <a:miter lim="800000"/>
                <a:headEnd/>
                <a:tailEnd/>
              </a:ln>
            </p:spPr>
            <p:txBody>
              <a:bodyPr/>
              <a:lstStyle/>
              <a:p>
                <a:r>
                  <a:rPr lang="es-MX" sz="1000" b="1">
                    <a:solidFill>
                      <a:srgbClr val="FF0000"/>
                    </a:solidFill>
                    <a:cs typeface="Times New Roman" pitchFamily="18" charset="0"/>
                  </a:rPr>
                  <a:t>Linearity</a:t>
                </a:r>
                <a:endParaRPr lang="es-MX">
                  <a:solidFill>
                    <a:srgbClr val="000000"/>
                  </a:solidFill>
                </a:endParaRPr>
              </a:p>
            </p:txBody>
          </p:sp>
          <p:sp>
            <p:nvSpPr>
              <p:cNvPr id="16" name="Line 22"/>
              <p:cNvSpPr>
                <a:spLocks noChangeShapeType="1"/>
              </p:cNvSpPr>
              <p:nvPr/>
            </p:nvSpPr>
            <p:spPr bwMode="auto">
              <a:xfrm>
                <a:off x="3318" y="5640"/>
                <a:ext cx="5640" cy="0"/>
              </a:xfrm>
              <a:prstGeom prst="line">
                <a:avLst/>
              </a:prstGeom>
              <a:noFill/>
              <a:ln w="9525">
                <a:solidFill>
                  <a:srgbClr val="000000"/>
                </a:solidFill>
                <a:round/>
                <a:headEnd/>
                <a:tailEnd type="triangle" w="med" len="med"/>
              </a:ln>
            </p:spPr>
            <p:txBody>
              <a:bodyPr/>
              <a:lstStyle/>
              <a:p>
                <a:pPr fontAlgn="auto">
                  <a:spcBef>
                    <a:spcPts val="0"/>
                  </a:spcBef>
                  <a:spcAft>
                    <a:spcPts val="0"/>
                  </a:spcAft>
                  <a:defRPr/>
                </a:pPr>
                <a:endParaRPr lang="es-MX">
                  <a:solidFill>
                    <a:prstClr val="black"/>
                  </a:solidFill>
                  <a:latin typeface="Calibri"/>
                  <a:cs typeface="+mn-cs"/>
                </a:endParaRPr>
              </a:p>
            </p:txBody>
          </p:sp>
          <p:sp>
            <p:nvSpPr>
              <p:cNvPr id="17" name="Line 21"/>
              <p:cNvSpPr>
                <a:spLocks noChangeShapeType="1"/>
              </p:cNvSpPr>
              <p:nvPr/>
            </p:nvSpPr>
            <p:spPr bwMode="auto">
              <a:xfrm flipV="1">
                <a:off x="3558" y="1549"/>
                <a:ext cx="0" cy="4254"/>
              </a:xfrm>
              <a:prstGeom prst="line">
                <a:avLst/>
              </a:prstGeom>
              <a:noFill/>
              <a:ln w="9525">
                <a:solidFill>
                  <a:srgbClr val="000000"/>
                </a:solidFill>
                <a:round/>
                <a:headEnd/>
                <a:tailEnd type="triangle" w="med" len="med"/>
              </a:ln>
            </p:spPr>
            <p:txBody>
              <a:bodyPr/>
              <a:lstStyle/>
              <a:p>
                <a:pPr fontAlgn="auto">
                  <a:spcBef>
                    <a:spcPts val="0"/>
                  </a:spcBef>
                  <a:spcAft>
                    <a:spcPts val="0"/>
                  </a:spcAft>
                  <a:defRPr/>
                </a:pPr>
                <a:endParaRPr lang="es-MX">
                  <a:solidFill>
                    <a:prstClr val="black"/>
                  </a:solidFill>
                  <a:latin typeface="Calibri"/>
                  <a:cs typeface="+mn-cs"/>
                </a:endParaRPr>
              </a:p>
            </p:txBody>
          </p:sp>
          <p:sp>
            <p:nvSpPr>
              <p:cNvPr id="18" name="Line 20"/>
              <p:cNvSpPr>
                <a:spLocks noChangeShapeType="1"/>
              </p:cNvSpPr>
              <p:nvPr/>
            </p:nvSpPr>
            <p:spPr bwMode="auto">
              <a:xfrm flipV="1">
                <a:off x="3318" y="2053"/>
                <a:ext cx="5161" cy="3098"/>
              </a:xfrm>
              <a:prstGeom prst="line">
                <a:avLst/>
              </a:prstGeom>
              <a:noFill/>
              <a:ln w="19050">
                <a:solidFill>
                  <a:srgbClr val="000000"/>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19" name="Line 19"/>
              <p:cNvSpPr>
                <a:spLocks noChangeShapeType="1"/>
              </p:cNvSpPr>
              <p:nvPr/>
            </p:nvSpPr>
            <p:spPr bwMode="auto">
              <a:xfrm flipH="1" flipV="1">
                <a:off x="4716" y="1565"/>
                <a:ext cx="0" cy="4082"/>
              </a:xfrm>
              <a:prstGeom prst="line">
                <a:avLst/>
              </a:prstGeom>
              <a:noFill/>
              <a:ln w="9525" cap="rnd">
                <a:solidFill>
                  <a:srgbClr val="000000"/>
                </a:solidFill>
                <a:prstDash val="sysDot"/>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20" name="Line 18"/>
              <p:cNvSpPr>
                <a:spLocks noChangeShapeType="1"/>
              </p:cNvSpPr>
              <p:nvPr/>
            </p:nvSpPr>
            <p:spPr bwMode="auto">
              <a:xfrm flipV="1">
                <a:off x="5915" y="1558"/>
                <a:ext cx="1" cy="4082"/>
              </a:xfrm>
              <a:prstGeom prst="line">
                <a:avLst/>
              </a:prstGeom>
              <a:noFill/>
              <a:ln w="9525" cap="rnd">
                <a:solidFill>
                  <a:srgbClr val="000000"/>
                </a:solidFill>
                <a:prstDash val="sysDot"/>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21" name="Line 17"/>
              <p:cNvSpPr>
                <a:spLocks noChangeShapeType="1"/>
              </p:cNvSpPr>
              <p:nvPr/>
            </p:nvSpPr>
            <p:spPr bwMode="auto">
              <a:xfrm flipV="1">
                <a:off x="7115" y="1565"/>
                <a:ext cx="0" cy="4082"/>
              </a:xfrm>
              <a:prstGeom prst="line">
                <a:avLst/>
              </a:prstGeom>
              <a:noFill/>
              <a:ln w="9525" cap="rnd">
                <a:solidFill>
                  <a:srgbClr val="000000"/>
                </a:solidFill>
                <a:prstDash val="sysDot"/>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22" name="Freeform 16"/>
              <p:cNvSpPr>
                <a:spLocks/>
              </p:cNvSpPr>
              <p:nvPr/>
            </p:nvSpPr>
            <p:spPr bwMode="auto">
              <a:xfrm rot="-5400000">
                <a:off x="3103" y="4054"/>
                <a:ext cx="2520" cy="652"/>
              </a:xfrm>
              <a:custGeom>
                <a:avLst/>
                <a:gdLst/>
                <a:ahLst/>
                <a:cxnLst>
                  <a:cxn ang="0">
                    <a:pos x="0" y="652"/>
                  </a:cxn>
                  <a:cxn ang="0">
                    <a:pos x="720" y="489"/>
                  </a:cxn>
                  <a:cxn ang="0">
                    <a:pos x="1320" y="0"/>
                  </a:cxn>
                  <a:cxn ang="0">
                    <a:pos x="1800" y="489"/>
                  </a:cxn>
                  <a:cxn ang="0">
                    <a:pos x="2520" y="652"/>
                  </a:cxn>
                </a:cxnLst>
                <a:rect l="0" t="0" r="r" b="b"/>
                <a:pathLst>
                  <a:path w="2520" h="652">
                    <a:moveTo>
                      <a:pt x="0" y="652"/>
                    </a:moveTo>
                    <a:cubicBezTo>
                      <a:pt x="250" y="625"/>
                      <a:pt x="500" y="598"/>
                      <a:pt x="720" y="489"/>
                    </a:cubicBezTo>
                    <a:cubicBezTo>
                      <a:pt x="940" y="380"/>
                      <a:pt x="1140" y="0"/>
                      <a:pt x="1320" y="0"/>
                    </a:cubicBezTo>
                    <a:cubicBezTo>
                      <a:pt x="1500" y="0"/>
                      <a:pt x="1600" y="380"/>
                      <a:pt x="1800" y="489"/>
                    </a:cubicBezTo>
                    <a:cubicBezTo>
                      <a:pt x="2000" y="598"/>
                      <a:pt x="2380" y="625"/>
                      <a:pt x="2520" y="652"/>
                    </a:cubicBezTo>
                  </a:path>
                </a:pathLst>
              </a:custGeom>
              <a:noFill/>
              <a:ln w="9525">
                <a:solidFill>
                  <a:srgbClr val="000000"/>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23" name="Freeform 15"/>
              <p:cNvSpPr>
                <a:spLocks/>
              </p:cNvSpPr>
              <p:nvPr/>
            </p:nvSpPr>
            <p:spPr bwMode="auto">
              <a:xfrm rot="-5400000">
                <a:off x="4303" y="3314"/>
                <a:ext cx="2521" cy="651"/>
              </a:xfrm>
              <a:custGeom>
                <a:avLst/>
                <a:gdLst/>
                <a:ahLst/>
                <a:cxnLst>
                  <a:cxn ang="0">
                    <a:pos x="0" y="652"/>
                  </a:cxn>
                  <a:cxn ang="0">
                    <a:pos x="720" y="489"/>
                  </a:cxn>
                  <a:cxn ang="0">
                    <a:pos x="1320" y="0"/>
                  </a:cxn>
                  <a:cxn ang="0">
                    <a:pos x="1800" y="489"/>
                  </a:cxn>
                  <a:cxn ang="0">
                    <a:pos x="2520" y="652"/>
                  </a:cxn>
                </a:cxnLst>
                <a:rect l="0" t="0" r="r" b="b"/>
                <a:pathLst>
                  <a:path w="2520" h="652">
                    <a:moveTo>
                      <a:pt x="0" y="652"/>
                    </a:moveTo>
                    <a:cubicBezTo>
                      <a:pt x="250" y="625"/>
                      <a:pt x="500" y="598"/>
                      <a:pt x="720" y="489"/>
                    </a:cubicBezTo>
                    <a:cubicBezTo>
                      <a:pt x="940" y="380"/>
                      <a:pt x="1140" y="0"/>
                      <a:pt x="1320" y="0"/>
                    </a:cubicBezTo>
                    <a:cubicBezTo>
                      <a:pt x="1500" y="0"/>
                      <a:pt x="1600" y="380"/>
                      <a:pt x="1800" y="489"/>
                    </a:cubicBezTo>
                    <a:cubicBezTo>
                      <a:pt x="2000" y="598"/>
                      <a:pt x="2380" y="625"/>
                      <a:pt x="2520" y="652"/>
                    </a:cubicBezTo>
                  </a:path>
                </a:pathLst>
              </a:custGeom>
              <a:noFill/>
              <a:ln w="9525">
                <a:solidFill>
                  <a:srgbClr val="000000"/>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24" name="Freeform 14"/>
              <p:cNvSpPr>
                <a:spLocks/>
              </p:cNvSpPr>
              <p:nvPr/>
            </p:nvSpPr>
            <p:spPr bwMode="auto">
              <a:xfrm rot="-5400000">
                <a:off x="5504" y="2664"/>
                <a:ext cx="2521" cy="651"/>
              </a:xfrm>
              <a:custGeom>
                <a:avLst/>
                <a:gdLst/>
                <a:ahLst/>
                <a:cxnLst>
                  <a:cxn ang="0">
                    <a:pos x="0" y="652"/>
                  </a:cxn>
                  <a:cxn ang="0">
                    <a:pos x="720" y="489"/>
                  </a:cxn>
                  <a:cxn ang="0">
                    <a:pos x="1320" y="0"/>
                  </a:cxn>
                  <a:cxn ang="0">
                    <a:pos x="1800" y="489"/>
                  </a:cxn>
                  <a:cxn ang="0">
                    <a:pos x="2520" y="652"/>
                  </a:cxn>
                </a:cxnLst>
                <a:rect l="0" t="0" r="r" b="b"/>
                <a:pathLst>
                  <a:path w="2520" h="652">
                    <a:moveTo>
                      <a:pt x="0" y="652"/>
                    </a:moveTo>
                    <a:cubicBezTo>
                      <a:pt x="250" y="625"/>
                      <a:pt x="500" y="598"/>
                      <a:pt x="720" y="489"/>
                    </a:cubicBezTo>
                    <a:cubicBezTo>
                      <a:pt x="940" y="380"/>
                      <a:pt x="1140" y="0"/>
                      <a:pt x="1320" y="0"/>
                    </a:cubicBezTo>
                    <a:cubicBezTo>
                      <a:pt x="1500" y="0"/>
                      <a:pt x="1600" y="380"/>
                      <a:pt x="1800" y="489"/>
                    </a:cubicBezTo>
                    <a:cubicBezTo>
                      <a:pt x="2000" y="598"/>
                      <a:pt x="2380" y="625"/>
                      <a:pt x="2520" y="652"/>
                    </a:cubicBezTo>
                  </a:path>
                </a:pathLst>
              </a:custGeom>
              <a:noFill/>
              <a:ln w="9525">
                <a:solidFill>
                  <a:srgbClr val="000000"/>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25" name="Oval 13"/>
              <p:cNvSpPr>
                <a:spLocks noChangeArrowheads="1"/>
              </p:cNvSpPr>
              <p:nvPr/>
            </p:nvSpPr>
            <p:spPr bwMode="auto">
              <a:xfrm>
                <a:off x="4673" y="4251"/>
                <a:ext cx="86" cy="84"/>
              </a:xfrm>
              <a:prstGeom prst="ellipse">
                <a:avLst/>
              </a:prstGeom>
              <a:solidFill>
                <a:srgbClr val="000000"/>
              </a:solidFill>
              <a:ln w="9525">
                <a:solidFill>
                  <a:srgbClr val="000000"/>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26" name="Oval 12"/>
              <p:cNvSpPr>
                <a:spLocks noChangeArrowheads="1"/>
              </p:cNvSpPr>
              <p:nvPr/>
            </p:nvSpPr>
            <p:spPr bwMode="auto">
              <a:xfrm>
                <a:off x="5872" y="3520"/>
                <a:ext cx="85" cy="86"/>
              </a:xfrm>
              <a:prstGeom prst="ellipse">
                <a:avLst/>
              </a:prstGeom>
              <a:solidFill>
                <a:srgbClr val="000000"/>
              </a:solidFill>
              <a:ln w="9525">
                <a:solidFill>
                  <a:srgbClr val="000000"/>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27" name="Oval 11"/>
              <p:cNvSpPr>
                <a:spLocks noChangeArrowheads="1"/>
              </p:cNvSpPr>
              <p:nvPr/>
            </p:nvSpPr>
            <p:spPr bwMode="auto">
              <a:xfrm>
                <a:off x="7072" y="2868"/>
                <a:ext cx="86" cy="86"/>
              </a:xfrm>
              <a:prstGeom prst="ellipse">
                <a:avLst/>
              </a:prstGeom>
              <a:solidFill>
                <a:srgbClr val="000000"/>
              </a:solidFill>
              <a:ln w="9525">
                <a:solidFill>
                  <a:srgbClr val="000000"/>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28" name="Line 10"/>
              <p:cNvSpPr>
                <a:spLocks noChangeShapeType="1"/>
              </p:cNvSpPr>
              <p:nvPr/>
            </p:nvSpPr>
            <p:spPr bwMode="auto">
              <a:xfrm>
                <a:off x="4037" y="4294"/>
                <a:ext cx="722" cy="0"/>
              </a:xfrm>
              <a:prstGeom prst="line">
                <a:avLst/>
              </a:prstGeom>
              <a:noFill/>
              <a:ln w="9525" cap="rnd">
                <a:solidFill>
                  <a:srgbClr val="000000"/>
                </a:solidFill>
                <a:prstDash val="sysDot"/>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29" name="Line 9"/>
              <p:cNvSpPr>
                <a:spLocks noChangeShapeType="1"/>
              </p:cNvSpPr>
              <p:nvPr/>
            </p:nvSpPr>
            <p:spPr bwMode="auto">
              <a:xfrm>
                <a:off x="5238" y="3563"/>
                <a:ext cx="719" cy="0"/>
              </a:xfrm>
              <a:prstGeom prst="line">
                <a:avLst/>
              </a:prstGeom>
              <a:noFill/>
              <a:ln w="9525" cap="rnd">
                <a:solidFill>
                  <a:srgbClr val="000000"/>
                </a:solidFill>
                <a:prstDash val="sysDot"/>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30" name="Line 8"/>
              <p:cNvSpPr>
                <a:spLocks noChangeShapeType="1"/>
              </p:cNvSpPr>
              <p:nvPr/>
            </p:nvSpPr>
            <p:spPr bwMode="auto">
              <a:xfrm>
                <a:off x="6437" y="2911"/>
                <a:ext cx="721" cy="0"/>
              </a:xfrm>
              <a:prstGeom prst="line">
                <a:avLst/>
              </a:prstGeom>
              <a:noFill/>
              <a:ln w="9525" cap="rnd">
                <a:solidFill>
                  <a:srgbClr val="000000"/>
                </a:solidFill>
                <a:prstDash val="sysDot"/>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31" name="Text Box 6"/>
              <p:cNvSpPr txBox="1">
                <a:spLocks noChangeArrowheads="1"/>
              </p:cNvSpPr>
              <p:nvPr/>
            </p:nvSpPr>
            <p:spPr bwMode="auto">
              <a:xfrm>
                <a:off x="7877" y="1565"/>
                <a:ext cx="1754" cy="522"/>
              </a:xfrm>
              <a:prstGeom prst="rect">
                <a:avLst/>
              </a:prstGeom>
              <a:noFill/>
              <a:ln w="9525">
                <a:noFill/>
                <a:miter lim="800000"/>
                <a:headEnd/>
                <a:tailEnd/>
              </a:ln>
            </p:spPr>
            <p:txBody>
              <a:bodyPr wrap="none">
                <a:spAutoFit/>
              </a:bodyPr>
              <a:lstStyle/>
              <a:p>
                <a:pPr fontAlgn="auto">
                  <a:spcBef>
                    <a:spcPts val="0"/>
                  </a:spcBef>
                  <a:spcAft>
                    <a:spcPts val="0"/>
                  </a:spcAft>
                  <a:defRPr/>
                </a:pPr>
                <a:endParaRPr lang="es-MX">
                  <a:solidFill>
                    <a:prstClr val="black"/>
                  </a:solidFill>
                  <a:latin typeface="Calibri"/>
                  <a:cs typeface="+mn-cs"/>
                </a:endParaRPr>
              </a:p>
            </p:txBody>
          </p:sp>
          <p:sp>
            <p:nvSpPr>
              <p:cNvPr id="122910" name="Text Box 5"/>
              <p:cNvSpPr txBox="1">
                <a:spLocks noChangeArrowheads="1"/>
              </p:cNvSpPr>
              <p:nvPr/>
            </p:nvSpPr>
            <p:spPr bwMode="auto">
              <a:xfrm>
                <a:off x="8957" y="5477"/>
                <a:ext cx="480" cy="489"/>
              </a:xfrm>
              <a:prstGeom prst="rect">
                <a:avLst/>
              </a:prstGeom>
              <a:noFill/>
              <a:ln w="9525">
                <a:noFill/>
                <a:miter lim="800000"/>
                <a:headEnd/>
                <a:tailEnd/>
              </a:ln>
            </p:spPr>
            <p:txBody>
              <a:bodyPr/>
              <a:lstStyle/>
              <a:p>
                <a:r>
                  <a:rPr lang="es-MX" sz="1000">
                    <a:solidFill>
                      <a:srgbClr val="000000"/>
                    </a:solidFill>
                    <a:cs typeface="Times New Roman" pitchFamily="18" charset="0"/>
                  </a:rPr>
                  <a:t>X</a:t>
                </a:r>
                <a:endParaRPr lang="es-MX">
                  <a:solidFill>
                    <a:srgbClr val="000000"/>
                  </a:solidFill>
                </a:endParaRPr>
              </a:p>
            </p:txBody>
          </p:sp>
          <p:sp>
            <p:nvSpPr>
              <p:cNvPr id="122911" name="Text Box 4"/>
              <p:cNvSpPr txBox="1">
                <a:spLocks noChangeArrowheads="1"/>
              </p:cNvSpPr>
              <p:nvPr/>
            </p:nvSpPr>
            <p:spPr bwMode="auto">
              <a:xfrm>
                <a:off x="3077" y="1565"/>
                <a:ext cx="480" cy="489"/>
              </a:xfrm>
              <a:prstGeom prst="rect">
                <a:avLst/>
              </a:prstGeom>
              <a:noFill/>
              <a:ln w="9525">
                <a:noFill/>
                <a:miter lim="800000"/>
                <a:headEnd/>
                <a:tailEnd/>
              </a:ln>
            </p:spPr>
            <p:txBody>
              <a:bodyPr/>
              <a:lstStyle/>
              <a:p>
                <a:r>
                  <a:rPr lang="es-MX" sz="1000">
                    <a:solidFill>
                      <a:srgbClr val="000000"/>
                    </a:solidFill>
                    <a:cs typeface="Times New Roman" pitchFamily="18" charset="0"/>
                  </a:rPr>
                  <a:t>Y</a:t>
                </a:r>
                <a:endParaRPr lang="es-MX">
                  <a:solidFill>
                    <a:srgbClr val="000000"/>
                  </a:solidFill>
                </a:endParaRPr>
              </a:p>
            </p:txBody>
          </p:sp>
          <p:sp>
            <p:nvSpPr>
              <p:cNvPr id="122912" name="Text Box 3"/>
              <p:cNvSpPr txBox="1">
                <a:spLocks noChangeArrowheads="1"/>
              </p:cNvSpPr>
              <p:nvPr/>
            </p:nvSpPr>
            <p:spPr bwMode="auto">
              <a:xfrm>
                <a:off x="1826" y="5966"/>
                <a:ext cx="8460" cy="652"/>
              </a:xfrm>
              <a:prstGeom prst="rect">
                <a:avLst/>
              </a:prstGeom>
              <a:noFill/>
              <a:ln w="9525">
                <a:noFill/>
                <a:miter lim="800000"/>
                <a:headEnd/>
                <a:tailEnd/>
              </a:ln>
            </p:spPr>
            <p:txBody>
              <a:bodyPr/>
              <a:lstStyle/>
              <a:p>
                <a:pPr algn="ctr"/>
                <a:r>
                  <a:rPr lang="es-MX" sz="1200" b="1">
                    <a:solidFill>
                      <a:srgbClr val="000000"/>
                    </a:solidFill>
                    <a:cs typeface="Times New Roman" pitchFamily="18" charset="0"/>
                  </a:rPr>
                  <a:t>Figure1. Graphic representation of the normality, homoscedasticity and linearity assumptions. </a:t>
                </a:r>
                <a:endParaRPr lang="es-MX">
                  <a:solidFill>
                    <a:srgbClr val="000000"/>
                  </a:solidFill>
                </a:endParaRPr>
              </a:p>
            </p:txBody>
          </p:sp>
        </p:gr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3906" name="1 Título"/>
          <p:cNvSpPr>
            <a:spLocks noGrp="1"/>
          </p:cNvSpPr>
          <p:nvPr>
            <p:ph type="title"/>
          </p:nvPr>
        </p:nvSpPr>
        <p:spPr/>
        <p:txBody>
          <a:bodyPr/>
          <a:lstStyle/>
          <a:p>
            <a:r>
              <a:rPr lang="es-MX" smtClean="0"/>
              <a:t>Properties of the OLS estimators</a:t>
            </a:r>
          </a:p>
        </p:txBody>
      </p:sp>
      <p:sp>
        <p:nvSpPr>
          <p:cNvPr id="123907" name="2 Marcador de contenido"/>
          <p:cNvSpPr>
            <a:spLocks noGrp="1"/>
          </p:cNvSpPr>
          <p:nvPr>
            <p:ph idx="1"/>
          </p:nvPr>
        </p:nvSpPr>
        <p:spPr/>
        <p:txBody>
          <a:bodyPr/>
          <a:lstStyle/>
          <a:p>
            <a:r>
              <a:rPr lang="es-MX" smtClean="0"/>
              <a:t>If the assumptions hold, OLS estimators are…</a:t>
            </a:r>
          </a:p>
          <a:p>
            <a:pPr marL="971550" lvl="1" indent="-514350">
              <a:buFont typeface="Arial" charset="0"/>
              <a:buAutoNum type="arabicPeriod"/>
            </a:pPr>
            <a:r>
              <a:rPr lang="es-MX" smtClean="0"/>
              <a:t>Unbiased: The estimators are equal </a:t>
            </a:r>
            <a:r>
              <a:rPr lang="es-MX" b="1" smtClean="0"/>
              <a:t>in expectation </a:t>
            </a:r>
            <a:r>
              <a:rPr lang="es-MX" smtClean="0"/>
              <a:t>to the true value of the parameter. </a:t>
            </a:r>
          </a:p>
          <a:p>
            <a:pPr marL="971550" lvl="1" indent="-514350">
              <a:buFont typeface="Arial" charset="0"/>
              <a:buAutoNum type="arabicPeriod"/>
            </a:pPr>
            <a:r>
              <a:rPr lang="es-MX" smtClean="0"/>
              <a:t>Efficient: OLS estimators have minimal variance</a:t>
            </a:r>
          </a:p>
          <a:p>
            <a:pPr marL="971550" lvl="1" indent="-514350">
              <a:buFont typeface="Arial" charset="0"/>
              <a:buAutoNum type="arabicPeriod"/>
            </a:pPr>
            <a:r>
              <a:rPr lang="es-MX" smtClean="0"/>
              <a:t>Consistent: If the sample gets larger, the variance of the estimator decreases, converging to the true  value of the parameter.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5" name="1 Título"/>
          <p:cNvSpPr>
            <a:spLocks noGrp="1"/>
          </p:cNvSpPr>
          <p:nvPr>
            <p:ph type="title"/>
          </p:nvPr>
        </p:nvSpPr>
        <p:spPr/>
        <p:txBody>
          <a:bodyPr/>
          <a:lstStyle/>
          <a:p>
            <a:r>
              <a:rPr lang="es-MX" smtClean="0"/>
              <a:t>Estimation of programme impacts</a:t>
            </a:r>
          </a:p>
        </p:txBody>
      </p:sp>
      <p:sp>
        <p:nvSpPr>
          <p:cNvPr id="3076" name="2 Marcador de contenido"/>
          <p:cNvSpPr>
            <a:spLocks noGrp="1"/>
          </p:cNvSpPr>
          <p:nvPr>
            <p:ph idx="1"/>
          </p:nvPr>
        </p:nvSpPr>
        <p:spPr/>
        <p:txBody>
          <a:bodyPr/>
          <a:lstStyle/>
          <a:p>
            <a:r>
              <a:rPr lang="es-MX" smtClean="0"/>
              <a:t>Suppose our model is…</a:t>
            </a:r>
          </a:p>
          <a:p>
            <a:endParaRPr lang="es-MX" smtClean="0"/>
          </a:p>
          <a:p>
            <a:endParaRPr lang="es-MX" smtClean="0"/>
          </a:p>
          <a:p>
            <a:pPr>
              <a:buFont typeface="Wingdings" pitchFamily="2" charset="2"/>
              <a:buNone/>
            </a:pPr>
            <a:r>
              <a:rPr lang="es-MX" smtClean="0"/>
              <a:t>… where P is a dummy variable for the programme (0= receives no programme, 1=receives programme)  and S represent poverty status (1=poor, 0=not poor).</a:t>
            </a:r>
          </a:p>
          <a:p>
            <a:r>
              <a:rPr lang="es-MX" smtClean="0"/>
              <a:t>What is the programme effect?</a:t>
            </a:r>
          </a:p>
        </p:txBody>
      </p:sp>
      <p:sp>
        <p:nvSpPr>
          <p:cNvPr id="4" name="Rounded Rectangle 3"/>
          <p:cNvSpPr/>
          <p:nvPr/>
        </p:nvSpPr>
        <p:spPr>
          <a:xfrm>
            <a:off x="2667000" y="2163763"/>
            <a:ext cx="4114800" cy="8382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p>
        </p:txBody>
      </p:sp>
      <p:graphicFrame>
        <p:nvGraphicFramePr>
          <p:cNvPr id="3074" name="Object 4"/>
          <p:cNvGraphicFramePr>
            <a:graphicFrameLocks noChangeAspect="1"/>
          </p:cNvGraphicFramePr>
          <p:nvPr/>
        </p:nvGraphicFramePr>
        <p:xfrm>
          <a:off x="2828925" y="2314575"/>
          <a:ext cx="3789363" cy="536575"/>
        </p:xfrm>
        <a:graphic>
          <a:graphicData uri="http://schemas.openxmlformats.org/presentationml/2006/ole">
            <mc:AlternateContent xmlns:mc="http://schemas.openxmlformats.org/markup-compatibility/2006">
              <mc:Choice xmlns:v="urn:schemas-microsoft-com:vml" Requires="v">
                <p:oleObj spid="_x0000_s3083" name="Ecuación" r:id="rId4" imgW="1447800" imgH="228600" progId="Equation.3">
                  <p:embed/>
                </p:oleObj>
              </mc:Choice>
              <mc:Fallback>
                <p:oleObj name="Ecuación" r:id="rId4" imgW="1447800" imgH="228600"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28925" y="2314575"/>
                        <a:ext cx="3789363" cy="536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0" name="1 Título"/>
          <p:cNvSpPr>
            <a:spLocks noGrp="1"/>
          </p:cNvSpPr>
          <p:nvPr>
            <p:ph type="title"/>
          </p:nvPr>
        </p:nvSpPr>
        <p:spPr/>
        <p:txBody>
          <a:bodyPr/>
          <a:lstStyle/>
          <a:p>
            <a:r>
              <a:rPr lang="es-MX" smtClean="0"/>
              <a:t>Estimation of programme impact</a:t>
            </a:r>
          </a:p>
        </p:txBody>
      </p:sp>
      <p:sp>
        <p:nvSpPr>
          <p:cNvPr id="3" name="2 Marcador de contenido"/>
          <p:cNvSpPr>
            <a:spLocks noGrp="1"/>
          </p:cNvSpPr>
          <p:nvPr>
            <p:ph idx="1"/>
          </p:nvPr>
        </p:nvSpPr>
        <p:spPr/>
        <p:txBody>
          <a:bodyPr/>
          <a:lstStyle/>
          <a:p>
            <a:pPr>
              <a:defRPr/>
            </a:pPr>
            <a:r>
              <a:rPr lang="es-MX" sz="2400" dirty="0" err="1" smtClean="0"/>
              <a:t>To</a:t>
            </a:r>
            <a:r>
              <a:rPr lang="es-MX" sz="2400" dirty="0" smtClean="0"/>
              <a:t> </a:t>
            </a:r>
            <a:r>
              <a:rPr lang="es-MX" sz="2400" dirty="0" err="1" smtClean="0"/>
              <a:t>find</a:t>
            </a:r>
            <a:r>
              <a:rPr lang="es-MX" sz="2400" dirty="0" smtClean="0"/>
              <a:t> </a:t>
            </a:r>
            <a:r>
              <a:rPr lang="es-MX" sz="2400" dirty="0" err="1" smtClean="0"/>
              <a:t>out</a:t>
            </a:r>
            <a:r>
              <a:rPr lang="es-MX" sz="2400" dirty="0" smtClean="0"/>
              <a:t> </a:t>
            </a:r>
            <a:r>
              <a:rPr lang="es-MX" sz="2400" dirty="0" err="1" smtClean="0"/>
              <a:t>let’s</a:t>
            </a:r>
            <a:r>
              <a:rPr lang="es-MX" sz="2400" dirty="0" smtClean="0"/>
              <a:t> compare </a:t>
            </a:r>
            <a:r>
              <a:rPr lang="es-MX" sz="2400" dirty="0" err="1" smtClean="0"/>
              <a:t>those</a:t>
            </a:r>
            <a:r>
              <a:rPr lang="es-MX" sz="2400" dirty="0" smtClean="0"/>
              <a:t> </a:t>
            </a:r>
            <a:r>
              <a:rPr lang="es-MX" sz="2400" dirty="0" err="1" smtClean="0"/>
              <a:t>with</a:t>
            </a:r>
            <a:r>
              <a:rPr lang="es-MX" sz="2400" dirty="0" smtClean="0"/>
              <a:t> programme </a:t>
            </a:r>
            <a:r>
              <a:rPr lang="es-MX" sz="2400" dirty="0" err="1" smtClean="0"/>
              <a:t>to</a:t>
            </a:r>
            <a:r>
              <a:rPr lang="es-MX" sz="2400" dirty="0" smtClean="0"/>
              <a:t> </a:t>
            </a:r>
            <a:r>
              <a:rPr lang="es-MX" sz="2400" dirty="0" err="1" smtClean="0"/>
              <a:t>those</a:t>
            </a:r>
            <a:r>
              <a:rPr lang="es-MX" sz="2400" dirty="0" smtClean="0"/>
              <a:t> </a:t>
            </a:r>
            <a:r>
              <a:rPr lang="es-MX" sz="2400" dirty="0" err="1" smtClean="0"/>
              <a:t>without</a:t>
            </a:r>
            <a:r>
              <a:rPr lang="es-MX" sz="2400" dirty="0" smtClean="0"/>
              <a:t> </a:t>
            </a:r>
            <a:r>
              <a:rPr lang="es-MX" sz="2400" dirty="0" err="1" smtClean="0"/>
              <a:t>it!</a:t>
            </a:r>
            <a:r>
              <a:rPr lang="es-MX" sz="2400" dirty="0" smtClean="0"/>
              <a:t> </a:t>
            </a:r>
            <a:r>
              <a:rPr lang="es-MX" sz="2400" dirty="0" err="1" smtClean="0"/>
              <a:t>But</a:t>
            </a:r>
            <a:r>
              <a:rPr lang="es-MX" sz="2400" dirty="0" smtClean="0"/>
              <a:t> </a:t>
            </a:r>
            <a:r>
              <a:rPr lang="es-MX" sz="2400" dirty="0" err="1" smtClean="0"/>
              <a:t>very</a:t>
            </a:r>
            <a:r>
              <a:rPr lang="es-MX" sz="2400" dirty="0" smtClean="0"/>
              <a:t> </a:t>
            </a:r>
            <a:r>
              <a:rPr lang="es-MX" sz="2400" dirty="0" err="1" smtClean="0"/>
              <a:t>important</a:t>
            </a:r>
            <a:r>
              <a:rPr lang="es-MX" sz="2400" dirty="0"/>
              <a:t>:</a:t>
            </a:r>
            <a:r>
              <a:rPr lang="es-MX" sz="2400" dirty="0" smtClean="0"/>
              <a:t> holding </a:t>
            </a:r>
            <a:r>
              <a:rPr lang="es-MX" sz="2400" dirty="0" err="1" smtClean="0"/>
              <a:t>poverty</a:t>
            </a:r>
            <a:r>
              <a:rPr lang="es-MX" sz="2400" dirty="0" smtClean="0"/>
              <a:t>  (and </a:t>
            </a:r>
            <a:r>
              <a:rPr lang="es-MX" sz="2400" dirty="0" err="1" smtClean="0"/>
              <a:t>all</a:t>
            </a:r>
            <a:r>
              <a:rPr lang="es-MX" sz="2400" dirty="0" smtClean="0"/>
              <a:t> </a:t>
            </a:r>
            <a:r>
              <a:rPr lang="es-MX" sz="2400" dirty="0" err="1" smtClean="0"/>
              <a:t>other</a:t>
            </a:r>
            <a:r>
              <a:rPr lang="es-MX" sz="2400" dirty="0" smtClean="0"/>
              <a:t> </a:t>
            </a:r>
            <a:r>
              <a:rPr lang="es-MX" sz="2400" dirty="0" err="1" smtClean="0"/>
              <a:t>things</a:t>
            </a:r>
            <a:r>
              <a:rPr lang="es-MX" sz="2400" dirty="0" smtClean="0"/>
              <a:t> </a:t>
            </a:r>
            <a:r>
              <a:rPr lang="es-MX" sz="2400" dirty="0" err="1" smtClean="0"/>
              <a:t>for</a:t>
            </a:r>
            <a:r>
              <a:rPr lang="es-MX" sz="2400" dirty="0" smtClean="0"/>
              <a:t> </a:t>
            </a:r>
            <a:r>
              <a:rPr lang="es-MX" sz="2400" dirty="0" err="1" smtClean="0"/>
              <a:t>that</a:t>
            </a:r>
            <a:r>
              <a:rPr lang="es-MX" sz="2400" dirty="0" smtClean="0"/>
              <a:t> </a:t>
            </a:r>
            <a:r>
              <a:rPr lang="es-MX" sz="2400" dirty="0" err="1" smtClean="0"/>
              <a:t>matter</a:t>
            </a:r>
            <a:r>
              <a:rPr lang="es-MX" sz="2400" dirty="0" smtClean="0"/>
              <a:t>) </a:t>
            </a:r>
            <a:r>
              <a:rPr lang="es-MX" sz="2400" b="1" dirty="0" err="1" smtClean="0"/>
              <a:t>constant</a:t>
            </a:r>
            <a:endParaRPr lang="es-MX" sz="2400" b="1" dirty="0" smtClean="0"/>
          </a:p>
          <a:p>
            <a:pPr>
              <a:defRPr/>
            </a:pPr>
            <a:r>
              <a:rPr lang="es-MX" sz="2400" dirty="0" err="1" smtClean="0"/>
              <a:t>With</a:t>
            </a:r>
            <a:r>
              <a:rPr lang="es-MX" sz="2400" dirty="0" smtClean="0"/>
              <a:t> </a:t>
            </a:r>
            <a:r>
              <a:rPr lang="es-MX" sz="2400" dirty="0" err="1" smtClean="0"/>
              <a:t>programme</a:t>
            </a:r>
            <a:r>
              <a:rPr lang="es-MX" sz="2400" dirty="0" smtClean="0"/>
              <a:t>:</a:t>
            </a:r>
          </a:p>
          <a:p>
            <a:pPr marL="0" indent="0">
              <a:buFont typeface="Wingdings" pitchFamily="2" charset="2"/>
              <a:buNone/>
              <a:defRPr/>
            </a:pPr>
            <a:endParaRPr lang="es-MX" sz="2400" dirty="0" smtClean="0"/>
          </a:p>
          <a:p>
            <a:pPr>
              <a:defRPr/>
            </a:pPr>
            <a:endParaRPr lang="es-MX" sz="2400" dirty="0"/>
          </a:p>
          <a:p>
            <a:pPr>
              <a:defRPr/>
            </a:pPr>
            <a:r>
              <a:rPr lang="es-MX" sz="2400" dirty="0" err="1" smtClean="0"/>
              <a:t>Without</a:t>
            </a:r>
            <a:r>
              <a:rPr lang="es-MX" sz="2400" dirty="0" smtClean="0"/>
              <a:t> programme:</a:t>
            </a:r>
          </a:p>
          <a:p>
            <a:pPr>
              <a:defRPr/>
            </a:pPr>
            <a:endParaRPr lang="es-MX" dirty="0" smtClean="0"/>
          </a:p>
          <a:p>
            <a:pPr>
              <a:defRPr/>
            </a:pPr>
            <a:endParaRPr lang="es-MX" dirty="0"/>
          </a:p>
          <a:p>
            <a:pPr>
              <a:buFont typeface="Wingdings" pitchFamily="2" charset="2"/>
              <a:buNone/>
              <a:defRPr/>
            </a:pPr>
            <a:endParaRPr lang="es-MX" dirty="0" smtClean="0"/>
          </a:p>
          <a:p>
            <a:pPr>
              <a:buFont typeface="Wingdings" pitchFamily="2" charset="2"/>
              <a:buNone/>
              <a:defRPr/>
            </a:pPr>
            <a:endParaRPr lang="es-MX" dirty="0" smtClean="0"/>
          </a:p>
          <a:p>
            <a:pPr lvl="1">
              <a:buFont typeface="Wingdings" pitchFamily="2" charset="2"/>
              <a:buNone/>
              <a:defRPr/>
            </a:pPr>
            <a:endParaRPr lang="es-MX" dirty="0"/>
          </a:p>
        </p:txBody>
      </p:sp>
      <p:sp>
        <p:nvSpPr>
          <p:cNvPr id="4" name="Rounded Rectangle 3"/>
          <p:cNvSpPr/>
          <p:nvPr/>
        </p:nvSpPr>
        <p:spPr>
          <a:xfrm>
            <a:off x="2743200" y="3429000"/>
            <a:ext cx="4953000" cy="6096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p>
        </p:txBody>
      </p:sp>
      <p:graphicFrame>
        <p:nvGraphicFramePr>
          <p:cNvPr id="4098" name="Object 4"/>
          <p:cNvGraphicFramePr>
            <a:graphicFrameLocks noChangeAspect="1"/>
          </p:cNvGraphicFramePr>
          <p:nvPr/>
        </p:nvGraphicFramePr>
        <p:xfrm>
          <a:off x="2895600" y="3440113"/>
          <a:ext cx="4464050" cy="500062"/>
        </p:xfrm>
        <a:graphic>
          <a:graphicData uri="http://schemas.openxmlformats.org/presentationml/2006/ole">
            <mc:AlternateContent xmlns:mc="http://schemas.openxmlformats.org/markup-compatibility/2006">
              <mc:Choice xmlns:v="urn:schemas-microsoft-com:vml" Requires="v">
                <p:oleObj spid="_x0000_s4116" name="Ecuación" r:id="rId4" imgW="1828800" imgH="228600" progId="Equation.3">
                  <p:embed/>
                </p:oleObj>
              </mc:Choice>
              <mc:Fallback>
                <p:oleObj name="Ecuación" r:id="rId4" imgW="1828800" imgH="228600" progId="Equation.3">
                  <p:embed/>
                  <p:pic>
                    <p:nvPicPr>
                      <p:cNvPr id="0" name="Picture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3440113"/>
                        <a:ext cx="4464050" cy="500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ounded Rectangle 7"/>
          <p:cNvSpPr/>
          <p:nvPr/>
        </p:nvSpPr>
        <p:spPr>
          <a:xfrm>
            <a:off x="2057400" y="5016500"/>
            <a:ext cx="4953000" cy="6096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p>
        </p:txBody>
      </p:sp>
      <p:graphicFrame>
        <p:nvGraphicFramePr>
          <p:cNvPr id="4099" name="Object 5"/>
          <p:cNvGraphicFramePr>
            <a:graphicFrameLocks noChangeAspect="1"/>
          </p:cNvGraphicFramePr>
          <p:nvPr/>
        </p:nvGraphicFramePr>
        <p:xfrm>
          <a:off x="2268538" y="5157788"/>
          <a:ext cx="3743325" cy="487362"/>
        </p:xfrm>
        <a:graphic>
          <a:graphicData uri="http://schemas.openxmlformats.org/presentationml/2006/ole">
            <mc:AlternateContent xmlns:mc="http://schemas.openxmlformats.org/markup-compatibility/2006">
              <mc:Choice xmlns:v="urn:schemas-microsoft-com:vml" Requires="v">
                <p:oleObj spid="_x0000_s4117" name="Ecuación" r:id="rId6" imgW="1574800" imgH="228600" progId="Equation.3">
                  <p:embed/>
                </p:oleObj>
              </mc:Choice>
              <mc:Fallback>
                <p:oleObj name="Ecuación" r:id="rId6" imgW="1574800" imgH="228600" progId="Equation.3">
                  <p:embed/>
                  <p:pic>
                    <p:nvPicPr>
                      <p:cNvPr id="0" name="Picture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68538" y="5157788"/>
                        <a:ext cx="3743325" cy="487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3" name="1 Título"/>
          <p:cNvSpPr>
            <a:spLocks noGrp="1"/>
          </p:cNvSpPr>
          <p:nvPr>
            <p:ph type="title"/>
          </p:nvPr>
        </p:nvSpPr>
        <p:spPr/>
        <p:txBody>
          <a:bodyPr/>
          <a:lstStyle/>
          <a:p>
            <a:pPr eaLnBrk="1" hangingPunct="1"/>
            <a:r>
              <a:rPr lang="es-MX" smtClean="0"/>
              <a:t>Estimation of programme impact</a:t>
            </a:r>
          </a:p>
        </p:txBody>
      </p:sp>
      <p:sp>
        <p:nvSpPr>
          <p:cNvPr id="5124" name="2 Marcador de contenido"/>
          <p:cNvSpPr>
            <a:spLocks noGrp="1"/>
          </p:cNvSpPr>
          <p:nvPr>
            <p:ph idx="1"/>
          </p:nvPr>
        </p:nvSpPr>
        <p:spPr/>
        <p:txBody>
          <a:bodyPr/>
          <a:lstStyle/>
          <a:p>
            <a:pPr eaLnBrk="1" hangingPunct="1"/>
            <a:r>
              <a:rPr lang="es-MX" smtClean="0"/>
              <a:t>Therefore, the programme impact is … </a:t>
            </a:r>
          </a:p>
          <a:p>
            <a:pPr eaLnBrk="1" hangingPunct="1"/>
            <a:endParaRPr lang="es-MX" smtClean="0"/>
          </a:p>
          <a:p>
            <a:pPr eaLnBrk="1" hangingPunct="1"/>
            <a:endParaRPr lang="es-MX" smtClean="0"/>
          </a:p>
          <a:p>
            <a:pPr eaLnBrk="1" hangingPunct="1"/>
            <a:r>
              <a:rPr lang="es-MX" i="1" smtClean="0">
                <a:latin typeface="Symbol" pitchFamily="18" charset="2"/>
              </a:rPr>
              <a:t>b</a:t>
            </a:r>
            <a:r>
              <a:rPr lang="es-MX" baseline="-25000" smtClean="0"/>
              <a:t>1</a:t>
            </a:r>
            <a:r>
              <a:rPr lang="es-MX" smtClean="0"/>
              <a:t>! And keep in mind that this impact is as if we compared two identical individuals, only different in regard to programme status. </a:t>
            </a:r>
          </a:p>
        </p:txBody>
      </p:sp>
      <p:graphicFrame>
        <p:nvGraphicFramePr>
          <p:cNvPr id="5122" name="Object 2"/>
          <p:cNvGraphicFramePr>
            <a:graphicFrameLocks noChangeAspect="1"/>
          </p:cNvGraphicFramePr>
          <p:nvPr/>
        </p:nvGraphicFramePr>
        <p:xfrm>
          <a:off x="1763713" y="2565400"/>
          <a:ext cx="4421187" cy="536575"/>
        </p:xfrm>
        <a:graphic>
          <a:graphicData uri="http://schemas.openxmlformats.org/presentationml/2006/ole">
            <mc:AlternateContent xmlns:mc="http://schemas.openxmlformats.org/markup-compatibility/2006">
              <mc:Choice xmlns:v="urn:schemas-microsoft-com:vml" Requires="v">
                <p:oleObj spid="_x0000_s5131" name="Ecuación" r:id="rId4" imgW="1689100" imgH="228600" progId="Equation.3">
                  <p:embed/>
                </p:oleObj>
              </mc:Choice>
              <mc:Fallback>
                <p:oleObj name="Ecuación" r:id="rId4" imgW="1689100" imgH="228600"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3713" y="2565400"/>
                        <a:ext cx="4421187" cy="536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4 Elipse"/>
          <p:cNvSpPr/>
          <p:nvPr/>
        </p:nvSpPr>
        <p:spPr>
          <a:xfrm>
            <a:off x="5651500" y="2349500"/>
            <a:ext cx="936625" cy="100806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solidFill>
                <a:prstClr val="white"/>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9" name="1 Título"/>
          <p:cNvSpPr>
            <a:spLocks noGrp="1"/>
          </p:cNvSpPr>
          <p:nvPr>
            <p:ph type="title"/>
          </p:nvPr>
        </p:nvSpPr>
        <p:spPr>
          <a:xfrm>
            <a:off x="468313" y="0"/>
            <a:ext cx="8229600" cy="1143000"/>
          </a:xfrm>
        </p:spPr>
        <p:txBody>
          <a:bodyPr/>
          <a:lstStyle/>
          <a:p>
            <a:pPr eaLnBrk="1" hangingPunct="1"/>
            <a:r>
              <a:rPr lang="es-MX" smtClean="0"/>
              <a:t>Estimation of programme impact</a:t>
            </a:r>
          </a:p>
        </p:txBody>
      </p:sp>
      <p:sp>
        <p:nvSpPr>
          <p:cNvPr id="3" name="2 Marcador de contenido"/>
          <p:cNvSpPr>
            <a:spLocks noGrp="1"/>
          </p:cNvSpPr>
          <p:nvPr>
            <p:ph idx="1"/>
          </p:nvPr>
        </p:nvSpPr>
        <p:spPr>
          <a:xfrm>
            <a:off x="395288" y="1341438"/>
            <a:ext cx="8229600" cy="4824412"/>
          </a:xfrm>
        </p:spPr>
        <p:txBody>
          <a:bodyPr rtlCol="0">
            <a:normAutofit fontScale="92500" lnSpcReduction="10000"/>
          </a:bodyPr>
          <a:lstStyle/>
          <a:p>
            <a:pPr eaLnBrk="1" fontAlgn="auto" hangingPunct="1">
              <a:spcAft>
                <a:spcPts val="0"/>
              </a:spcAft>
              <a:buFont typeface="Arial" pitchFamily="34" charset="0"/>
              <a:buChar char="•"/>
              <a:defRPr/>
            </a:pPr>
            <a:r>
              <a:rPr lang="es-MX" sz="2400" dirty="0" err="1" smtClean="0"/>
              <a:t>What</a:t>
            </a:r>
            <a:r>
              <a:rPr lang="es-MX" sz="2400" dirty="0" smtClean="0"/>
              <a:t> </a:t>
            </a:r>
            <a:r>
              <a:rPr lang="es-MX" sz="2400" dirty="0" err="1" smtClean="0"/>
              <a:t>if</a:t>
            </a:r>
            <a:r>
              <a:rPr lang="es-MX" sz="2400" dirty="0" smtClean="0"/>
              <a:t> P </a:t>
            </a:r>
            <a:r>
              <a:rPr lang="es-MX" sz="2400" dirty="0" err="1" smtClean="0"/>
              <a:t>is</a:t>
            </a:r>
            <a:r>
              <a:rPr lang="es-MX" sz="2400" dirty="0" smtClean="0"/>
              <a:t> a </a:t>
            </a:r>
            <a:r>
              <a:rPr lang="es-MX" sz="2400" dirty="0" err="1" smtClean="0"/>
              <a:t>continuous</a:t>
            </a:r>
            <a:r>
              <a:rPr lang="es-MX" sz="2400" dirty="0" smtClean="0"/>
              <a:t> variable?</a:t>
            </a:r>
          </a:p>
          <a:p>
            <a:pPr eaLnBrk="1" fontAlgn="auto" hangingPunct="1">
              <a:spcAft>
                <a:spcPts val="0"/>
              </a:spcAft>
              <a:buFont typeface="Arial" pitchFamily="34" charset="0"/>
              <a:buChar char="•"/>
              <a:defRPr/>
            </a:pPr>
            <a:r>
              <a:rPr lang="es-MX" sz="2400" dirty="0" err="1" smtClean="0"/>
              <a:t>The</a:t>
            </a:r>
            <a:r>
              <a:rPr lang="es-MX" sz="2400" dirty="0" smtClean="0"/>
              <a:t> </a:t>
            </a:r>
            <a:r>
              <a:rPr lang="es-MX" sz="2400" dirty="0" err="1" smtClean="0"/>
              <a:t>answer</a:t>
            </a:r>
            <a:r>
              <a:rPr lang="es-MX" sz="2400" dirty="0" smtClean="0"/>
              <a:t> </a:t>
            </a:r>
            <a:r>
              <a:rPr lang="es-MX" sz="2400" dirty="0" err="1" smtClean="0"/>
              <a:t>is</a:t>
            </a:r>
            <a:r>
              <a:rPr lang="es-MX" sz="2400" dirty="0" smtClean="0"/>
              <a:t> </a:t>
            </a:r>
            <a:r>
              <a:rPr lang="es-MX" sz="2400" dirty="0" err="1" smtClean="0"/>
              <a:t>that</a:t>
            </a:r>
            <a:r>
              <a:rPr lang="es-MX" sz="2400" dirty="0" smtClean="0"/>
              <a:t> b </a:t>
            </a:r>
            <a:r>
              <a:rPr lang="es-MX" sz="2400" dirty="0" err="1" smtClean="0"/>
              <a:t>now</a:t>
            </a:r>
            <a:r>
              <a:rPr lang="es-MX" sz="2400" dirty="0" smtClean="0"/>
              <a:t> </a:t>
            </a:r>
            <a:r>
              <a:rPr lang="es-MX" sz="2400" dirty="0" err="1" smtClean="0"/>
              <a:t>represents</a:t>
            </a:r>
            <a:r>
              <a:rPr lang="es-MX" sz="2400" dirty="0" smtClean="0"/>
              <a:t> </a:t>
            </a:r>
            <a:r>
              <a:rPr lang="es-MX" sz="2400" dirty="0" err="1" smtClean="0"/>
              <a:t>the</a:t>
            </a:r>
            <a:r>
              <a:rPr lang="es-MX" sz="2400" dirty="0" smtClean="0"/>
              <a:t> </a:t>
            </a:r>
            <a:r>
              <a:rPr lang="es-MX" sz="2400" dirty="0" err="1" smtClean="0"/>
              <a:t>impact</a:t>
            </a:r>
            <a:r>
              <a:rPr lang="es-MX" sz="2400" dirty="0" smtClean="0"/>
              <a:t> (</a:t>
            </a:r>
            <a:r>
              <a:rPr lang="es-MX" sz="2400" dirty="0" err="1" smtClean="0"/>
              <a:t>change</a:t>
            </a:r>
            <a:r>
              <a:rPr lang="es-MX" sz="2400" dirty="0" smtClean="0"/>
              <a:t>) </a:t>
            </a:r>
            <a:r>
              <a:rPr lang="es-MX" sz="2400" dirty="0" err="1" smtClean="0"/>
              <a:t>on</a:t>
            </a:r>
            <a:r>
              <a:rPr lang="es-MX" sz="2400" dirty="0" smtClean="0"/>
              <a:t> Y </a:t>
            </a:r>
            <a:r>
              <a:rPr lang="es-MX" sz="2400" dirty="0" err="1" smtClean="0"/>
              <a:t>after</a:t>
            </a:r>
            <a:r>
              <a:rPr lang="es-MX" sz="2400" dirty="0" smtClean="0"/>
              <a:t> </a:t>
            </a:r>
            <a:r>
              <a:rPr lang="es-MX" sz="2400" dirty="0" err="1" smtClean="0"/>
              <a:t>increasing</a:t>
            </a:r>
            <a:r>
              <a:rPr lang="es-MX" sz="2400" dirty="0" smtClean="0"/>
              <a:t> </a:t>
            </a:r>
            <a:r>
              <a:rPr lang="es-MX" sz="2400" dirty="0" err="1" smtClean="0"/>
              <a:t>the</a:t>
            </a:r>
            <a:r>
              <a:rPr lang="es-MX" sz="2400" dirty="0" smtClean="0"/>
              <a:t> </a:t>
            </a:r>
            <a:r>
              <a:rPr lang="es-MX" sz="2400" dirty="0" err="1" smtClean="0"/>
              <a:t>value</a:t>
            </a:r>
            <a:r>
              <a:rPr lang="es-MX" sz="2400" dirty="0" smtClean="0"/>
              <a:t> of P in </a:t>
            </a:r>
            <a:r>
              <a:rPr lang="es-MX" sz="2400" b="1" dirty="0" err="1" smtClean="0"/>
              <a:t>one</a:t>
            </a:r>
            <a:r>
              <a:rPr lang="es-MX" sz="2400" b="1" dirty="0" smtClean="0"/>
              <a:t> </a:t>
            </a:r>
            <a:r>
              <a:rPr lang="es-MX" sz="2400" b="1" dirty="0" err="1" smtClean="0"/>
              <a:t>unit</a:t>
            </a:r>
            <a:r>
              <a:rPr lang="es-MX" sz="2400" b="1" dirty="0" smtClean="0"/>
              <a:t>: </a:t>
            </a:r>
          </a:p>
          <a:p>
            <a:pPr lvl="1" eaLnBrk="1" fontAlgn="auto" hangingPunct="1">
              <a:spcAft>
                <a:spcPts val="0"/>
              </a:spcAft>
              <a:buFont typeface="Arial" pitchFamily="34" charset="0"/>
              <a:buChar char="–"/>
              <a:defRPr/>
            </a:pPr>
            <a:r>
              <a:rPr lang="es-MX" sz="2000" b="1" dirty="0" smtClean="0"/>
              <a:t>“</a:t>
            </a:r>
            <a:r>
              <a:rPr lang="es-MX" sz="2000" b="1" dirty="0" err="1" smtClean="0"/>
              <a:t>Baseline</a:t>
            </a:r>
            <a:r>
              <a:rPr lang="es-MX" sz="2000" b="1" dirty="0" smtClean="0"/>
              <a:t>”:</a:t>
            </a:r>
          </a:p>
          <a:p>
            <a:pPr eaLnBrk="1" fontAlgn="auto" hangingPunct="1">
              <a:spcAft>
                <a:spcPts val="0"/>
              </a:spcAft>
              <a:buFont typeface="Arial" pitchFamily="34" charset="0"/>
              <a:buChar char="•"/>
              <a:defRPr/>
            </a:pPr>
            <a:endParaRPr lang="es-MX" sz="2400" b="1" dirty="0"/>
          </a:p>
          <a:p>
            <a:pPr lvl="1" eaLnBrk="1" fontAlgn="auto" hangingPunct="1">
              <a:spcAft>
                <a:spcPts val="0"/>
              </a:spcAft>
              <a:buFont typeface="Arial" pitchFamily="34" charset="0"/>
              <a:buChar char="–"/>
              <a:defRPr/>
            </a:pPr>
            <a:r>
              <a:rPr lang="es-MX" sz="2000" b="1" dirty="0" err="1" smtClean="0"/>
              <a:t>After</a:t>
            </a:r>
            <a:r>
              <a:rPr lang="es-MX" sz="2000" b="1" dirty="0" smtClean="0"/>
              <a:t> a 1-unit </a:t>
            </a:r>
            <a:r>
              <a:rPr lang="es-MX" sz="2000" b="1" dirty="0" err="1" smtClean="0"/>
              <a:t>increase</a:t>
            </a:r>
            <a:r>
              <a:rPr lang="es-MX" sz="2000" b="1" dirty="0" smtClean="0"/>
              <a:t> in P</a:t>
            </a:r>
          </a:p>
          <a:p>
            <a:pPr eaLnBrk="1" fontAlgn="auto" hangingPunct="1">
              <a:spcAft>
                <a:spcPts val="0"/>
              </a:spcAft>
              <a:buFont typeface="Arial" pitchFamily="34" charset="0"/>
              <a:buChar char="•"/>
              <a:defRPr/>
            </a:pPr>
            <a:endParaRPr lang="es-MX" sz="2400" b="1" dirty="0"/>
          </a:p>
          <a:p>
            <a:pPr lvl="1" eaLnBrk="1" fontAlgn="auto" hangingPunct="1">
              <a:spcAft>
                <a:spcPts val="0"/>
              </a:spcAft>
              <a:buFont typeface="Arial" pitchFamily="34" charset="0"/>
              <a:buChar char="–"/>
              <a:defRPr/>
            </a:pPr>
            <a:endParaRPr lang="es-MX" sz="2000" b="1" dirty="0" smtClean="0"/>
          </a:p>
          <a:p>
            <a:pPr lvl="1" eaLnBrk="1" fontAlgn="auto" hangingPunct="1">
              <a:spcAft>
                <a:spcPts val="0"/>
              </a:spcAft>
              <a:buFont typeface="Arial" pitchFamily="34" charset="0"/>
              <a:buChar char="–"/>
              <a:defRPr/>
            </a:pPr>
            <a:r>
              <a:rPr lang="es-MX" sz="2000" b="1" dirty="0" err="1" smtClean="0"/>
              <a:t>Impact</a:t>
            </a:r>
            <a:r>
              <a:rPr lang="es-MX" sz="2000" b="1" dirty="0" smtClean="0"/>
              <a:t> </a:t>
            </a:r>
            <a:r>
              <a:rPr lang="es-MX" sz="2000" b="1" dirty="0" err="1" smtClean="0"/>
              <a:t>on</a:t>
            </a:r>
            <a:r>
              <a:rPr lang="es-MX" sz="2000" b="1" dirty="0" smtClean="0"/>
              <a:t> Y</a:t>
            </a:r>
          </a:p>
          <a:p>
            <a:pPr lvl="1" eaLnBrk="1" fontAlgn="auto" hangingPunct="1">
              <a:spcAft>
                <a:spcPts val="0"/>
              </a:spcAft>
              <a:buFont typeface="Arial" pitchFamily="34" charset="0"/>
              <a:buChar char="–"/>
              <a:defRPr/>
            </a:pPr>
            <a:endParaRPr lang="es-MX" sz="2000" b="1" dirty="0"/>
          </a:p>
          <a:p>
            <a:pPr lvl="1" eaLnBrk="1" fontAlgn="auto" hangingPunct="1">
              <a:spcAft>
                <a:spcPts val="0"/>
              </a:spcAft>
              <a:buFont typeface="Arial" pitchFamily="34" charset="0"/>
              <a:buChar char="–"/>
              <a:defRPr/>
            </a:pPr>
            <a:endParaRPr lang="es-MX" sz="2000" b="1" dirty="0" smtClean="0"/>
          </a:p>
          <a:p>
            <a:pPr eaLnBrk="1" fontAlgn="auto" hangingPunct="1">
              <a:spcAft>
                <a:spcPts val="0"/>
              </a:spcAft>
              <a:buFont typeface="Arial" pitchFamily="34" charset="0"/>
              <a:buChar char="•"/>
              <a:defRPr/>
            </a:pPr>
            <a:endParaRPr lang="es-MX" sz="2400" b="1" dirty="0" smtClean="0"/>
          </a:p>
          <a:p>
            <a:pPr eaLnBrk="1" fontAlgn="auto" hangingPunct="1">
              <a:spcAft>
                <a:spcPts val="0"/>
              </a:spcAft>
              <a:buFont typeface="Arial" pitchFamily="34" charset="0"/>
              <a:buChar char="•"/>
              <a:defRPr/>
            </a:pPr>
            <a:r>
              <a:rPr lang="es-MX" sz="2400" b="1" dirty="0" err="1" smtClean="0"/>
              <a:t>This</a:t>
            </a:r>
            <a:r>
              <a:rPr lang="es-MX" sz="2400" b="1" dirty="0" smtClean="0"/>
              <a:t> </a:t>
            </a:r>
            <a:r>
              <a:rPr lang="es-MX" sz="2400" b="1" dirty="0" err="1" smtClean="0"/>
              <a:t>is</a:t>
            </a:r>
            <a:r>
              <a:rPr lang="es-MX" sz="2400" b="1" dirty="0" smtClean="0"/>
              <a:t> </a:t>
            </a:r>
            <a:r>
              <a:rPr lang="es-MX" sz="2400" b="1" dirty="0" err="1" smtClean="0"/>
              <a:t>often</a:t>
            </a:r>
            <a:r>
              <a:rPr lang="es-MX" sz="2400" b="1" dirty="0" smtClean="0"/>
              <a:t> </a:t>
            </a:r>
            <a:r>
              <a:rPr lang="es-MX" sz="2400" b="1" dirty="0" err="1" smtClean="0"/>
              <a:t>called</a:t>
            </a:r>
            <a:r>
              <a:rPr lang="es-MX" sz="2400" b="1" dirty="0" smtClean="0"/>
              <a:t> </a:t>
            </a:r>
            <a:r>
              <a:rPr lang="es-MX" sz="2400" b="1" dirty="0" err="1" smtClean="0"/>
              <a:t>the</a:t>
            </a:r>
            <a:r>
              <a:rPr lang="es-MX" sz="2400" b="1" dirty="0" smtClean="0"/>
              <a:t> “marginal </a:t>
            </a:r>
            <a:r>
              <a:rPr lang="es-MX" sz="2400" b="1" dirty="0" err="1" smtClean="0"/>
              <a:t>effect</a:t>
            </a:r>
            <a:r>
              <a:rPr lang="es-MX" sz="2400" b="1" dirty="0" smtClean="0"/>
              <a:t>” of </a:t>
            </a:r>
            <a:r>
              <a:rPr lang="es-MX" sz="2400" b="1" dirty="0" err="1" smtClean="0"/>
              <a:t>the</a:t>
            </a:r>
            <a:r>
              <a:rPr lang="es-MX" sz="2400" b="1" dirty="0" smtClean="0"/>
              <a:t> programme </a:t>
            </a:r>
            <a:r>
              <a:rPr lang="es-MX" sz="2400" b="1" dirty="0" err="1" smtClean="0"/>
              <a:t>on</a:t>
            </a:r>
            <a:r>
              <a:rPr lang="es-MX" sz="2400" b="1" dirty="0" smtClean="0"/>
              <a:t> </a:t>
            </a:r>
            <a:r>
              <a:rPr lang="es-MX" sz="2400" b="1" dirty="0" err="1" smtClean="0"/>
              <a:t>the</a:t>
            </a:r>
            <a:r>
              <a:rPr lang="es-MX" sz="2400" b="1" dirty="0" smtClean="0"/>
              <a:t> </a:t>
            </a:r>
            <a:r>
              <a:rPr lang="es-MX" sz="2400" b="1" dirty="0" err="1" smtClean="0"/>
              <a:t>outcome</a:t>
            </a:r>
            <a:endParaRPr lang="es-MX" sz="2400" b="1" dirty="0" smtClean="0"/>
          </a:p>
        </p:txBody>
      </p:sp>
      <p:graphicFrame>
        <p:nvGraphicFramePr>
          <p:cNvPr id="6146" name="Object 3"/>
          <p:cNvGraphicFramePr>
            <a:graphicFrameLocks noChangeAspect="1"/>
          </p:cNvGraphicFramePr>
          <p:nvPr/>
        </p:nvGraphicFramePr>
        <p:xfrm>
          <a:off x="1835150" y="2708275"/>
          <a:ext cx="4249738" cy="452438"/>
        </p:xfrm>
        <a:graphic>
          <a:graphicData uri="http://schemas.openxmlformats.org/presentationml/2006/ole">
            <mc:AlternateContent xmlns:mc="http://schemas.openxmlformats.org/markup-compatibility/2006">
              <mc:Choice xmlns:v="urn:schemas-microsoft-com:vml" Requires="v">
                <p:oleObj spid="_x0000_s6173" name="Ecuación" r:id="rId4" imgW="1930400" imgH="228600" progId="Equation.3">
                  <p:embed/>
                </p:oleObj>
              </mc:Choice>
              <mc:Fallback>
                <p:oleObj name="Ecuación" r:id="rId4" imgW="1930400" imgH="228600" progId="Equation.3">
                  <p:embed/>
                  <p:pic>
                    <p:nvPicPr>
                      <p:cNvPr id="0" name="Picture 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5150" y="2708275"/>
                        <a:ext cx="4249738" cy="4524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47" name="Object 4"/>
          <p:cNvGraphicFramePr>
            <a:graphicFrameLocks noChangeAspect="1"/>
          </p:cNvGraphicFramePr>
          <p:nvPr/>
        </p:nvGraphicFramePr>
        <p:xfrm>
          <a:off x="1403350" y="3644900"/>
          <a:ext cx="5329238" cy="450850"/>
        </p:xfrm>
        <a:graphic>
          <a:graphicData uri="http://schemas.openxmlformats.org/presentationml/2006/ole">
            <mc:AlternateContent xmlns:mc="http://schemas.openxmlformats.org/markup-compatibility/2006">
              <mc:Choice xmlns:v="urn:schemas-microsoft-com:vml" Requires="v">
                <p:oleObj spid="_x0000_s6174" name="Ecuación" r:id="rId6" imgW="2425700" imgH="228600" progId="Equation.3">
                  <p:embed/>
                </p:oleObj>
              </mc:Choice>
              <mc:Fallback>
                <p:oleObj name="Ecuación" r:id="rId6" imgW="2425700" imgH="228600" progId="Equation.3">
                  <p:embed/>
                  <p:pic>
                    <p:nvPicPr>
                      <p:cNvPr id="0" name="Picture 2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03350" y="3644900"/>
                        <a:ext cx="5329238" cy="450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48" name="Object 5"/>
          <p:cNvGraphicFramePr>
            <a:graphicFrameLocks noChangeAspect="1"/>
          </p:cNvGraphicFramePr>
          <p:nvPr/>
        </p:nvGraphicFramePr>
        <p:xfrm>
          <a:off x="2035175" y="4581525"/>
          <a:ext cx="4351338" cy="461963"/>
        </p:xfrm>
        <a:graphic>
          <a:graphicData uri="http://schemas.openxmlformats.org/presentationml/2006/ole">
            <mc:AlternateContent xmlns:mc="http://schemas.openxmlformats.org/markup-compatibility/2006">
              <mc:Choice xmlns:v="urn:schemas-microsoft-com:vml" Requires="v">
                <p:oleObj spid="_x0000_s6175" name="Ecuación" r:id="rId8" imgW="1930400" imgH="228600" progId="Equation.3">
                  <p:embed/>
                </p:oleObj>
              </mc:Choice>
              <mc:Fallback>
                <p:oleObj name="Ecuación" r:id="rId8" imgW="1930400" imgH="228600" progId="Equation.3">
                  <p:embed/>
                  <p:pic>
                    <p:nvPicPr>
                      <p:cNvPr id="0" name="Picture 2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35175" y="4581525"/>
                        <a:ext cx="4351338" cy="461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GB" sz="4000" smtClean="0"/>
              <a:t>¿Why use regression models?</a:t>
            </a:r>
          </a:p>
        </p:txBody>
      </p:sp>
      <p:sp>
        <p:nvSpPr>
          <p:cNvPr id="112643" name="Rectangle 3"/>
          <p:cNvSpPr>
            <a:spLocks noGrp="1" noChangeArrowheads="1"/>
          </p:cNvSpPr>
          <p:nvPr>
            <p:ph idx="1"/>
          </p:nvPr>
        </p:nvSpPr>
        <p:spPr>
          <a:xfrm>
            <a:off x="457200" y="1600200"/>
            <a:ext cx="8229600" cy="1684338"/>
          </a:xfrm>
        </p:spPr>
        <p:txBody>
          <a:bodyPr/>
          <a:lstStyle/>
          <a:p>
            <a:r>
              <a:rPr lang="en-GB" smtClean="0"/>
              <a:t>Suppose a programme is implemented to increase nutrition status in school age children. We will assess nutrition status through measuring height:</a:t>
            </a:r>
          </a:p>
        </p:txBody>
      </p:sp>
      <p:sp>
        <p:nvSpPr>
          <p:cNvPr id="3076" name="Rectangle 4"/>
          <p:cNvSpPr>
            <a:spLocks noChangeArrowheads="1"/>
          </p:cNvSpPr>
          <p:nvPr/>
        </p:nvSpPr>
        <p:spPr bwMode="auto">
          <a:xfrm>
            <a:off x="1331913" y="4005263"/>
            <a:ext cx="1871662" cy="936625"/>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defRPr/>
            </a:pPr>
            <a:r>
              <a:rPr lang="en-GB" dirty="0"/>
              <a:t>Programme</a:t>
            </a:r>
          </a:p>
        </p:txBody>
      </p:sp>
      <p:sp>
        <p:nvSpPr>
          <p:cNvPr id="3077" name="Rectangle 5"/>
          <p:cNvSpPr>
            <a:spLocks noChangeArrowheads="1"/>
          </p:cNvSpPr>
          <p:nvPr/>
        </p:nvSpPr>
        <p:spPr bwMode="auto">
          <a:xfrm>
            <a:off x="5580063" y="3933825"/>
            <a:ext cx="1944687" cy="100806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defRPr/>
            </a:pPr>
            <a:r>
              <a:rPr lang="en-GB" dirty="0"/>
              <a:t>Height</a:t>
            </a:r>
          </a:p>
        </p:txBody>
      </p:sp>
      <p:sp>
        <p:nvSpPr>
          <p:cNvPr id="3078" name="Line 6"/>
          <p:cNvSpPr>
            <a:spLocks noChangeShapeType="1"/>
          </p:cNvSpPr>
          <p:nvPr/>
        </p:nvSpPr>
        <p:spPr bwMode="auto">
          <a:xfrm>
            <a:off x="3563938" y="4437063"/>
            <a:ext cx="1657350" cy="0"/>
          </a:xfrm>
          <a:prstGeom prst="line">
            <a:avLst/>
          </a:prstGeom>
          <a:ln>
            <a:headEnd/>
            <a:tailEnd type="triangle" w="med" len="med"/>
          </a:ln>
        </p:spPr>
        <p:style>
          <a:lnRef idx="1">
            <a:schemeClr val="accent4"/>
          </a:lnRef>
          <a:fillRef idx="0">
            <a:schemeClr val="accent4"/>
          </a:fillRef>
          <a:effectRef idx="0">
            <a:schemeClr val="accent4"/>
          </a:effectRef>
          <a:fontRef idx="minor">
            <a:schemeClr val="tx1"/>
          </a:fontRef>
        </p:style>
        <p:txBody>
          <a:bodyPr/>
          <a:lstStyle/>
          <a:p>
            <a:pPr>
              <a:defRPr/>
            </a:pPr>
            <a:endParaRPr lang="es-MX"/>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MX" dirty="0" err="1" smtClean="0"/>
              <a:t>Including</a:t>
            </a:r>
            <a:r>
              <a:rPr lang="es-MX" dirty="0" smtClean="0"/>
              <a:t> </a:t>
            </a:r>
            <a:r>
              <a:rPr lang="es-MX" dirty="0" err="1" smtClean="0"/>
              <a:t>explanatory</a:t>
            </a:r>
            <a:r>
              <a:rPr lang="es-MX" dirty="0" smtClean="0"/>
              <a:t> </a:t>
            </a:r>
            <a:r>
              <a:rPr lang="es-MX" dirty="0" err="1" smtClean="0"/>
              <a:t>dummy</a:t>
            </a:r>
            <a:r>
              <a:rPr lang="es-MX" dirty="0" smtClean="0"/>
              <a:t> variables  in </a:t>
            </a:r>
            <a:r>
              <a:rPr lang="es-MX" dirty="0" err="1" smtClean="0"/>
              <a:t>the</a:t>
            </a:r>
            <a:r>
              <a:rPr lang="es-MX" dirty="0" smtClean="0"/>
              <a:t> </a:t>
            </a:r>
            <a:r>
              <a:rPr lang="es-MX" dirty="0" err="1" smtClean="0"/>
              <a:t>model</a:t>
            </a:r>
            <a:endParaRPr lang="es-MX" dirty="0"/>
          </a:p>
        </p:txBody>
      </p:sp>
      <p:sp>
        <p:nvSpPr>
          <p:cNvPr id="124931" name="2 Marcador de contenido"/>
          <p:cNvSpPr>
            <a:spLocks noGrp="1"/>
          </p:cNvSpPr>
          <p:nvPr>
            <p:ph idx="1"/>
          </p:nvPr>
        </p:nvSpPr>
        <p:spPr/>
        <p:txBody>
          <a:bodyPr/>
          <a:lstStyle/>
          <a:p>
            <a:r>
              <a:rPr lang="es-MX" smtClean="0"/>
              <a:t>Some variable are naturally dichotomous or categorical</a:t>
            </a:r>
          </a:p>
          <a:p>
            <a:r>
              <a:rPr lang="es-MX" smtClean="0"/>
              <a:t>However, sometimes it is desirable to categorize continuous variables to accomodate for </a:t>
            </a:r>
            <a:r>
              <a:rPr lang="es-MX" b="1" smtClean="0"/>
              <a:t>non-linear effects</a:t>
            </a:r>
            <a:endParaRPr lang="es-MX" b="1" i="1" smtClean="0">
              <a:solidFill>
                <a:srgbClr val="FF0000"/>
              </a:solidFill>
            </a:endParaRPr>
          </a:p>
          <a:p>
            <a:r>
              <a:rPr lang="es-MX" smtClean="0"/>
              <a:t>Allows for heterogeneous impact estimations (will expand on this a little later)</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1 Título"/>
          <p:cNvSpPr>
            <a:spLocks noGrp="1"/>
          </p:cNvSpPr>
          <p:nvPr>
            <p:ph type="title"/>
          </p:nvPr>
        </p:nvSpPr>
        <p:spPr/>
        <p:txBody>
          <a:bodyPr/>
          <a:lstStyle/>
          <a:p>
            <a:endParaRPr lang="es-MX" smtClean="0"/>
          </a:p>
        </p:txBody>
      </p:sp>
      <p:sp>
        <p:nvSpPr>
          <p:cNvPr id="7172" name="2 Marcador de contenido"/>
          <p:cNvSpPr>
            <a:spLocks noGrp="1"/>
          </p:cNvSpPr>
          <p:nvPr>
            <p:ph idx="1"/>
          </p:nvPr>
        </p:nvSpPr>
        <p:spPr/>
        <p:txBody>
          <a:bodyPr/>
          <a:lstStyle/>
          <a:p>
            <a:r>
              <a:rPr lang="es-MX" smtClean="0"/>
              <a:t>Example: </a:t>
            </a:r>
          </a:p>
          <a:p>
            <a:r>
              <a:rPr lang="es-MX" smtClean="0"/>
              <a:t>Suppose</a:t>
            </a:r>
          </a:p>
          <a:p>
            <a:pPr lvl="1"/>
            <a:r>
              <a:rPr lang="es-MX" smtClean="0"/>
              <a:t>Family Size (F) is the outcome, numerical</a:t>
            </a:r>
          </a:p>
          <a:p>
            <a:pPr lvl="1"/>
            <a:r>
              <a:rPr lang="es-MX" smtClean="0"/>
              <a:t>Programme (P) is reproductive health talks (0=no,1=yes)</a:t>
            </a:r>
          </a:p>
          <a:p>
            <a:pPr lvl="1"/>
            <a:r>
              <a:rPr lang="es-MX" smtClean="0"/>
              <a:t>(A) Age of the woman (in years) is an important covariate</a:t>
            </a:r>
          </a:p>
          <a:p>
            <a:pPr lvl="1">
              <a:buFont typeface="Wingdings" pitchFamily="2" charset="2"/>
              <a:buNone/>
            </a:pPr>
            <a:r>
              <a:rPr lang="es-MX" smtClean="0"/>
              <a:t>Model: </a:t>
            </a:r>
          </a:p>
        </p:txBody>
      </p:sp>
      <p:sp>
        <p:nvSpPr>
          <p:cNvPr id="4" name="Rounded Rectangle 3"/>
          <p:cNvSpPr/>
          <p:nvPr/>
        </p:nvSpPr>
        <p:spPr>
          <a:xfrm>
            <a:off x="2438400" y="4995863"/>
            <a:ext cx="4495800" cy="6858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p>
        </p:txBody>
      </p:sp>
      <p:graphicFrame>
        <p:nvGraphicFramePr>
          <p:cNvPr id="7170" name="Object 4"/>
          <p:cNvGraphicFramePr>
            <a:graphicFrameLocks noChangeAspect="1"/>
          </p:cNvGraphicFramePr>
          <p:nvPr/>
        </p:nvGraphicFramePr>
        <p:xfrm>
          <a:off x="2654300" y="4953000"/>
          <a:ext cx="4127500" cy="576263"/>
        </p:xfrm>
        <a:graphic>
          <a:graphicData uri="http://schemas.openxmlformats.org/presentationml/2006/ole">
            <mc:AlternateContent xmlns:mc="http://schemas.openxmlformats.org/markup-compatibility/2006">
              <mc:Choice xmlns:v="urn:schemas-microsoft-com:vml" Requires="v">
                <p:oleObj spid="_x0000_s7179" name="Ecuación" r:id="rId4" imgW="1473200" imgH="228600" progId="Equation.3">
                  <p:embed/>
                </p:oleObj>
              </mc:Choice>
              <mc:Fallback>
                <p:oleObj name="Ecuación" r:id="rId4" imgW="1473200" imgH="228600"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54300" y="4953000"/>
                        <a:ext cx="4127500" cy="576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5954" name="1 Título"/>
          <p:cNvSpPr>
            <a:spLocks noGrp="1"/>
          </p:cNvSpPr>
          <p:nvPr>
            <p:ph type="title"/>
          </p:nvPr>
        </p:nvSpPr>
        <p:spPr/>
        <p:txBody>
          <a:bodyPr/>
          <a:lstStyle/>
          <a:p>
            <a:endParaRPr lang="es-MX" smtClean="0"/>
          </a:p>
        </p:txBody>
      </p:sp>
      <p:sp>
        <p:nvSpPr>
          <p:cNvPr id="125955" name="2 Marcador de contenido"/>
          <p:cNvSpPr>
            <a:spLocks noGrp="1"/>
          </p:cNvSpPr>
          <p:nvPr>
            <p:ph idx="1"/>
          </p:nvPr>
        </p:nvSpPr>
        <p:spPr/>
        <p:txBody>
          <a:bodyPr/>
          <a:lstStyle/>
          <a:p>
            <a:r>
              <a:rPr lang="es-MX" smtClean="0"/>
              <a:t>The problem with this especification is that due to the linearity assumption, the effect of a 1 year increase in age is supposed to be the same regardless of the age range!</a:t>
            </a:r>
          </a:p>
          <a:p>
            <a:r>
              <a:rPr lang="es-MX" smtClean="0"/>
              <a:t>This contradicts what has been observed because it implies that family size increases </a:t>
            </a:r>
            <a:r>
              <a:rPr lang="es-MX" i="1" smtClean="0"/>
              <a:t>ad infinitum</a:t>
            </a:r>
            <a:r>
              <a:rPr lang="es-MX" smtClean="0"/>
              <a:t>!, lets look at the truth…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6978" name="1 Título"/>
          <p:cNvSpPr>
            <a:spLocks noGrp="1"/>
          </p:cNvSpPr>
          <p:nvPr>
            <p:ph type="title"/>
          </p:nvPr>
        </p:nvSpPr>
        <p:spPr/>
        <p:txBody>
          <a:bodyPr/>
          <a:lstStyle/>
          <a:p>
            <a:pPr eaLnBrk="1" hangingPunct="1"/>
            <a:r>
              <a:rPr lang="es-MX" sz="3200" smtClean="0"/>
              <a:t>Problem: True underlying relationship between age and family size is not linear</a:t>
            </a:r>
          </a:p>
        </p:txBody>
      </p:sp>
      <p:pic>
        <p:nvPicPr>
          <p:cNvPr id="126979" name="Picture 2"/>
          <p:cNvPicPr>
            <a:picLocks noGrp="1" noChangeAspect="1" noChangeArrowheads="1"/>
          </p:cNvPicPr>
          <p:nvPr>
            <p:ph idx="1"/>
          </p:nvPr>
        </p:nvPicPr>
        <p:blipFill>
          <a:blip r:embed="rId3" cstate="print"/>
          <a:srcRect/>
          <a:stretch>
            <a:fillRect/>
          </a:stretch>
        </p:blipFill>
        <p:spPr>
          <a:xfrm>
            <a:off x="1042988" y="1412875"/>
            <a:ext cx="6996112" cy="5119688"/>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8002" name="1 Título"/>
          <p:cNvSpPr>
            <a:spLocks noGrp="1"/>
          </p:cNvSpPr>
          <p:nvPr>
            <p:ph type="title"/>
          </p:nvPr>
        </p:nvSpPr>
        <p:spPr/>
        <p:txBody>
          <a:bodyPr/>
          <a:lstStyle/>
          <a:p>
            <a:endParaRPr lang="es-MX" smtClean="0"/>
          </a:p>
        </p:txBody>
      </p:sp>
      <p:sp>
        <p:nvSpPr>
          <p:cNvPr id="128003" name="2 Marcador de contenido"/>
          <p:cNvSpPr>
            <a:spLocks noGrp="1"/>
          </p:cNvSpPr>
          <p:nvPr>
            <p:ph idx="1"/>
          </p:nvPr>
        </p:nvSpPr>
        <p:spPr/>
        <p:txBody>
          <a:bodyPr/>
          <a:lstStyle/>
          <a:p>
            <a:r>
              <a:rPr lang="es-MX" smtClean="0"/>
              <a:t>The solution is to generate a categorical variable with the following values, for example: </a:t>
            </a:r>
          </a:p>
          <a:p>
            <a:pPr lvl="1"/>
            <a:r>
              <a:rPr lang="es-MX" smtClean="0"/>
              <a:t>1 if age is between 15 and 24</a:t>
            </a:r>
          </a:p>
          <a:p>
            <a:pPr lvl="1"/>
            <a:r>
              <a:rPr lang="es-MX" smtClean="0"/>
              <a:t>2 if age is between 25 and 35</a:t>
            </a:r>
          </a:p>
          <a:p>
            <a:pPr lvl="1"/>
            <a:r>
              <a:rPr lang="es-MX" smtClean="0"/>
              <a:t>3 if age is between 36 and 49</a:t>
            </a:r>
          </a:p>
          <a:p>
            <a:r>
              <a:rPr lang="es-MX" smtClean="0"/>
              <a:t>CAUTION: Do </a:t>
            </a:r>
            <a:r>
              <a:rPr lang="es-MX" b="1" smtClean="0"/>
              <a:t>not</a:t>
            </a:r>
            <a:r>
              <a:rPr lang="es-MX" smtClean="0"/>
              <a:t> include the categorical value itself in the model! (it would force us to make a new, unrealistic, linearity assumption)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026" name="1 Título"/>
          <p:cNvSpPr>
            <a:spLocks noGrp="1"/>
          </p:cNvSpPr>
          <p:nvPr>
            <p:ph type="title"/>
          </p:nvPr>
        </p:nvSpPr>
        <p:spPr/>
        <p:txBody>
          <a:bodyPr/>
          <a:lstStyle/>
          <a:p>
            <a:endParaRPr lang="es-MX" smtClean="0"/>
          </a:p>
        </p:txBody>
      </p:sp>
      <p:sp>
        <p:nvSpPr>
          <p:cNvPr id="129027" name="2 Marcador de contenido"/>
          <p:cNvSpPr>
            <a:spLocks noGrp="1"/>
          </p:cNvSpPr>
          <p:nvPr>
            <p:ph idx="1"/>
          </p:nvPr>
        </p:nvSpPr>
        <p:spPr/>
        <p:txBody>
          <a:bodyPr/>
          <a:lstStyle/>
          <a:p>
            <a:r>
              <a:rPr lang="es-MX" smtClean="0"/>
              <a:t>We must generate dummy variables to designate each category:</a:t>
            </a:r>
          </a:p>
          <a:p>
            <a:pPr lvl="1"/>
            <a:r>
              <a:rPr lang="es-MX" smtClean="0"/>
              <a:t>Dummy 1=1 if age is 15-24, 0 if otherwise</a:t>
            </a:r>
          </a:p>
          <a:p>
            <a:pPr lvl="1"/>
            <a:r>
              <a:rPr lang="es-MX" smtClean="0"/>
              <a:t>Dummy 2=1 if age is 25-35, 0 if otherwise</a:t>
            </a:r>
          </a:p>
          <a:p>
            <a:pPr lvl="1"/>
            <a:r>
              <a:rPr lang="es-MX" smtClean="0"/>
              <a:t>Dummy 3=1 if age is 36-49, 0 if otherwise</a:t>
            </a:r>
          </a:p>
          <a:p>
            <a:r>
              <a:rPr lang="es-MX" smtClean="0"/>
              <a:t>Then we include two of these in the model, the one we left out is the </a:t>
            </a:r>
            <a:r>
              <a:rPr lang="es-MX" b="1" smtClean="0"/>
              <a:t>reference category. </a:t>
            </a:r>
          </a:p>
          <a:p>
            <a:endParaRPr lang="es-MX"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0050" name="Picture 2"/>
          <p:cNvPicPr>
            <a:picLocks noChangeAspect="1" noChangeArrowheads="1"/>
          </p:cNvPicPr>
          <p:nvPr/>
        </p:nvPicPr>
        <p:blipFill>
          <a:blip r:embed="rId3" cstate="print"/>
          <a:srcRect/>
          <a:stretch>
            <a:fillRect/>
          </a:stretch>
        </p:blipFill>
        <p:spPr bwMode="auto">
          <a:xfrm>
            <a:off x="1619250" y="1268413"/>
            <a:ext cx="6396038" cy="4681537"/>
          </a:xfrm>
          <a:prstGeom prst="rect">
            <a:avLst/>
          </a:prstGeom>
          <a:noFill/>
          <a:ln w="9525">
            <a:noFill/>
            <a:miter lim="800000"/>
            <a:headEnd/>
            <a:tailEnd/>
          </a:ln>
        </p:spPr>
      </p:pic>
      <p:sp>
        <p:nvSpPr>
          <p:cNvPr id="5" name="1 Título"/>
          <p:cNvSpPr txBox="1">
            <a:spLocks/>
          </p:cNvSpPr>
          <p:nvPr/>
        </p:nvSpPr>
        <p:spPr>
          <a:xfrm>
            <a:off x="457200" y="274638"/>
            <a:ext cx="8229600" cy="1143000"/>
          </a:xfrm>
          <a:prstGeom prst="rect">
            <a:avLst/>
          </a:prstGeom>
        </p:spPr>
        <p:txBody>
          <a:bodyPr>
            <a:normAutofit/>
          </a:bodyPr>
          <a:lstStyle/>
          <a:p>
            <a:pPr algn="ctr" fontAlgn="auto">
              <a:spcAft>
                <a:spcPts val="0"/>
              </a:spcAft>
              <a:defRPr/>
            </a:pPr>
            <a:r>
              <a:rPr lang="es-MX" sz="3200" dirty="0" err="1">
                <a:solidFill>
                  <a:prstClr val="black"/>
                </a:solidFill>
                <a:latin typeface="Calibri"/>
                <a:cs typeface="+mn-cs"/>
              </a:rPr>
              <a:t>Solution</a:t>
            </a:r>
            <a:r>
              <a:rPr lang="es-MX" sz="3200" dirty="0">
                <a:solidFill>
                  <a:prstClr val="black"/>
                </a:solidFill>
                <a:latin typeface="Calibri"/>
                <a:cs typeface="+mn-cs"/>
              </a:rPr>
              <a:t>: </a:t>
            </a:r>
            <a:r>
              <a:rPr lang="es-MX" sz="3200" dirty="0" err="1">
                <a:solidFill>
                  <a:prstClr val="black"/>
                </a:solidFill>
                <a:latin typeface="Calibri"/>
                <a:cs typeface="+mn-cs"/>
              </a:rPr>
              <a:t>Include</a:t>
            </a:r>
            <a:r>
              <a:rPr lang="es-MX" sz="3200" dirty="0">
                <a:solidFill>
                  <a:prstClr val="black"/>
                </a:solidFill>
                <a:latin typeface="Calibri"/>
                <a:cs typeface="+mn-cs"/>
              </a:rPr>
              <a:t> </a:t>
            </a:r>
            <a:r>
              <a:rPr lang="es-MX" sz="3200" dirty="0" err="1">
                <a:solidFill>
                  <a:prstClr val="black"/>
                </a:solidFill>
                <a:latin typeface="Calibri"/>
                <a:cs typeface="+mn-cs"/>
              </a:rPr>
              <a:t>dummy</a:t>
            </a:r>
            <a:r>
              <a:rPr lang="es-MX" sz="3200" dirty="0">
                <a:solidFill>
                  <a:prstClr val="black"/>
                </a:solidFill>
                <a:latin typeface="Calibri"/>
                <a:cs typeface="+mn-cs"/>
              </a:rPr>
              <a:t> variables!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5" name="1 Título"/>
          <p:cNvSpPr>
            <a:spLocks noGrp="1"/>
          </p:cNvSpPr>
          <p:nvPr>
            <p:ph type="title"/>
          </p:nvPr>
        </p:nvSpPr>
        <p:spPr/>
        <p:txBody>
          <a:bodyPr/>
          <a:lstStyle/>
          <a:p>
            <a:endParaRPr lang="es-MX" smtClean="0"/>
          </a:p>
        </p:txBody>
      </p:sp>
      <p:sp>
        <p:nvSpPr>
          <p:cNvPr id="3" name="2 Marcador de contenido"/>
          <p:cNvSpPr>
            <a:spLocks noGrp="1"/>
          </p:cNvSpPr>
          <p:nvPr>
            <p:ph idx="1"/>
          </p:nvPr>
        </p:nvSpPr>
        <p:spPr>
          <a:xfrm>
            <a:off x="923925" y="1676400"/>
            <a:ext cx="7762875" cy="3962400"/>
          </a:xfrm>
        </p:spPr>
        <p:txBody>
          <a:bodyPr>
            <a:normAutofit lnSpcReduction="10000"/>
          </a:bodyPr>
          <a:lstStyle/>
          <a:p>
            <a:pPr>
              <a:defRPr/>
            </a:pPr>
            <a:r>
              <a:rPr lang="es-MX" dirty="0" smtClean="0"/>
              <a:t>A </a:t>
            </a:r>
            <a:r>
              <a:rPr lang="es-MX" dirty="0" err="1" smtClean="0"/>
              <a:t>preferable</a:t>
            </a:r>
            <a:r>
              <a:rPr lang="es-MX" dirty="0" smtClean="0"/>
              <a:t> </a:t>
            </a:r>
            <a:r>
              <a:rPr lang="es-MX" dirty="0" err="1" smtClean="0"/>
              <a:t>model</a:t>
            </a:r>
            <a:r>
              <a:rPr lang="es-MX" dirty="0" smtClean="0"/>
              <a:t> </a:t>
            </a:r>
            <a:r>
              <a:rPr lang="es-MX" dirty="0" err="1" smtClean="0"/>
              <a:t>would</a:t>
            </a:r>
            <a:r>
              <a:rPr lang="es-MX" dirty="0" smtClean="0"/>
              <a:t> </a:t>
            </a:r>
            <a:r>
              <a:rPr lang="es-MX" dirty="0" err="1" smtClean="0"/>
              <a:t>then</a:t>
            </a:r>
            <a:r>
              <a:rPr lang="es-MX" dirty="0" smtClean="0"/>
              <a:t> </a:t>
            </a:r>
            <a:r>
              <a:rPr lang="es-MX" dirty="0" err="1" smtClean="0"/>
              <a:t>be</a:t>
            </a:r>
            <a:r>
              <a:rPr lang="es-MX" dirty="0" smtClean="0"/>
              <a:t> :</a:t>
            </a:r>
          </a:p>
          <a:p>
            <a:pPr>
              <a:defRPr/>
            </a:pPr>
            <a:endParaRPr lang="es-MX" dirty="0"/>
          </a:p>
          <a:p>
            <a:pPr>
              <a:defRPr/>
            </a:pPr>
            <a:endParaRPr lang="es-MX" dirty="0" smtClean="0"/>
          </a:p>
          <a:p>
            <a:pPr>
              <a:defRPr/>
            </a:pPr>
            <a:r>
              <a:rPr lang="es-MX" dirty="0" smtClean="0"/>
              <a:t>Note </a:t>
            </a:r>
            <a:r>
              <a:rPr lang="es-MX" dirty="0" err="1" smtClean="0"/>
              <a:t>that</a:t>
            </a:r>
            <a:r>
              <a:rPr lang="es-MX" dirty="0" smtClean="0"/>
              <a:t> </a:t>
            </a:r>
            <a:r>
              <a:rPr lang="es-MX" dirty="0" err="1" smtClean="0"/>
              <a:t>the</a:t>
            </a:r>
            <a:r>
              <a:rPr lang="es-MX" dirty="0" smtClean="0"/>
              <a:t> 15-25 </a:t>
            </a:r>
            <a:r>
              <a:rPr lang="es-MX" dirty="0" err="1" smtClean="0"/>
              <a:t>group</a:t>
            </a:r>
            <a:r>
              <a:rPr lang="es-MX" dirty="0" smtClean="0"/>
              <a:t> </a:t>
            </a:r>
            <a:r>
              <a:rPr lang="es-MX" dirty="0" err="1" smtClean="0"/>
              <a:t>will</a:t>
            </a:r>
            <a:r>
              <a:rPr lang="es-MX" dirty="0" smtClean="0"/>
              <a:t> </a:t>
            </a:r>
            <a:r>
              <a:rPr lang="es-MX" dirty="0" err="1" smtClean="0"/>
              <a:t>be</a:t>
            </a:r>
            <a:r>
              <a:rPr lang="es-MX" dirty="0" smtClean="0"/>
              <a:t> </a:t>
            </a:r>
            <a:r>
              <a:rPr lang="es-MX" dirty="0" err="1" smtClean="0"/>
              <a:t>left</a:t>
            </a:r>
            <a:r>
              <a:rPr lang="es-MX" dirty="0" smtClean="0"/>
              <a:t> as </a:t>
            </a:r>
            <a:r>
              <a:rPr lang="es-MX" dirty="0" err="1" smtClean="0"/>
              <a:t>the</a:t>
            </a:r>
            <a:r>
              <a:rPr lang="es-MX" dirty="0" smtClean="0"/>
              <a:t> </a:t>
            </a:r>
            <a:r>
              <a:rPr lang="es-MX" dirty="0" err="1" smtClean="0"/>
              <a:t>reference</a:t>
            </a:r>
            <a:r>
              <a:rPr lang="es-MX" dirty="0" smtClean="0"/>
              <a:t> </a:t>
            </a:r>
            <a:r>
              <a:rPr lang="es-MX" dirty="0" err="1" smtClean="0"/>
              <a:t>category</a:t>
            </a:r>
            <a:endParaRPr lang="es-MX" dirty="0" smtClean="0"/>
          </a:p>
          <a:p>
            <a:pPr>
              <a:defRPr/>
            </a:pPr>
            <a:r>
              <a:rPr lang="es-MX" dirty="0" smtClean="0">
                <a:latin typeface="Symbol" pitchFamily="18" charset="2"/>
              </a:rPr>
              <a:t>b</a:t>
            </a:r>
            <a:r>
              <a:rPr lang="es-MX" baseline="-25000" dirty="0" smtClean="0"/>
              <a:t>2</a:t>
            </a:r>
            <a:r>
              <a:rPr lang="es-MX" dirty="0" smtClean="0"/>
              <a:t> </a:t>
            </a:r>
            <a:r>
              <a:rPr lang="es-MX" dirty="0" err="1" smtClean="0"/>
              <a:t>is</a:t>
            </a:r>
            <a:r>
              <a:rPr lang="es-MX" dirty="0" smtClean="0"/>
              <a:t> </a:t>
            </a:r>
            <a:r>
              <a:rPr lang="es-MX" dirty="0" err="1" smtClean="0"/>
              <a:t>the</a:t>
            </a:r>
            <a:r>
              <a:rPr lang="es-MX" dirty="0" smtClean="0"/>
              <a:t> </a:t>
            </a:r>
            <a:r>
              <a:rPr lang="es-MX" dirty="0" err="1" smtClean="0"/>
              <a:t>average</a:t>
            </a:r>
            <a:r>
              <a:rPr lang="es-MX" dirty="0" smtClean="0"/>
              <a:t> </a:t>
            </a:r>
            <a:r>
              <a:rPr lang="es-MX" dirty="0" err="1" smtClean="0"/>
              <a:t>difference</a:t>
            </a:r>
            <a:r>
              <a:rPr lang="es-MX" dirty="0" smtClean="0"/>
              <a:t> in </a:t>
            </a:r>
            <a:r>
              <a:rPr lang="es-MX" dirty="0" err="1" smtClean="0"/>
              <a:t>family</a:t>
            </a:r>
            <a:r>
              <a:rPr lang="es-MX" dirty="0" smtClean="0"/>
              <a:t> </a:t>
            </a:r>
            <a:r>
              <a:rPr lang="es-MX" dirty="0" err="1" smtClean="0"/>
              <a:t>size</a:t>
            </a:r>
            <a:r>
              <a:rPr lang="es-MX" dirty="0" smtClean="0"/>
              <a:t> </a:t>
            </a:r>
            <a:r>
              <a:rPr lang="es-MX" dirty="0" err="1" smtClean="0"/>
              <a:t>between</a:t>
            </a:r>
            <a:r>
              <a:rPr lang="es-MX" dirty="0" smtClean="0"/>
              <a:t> </a:t>
            </a:r>
            <a:r>
              <a:rPr lang="es-MX" dirty="0" err="1" smtClean="0"/>
              <a:t>the</a:t>
            </a:r>
            <a:r>
              <a:rPr lang="es-MX" dirty="0" smtClean="0"/>
              <a:t> 25-35 </a:t>
            </a:r>
            <a:r>
              <a:rPr lang="es-MX" dirty="0" err="1" smtClean="0"/>
              <a:t>group</a:t>
            </a:r>
            <a:r>
              <a:rPr lang="es-MX" dirty="0" smtClean="0"/>
              <a:t> and </a:t>
            </a:r>
            <a:r>
              <a:rPr lang="es-MX" dirty="0" err="1" smtClean="0"/>
              <a:t>the</a:t>
            </a:r>
            <a:r>
              <a:rPr lang="es-MX" dirty="0" smtClean="0"/>
              <a:t> </a:t>
            </a:r>
            <a:r>
              <a:rPr lang="es-MX" dirty="0" err="1" smtClean="0"/>
              <a:t>referents</a:t>
            </a:r>
            <a:r>
              <a:rPr lang="es-MX" dirty="0" smtClean="0"/>
              <a:t>, </a:t>
            </a:r>
            <a:r>
              <a:rPr lang="es-MX" dirty="0" err="1" smtClean="0"/>
              <a:t>same</a:t>
            </a:r>
            <a:r>
              <a:rPr lang="es-MX" dirty="0" smtClean="0"/>
              <a:t> </a:t>
            </a:r>
            <a:r>
              <a:rPr lang="es-MX" dirty="0" err="1" smtClean="0"/>
              <a:t>reasoning</a:t>
            </a:r>
            <a:r>
              <a:rPr lang="es-MX" dirty="0" smtClean="0"/>
              <a:t> </a:t>
            </a:r>
            <a:r>
              <a:rPr lang="es-MX" dirty="0" err="1" smtClean="0"/>
              <a:t>for</a:t>
            </a:r>
            <a:r>
              <a:rPr lang="es-MX" dirty="0" smtClean="0"/>
              <a:t> </a:t>
            </a:r>
            <a:r>
              <a:rPr lang="es-MX" dirty="0" smtClean="0">
                <a:latin typeface="Symbol" pitchFamily="18" charset="2"/>
              </a:rPr>
              <a:t>b</a:t>
            </a:r>
            <a:r>
              <a:rPr lang="es-MX" baseline="-25000" dirty="0" smtClean="0">
                <a:latin typeface="Symbol" pitchFamily="18" charset="2"/>
              </a:rPr>
              <a:t>3</a:t>
            </a:r>
            <a:r>
              <a:rPr lang="es-MX" dirty="0" smtClean="0"/>
              <a:t> </a:t>
            </a:r>
          </a:p>
          <a:p>
            <a:pPr>
              <a:defRPr/>
            </a:pPr>
            <a:endParaRPr lang="es-MX" dirty="0"/>
          </a:p>
        </p:txBody>
      </p:sp>
      <p:sp>
        <p:nvSpPr>
          <p:cNvPr id="4" name="Rounded Rectangle 3"/>
          <p:cNvSpPr/>
          <p:nvPr/>
        </p:nvSpPr>
        <p:spPr>
          <a:xfrm>
            <a:off x="1295400" y="2286000"/>
            <a:ext cx="7010400" cy="8382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p>
        </p:txBody>
      </p:sp>
      <p:graphicFrame>
        <p:nvGraphicFramePr>
          <p:cNvPr id="8194" name="Object 4"/>
          <p:cNvGraphicFramePr>
            <a:graphicFrameLocks noChangeAspect="1"/>
          </p:cNvGraphicFramePr>
          <p:nvPr/>
        </p:nvGraphicFramePr>
        <p:xfrm>
          <a:off x="1460500" y="2492375"/>
          <a:ext cx="6616700" cy="576263"/>
        </p:xfrm>
        <a:graphic>
          <a:graphicData uri="http://schemas.openxmlformats.org/presentationml/2006/ole">
            <mc:AlternateContent xmlns:mc="http://schemas.openxmlformats.org/markup-compatibility/2006">
              <mc:Choice xmlns:v="urn:schemas-microsoft-com:vml" Requires="v">
                <p:oleObj spid="_x0000_s8203" name="Ecuación" r:id="rId4" imgW="2362200" imgH="228600" progId="Equation.3">
                  <p:embed/>
                </p:oleObj>
              </mc:Choice>
              <mc:Fallback>
                <p:oleObj name="Ecuación" r:id="rId4" imgW="2362200" imgH="228600"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60500" y="2492375"/>
                        <a:ext cx="6616700" cy="576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1074" name="1 Título"/>
          <p:cNvSpPr>
            <a:spLocks noGrp="1"/>
          </p:cNvSpPr>
          <p:nvPr>
            <p:ph type="title"/>
          </p:nvPr>
        </p:nvSpPr>
        <p:spPr/>
        <p:txBody>
          <a:bodyPr/>
          <a:lstStyle/>
          <a:p>
            <a:r>
              <a:rPr lang="es-MX" smtClean="0"/>
              <a:t>Heterogeneous impact</a:t>
            </a:r>
          </a:p>
        </p:txBody>
      </p:sp>
      <p:sp>
        <p:nvSpPr>
          <p:cNvPr id="131075" name="2 Marcador de contenido"/>
          <p:cNvSpPr>
            <a:spLocks noGrp="1"/>
          </p:cNvSpPr>
          <p:nvPr>
            <p:ph idx="1"/>
          </p:nvPr>
        </p:nvSpPr>
        <p:spPr/>
        <p:txBody>
          <a:bodyPr/>
          <a:lstStyle/>
          <a:p>
            <a:r>
              <a:rPr lang="es-MX" smtClean="0"/>
              <a:t>The programme may have a different impact in particular subgroups of the population</a:t>
            </a:r>
          </a:p>
          <a:p>
            <a:r>
              <a:rPr lang="es-MX" smtClean="0"/>
              <a:t>What if its impact is different in urban and rural areas? </a:t>
            </a:r>
          </a:p>
          <a:p>
            <a:r>
              <a:rPr lang="es-MX" smtClean="0"/>
              <a:t>We need to evelaute the possibility of this </a:t>
            </a:r>
            <a:r>
              <a:rPr lang="es-MX" b="1" smtClean="0"/>
              <a:t>heterogeneous impact </a:t>
            </a:r>
            <a:r>
              <a:rPr lang="es-MX" smtClean="0"/>
              <a:t>(a.k.a interaction, a.k.a. effect modification), so we must re-specify our model to accomodate for this…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2098" name="1 Título"/>
          <p:cNvSpPr>
            <a:spLocks noGrp="1"/>
          </p:cNvSpPr>
          <p:nvPr>
            <p:ph type="title"/>
          </p:nvPr>
        </p:nvSpPr>
        <p:spPr/>
        <p:txBody>
          <a:bodyPr/>
          <a:lstStyle/>
          <a:p>
            <a:r>
              <a:rPr lang="es-MX" smtClean="0"/>
              <a:t>Heterogeneous impact </a:t>
            </a:r>
          </a:p>
        </p:txBody>
      </p:sp>
      <p:sp>
        <p:nvSpPr>
          <p:cNvPr id="132099" name="2 Marcador de contenido"/>
          <p:cNvSpPr>
            <a:spLocks noGrp="1"/>
          </p:cNvSpPr>
          <p:nvPr>
            <p:ph idx="1"/>
          </p:nvPr>
        </p:nvSpPr>
        <p:spPr/>
        <p:txBody>
          <a:bodyPr/>
          <a:lstStyle/>
          <a:p>
            <a:r>
              <a:rPr lang="es-MX" smtClean="0"/>
              <a:t>We want to know if the effect of the programme is different in rural areas than in urban areas.</a:t>
            </a:r>
          </a:p>
          <a:p>
            <a:r>
              <a:rPr lang="es-MX" smtClean="0"/>
              <a:t>We need to include an interaction variable in the model, that is: the product of the programme dummy and the rural/urban dummy variable (R</a:t>
            </a:r>
            <a:r>
              <a:rPr lang="es-MX" baseline="-25000" smtClean="0"/>
              <a:t>i </a:t>
            </a:r>
            <a:r>
              <a:rPr lang="es-MX" smtClean="0"/>
              <a:t>{1=rural, 0=urban})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en-GB" sz="4000" smtClean="0"/>
              <a:t>How do we answer the question…?</a:t>
            </a:r>
          </a:p>
        </p:txBody>
      </p:sp>
      <p:sp>
        <p:nvSpPr>
          <p:cNvPr id="113667" name="Rectangle 3"/>
          <p:cNvSpPr>
            <a:spLocks noGrp="1" noChangeArrowheads="1"/>
          </p:cNvSpPr>
          <p:nvPr>
            <p:ph idx="1"/>
          </p:nvPr>
        </p:nvSpPr>
        <p:spPr/>
        <p:txBody>
          <a:bodyPr/>
          <a:lstStyle/>
          <a:p>
            <a:pPr>
              <a:buFontTx/>
              <a:buNone/>
            </a:pPr>
            <a:endParaRPr lang="en-GB" sz="3600" smtClean="0"/>
          </a:p>
          <a:p>
            <a:pPr>
              <a:buFontTx/>
              <a:buNone/>
            </a:pPr>
            <a:endParaRPr lang="en-GB" sz="3600" smtClean="0"/>
          </a:p>
          <a:p>
            <a:pPr algn="ctr">
              <a:buFontTx/>
              <a:buNone/>
            </a:pPr>
            <a:r>
              <a:rPr lang="en-GB" sz="3600" smtClean="0"/>
              <a:t>Did the programme have an impact on children’s height?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21" name="5 Marcador de contenido"/>
          <p:cNvSpPr>
            <a:spLocks noGrp="1"/>
          </p:cNvSpPr>
          <p:nvPr>
            <p:ph idx="1"/>
          </p:nvPr>
        </p:nvSpPr>
        <p:spPr>
          <a:xfrm>
            <a:off x="468313" y="692150"/>
            <a:ext cx="8229600" cy="5184775"/>
          </a:xfrm>
        </p:spPr>
        <p:txBody>
          <a:bodyPr/>
          <a:lstStyle/>
          <a:p>
            <a:endParaRPr lang="es-MX" smtClean="0"/>
          </a:p>
          <a:p>
            <a:endParaRPr lang="es-MX" smtClean="0"/>
          </a:p>
          <a:p>
            <a:r>
              <a:rPr lang="es-MX" sz="2400" smtClean="0"/>
              <a:t>This looks complicated but it´s actually easy! </a:t>
            </a:r>
          </a:p>
          <a:p>
            <a:r>
              <a:rPr lang="es-MX" sz="2400" smtClean="0"/>
              <a:t>Suppose we want to know what is the impact of the programme in those who are in urban areas …</a:t>
            </a:r>
          </a:p>
          <a:p>
            <a:endParaRPr lang="es-MX" sz="2400" smtClean="0"/>
          </a:p>
          <a:p>
            <a:endParaRPr lang="es-MX" sz="2400" smtClean="0"/>
          </a:p>
          <a:p>
            <a:endParaRPr lang="es-MX" sz="2400" smtClean="0"/>
          </a:p>
          <a:p>
            <a:r>
              <a:rPr lang="es-MX" sz="2400" smtClean="0"/>
              <a:t>So the impact in urban areas is just </a:t>
            </a:r>
            <a:r>
              <a:rPr lang="es-MX" sz="2400" smtClean="0">
                <a:latin typeface="Symbol" pitchFamily="18" charset="2"/>
              </a:rPr>
              <a:t>b</a:t>
            </a:r>
            <a:r>
              <a:rPr lang="es-MX" sz="2400" baseline="-25000" smtClean="0"/>
              <a:t>1</a:t>
            </a:r>
          </a:p>
        </p:txBody>
      </p:sp>
      <p:sp>
        <p:nvSpPr>
          <p:cNvPr id="7" name="Rounded Rectangle 6"/>
          <p:cNvSpPr/>
          <p:nvPr/>
        </p:nvSpPr>
        <p:spPr>
          <a:xfrm>
            <a:off x="762000" y="914400"/>
            <a:ext cx="7696200" cy="8382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p>
        </p:txBody>
      </p:sp>
      <p:graphicFrame>
        <p:nvGraphicFramePr>
          <p:cNvPr id="9218" name="Object 1"/>
          <p:cNvGraphicFramePr>
            <a:graphicFrameLocks noChangeAspect="1"/>
          </p:cNvGraphicFramePr>
          <p:nvPr/>
        </p:nvGraphicFramePr>
        <p:xfrm>
          <a:off x="896938" y="1101725"/>
          <a:ext cx="7426325" cy="463550"/>
        </p:xfrm>
        <a:graphic>
          <a:graphicData uri="http://schemas.openxmlformats.org/presentationml/2006/ole">
            <mc:AlternateContent xmlns:mc="http://schemas.openxmlformats.org/markup-compatibility/2006">
              <mc:Choice xmlns:v="urn:schemas-microsoft-com:vml" Requires="v">
                <p:oleObj spid="_x0000_s9245" name="Ecuación" r:id="rId4" imgW="3289300" imgH="228600" progId="Equation.3">
                  <p:embed/>
                </p:oleObj>
              </mc:Choice>
              <mc:Fallback>
                <p:oleObj name="Ecuación" r:id="rId4" imgW="3289300" imgH="228600" progId="Equation.3">
                  <p:embed/>
                  <p:pic>
                    <p:nvPicPr>
                      <p:cNvPr id="0" name="Picture 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6938" y="1101725"/>
                        <a:ext cx="7426325" cy="463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ounded Rectangle 10"/>
          <p:cNvSpPr/>
          <p:nvPr/>
        </p:nvSpPr>
        <p:spPr>
          <a:xfrm>
            <a:off x="533400" y="3124200"/>
            <a:ext cx="8305800" cy="15240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p>
        </p:txBody>
      </p:sp>
      <p:graphicFrame>
        <p:nvGraphicFramePr>
          <p:cNvPr id="9219" name="Object 7"/>
          <p:cNvGraphicFramePr>
            <a:graphicFrameLocks noChangeAspect="1"/>
          </p:cNvGraphicFramePr>
          <p:nvPr/>
        </p:nvGraphicFramePr>
        <p:xfrm>
          <a:off x="652463" y="3309938"/>
          <a:ext cx="7915275" cy="466725"/>
        </p:xfrm>
        <a:graphic>
          <a:graphicData uri="http://schemas.openxmlformats.org/presentationml/2006/ole">
            <mc:AlternateContent xmlns:mc="http://schemas.openxmlformats.org/markup-compatibility/2006">
              <mc:Choice xmlns:v="urn:schemas-microsoft-com:vml" Requires="v">
                <p:oleObj spid="_x0000_s9246" name="Ecuación" r:id="rId6" imgW="3505200" imgH="228600" progId="Equation.3">
                  <p:embed/>
                </p:oleObj>
              </mc:Choice>
              <mc:Fallback>
                <p:oleObj name="Ecuación" r:id="rId6" imgW="3505200" imgH="228600" progId="Equation.3">
                  <p:embed/>
                  <p:pic>
                    <p:nvPicPr>
                      <p:cNvPr id="0" name="Picture 2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2463" y="3309938"/>
                        <a:ext cx="7915275" cy="466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20" name="Object 8"/>
          <p:cNvGraphicFramePr>
            <a:graphicFrameLocks noChangeAspect="1"/>
          </p:cNvGraphicFramePr>
          <p:nvPr/>
        </p:nvGraphicFramePr>
        <p:xfrm>
          <a:off x="611188" y="4076700"/>
          <a:ext cx="8024812" cy="465138"/>
        </p:xfrm>
        <a:graphic>
          <a:graphicData uri="http://schemas.openxmlformats.org/presentationml/2006/ole">
            <mc:AlternateContent xmlns:mc="http://schemas.openxmlformats.org/markup-compatibility/2006">
              <mc:Choice xmlns:v="urn:schemas-microsoft-com:vml" Requires="v">
                <p:oleObj spid="_x0000_s9247" name="Ecuación" r:id="rId8" imgW="3556000" imgH="228600" progId="Equation.3">
                  <p:embed/>
                </p:oleObj>
              </mc:Choice>
              <mc:Fallback>
                <p:oleObj name="Ecuación" r:id="rId8" imgW="3556000" imgH="228600" progId="Equation.3">
                  <p:embed/>
                  <p:pic>
                    <p:nvPicPr>
                      <p:cNvPr id="0" name="Picture 2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1188" y="4076700"/>
                        <a:ext cx="8024812" cy="465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5 Marcador de contenido"/>
          <p:cNvSpPr>
            <a:spLocks noGrp="1"/>
          </p:cNvSpPr>
          <p:nvPr>
            <p:ph idx="1"/>
          </p:nvPr>
        </p:nvSpPr>
        <p:spPr>
          <a:xfrm>
            <a:off x="468313" y="692150"/>
            <a:ext cx="8229600" cy="5184775"/>
          </a:xfrm>
        </p:spPr>
        <p:txBody>
          <a:bodyPr>
            <a:normAutofit fontScale="92500" lnSpcReduction="10000"/>
          </a:bodyPr>
          <a:lstStyle/>
          <a:p>
            <a:pPr>
              <a:defRPr/>
            </a:pPr>
            <a:r>
              <a:rPr lang="es-MX" dirty="0" err="1" smtClean="0"/>
              <a:t>What</a:t>
            </a:r>
            <a:r>
              <a:rPr lang="es-MX" dirty="0" smtClean="0"/>
              <a:t> </a:t>
            </a:r>
            <a:r>
              <a:rPr lang="es-MX" dirty="0" err="1" smtClean="0"/>
              <a:t>about</a:t>
            </a:r>
            <a:r>
              <a:rPr lang="es-MX" dirty="0" smtClean="0"/>
              <a:t> </a:t>
            </a:r>
            <a:r>
              <a:rPr lang="es-MX" dirty="0" err="1" smtClean="0"/>
              <a:t>the</a:t>
            </a:r>
            <a:r>
              <a:rPr lang="es-MX" dirty="0" smtClean="0"/>
              <a:t> rural </a:t>
            </a:r>
            <a:r>
              <a:rPr lang="es-MX" dirty="0" err="1" smtClean="0"/>
              <a:t>areas</a:t>
            </a:r>
            <a:r>
              <a:rPr lang="es-MX" dirty="0" smtClean="0"/>
              <a:t>?</a:t>
            </a:r>
          </a:p>
          <a:p>
            <a:pPr>
              <a:defRPr/>
            </a:pPr>
            <a:endParaRPr lang="es-MX" dirty="0" smtClean="0"/>
          </a:p>
          <a:p>
            <a:pPr>
              <a:defRPr/>
            </a:pPr>
            <a:endParaRPr lang="es-MX" sz="2400" dirty="0" smtClean="0"/>
          </a:p>
          <a:p>
            <a:pPr>
              <a:defRPr/>
            </a:pPr>
            <a:endParaRPr lang="es-MX" sz="2400" dirty="0" smtClean="0"/>
          </a:p>
          <a:p>
            <a:pPr>
              <a:defRPr/>
            </a:pPr>
            <a:endParaRPr lang="es-MX" sz="2400" dirty="0" smtClean="0"/>
          </a:p>
          <a:p>
            <a:pPr>
              <a:defRPr/>
            </a:pPr>
            <a:endParaRPr lang="es-MX" sz="2400" dirty="0" smtClean="0"/>
          </a:p>
          <a:p>
            <a:pPr>
              <a:defRPr/>
            </a:pPr>
            <a:r>
              <a:rPr lang="es-MX" sz="2400" dirty="0" err="1" smtClean="0"/>
              <a:t>If</a:t>
            </a:r>
            <a:r>
              <a:rPr lang="es-MX" sz="2400" dirty="0" smtClean="0"/>
              <a:t> </a:t>
            </a:r>
            <a:r>
              <a:rPr lang="es-MX" sz="2400" dirty="0" err="1" smtClean="0"/>
              <a:t>we</a:t>
            </a:r>
            <a:r>
              <a:rPr lang="es-MX" sz="2400" dirty="0" smtClean="0"/>
              <a:t> look at </a:t>
            </a:r>
            <a:r>
              <a:rPr lang="es-MX" sz="2400" dirty="0" err="1" smtClean="0"/>
              <a:t>the</a:t>
            </a:r>
            <a:r>
              <a:rPr lang="es-MX" sz="2400" dirty="0" smtClean="0"/>
              <a:t> </a:t>
            </a:r>
            <a:r>
              <a:rPr lang="es-MX" sz="2400" dirty="0" err="1" smtClean="0"/>
              <a:t>difference</a:t>
            </a:r>
            <a:r>
              <a:rPr lang="es-MX" sz="2400" dirty="0" smtClean="0"/>
              <a:t> </a:t>
            </a:r>
            <a:r>
              <a:rPr lang="es-MX" sz="2400" dirty="0" err="1" smtClean="0"/>
              <a:t>we</a:t>
            </a:r>
            <a:r>
              <a:rPr lang="es-MX" sz="2400" dirty="0" smtClean="0"/>
              <a:t> </a:t>
            </a:r>
            <a:r>
              <a:rPr lang="es-MX" sz="2400" dirty="0" err="1" smtClean="0"/>
              <a:t>will</a:t>
            </a:r>
            <a:r>
              <a:rPr lang="es-MX" sz="2400" dirty="0" smtClean="0"/>
              <a:t> </a:t>
            </a:r>
            <a:r>
              <a:rPr lang="es-MX" sz="2400" dirty="0" err="1" smtClean="0"/>
              <a:t>see</a:t>
            </a:r>
            <a:r>
              <a:rPr lang="es-MX" sz="2400" dirty="0" smtClean="0"/>
              <a:t> </a:t>
            </a:r>
            <a:r>
              <a:rPr lang="es-MX" sz="2400" dirty="0" err="1" smtClean="0"/>
              <a:t>that</a:t>
            </a:r>
            <a:r>
              <a:rPr lang="es-MX" sz="2400" dirty="0" smtClean="0"/>
              <a:t> </a:t>
            </a:r>
            <a:r>
              <a:rPr lang="es-MX" sz="2400" dirty="0" err="1" smtClean="0"/>
              <a:t>the</a:t>
            </a:r>
            <a:r>
              <a:rPr lang="es-MX" sz="2400" dirty="0" smtClean="0"/>
              <a:t> </a:t>
            </a:r>
            <a:r>
              <a:rPr lang="es-MX" sz="2400" dirty="0" err="1" smtClean="0"/>
              <a:t>impact</a:t>
            </a:r>
            <a:r>
              <a:rPr lang="es-MX" sz="2400" dirty="0" smtClean="0"/>
              <a:t> in rural </a:t>
            </a:r>
            <a:r>
              <a:rPr lang="es-MX" sz="2400" dirty="0" err="1" smtClean="0"/>
              <a:t>group</a:t>
            </a:r>
            <a:r>
              <a:rPr lang="es-MX" sz="2400" dirty="0" smtClean="0"/>
              <a:t> </a:t>
            </a:r>
            <a:r>
              <a:rPr lang="es-MX" sz="2400" dirty="0" err="1" smtClean="0"/>
              <a:t>is</a:t>
            </a:r>
            <a:r>
              <a:rPr lang="es-MX" sz="2400" dirty="0" smtClean="0"/>
              <a:t>:</a:t>
            </a:r>
          </a:p>
          <a:p>
            <a:pPr>
              <a:buFont typeface="Wingdings" pitchFamily="2" charset="2"/>
              <a:buNone/>
              <a:defRPr/>
            </a:pPr>
            <a:endParaRPr lang="es-MX" sz="2400" dirty="0" smtClean="0"/>
          </a:p>
          <a:p>
            <a:pPr>
              <a:defRPr/>
            </a:pPr>
            <a:r>
              <a:rPr lang="es-MX" sz="2400" dirty="0" smtClean="0"/>
              <a:t>In </a:t>
            </a:r>
            <a:r>
              <a:rPr lang="es-MX" sz="2400" dirty="0" err="1" smtClean="0"/>
              <a:t>this</a:t>
            </a:r>
            <a:r>
              <a:rPr lang="es-MX" sz="2400" dirty="0" smtClean="0"/>
              <a:t> case, </a:t>
            </a:r>
            <a:r>
              <a:rPr lang="es-MX" sz="2400" dirty="0" err="1" smtClean="0"/>
              <a:t>the</a:t>
            </a:r>
            <a:r>
              <a:rPr lang="es-MX" sz="2400" dirty="0" smtClean="0"/>
              <a:t> </a:t>
            </a:r>
            <a:r>
              <a:rPr lang="es-MX" sz="2400" dirty="0" err="1" smtClean="0"/>
              <a:t>interaction</a:t>
            </a:r>
            <a:r>
              <a:rPr lang="es-MX" sz="2400" dirty="0" smtClean="0"/>
              <a:t> </a:t>
            </a:r>
            <a:r>
              <a:rPr lang="es-MX" sz="2400" dirty="0" err="1" smtClean="0"/>
              <a:t>coefficcient</a:t>
            </a:r>
            <a:r>
              <a:rPr lang="es-MX" sz="2400" dirty="0" smtClean="0"/>
              <a:t> </a:t>
            </a:r>
            <a:r>
              <a:rPr lang="es-MX" sz="2400" dirty="0" err="1" smtClean="0"/>
              <a:t>represents</a:t>
            </a:r>
            <a:r>
              <a:rPr lang="es-MX" sz="2400" dirty="0" smtClean="0"/>
              <a:t> </a:t>
            </a:r>
            <a:r>
              <a:rPr lang="es-MX" sz="2400" dirty="0" err="1" smtClean="0"/>
              <a:t>the</a:t>
            </a:r>
            <a:r>
              <a:rPr lang="es-MX" sz="2400" dirty="0" smtClean="0"/>
              <a:t> </a:t>
            </a:r>
            <a:r>
              <a:rPr lang="es-MX" sz="2400" dirty="0" err="1" smtClean="0"/>
              <a:t>impact</a:t>
            </a:r>
            <a:r>
              <a:rPr lang="es-MX" sz="2400" dirty="0" smtClean="0"/>
              <a:t> </a:t>
            </a:r>
            <a:r>
              <a:rPr lang="es-MX" sz="2400" dirty="0" err="1" smtClean="0"/>
              <a:t>heterogeneity</a:t>
            </a:r>
            <a:r>
              <a:rPr lang="es-MX" sz="2400" dirty="0" smtClean="0"/>
              <a:t>. </a:t>
            </a:r>
            <a:r>
              <a:rPr lang="es-MX" sz="2400" dirty="0" err="1" smtClean="0"/>
              <a:t>If</a:t>
            </a:r>
            <a:r>
              <a:rPr lang="es-MX" sz="2400" dirty="0" smtClean="0"/>
              <a:t> </a:t>
            </a:r>
            <a:r>
              <a:rPr lang="es-MX" sz="2400" dirty="0" err="1" smtClean="0"/>
              <a:t>we</a:t>
            </a:r>
            <a:r>
              <a:rPr lang="es-MX" sz="2400" dirty="0" smtClean="0"/>
              <a:t> </a:t>
            </a:r>
            <a:r>
              <a:rPr lang="es-MX" sz="2400" dirty="0" err="1" smtClean="0"/>
              <a:t>cannot</a:t>
            </a:r>
            <a:r>
              <a:rPr lang="es-MX" sz="2400" dirty="0" smtClean="0"/>
              <a:t> </a:t>
            </a:r>
            <a:r>
              <a:rPr lang="es-MX" sz="2400" dirty="0" err="1" smtClean="0"/>
              <a:t>reject</a:t>
            </a:r>
            <a:r>
              <a:rPr lang="es-MX" sz="2400" dirty="0" smtClean="0"/>
              <a:t> Ho </a:t>
            </a:r>
            <a:r>
              <a:rPr lang="es-MX" sz="2400" dirty="0" err="1" smtClean="0"/>
              <a:t>we</a:t>
            </a:r>
            <a:r>
              <a:rPr lang="es-MX" sz="2400" dirty="0" smtClean="0"/>
              <a:t> </a:t>
            </a:r>
            <a:r>
              <a:rPr lang="es-MX" sz="2400" dirty="0" err="1" smtClean="0"/>
              <a:t>will</a:t>
            </a:r>
            <a:r>
              <a:rPr lang="es-MX" sz="2400" dirty="0" smtClean="0"/>
              <a:t> </a:t>
            </a:r>
            <a:r>
              <a:rPr lang="es-MX" sz="2400" dirty="0" err="1" smtClean="0"/>
              <a:t>conclude</a:t>
            </a:r>
            <a:r>
              <a:rPr lang="es-MX" sz="2400" dirty="0" smtClean="0"/>
              <a:t> </a:t>
            </a:r>
            <a:r>
              <a:rPr lang="es-MX" sz="2400" dirty="0" err="1" smtClean="0"/>
              <a:t>that</a:t>
            </a:r>
            <a:r>
              <a:rPr lang="es-MX" sz="2400" dirty="0" smtClean="0"/>
              <a:t> </a:t>
            </a:r>
            <a:r>
              <a:rPr lang="es-MX" sz="2400" dirty="0" err="1" smtClean="0"/>
              <a:t>the</a:t>
            </a:r>
            <a:r>
              <a:rPr lang="es-MX" sz="2400" dirty="0" smtClean="0"/>
              <a:t> </a:t>
            </a:r>
            <a:r>
              <a:rPr lang="es-MX" sz="2400" dirty="0" err="1" smtClean="0"/>
              <a:t>impact</a:t>
            </a:r>
            <a:r>
              <a:rPr lang="es-MX" sz="2400" dirty="0" smtClean="0"/>
              <a:t> </a:t>
            </a:r>
            <a:r>
              <a:rPr lang="es-MX" sz="2400" dirty="0" err="1" smtClean="0"/>
              <a:t>is</a:t>
            </a:r>
            <a:r>
              <a:rPr lang="es-MX" sz="2400" dirty="0" smtClean="0"/>
              <a:t> </a:t>
            </a:r>
            <a:r>
              <a:rPr lang="es-MX" sz="2400" dirty="0" err="1" smtClean="0"/>
              <a:t>homogeneous</a:t>
            </a:r>
            <a:r>
              <a:rPr lang="es-MX" sz="2400" dirty="0" smtClean="0"/>
              <a:t> in </a:t>
            </a:r>
            <a:r>
              <a:rPr lang="es-MX" sz="2400" dirty="0" err="1" smtClean="0"/>
              <a:t>urban</a:t>
            </a:r>
            <a:r>
              <a:rPr lang="es-MX" sz="2400" dirty="0" smtClean="0"/>
              <a:t> and rural </a:t>
            </a:r>
            <a:r>
              <a:rPr lang="es-MX" sz="2400" dirty="0" err="1" smtClean="0"/>
              <a:t>areas</a:t>
            </a:r>
            <a:r>
              <a:rPr lang="es-MX" sz="2400" dirty="0" smtClean="0"/>
              <a:t>. </a:t>
            </a:r>
          </a:p>
        </p:txBody>
      </p:sp>
      <p:sp>
        <p:nvSpPr>
          <p:cNvPr id="7" name="Rounded Rectangle 6"/>
          <p:cNvSpPr/>
          <p:nvPr/>
        </p:nvSpPr>
        <p:spPr>
          <a:xfrm>
            <a:off x="533400" y="1295400"/>
            <a:ext cx="8305800" cy="15240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p>
        </p:txBody>
      </p:sp>
      <p:graphicFrame>
        <p:nvGraphicFramePr>
          <p:cNvPr id="10242" name="Object 1"/>
          <p:cNvGraphicFramePr>
            <a:graphicFrameLocks noChangeAspect="1"/>
          </p:cNvGraphicFramePr>
          <p:nvPr/>
        </p:nvGraphicFramePr>
        <p:xfrm>
          <a:off x="571500" y="1412875"/>
          <a:ext cx="8058150" cy="465138"/>
        </p:xfrm>
        <a:graphic>
          <a:graphicData uri="http://schemas.openxmlformats.org/presentationml/2006/ole">
            <mc:AlternateContent xmlns:mc="http://schemas.openxmlformats.org/markup-compatibility/2006">
              <mc:Choice xmlns:v="urn:schemas-microsoft-com:vml" Requires="v">
                <p:oleObj spid="_x0000_s10269" name="Ecuación" r:id="rId4" imgW="3568700" imgH="228600" progId="Equation.3">
                  <p:embed/>
                </p:oleObj>
              </mc:Choice>
              <mc:Fallback>
                <p:oleObj name="Ecuación" r:id="rId4" imgW="3568700" imgH="228600" progId="Equation.3">
                  <p:embed/>
                  <p:pic>
                    <p:nvPicPr>
                      <p:cNvPr id="0" name="Picture 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500" y="1412875"/>
                        <a:ext cx="8058150" cy="465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3" name="Object 2"/>
          <p:cNvGraphicFramePr>
            <a:graphicFrameLocks noChangeAspect="1"/>
          </p:cNvGraphicFramePr>
          <p:nvPr/>
        </p:nvGraphicFramePr>
        <p:xfrm>
          <a:off x="625475" y="2217738"/>
          <a:ext cx="8259763" cy="466725"/>
        </p:xfrm>
        <a:graphic>
          <a:graphicData uri="http://schemas.openxmlformats.org/presentationml/2006/ole">
            <mc:AlternateContent xmlns:mc="http://schemas.openxmlformats.org/markup-compatibility/2006">
              <mc:Choice xmlns:v="urn:schemas-microsoft-com:vml" Requires="v">
                <p:oleObj spid="_x0000_s10270" name="Ecuación" r:id="rId6" imgW="3657600" imgH="228600" progId="Equation.3">
                  <p:embed/>
                </p:oleObj>
              </mc:Choice>
              <mc:Fallback>
                <p:oleObj name="Ecuación" r:id="rId6" imgW="3657600" imgH="228600" progId="Equation.3">
                  <p:embed/>
                  <p:pic>
                    <p:nvPicPr>
                      <p:cNvPr id="0" name="Picture 2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5475" y="2217738"/>
                        <a:ext cx="8259763" cy="466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ounded Rectangle 3"/>
          <p:cNvSpPr/>
          <p:nvPr/>
        </p:nvSpPr>
        <p:spPr>
          <a:xfrm>
            <a:off x="2971800" y="3962400"/>
            <a:ext cx="2667000" cy="5334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p>
        </p:txBody>
      </p:sp>
      <p:graphicFrame>
        <p:nvGraphicFramePr>
          <p:cNvPr id="10244" name="Object 4"/>
          <p:cNvGraphicFramePr>
            <a:graphicFrameLocks noChangeAspect="1"/>
          </p:cNvGraphicFramePr>
          <p:nvPr/>
        </p:nvGraphicFramePr>
        <p:xfrm>
          <a:off x="3497263" y="3822700"/>
          <a:ext cx="1189037" cy="592138"/>
        </p:xfrm>
        <a:graphic>
          <a:graphicData uri="http://schemas.openxmlformats.org/presentationml/2006/ole">
            <mc:AlternateContent xmlns:mc="http://schemas.openxmlformats.org/markup-compatibility/2006">
              <mc:Choice xmlns:v="urn:schemas-microsoft-com:vml" Requires="v">
                <p:oleObj spid="_x0000_s10271" name="Ecuación" r:id="rId8" imgW="431613" imgH="215806" progId="Equation.3">
                  <p:embed/>
                </p:oleObj>
              </mc:Choice>
              <mc:Fallback>
                <p:oleObj name="Ecuación" r:id="rId8" imgW="431613" imgH="215806" progId="Equation.3">
                  <p:embed/>
                  <p:pic>
                    <p:nvPicPr>
                      <p:cNvPr id="0" name="Picture 2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97263" y="3822700"/>
                        <a:ext cx="1189037" cy="592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7" name="1 Título"/>
          <p:cNvSpPr>
            <a:spLocks noGrp="1"/>
          </p:cNvSpPr>
          <p:nvPr>
            <p:ph type="title"/>
          </p:nvPr>
        </p:nvSpPr>
        <p:spPr/>
        <p:txBody>
          <a:bodyPr/>
          <a:lstStyle/>
          <a:p>
            <a:r>
              <a:rPr lang="es-MX" smtClean="0"/>
              <a:t>Part II: Dichotomous response</a:t>
            </a:r>
          </a:p>
        </p:txBody>
      </p:sp>
      <p:sp>
        <p:nvSpPr>
          <p:cNvPr id="3" name="2 Marcador de contenido"/>
          <p:cNvSpPr>
            <a:spLocks noGrp="1"/>
          </p:cNvSpPr>
          <p:nvPr>
            <p:ph idx="1"/>
          </p:nvPr>
        </p:nvSpPr>
        <p:spPr>
          <a:extLst/>
        </p:spPr>
        <p:txBody>
          <a:bodyPr>
            <a:normAutofit fontScale="92500" lnSpcReduction="10000"/>
          </a:bodyPr>
          <a:lstStyle/>
          <a:p>
            <a:pPr>
              <a:defRPr/>
            </a:pPr>
            <a:r>
              <a:rPr lang="es-MX" dirty="0" smtClean="0"/>
              <a:t>In </a:t>
            </a:r>
            <a:r>
              <a:rPr lang="es-MX" dirty="0" err="1" smtClean="0"/>
              <a:t>this</a:t>
            </a:r>
            <a:r>
              <a:rPr lang="es-MX" dirty="0" smtClean="0"/>
              <a:t> case </a:t>
            </a:r>
            <a:r>
              <a:rPr lang="es-MX" dirty="0" err="1" smtClean="0"/>
              <a:t>the</a:t>
            </a:r>
            <a:r>
              <a:rPr lang="es-MX" dirty="0" smtClean="0"/>
              <a:t> </a:t>
            </a:r>
            <a:r>
              <a:rPr lang="es-MX" dirty="0" err="1" smtClean="0"/>
              <a:t>outcome</a:t>
            </a:r>
            <a:r>
              <a:rPr lang="es-MX" dirty="0" smtClean="0"/>
              <a:t> </a:t>
            </a:r>
            <a:r>
              <a:rPr lang="es-MX" dirty="0" err="1" smtClean="0"/>
              <a:t>is</a:t>
            </a:r>
            <a:r>
              <a:rPr lang="es-MX" dirty="0" smtClean="0"/>
              <a:t> </a:t>
            </a:r>
            <a:r>
              <a:rPr lang="es-MX" dirty="0" err="1" smtClean="0"/>
              <a:t>expressed</a:t>
            </a:r>
            <a:r>
              <a:rPr lang="es-MX" dirty="0" smtClean="0"/>
              <a:t> as :</a:t>
            </a:r>
          </a:p>
          <a:p>
            <a:pPr>
              <a:buFont typeface="Wingdings" pitchFamily="2" charset="2"/>
              <a:buNone/>
              <a:defRPr/>
            </a:pPr>
            <a:endParaRPr lang="es-MX" dirty="0" smtClean="0"/>
          </a:p>
          <a:p>
            <a:pPr>
              <a:buFont typeface="Wingdings" pitchFamily="2" charset="2"/>
              <a:buNone/>
              <a:defRPr/>
            </a:pPr>
            <a:r>
              <a:rPr lang="es-MX" dirty="0" smtClean="0"/>
              <a:t>				</a:t>
            </a:r>
            <a:r>
              <a:rPr lang="es-MX" dirty="0" err="1" smtClean="0"/>
              <a:t>If</a:t>
            </a:r>
            <a:r>
              <a:rPr lang="es-MX" dirty="0" smtClean="0"/>
              <a:t> </a:t>
            </a:r>
            <a:r>
              <a:rPr lang="es-MX" dirty="0" err="1" smtClean="0"/>
              <a:t>the</a:t>
            </a:r>
            <a:r>
              <a:rPr lang="es-MX" dirty="0" smtClean="0"/>
              <a:t> </a:t>
            </a:r>
            <a:r>
              <a:rPr lang="es-MX" dirty="0" err="1" smtClean="0"/>
              <a:t>event</a:t>
            </a:r>
            <a:r>
              <a:rPr lang="es-MX" dirty="0" smtClean="0"/>
              <a:t> </a:t>
            </a:r>
            <a:r>
              <a:rPr lang="es-MX" dirty="0" err="1" smtClean="0"/>
              <a:t>occured</a:t>
            </a:r>
            <a:r>
              <a:rPr lang="es-MX" dirty="0" smtClean="0"/>
              <a:t>	</a:t>
            </a:r>
          </a:p>
          <a:p>
            <a:pPr>
              <a:buFont typeface="Wingdings" pitchFamily="2" charset="2"/>
              <a:buNone/>
              <a:defRPr/>
            </a:pPr>
            <a:endParaRPr lang="es-MX" dirty="0" smtClean="0"/>
          </a:p>
          <a:p>
            <a:pPr>
              <a:buFont typeface="Wingdings" pitchFamily="2" charset="2"/>
              <a:buNone/>
              <a:defRPr/>
            </a:pPr>
            <a:r>
              <a:rPr lang="es-MX" dirty="0" smtClean="0"/>
              <a:t>				</a:t>
            </a:r>
            <a:r>
              <a:rPr lang="es-MX" dirty="0" err="1" smtClean="0"/>
              <a:t>If</a:t>
            </a:r>
            <a:r>
              <a:rPr lang="es-MX" dirty="0" smtClean="0"/>
              <a:t> </a:t>
            </a:r>
            <a:r>
              <a:rPr lang="es-MX" dirty="0" err="1" smtClean="0"/>
              <a:t>the</a:t>
            </a:r>
            <a:r>
              <a:rPr lang="es-MX" dirty="0" smtClean="0"/>
              <a:t> </a:t>
            </a:r>
            <a:r>
              <a:rPr lang="es-MX" dirty="0" err="1" smtClean="0"/>
              <a:t>event</a:t>
            </a:r>
            <a:r>
              <a:rPr lang="es-MX" dirty="0" smtClean="0"/>
              <a:t> </a:t>
            </a:r>
            <a:r>
              <a:rPr lang="es-MX" dirty="0" err="1" smtClean="0"/>
              <a:t>did</a:t>
            </a:r>
            <a:r>
              <a:rPr lang="es-MX" dirty="0" smtClean="0"/>
              <a:t> </a:t>
            </a:r>
            <a:r>
              <a:rPr lang="es-MX" dirty="0" err="1" smtClean="0"/>
              <a:t>not</a:t>
            </a:r>
            <a:r>
              <a:rPr lang="es-MX" dirty="0" smtClean="0"/>
              <a:t> </a:t>
            </a:r>
            <a:r>
              <a:rPr lang="es-MX" dirty="0" err="1" smtClean="0"/>
              <a:t>occurr</a:t>
            </a:r>
            <a:endParaRPr lang="es-MX" dirty="0" smtClean="0"/>
          </a:p>
          <a:p>
            <a:pPr>
              <a:buFont typeface="Wingdings" pitchFamily="2" charset="2"/>
              <a:buNone/>
              <a:defRPr/>
            </a:pPr>
            <a:endParaRPr lang="es-MX" dirty="0" smtClean="0"/>
          </a:p>
          <a:p>
            <a:pPr>
              <a:buFont typeface="Wingdings" pitchFamily="2" charset="2"/>
              <a:buNone/>
              <a:defRPr/>
            </a:pPr>
            <a:r>
              <a:rPr lang="es-MX" dirty="0" err="1" smtClean="0"/>
              <a:t>This</a:t>
            </a:r>
            <a:r>
              <a:rPr lang="es-MX" dirty="0" smtClean="0"/>
              <a:t> </a:t>
            </a:r>
            <a:r>
              <a:rPr lang="es-MX" dirty="0" err="1" smtClean="0"/>
              <a:t>is</a:t>
            </a:r>
            <a:r>
              <a:rPr lang="es-MX" dirty="0" smtClean="0"/>
              <a:t> </a:t>
            </a:r>
            <a:r>
              <a:rPr lang="es-MX" dirty="0" err="1" smtClean="0"/>
              <a:t>the</a:t>
            </a:r>
            <a:r>
              <a:rPr lang="es-MX" dirty="0" smtClean="0"/>
              <a:t> </a:t>
            </a:r>
            <a:r>
              <a:rPr lang="es-MX" dirty="0" err="1" smtClean="0"/>
              <a:t>typical</a:t>
            </a:r>
            <a:r>
              <a:rPr lang="es-MX" dirty="0" smtClean="0"/>
              <a:t> case in </a:t>
            </a:r>
            <a:r>
              <a:rPr lang="es-MX" dirty="0" err="1" smtClean="0"/>
              <a:t>health</a:t>
            </a:r>
            <a:r>
              <a:rPr lang="es-MX" dirty="0" smtClean="0"/>
              <a:t> </a:t>
            </a:r>
            <a:r>
              <a:rPr lang="es-MX" dirty="0" err="1" smtClean="0"/>
              <a:t>outcomes</a:t>
            </a:r>
            <a:r>
              <a:rPr lang="es-MX" dirty="0" smtClean="0"/>
              <a:t> (</a:t>
            </a:r>
            <a:r>
              <a:rPr lang="es-MX" dirty="0" err="1" smtClean="0"/>
              <a:t>i.e.</a:t>
            </a:r>
            <a:r>
              <a:rPr lang="es-MX" dirty="0" smtClean="0"/>
              <a:t> 1= </a:t>
            </a:r>
            <a:r>
              <a:rPr lang="es-MX" dirty="0" err="1" smtClean="0"/>
              <a:t>having</a:t>
            </a:r>
            <a:r>
              <a:rPr lang="es-MX" dirty="0" smtClean="0"/>
              <a:t> a </a:t>
            </a:r>
            <a:r>
              <a:rPr lang="es-MX" dirty="0" err="1" smtClean="0"/>
              <a:t>disease</a:t>
            </a:r>
            <a:r>
              <a:rPr lang="es-MX" dirty="0" smtClean="0"/>
              <a:t>)</a:t>
            </a:r>
          </a:p>
          <a:p>
            <a:pPr lvl="6">
              <a:buFont typeface="Wingdings" pitchFamily="2" charset="2"/>
              <a:buNone/>
              <a:defRPr/>
            </a:pPr>
            <a:endParaRPr lang="es-MX" dirty="0" smtClean="0"/>
          </a:p>
          <a:p>
            <a:pPr>
              <a:buFont typeface="Wingdings" pitchFamily="2" charset="2"/>
              <a:buNone/>
              <a:defRPr/>
            </a:pPr>
            <a:endParaRPr lang="es-MX" dirty="0"/>
          </a:p>
        </p:txBody>
      </p:sp>
      <p:sp>
        <p:nvSpPr>
          <p:cNvPr id="4" name="Rounded Rectangle 3"/>
          <p:cNvSpPr/>
          <p:nvPr/>
        </p:nvSpPr>
        <p:spPr>
          <a:xfrm>
            <a:off x="1447800" y="2438400"/>
            <a:ext cx="1524000" cy="19812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p>
        </p:txBody>
      </p:sp>
      <p:graphicFrame>
        <p:nvGraphicFramePr>
          <p:cNvPr id="11266" name="Object 4"/>
          <p:cNvGraphicFramePr>
            <a:graphicFrameLocks noChangeAspect="1"/>
          </p:cNvGraphicFramePr>
          <p:nvPr/>
        </p:nvGraphicFramePr>
        <p:xfrm>
          <a:off x="1403350" y="2514600"/>
          <a:ext cx="1439863" cy="1806575"/>
        </p:xfrm>
        <a:graphic>
          <a:graphicData uri="http://schemas.openxmlformats.org/presentationml/2006/ole">
            <mc:AlternateContent xmlns:mc="http://schemas.openxmlformats.org/markup-compatibility/2006">
              <mc:Choice xmlns:v="urn:schemas-microsoft-com:vml" Requires="v">
                <p:oleObj spid="_x0000_s11275" name="Ecuación" r:id="rId4" imgW="457200" imgH="482600" progId="Equation.3">
                  <p:embed/>
                </p:oleObj>
              </mc:Choice>
              <mc:Fallback>
                <p:oleObj name="Ecuación" r:id="rId4" imgW="457200" imgH="482600"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3350" y="2514600"/>
                        <a:ext cx="1439863" cy="1806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2" name="1 Título"/>
          <p:cNvSpPr>
            <a:spLocks noGrp="1"/>
          </p:cNvSpPr>
          <p:nvPr>
            <p:ph type="title"/>
          </p:nvPr>
        </p:nvSpPr>
        <p:spPr/>
        <p:txBody>
          <a:bodyPr/>
          <a:lstStyle/>
          <a:p>
            <a:r>
              <a:rPr lang="es-MX" smtClean="0"/>
              <a:t>Probit regression</a:t>
            </a:r>
          </a:p>
        </p:txBody>
      </p:sp>
      <p:sp>
        <p:nvSpPr>
          <p:cNvPr id="3" name="2 Marcador de contenido"/>
          <p:cNvSpPr>
            <a:spLocks noGrp="1"/>
          </p:cNvSpPr>
          <p:nvPr>
            <p:ph idx="1"/>
          </p:nvPr>
        </p:nvSpPr>
        <p:spPr>
          <a:xfrm>
            <a:off x="468313" y="1341438"/>
            <a:ext cx="8229600" cy="5183187"/>
          </a:xfrm>
        </p:spPr>
        <p:txBody>
          <a:bodyPr>
            <a:normAutofit fontScale="92500"/>
          </a:bodyPr>
          <a:lstStyle/>
          <a:p>
            <a:pPr>
              <a:defRPr/>
            </a:pPr>
            <a:r>
              <a:rPr lang="es-ES" sz="2400" dirty="0" err="1" smtClean="0"/>
              <a:t>It</a:t>
            </a:r>
            <a:r>
              <a:rPr lang="es-ES" sz="2400" dirty="0" smtClean="0"/>
              <a:t> </a:t>
            </a:r>
            <a:r>
              <a:rPr lang="es-ES" sz="2400" dirty="0" err="1" smtClean="0"/>
              <a:t>assumes</a:t>
            </a:r>
            <a:r>
              <a:rPr lang="es-ES" sz="2400" dirty="0" smtClean="0"/>
              <a:t> </a:t>
            </a:r>
            <a:r>
              <a:rPr lang="es-ES" sz="2400" dirty="0" err="1" smtClean="0"/>
              <a:t>there</a:t>
            </a:r>
            <a:r>
              <a:rPr lang="es-ES" sz="2400" dirty="0" smtClean="0"/>
              <a:t> </a:t>
            </a:r>
            <a:r>
              <a:rPr lang="es-ES" sz="2400" dirty="0" err="1" smtClean="0"/>
              <a:t>is</a:t>
            </a:r>
            <a:r>
              <a:rPr lang="es-ES" sz="2400" dirty="0" smtClean="0"/>
              <a:t> </a:t>
            </a:r>
            <a:r>
              <a:rPr lang="es-ES" sz="2400" dirty="0" err="1" smtClean="0"/>
              <a:t>an</a:t>
            </a:r>
            <a:r>
              <a:rPr lang="es-ES" sz="2400" dirty="0" smtClean="0"/>
              <a:t> </a:t>
            </a:r>
            <a:r>
              <a:rPr lang="es-ES" sz="2400" dirty="0" err="1" smtClean="0"/>
              <a:t>underlying</a:t>
            </a:r>
            <a:r>
              <a:rPr lang="es-ES" sz="2400" dirty="0" smtClean="0"/>
              <a:t> </a:t>
            </a:r>
            <a:r>
              <a:rPr lang="es-ES" sz="2400" dirty="0" err="1" smtClean="0"/>
              <a:t>continuous</a:t>
            </a:r>
            <a:r>
              <a:rPr lang="es-ES" sz="2400" dirty="0" smtClean="0"/>
              <a:t> variable </a:t>
            </a:r>
            <a:r>
              <a:rPr lang="es-ES" sz="2400" dirty="0" err="1" smtClean="0"/>
              <a:t>that</a:t>
            </a:r>
            <a:r>
              <a:rPr lang="es-ES" sz="2400" dirty="0" smtClean="0"/>
              <a:t> </a:t>
            </a:r>
            <a:r>
              <a:rPr lang="es-ES" sz="2400" dirty="0" err="1" smtClean="0"/>
              <a:t>is</a:t>
            </a:r>
            <a:r>
              <a:rPr lang="es-ES" sz="2400" dirty="0" smtClean="0"/>
              <a:t> </a:t>
            </a:r>
            <a:r>
              <a:rPr lang="es-ES" sz="2400" dirty="0" err="1" smtClean="0"/>
              <a:t>unobservable</a:t>
            </a:r>
            <a:r>
              <a:rPr lang="es-ES" sz="2400" dirty="0" smtClean="0"/>
              <a:t> (Y*), </a:t>
            </a:r>
            <a:r>
              <a:rPr lang="es-ES" sz="2400" dirty="0" err="1" smtClean="0"/>
              <a:t>we</a:t>
            </a:r>
            <a:r>
              <a:rPr lang="es-ES" sz="2400" dirty="0" smtClean="0"/>
              <a:t> observe </a:t>
            </a:r>
            <a:r>
              <a:rPr lang="es-ES" sz="2400" dirty="0" err="1" smtClean="0"/>
              <a:t>an</a:t>
            </a:r>
            <a:r>
              <a:rPr lang="es-ES" sz="2400" dirty="0" smtClean="0"/>
              <a:t> </a:t>
            </a:r>
            <a:r>
              <a:rPr lang="es-ES" sz="2400" dirty="0" err="1" smtClean="0"/>
              <a:t>indicator</a:t>
            </a:r>
            <a:r>
              <a:rPr lang="es-ES" sz="2400" dirty="0" smtClean="0"/>
              <a:t> variable Y.</a:t>
            </a:r>
          </a:p>
          <a:p>
            <a:pPr>
              <a:defRPr/>
            </a:pPr>
            <a:r>
              <a:rPr lang="es-ES" sz="2400" dirty="0" err="1" smtClean="0"/>
              <a:t>We</a:t>
            </a:r>
            <a:r>
              <a:rPr lang="es-ES" sz="2400" dirty="0" smtClean="0"/>
              <a:t> </a:t>
            </a:r>
            <a:r>
              <a:rPr lang="es-ES" sz="2400" dirty="0" err="1" smtClean="0"/>
              <a:t>model</a:t>
            </a:r>
            <a:r>
              <a:rPr lang="es-ES" sz="2400" dirty="0" smtClean="0"/>
              <a:t>: </a:t>
            </a:r>
          </a:p>
          <a:p>
            <a:pPr>
              <a:buFont typeface="Wingdings" pitchFamily="2" charset="2"/>
              <a:buNone/>
              <a:defRPr/>
            </a:pPr>
            <a:r>
              <a:rPr lang="es-ES" sz="2400" dirty="0" smtClean="0"/>
              <a:t>	</a:t>
            </a:r>
          </a:p>
          <a:p>
            <a:pPr>
              <a:buFont typeface="Wingdings" pitchFamily="2" charset="2"/>
              <a:buNone/>
              <a:defRPr/>
            </a:pPr>
            <a:r>
              <a:rPr lang="es-ES" sz="2400" dirty="0" smtClean="0"/>
              <a:t> </a:t>
            </a:r>
          </a:p>
          <a:p>
            <a:pPr>
              <a:buFont typeface="Wingdings" pitchFamily="2" charset="2"/>
              <a:buNone/>
              <a:defRPr/>
            </a:pPr>
            <a:endParaRPr lang="es-ES" sz="2400" dirty="0" smtClean="0"/>
          </a:p>
          <a:p>
            <a:pPr>
              <a:defRPr/>
            </a:pPr>
            <a:r>
              <a:rPr lang="es-MX" sz="2400" dirty="0" err="1" smtClean="0"/>
              <a:t>We</a:t>
            </a:r>
            <a:r>
              <a:rPr lang="es-MX" sz="2400" dirty="0" smtClean="0"/>
              <a:t> </a:t>
            </a:r>
            <a:r>
              <a:rPr lang="es-MX" sz="2400" dirty="0" err="1" smtClean="0"/>
              <a:t>assume</a:t>
            </a:r>
            <a:r>
              <a:rPr lang="es-MX" sz="2400" dirty="0" smtClean="0"/>
              <a:t> </a:t>
            </a:r>
            <a:r>
              <a:rPr lang="es-MX" sz="2400" dirty="0" err="1" smtClean="0"/>
              <a:t>that</a:t>
            </a:r>
            <a:r>
              <a:rPr lang="es-MX" sz="2400" dirty="0" smtClean="0"/>
              <a:t> </a:t>
            </a:r>
            <a:r>
              <a:rPr lang="es-MX" sz="2400" dirty="0" err="1" smtClean="0"/>
              <a:t>the</a:t>
            </a:r>
            <a:r>
              <a:rPr lang="es-MX" sz="2400" dirty="0" smtClean="0"/>
              <a:t> </a:t>
            </a:r>
            <a:r>
              <a:rPr lang="es-MX" sz="2400" dirty="0" err="1" smtClean="0"/>
              <a:t>latent</a:t>
            </a:r>
            <a:r>
              <a:rPr lang="es-MX" sz="2400" dirty="0" smtClean="0"/>
              <a:t> variable </a:t>
            </a:r>
            <a:r>
              <a:rPr lang="es-MX" sz="2400" dirty="0" err="1" smtClean="0"/>
              <a:t>is</a:t>
            </a:r>
            <a:r>
              <a:rPr lang="es-MX" sz="2400" dirty="0" smtClean="0"/>
              <a:t> </a:t>
            </a:r>
            <a:r>
              <a:rPr lang="es-MX" sz="2400" dirty="0" err="1" smtClean="0"/>
              <a:t>unobservable</a:t>
            </a:r>
            <a:r>
              <a:rPr lang="es-MX" sz="2400" dirty="0" smtClean="0"/>
              <a:t> and  </a:t>
            </a:r>
            <a:r>
              <a:rPr lang="es-MX" sz="2400" dirty="0" err="1" smtClean="0"/>
              <a:t>distributed</a:t>
            </a:r>
            <a:r>
              <a:rPr lang="es-MX" sz="2400" dirty="0" smtClean="0"/>
              <a:t> normal </a:t>
            </a:r>
            <a:r>
              <a:rPr lang="es-MX" sz="2400" dirty="0" err="1" smtClean="0"/>
              <a:t>standard</a:t>
            </a:r>
            <a:r>
              <a:rPr lang="es-MX" sz="2400" dirty="0" smtClean="0"/>
              <a:t> so…</a:t>
            </a:r>
          </a:p>
          <a:p>
            <a:pPr>
              <a:defRPr/>
            </a:pPr>
            <a:endParaRPr lang="es-MX" sz="2400" dirty="0" smtClean="0"/>
          </a:p>
          <a:p>
            <a:pPr>
              <a:defRPr/>
            </a:pPr>
            <a:endParaRPr lang="es-MX" sz="2400" dirty="0" smtClean="0"/>
          </a:p>
          <a:p>
            <a:pPr>
              <a:buFont typeface="Wingdings" pitchFamily="2" charset="2"/>
              <a:buNone/>
              <a:defRPr/>
            </a:pPr>
            <a:r>
              <a:rPr lang="es-MX" sz="2400" dirty="0" smtClean="0"/>
              <a:t>…</a:t>
            </a:r>
            <a:r>
              <a:rPr lang="es-MX" sz="2400" dirty="0" err="1" smtClean="0"/>
              <a:t>which</a:t>
            </a:r>
            <a:r>
              <a:rPr lang="es-MX" sz="2400" dirty="0" smtClean="0"/>
              <a:t> </a:t>
            </a:r>
            <a:r>
              <a:rPr lang="es-MX" sz="2400" dirty="0" err="1" smtClean="0"/>
              <a:t>is</a:t>
            </a:r>
            <a:r>
              <a:rPr lang="es-MX" sz="2400" dirty="0" smtClean="0"/>
              <a:t> </a:t>
            </a:r>
            <a:r>
              <a:rPr lang="es-MX" sz="2400" dirty="0" err="1" smtClean="0"/>
              <a:t>known</a:t>
            </a:r>
            <a:r>
              <a:rPr lang="es-MX" sz="2400" dirty="0" smtClean="0"/>
              <a:t> as </a:t>
            </a:r>
            <a:r>
              <a:rPr lang="es-MX" sz="2400" dirty="0" err="1" smtClean="0"/>
              <a:t>the</a:t>
            </a:r>
            <a:r>
              <a:rPr lang="es-MX" sz="2400" dirty="0" smtClean="0"/>
              <a:t> </a:t>
            </a:r>
            <a:r>
              <a:rPr lang="es-MX" sz="2400" dirty="0" err="1" smtClean="0"/>
              <a:t>probit</a:t>
            </a:r>
            <a:r>
              <a:rPr lang="es-MX" sz="2400" dirty="0" smtClean="0"/>
              <a:t> </a:t>
            </a:r>
            <a:r>
              <a:rPr lang="es-MX" sz="2400" dirty="0" err="1" smtClean="0"/>
              <a:t>model</a:t>
            </a:r>
            <a:r>
              <a:rPr lang="es-MX" sz="2400" dirty="0" smtClean="0"/>
              <a:t>, </a:t>
            </a:r>
            <a:r>
              <a:rPr lang="es-MX" sz="2400" b="1" dirty="0" err="1" smtClean="0"/>
              <a:t>X</a:t>
            </a:r>
            <a:r>
              <a:rPr lang="es-MX" sz="2400" b="1" dirty="0" err="1" smtClean="0">
                <a:latin typeface="Symbol" pitchFamily="18" charset="2"/>
              </a:rPr>
              <a:t>b</a:t>
            </a:r>
            <a:r>
              <a:rPr lang="es-MX" sz="2400" dirty="0" smtClean="0">
                <a:latin typeface="Symbol" pitchFamily="18" charset="2"/>
              </a:rPr>
              <a:t> </a:t>
            </a:r>
            <a:r>
              <a:rPr lang="es-MX" sz="2400" dirty="0" err="1" smtClean="0"/>
              <a:t>is</a:t>
            </a:r>
            <a:r>
              <a:rPr lang="es-MX" sz="2400" dirty="0" smtClean="0"/>
              <a:t> </a:t>
            </a:r>
            <a:r>
              <a:rPr lang="es-MX" sz="2400" dirty="0" err="1" smtClean="0"/>
              <a:t>the</a:t>
            </a:r>
            <a:r>
              <a:rPr lang="es-MX" sz="2400" dirty="0" smtClean="0"/>
              <a:t> </a:t>
            </a:r>
            <a:r>
              <a:rPr lang="es-MX" sz="2400" b="1" dirty="0" err="1" smtClean="0"/>
              <a:t>probit</a:t>
            </a:r>
            <a:r>
              <a:rPr lang="es-MX" sz="2400" b="1" dirty="0" smtClean="0"/>
              <a:t> score</a:t>
            </a:r>
            <a:endParaRPr lang="es-MX" sz="2400" b="1" dirty="0" smtClean="0">
              <a:latin typeface="Symbol" pitchFamily="18" charset="2"/>
            </a:endParaRPr>
          </a:p>
          <a:p>
            <a:pPr>
              <a:defRPr/>
            </a:pPr>
            <a:endParaRPr lang="es-MX" sz="2400" dirty="0" smtClean="0"/>
          </a:p>
          <a:p>
            <a:pPr>
              <a:defRPr/>
            </a:pPr>
            <a:endParaRPr lang="es-MX" sz="2400" dirty="0"/>
          </a:p>
        </p:txBody>
      </p:sp>
      <p:graphicFrame>
        <p:nvGraphicFramePr>
          <p:cNvPr id="12290" name="Object 1"/>
          <p:cNvGraphicFramePr>
            <a:graphicFrameLocks noChangeAspect="1"/>
          </p:cNvGraphicFramePr>
          <p:nvPr/>
        </p:nvGraphicFramePr>
        <p:xfrm>
          <a:off x="1692275" y="2781300"/>
          <a:ext cx="3460750" cy="576263"/>
        </p:xfrm>
        <a:graphic>
          <a:graphicData uri="http://schemas.openxmlformats.org/presentationml/2006/ole">
            <mc:AlternateContent xmlns:mc="http://schemas.openxmlformats.org/markup-compatibility/2006">
              <mc:Choice xmlns:v="urn:schemas-microsoft-com:vml" Requires="v">
                <p:oleObj spid="_x0000_s12308" name="Equation" r:id="rId4" imgW="1358310" imgH="203112" progId="Equation.3">
                  <p:embed/>
                </p:oleObj>
              </mc:Choice>
              <mc:Fallback>
                <p:oleObj name="Equation" r:id="rId4" imgW="1358310" imgH="203112" progId="Equation.3">
                  <p:embed/>
                  <p:pic>
                    <p:nvPicPr>
                      <p:cNvPr id="0" name="Picture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2275" y="2781300"/>
                        <a:ext cx="3460750" cy="576263"/>
                      </a:xfrm>
                      <a:prstGeom prst="rect">
                        <a:avLst/>
                      </a:prstGeom>
                      <a:solidFill>
                        <a:srgbClr val="F2F2F2"/>
                      </a:solidFill>
                    </p:spPr>
                  </p:pic>
                </p:oleObj>
              </mc:Fallback>
            </mc:AlternateContent>
          </a:graphicData>
        </a:graphic>
      </p:graphicFrame>
      <p:graphicFrame>
        <p:nvGraphicFramePr>
          <p:cNvPr id="12291" name="Object 2"/>
          <p:cNvGraphicFramePr>
            <a:graphicFrameLocks noChangeAspect="1"/>
          </p:cNvGraphicFramePr>
          <p:nvPr/>
        </p:nvGraphicFramePr>
        <p:xfrm>
          <a:off x="1547813" y="4868863"/>
          <a:ext cx="3914775" cy="719137"/>
        </p:xfrm>
        <a:graphic>
          <a:graphicData uri="http://schemas.openxmlformats.org/presentationml/2006/ole">
            <mc:AlternateContent xmlns:mc="http://schemas.openxmlformats.org/markup-compatibility/2006">
              <mc:Choice xmlns:v="urn:schemas-microsoft-com:vml" Requires="v">
                <p:oleObj spid="_x0000_s12309" name="Ecuación" r:id="rId6" imgW="1384300" imgH="228600" progId="Equation.3">
                  <p:embed/>
                </p:oleObj>
              </mc:Choice>
              <mc:Fallback>
                <p:oleObj name="Ecuación" r:id="rId6" imgW="1384300" imgH="228600" progId="Equation.3">
                  <p:embed/>
                  <p:pic>
                    <p:nvPicPr>
                      <p:cNvPr id="0" name="Picture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47813" y="4868863"/>
                        <a:ext cx="3914775" cy="719137"/>
                      </a:xfrm>
                      <a:prstGeom prst="rect">
                        <a:avLst/>
                      </a:prstGeom>
                      <a:solidFill>
                        <a:srgbClr val="EEF2F2"/>
                      </a:solidFill>
                    </p:spPr>
                  </p:pic>
                </p:oleObj>
              </mc:Fallback>
            </mc:AlternateContent>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3 Título"/>
          <p:cNvSpPr>
            <a:spLocks noGrp="1"/>
          </p:cNvSpPr>
          <p:nvPr>
            <p:ph type="title"/>
          </p:nvPr>
        </p:nvSpPr>
        <p:spPr/>
        <p:txBody>
          <a:bodyPr/>
          <a:lstStyle/>
          <a:p>
            <a:pPr eaLnBrk="1" hangingPunct="1"/>
            <a:r>
              <a:rPr lang="es-MX" smtClean="0"/>
              <a:t>The cumulative normal distribution</a:t>
            </a:r>
          </a:p>
        </p:txBody>
      </p:sp>
      <p:pic>
        <p:nvPicPr>
          <p:cNvPr id="134147" name="Picture 2" descr="http://www.gseis.ucla.edu/courses/ed231c/notes3/cumnorm.gif"/>
          <p:cNvPicPr>
            <a:picLocks noChangeAspect="1" noChangeArrowheads="1"/>
          </p:cNvPicPr>
          <p:nvPr/>
        </p:nvPicPr>
        <p:blipFill>
          <a:blip r:embed="rId3" r:link="rId4" cstate="print"/>
          <a:srcRect/>
          <a:stretch>
            <a:fillRect/>
          </a:stretch>
        </p:blipFill>
        <p:spPr bwMode="auto">
          <a:xfrm>
            <a:off x="1403350" y="1700213"/>
            <a:ext cx="6337300" cy="447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33122" name="Group 3"/>
          <p:cNvGrpSpPr>
            <a:grpSpLocks noChangeAspect="1"/>
          </p:cNvGrpSpPr>
          <p:nvPr/>
        </p:nvGrpSpPr>
        <p:grpSpPr bwMode="auto">
          <a:xfrm>
            <a:off x="1524000" y="1752600"/>
            <a:ext cx="5600700" cy="3657600"/>
            <a:chOff x="1701" y="2595"/>
            <a:chExt cx="8820" cy="5760"/>
          </a:xfrm>
        </p:grpSpPr>
        <p:sp>
          <p:nvSpPr>
            <p:cNvPr id="49160" name="AutoShape 8"/>
            <p:cNvSpPr>
              <a:spLocks noChangeAspect="1" noChangeArrowheads="1" noTextEdit="1"/>
            </p:cNvSpPr>
            <p:nvPr/>
          </p:nvSpPr>
          <p:spPr bwMode="auto">
            <a:xfrm>
              <a:off x="1701" y="2595"/>
              <a:ext cx="8820" cy="5220"/>
            </a:xfrm>
            <a:prstGeom prst="rect">
              <a:avLst/>
            </a:prstGeom>
            <a:noFill/>
          </p:spPr>
          <p:txBody>
            <a:bodyPr/>
            <a:lstStyle/>
            <a:p>
              <a:pPr fontAlgn="auto">
                <a:spcBef>
                  <a:spcPts val="0"/>
                </a:spcBef>
                <a:spcAft>
                  <a:spcPts val="0"/>
                </a:spcAft>
                <a:defRPr/>
              </a:pPr>
              <a:r>
                <a:rPr lang="es-ES" dirty="0">
                  <a:solidFill>
                    <a:prstClr val="black"/>
                  </a:solidFill>
                  <a:latin typeface="Century Gothic" pitchFamily="34" charset="0"/>
                  <a:ea typeface="Times New Roman" pitchFamily="18" charset="0"/>
                  <a:cs typeface="Arial" pitchFamily="34" charset="0"/>
                </a:rPr>
                <a:t>                     </a:t>
              </a:r>
              <a:endParaRPr lang="es-MX" dirty="0">
                <a:solidFill>
                  <a:prstClr val="black"/>
                </a:solidFill>
                <a:latin typeface="Calibri"/>
                <a:cs typeface="+mn-cs"/>
              </a:endParaRPr>
            </a:p>
          </p:txBody>
        </p:sp>
        <p:sp>
          <p:nvSpPr>
            <p:cNvPr id="133133" name="Text Box 6"/>
            <p:cNvSpPr txBox="1">
              <a:spLocks noChangeArrowheads="1"/>
            </p:cNvSpPr>
            <p:nvPr/>
          </p:nvSpPr>
          <p:spPr bwMode="auto">
            <a:xfrm>
              <a:off x="4761" y="4317"/>
              <a:ext cx="720" cy="538"/>
            </a:xfrm>
            <a:prstGeom prst="rect">
              <a:avLst/>
            </a:prstGeom>
            <a:noFill/>
            <a:ln w="9525">
              <a:noFill/>
              <a:miter lim="800000"/>
              <a:headEnd/>
              <a:tailEnd/>
            </a:ln>
          </p:spPr>
          <p:txBody>
            <a:bodyPr/>
            <a:lstStyle/>
            <a:p>
              <a:r>
                <a:rPr lang="es-ES" sz="1600">
                  <a:cs typeface="Times New Roman" pitchFamily="18" charset="0"/>
                </a:rPr>
                <a:t>1</a:t>
              </a:r>
              <a:endParaRPr lang="es-ES"/>
            </a:p>
          </p:txBody>
        </p:sp>
        <p:sp>
          <p:nvSpPr>
            <p:cNvPr id="49157" name="Line 5"/>
            <p:cNvSpPr>
              <a:spLocks noChangeShapeType="1"/>
            </p:cNvSpPr>
            <p:nvPr/>
          </p:nvSpPr>
          <p:spPr bwMode="auto">
            <a:xfrm>
              <a:off x="4701" y="3315"/>
              <a:ext cx="3" cy="5040"/>
            </a:xfrm>
            <a:prstGeom prst="line">
              <a:avLst/>
            </a:prstGeom>
            <a:noFill/>
            <a:ln w="9525">
              <a:solidFill>
                <a:schemeClr val="tx1"/>
              </a:solidFill>
              <a:round/>
              <a:headEnd type="triangle" w="med" len="med"/>
              <a:tailEnd type="triangle" w="med" len="med"/>
            </a:ln>
          </p:spPr>
          <p:txBody>
            <a:bodyPr/>
            <a:lstStyle/>
            <a:p>
              <a:pPr fontAlgn="auto">
                <a:spcBef>
                  <a:spcPts val="0"/>
                </a:spcBef>
                <a:spcAft>
                  <a:spcPts val="0"/>
                </a:spcAft>
                <a:defRPr/>
              </a:pPr>
              <a:endParaRPr lang="es-MX">
                <a:solidFill>
                  <a:prstClr val="black"/>
                </a:solidFill>
                <a:latin typeface="Calibri"/>
                <a:cs typeface="+mn-cs"/>
              </a:endParaRPr>
            </a:p>
          </p:txBody>
        </p:sp>
        <p:sp>
          <p:nvSpPr>
            <p:cNvPr id="49156" name="Line 4"/>
            <p:cNvSpPr>
              <a:spLocks noChangeShapeType="1"/>
            </p:cNvSpPr>
            <p:nvPr/>
          </p:nvSpPr>
          <p:spPr bwMode="auto">
            <a:xfrm>
              <a:off x="2061" y="4755"/>
              <a:ext cx="7920" cy="0"/>
            </a:xfrm>
            <a:prstGeom prst="line">
              <a:avLst/>
            </a:prstGeom>
            <a:noFill/>
            <a:ln w="12700">
              <a:solidFill>
                <a:schemeClr val="tx1"/>
              </a:solidFill>
              <a:prstDash val="sysDot"/>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grpSp>
      <p:sp>
        <p:nvSpPr>
          <p:cNvPr id="133123" name="1 Título"/>
          <p:cNvSpPr>
            <a:spLocks noGrp="1"/>
          </p:cNvSpPr>
          <p:nvPr>
            <p:ph type="title"/>
          </p:nvPr>
        </p:nvSpPr>
        <p:spPr/>
        <p:txBody>
          <a:bodyPr/>
          <a:lstStyle/>
          <a:p>
            <a:pPr eaLnBrk="1" hangingPunct="1"/>
            <a:r>
              <a:rPr lang="es-MX" smtClean="0"/>
              <a:t>Why not just OLS? </a:t>
            </a:r>
          </a:p>
        </p:txBody>
      </p:sp>
      <p:sp>
        <p:nvSpPr>
          <p:cNvPr id="133124" name="Text Box 9"/>
          <p:cNvSpPr txBox="1">
            <a:spLocks noChangeArrowheads="1"/>
          </p:cNvSpPr>
          <p:nvPr/>
        </p:nvSpPr>
        <p:spPr bwMode="auto">
          <a:xfrm>
            <a:off x="6516688" y="5013325"/>
            <a:ext cx="342900" cy="342900"/>
          </a:xfrm>
          <a:prstGeom prst="rect">
            <a:avLst/>
          </a:prstGeom>
          <a:noFill/>
          <a:ln w="9525">
            <a:noFill/>
            <a:miter lim="800000"/>
            <a:headEnd/>
            <a:tailEnd/>
          </a:ln>
        </p:spPr>
        <p:txBody>
          <a:bodyPr/>
          <a:lstStyle/>
          <a:p>
            <a:r>
              <a:rPr lang="es-ES" sz="1600">
                <a:latin typeface="Century Gothic" pitchFamily="34" charset="0"/>
                <a:cs typeface="Times New Roman" pitchFamily="18" charset="0"/>
              </a:rPr>
              <a:t>X</a:t>
            </a:r>
            <a:endParaRPr lang="es-ES"/>
          </a:p>
        </p:txBody>
      </p:sp>
      <p:sp>
        <p:nvSpPr>
          <p:cNvPr id="133125" name="Rectangle 10"/>
          <p:cNvSpPr>
            <a:spLocks noChangeArrowheads="1"/>
          </p:cNvSpPr>
          <p:nvPr/>
        </p:nvSpPr>
        <p:spPr bwMode="auto">
          <a:xfrm>
            <a:off x="0" y="-79375"/>
            <a:ext cx="1755775" cy="615950"/>
          </a:xfrm>
          <a:prstGeom prst="rect">
            <a:avLst/>
          </a:prstGeom>
          <a:noFill/>
          <a:ln w="9525">
            <a:noFill/>
            <a:miter lim="800000"/>
            <a:headEnd/>
            <a:tailEnd/>
          </a:ln>
        </p:spPr>
        <p:txBody>
          <a:bodyPr wrap="none" anchor="ctr">
            <a:spAutoFit/>
          </a:bodyPr>
          <a:lstStyle/>
          <a:p>
            <a:r>
              <a:rPr lang="es-ES" sz="1600">
                <a:solidFill>
                  <a:srgbClr val="000000"/>
                </a:solidFill>
                <a:latin typeface="Century Gothic" pitchFamily="34" charset="0"/>
                <a:cs typeface="Times New Roman" pitchFamily="18" charset="0"/>
              </a:rPr>
              <a:t>                            </a:t>
            </a:r>
            <a:endParaRPr lang="es-MX" sz="600">
              <a:solidFill>
                <a:srgbClr val="000000"/>
              </a:solidFill>
            </a:endParaRPr>
          </a:p>
          <a:p>
            <a:pPr eaLnBrk="0" hangingPunct="0"/>
            <a:endParaRPr lang="es-MX">
              <a:solidFill>
                <a:srgbClr val="000000"/>
              </a:solidFill>
            </a:endParaRPr>
          </a:p>
        </p:txBody>
      </p:sp>
      <p:sp>
        <p:nvSpPr>
          <p:cNvPr id="49163" name="Rectangle 11"/>
          <p:cNvSpPr>
            <a:spLocks noChangeArrowheads="1"/>
          </p:cNvSpPr>
          <p:nvPr/>
        </p:nvSpPr>
        <p:spPr bwMode="auto">
          <a:xfrm>
            <a:off x="0" y="457200"/>
            <a:ext cx="9144000" cy="0"/>
          </a:xfrm>
          <a:prstGeom prst="rect">
            <a:avLst/>
          </a:prstGeom>
          <a:noFill/>
          <a:ln w="9525">
            <a:noFill/>
            <a:miter lim="800000"/>
            <a:headEnd/>
            <a:tailEnd/>
          </a:ln>
          <a:effectLst/>
        </p:spPr>
        <p:txBody>
          <a:bodyPr wrap="none" anchor="ctr">
            <a:spAutoFit/>
          </a:bodyPr>
          <a:lstStyle/>
          <a:p>
            <a:pPr fontAlgn="auto">
              <a:spcBef>
                <a:spcPts val="0"/>
              </a:spcBef>
              <a:spcAft>
                <a:spcPts val="0"/>
              </a:spcAft>
              <a:defRPr/>
            </a:pPr>
            <a:endParaRPr lang="es-MX">
              <a:solidFill>
                <a:prstClr val="black"/>
              </a:solidFill>
              <a:latin typeface="Calibri"/>
              <a:cs typeface="+mn-cs"/>
            </a:endParaRPr>
          </a:p>
        </p:txBody>
      </p:sp>
      <p:sp>
        <p:nvSpPr>
          <p:cNvPr id="133127" name="Rectangle 13"/>
          <p:cNvSpPr>
            <a:spLocks noChangeArrowheads="1"/>
          </p:cNvSpPr>
          <p:nvPr/>
        </p:nvSpPr>
        <p:spPr bwMode="auto">
          <a:xfrm>
            <a:off x="0" y="3771900"/>
            <a:ext cx="9144000" cy="0"/>
          </a:xfrm>
          <a:prstGeom prst="rect">
            <a:avLst/>
          </a:prstGeom>
          <a:noFill/>
          <a:ln w="9525">
            <a:noFill/>
            <a:miter lim="800000"/>
            <a:headEnd/>
            <a:tailEnd/>
          </a:ln>
        </p:spPr>
        <p:txBody>
          <a:bodyPr wrap="none" anchor="ctr">
            <a:spAutoFit/>
          </a:bodyPr>
          <a:lstStyle/>
          <a:p>
            <a:endParaRPr lang="es-MX">
              <a:solidFill>
                <a:srgbClr val="000000"/>
              </a:solidFill>
            </a:endParaRPr>
          </a:p>
        </p:txBody>
      </p:sp>
      <p:sp>
        <p:nvSpPr>
          <p:cNvPr id="15" name="Line 4"/>
          <p:cNvSpPr>
            <a:spLocks noChangeShapeType="1"/>
          </p:cNvSpPr>
          <p:nvPr/>
        </p:nvSpPr>
        <p:spPr bwMode="auto">
          <a:xfrm>
            <a:off x="1828800" y="4800600"/>
            <a:ext cx="5029200" cy="0"/>
          </a:xfrm>
          <a:prstGeom prst="line">
            <a:avLst/>
          </a:prstGeom>
          <a:noFill/>
          <a:ln w="12700">
            <a:solidFill>
              <a:schemeClr val="tx1"/>
            </a:solidFill>
            <a:prstDash val="sysDot"/>
            <a:round/>
            <a:headEnd/>
            <a:tailEnd/>
          </a:ln>
        </p:spPr>
        <p:txBody>
          <a:bodyPr/>
          <a:lstStyle/>
          <a:p>
            <a:pPr fontAlgn="auto">
              <a:spcBef>
                <a:spcPts val="0"/>
              </a:spcBef>
              <a:spcAft>
                <a:spcPts val="0"/>
              </a:spcAft>
              <a:defRPr/>
            </a:pPr>
            <a:endParaRPr lang="es-MX">
              <a:latin typeface="Calibri"/>
              <a:cs typeface="+mn-cs"/>
            </a:endParaRPr>
          </a:p>
        </p:txBody>
      </p:sp>
      <p:sp>
        <p:nvSpPr>
          <p:cNvPr id="133129" name="Text Box 6"/>
          <p:cNvSpPr txBox="1">
            <a:spLocks noChangeArrowheads="1"/>
          </p:cNvSpPr>
          <p:nvPr/>
        </p:nvSpPr>
        <p:spPr bwMode="auto">
          <a:xfrm>
            <a:off x="3419475" y="4797425"/>
            <a:ext cx="504825" cy="269875"/>
          </a:xfrm>
          <a:prstGeom prst="rect">
            <a:avLst/>
          </a:prstGeom>
          <a:noFill/>
          <a:ln w="9525">
            <a:noFill/>
            <a:miter lim="800000"/>
            <a:headEnd/>
            <a:tailEnd/>
          </a:ln>
        </p:spPr>
        <p:txBody>
          <a:bodyPr/>
          <a:lstStyle/>
          <a:p>
            <a:r>
              <a:rPr lang="es-ES" sz="1600">
                <a:cs typeface="Times New Roman" pitchFamily="18" charset="0"/>
              </a:rPr>
              <a:t>0</a:t>
            </a:r>
            <a:endParaRPr lang="es-ES"/>
          </a:p>
        </p:txBody>
      </p:sp>
      <p:cxnSp>
        <p:nvCxnSpPr>
          <p:cNvPr id="119" name="118 Conector recto"/>
          <p:cNvCxnSpPr/>
          <p:nvPr/>
        </p:nvCxnSpPr>
        <p:spPr>
          <a:xfrm flipV="1">
            <a:off x="1258888" y="1916113"/>
            <a:ext cx="5689600" cy="374491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23" name="122 CuadroTexto"/>
          <p:cNvSpPr txBox="1"/>
          <p:nvPr/>
        </p:nvSpPr>
        <p:spPr>
          <a:xfrm>
            <a:off x="1116013" y="5732463"/>
            <a:ext cx="6985000" cy="831850"/>
          </a:xfrm>
          <a:prstGeom prst="rect">
            <a:avLst/>
          </a:prstGeom>
          <a:noFill/>
        </p:spPr>
        <p:txBody>
          <a:bodyPr>
            <a:spAutoFit/>
          </a:bodyPr>
          <a:lstStyle/>
          <a:p>
            <a:pPr fontAlgn="auto">
              <a:spcBef>
                <a:spcPts val="0"/>
              </a:spcBef>
              <a:spcAft>
                <a:spcPts val="0"/>
              </a:spcAft>
              <a:defRPr/>
            </a:pPr>
            <a:r>
              <a:rPr lang="es-MX" sz="2400" dirty="0" err="1">
                <a:latin typeface="Calibri"/>
                <a:cs typeface="+mn-cs"/>
              </a:rPr>
              <a:t>Predicted</a:t>
            </a:r>
            <a:r>
              <a:rPr lang="es-MX" sz="2400" dirty="0">
                <a:latin typeface="Calibri"/>
                <a:cs typeface="+mn-cs"/>
              </a:rPr>
              <a:t> </a:t>
            </a:r>
            <a:r>
              <a:rPr lang="es-MX" sz="2400" dirty="0" err="1">
                <a:latin typeface="Calibri"/>
                <a:cs typeface="+mn-cs"/>
              </a:rPr>
              <a:t>values</a:t>
            </a:r>
            <a:r>
              <a:rPr lang="es-MX" sz="2400" dirty="0">
                <a:latin typeface="Calibri"/>
                <a:cs typeface="+mn-cs"/>
              </a:rPr>
              <a:t> of Y (</a:t>
            </a:r>
            <a:r>
              <a:rPr lang="es-MX" sz="2400" dirty="0" err="1">
                <a:latin typeface="Calibri"/>
                <a:cs typeface="+mn-cs"/>
              </a:rPr>
              <a:t>probabilities</a:t>
            </a:r>
            <a:r>
              <a:rPr lang="es-MX" sz="2400" dirty="0">
                <a:latin typeface="Calibri"/>
                <a:cs typeface="+mn-cs"/>
              </a:rPr>
              <a:t>) </a:t>
            </a:r>
            <a:r>
              <a:rPr lang="es-MX" sz="2400" dirty="0" err="1">
                <a:latin typeface="Calibri"/>
                <a:cs typeface="+mn-cs"/>
              </a:rPr>
              <a:t>possibly</a:t>
            </a:r>
            <a:r>
              <a:rPr lang="es-MX" sz="2400" dirty="0">
                <a:latin typeface="Calibri"/>
                <a:cs typeface="+mn-cs"/>
              </a:rPr>
              <a:t> </a:t>
            </a:r>
            <a:r>
              <a:rPr lang="es-MX" sz="2400" dirty="0" err="1">
                <a:latin typeface="Calibri"/>
                <a:cs typeface="+mn-cs"/>
              </a:rPr>
              <a:t>greater</a:t>
            </a:r>
            <a:r>
              <a:rPr lang="es-MX" sz="2400" dirty="0">
                <a:latin typeface="Calibri"/>
                <a:cs typeface="+mn-cs"/>
              </a:rPr>
              <a:t> </a:t>
            </a:r>
            <a:r>
              <a:rPr lang="es-MX" sz="2400" dirty="0" err="1">
                <a:latin typeface="Calibri"/>
                <a:cs typeface="+mn-cs"/>
              </a:rPr>
              <a:t>than</a:t>
            </a:r>
            <a:r>
              <a:rPr lang="es-MX" sz="2400" dirty="0">
                <a:latin typeface="Calibri"/>
                <a:cs typeface="+mn-cs"/>
              </a:rPr>
              <a:t> 1 </a:t>
            </a:r>
            <a:r>
              <a:rPr lang="es-MX" sz="2400" dirty="0" err="1">
                <a:latin typeface="Calibri"/>
                <a:cs typeface="+mn-cs"/>
              </a:rPr>
              <a:t>or</a:t>
            </a:r>
            <a:r>
              <a:rPr lang="es-MX" sz="2400" dirty="0">
                <a:latin typeface="Calibri"/>
                <a:cs typeface="+mn-cs"/>
              </a:rPr>
              <a:t> </a:t>
            </a:r>
            <a:r>
              <a:rPr lang="es-MX" sz="2400" dirty="0" err="1">
                <a:latin typeface="Calibri"/>
                <a:cs typeface="+mn-cs"/>
              </a:rPr>
              <a:t>less</a:t>
            </a:r>
            <a:r>
              <a:rPr lang="es-MX" sz="2400" dirty="0">
                <a:latin typeface="Calibri"/>
                <a:cs typeface="+mn-cs"/>
              </a:rPr>
              <a:t> </a:t>
            </a:r>
            <a:r>
              <a:rPr lang="es-MX" sz="2400" dirty="0" err="1">
                <a:latin typeface="Calibri"/>
                <a:cs typeface="+mn-cs"/>
              </a:rPr>
              <a:t>than</a:t>
            </a:r>
            <a:r>
              <a:rPr lang="es-MX" sz="2400" dirty="0">
                <a:latin typeface="Calibri"/>
                <a:cs typeface="+mn-cs"/>
              </a:rPr>
              <a:t> 0. </a:t>
            </a:r>
            <a:r>
              <a:rPr lang="es-MX" sz="2400" dirty="0" err="1">
                <a:latin typeface="Calibri"/>
                <a:cs typeface="+mn-cs"/>
              </a:rPr>
              <a:t>Does</a:t>
            </a:r>
            <a:r>
              <a:rPr lang="es-MX" sz="2400" dirty="0">
                <a:latin typeface="Calibri"/>
                <a:cs typeface="+mn-cs"/>
              </a:rPr>
              <a:t> </a:t>
            </a:r>
            <a:r>
              <a:rPr lang="es-MX" sz="2400" dirty="0" err="1">
                <a:latin typeface="Calibri"/>
                <a:cs typeface="+mn-cs"/>
              </a:rPr>
              <a:t>not</a:t>
            </a:r>
            <a:r>
              <a:rPr lang="es-MX" sz="2400" dirty="0">
                <a:latin typeface="Calibri"/>
                <a:cs typeface="+mn-cs"/>
              </a:rPr>
              <a:t> </a:t>
            </a:r>
            <a:r>
              <a:rPr lang="es-MX" sz="2400" dirty="0" err="1">
                <a:latin typeface="Calibri"/>
                <a:cs typeface="+mn-cs"/>
              </a:rPr>
              <a:t>make</a:t>
            </a:r>
            <a:r>
              <a:rPr lang="es-MX" sz="2400" dirty="0">
                <a:latin typeface="Calibri"/>
                <a:cs typeface="+mn-cs"/>
              </a:rPr>
              <a:t> </a:t>
            </a:r>
            <a:r>
              <a:rPr lang="es-MX" sz="2400" dirty="0" err="1">
                <a:latin typeface="Calibri"/>
                <a:cs typeface="+mn-cs"/>
              </a:rPr>
              <a:t>sense</a:t>
            </a:r>
            <a:r>
              <a:rPr lang="es-MX" sz="2400" dirty="0">
                <a:latin typeface="Calibri"/>
                <a:cs typeface="+mn-cs"/>
              </a:rPr>
              <a: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5170" name="1 Título"/>
          <p:cNvSpPr>
            <a:spLocks noGrp="1"/>
          </p:cNvSpPr>
          <p:nvPr>
            <p:ph type="title"/>
          </p:nvPr>
        </p:nvSpPr>
        <p:spPr/>
        <p:txBody>
          <a:bodyPr/>
          <a:lstStyle/>
          <a:p>
            <a:endParaRPr lang="es-MX" smtClean="0"/>
          </a:p>
        </p:txBody>
      </p:sp>
      <p:sp>
        <p:nvSpPr>
          <p:cNvPr id="135171" name="2 Marcador de contenido"/>
          <p:cNvSpPr>
            <a:spLocks noGrp="1"/>
          </p:cNvSpPr>
          <p:nvPr>
            <p:ph idx="1"/>
          </p:nvPr>
        </p:nvSpPr>
        <p:spPr/>
        <p:txBody>
          <a:bodyPr/>
          <a:lstStyle/>
          <a:p>
            <a:r>
              <a:rPr lang="es-ES" smtClean="0"/>
              <a:t>The problem is </a:t>
            </a:r>
            <a:r>
              <a:rPr lang="es-ES" smtClean="0">
                <a:latin typeface="Symbol" pitchFamily="18" charset="2"/>
              </a:rPr>
              <a:t>b</a:t>
            </a:r>
            <a:r>
              <a:rPr lang="es-ES" smtClean="0"/>
              <a:t> coefficients do not give you the marginal change in probability but the marginal change in the z-score!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MX" dirty="0" smtClean="0"/>
              <a:t>Programme </a:t>
            </a:r>
            <a:r>
              <a:rPr lang="es-MX" dirty="0" err="1" smtClean="0"/>
              <a:t>Impact</a:t>
            </a:r>
            <a:r>
              <a:rPr lang="es-MX" dirty="0" smtClean="0"/>
              <a:t> in </a:t>
            </a:r>
            <a:r>
              <a:rPr lang="es-MX" dirty="0" err="1" smtClean="0"/>
              <a:t>terms</a:t>
            </a:r>
            <a:r>
              <a:rPr lang="es-MX" dirty="0" smtClean="0"/>
              <a:t> of </a:t>
            </a:r>
            <a:r>
              <a:rPr lang="es-MX" dirty="0" err="1" smtClean="0"/>
              <a:t>the</a:t>
            </a:r>
            <a:r>
              <a:rPr lang="es-MX" dirty="0" smtClean="0"/>
              <a:t> </a:t>
            </a:r>
            <a:r>
              <a:rPr lang="es-MX" dirty="0" err="1" smtClean="0"/>
              <a:t>probability</a:t>
            </a:r>
            <a:r>
              <a:rPr lang="es-MX" dirty="0" smtClean="0"/>
              <a:t> of </a:t>
            </a:r>
            <a:r>
              <a:rPr lang="es-MX" dirty="0" err="1" smtClean="0"/>
              <a:t>the</a:t>
            </a:r>
            <a:r>
              <a:rPr lang="es-MX" dirty="0" smtClean="0"/>
              <a:t> </a:t>
            </a:r>
            <a:r>
              <a:rPr lang="es-MX" dirty="0" err="1" smtClean="0"/>
              <a:t>event</a:t>
            </a:r>
            <a:endParaRPr lang="es-MX" dirty="0"/>
          </a:p>
        </p:txBody>
      </p:sp>
      <p:sp>
        <p:nvSpPr>
          <p:cNvPr id="3" name="2 Marcador de contenido"/>
          <p:cNvSpPr>
            <a:spLocks noGrp="1"/>
          </p:cNvSpPr>
          <p:nvPr>
            <p:ph idx="1"/>
          </p:nvPr>
        </p:nvSpPr>
        <p:spPr/>
        <p:txBody>
          <a:bodyPr>
            <a:normAutofit lnSpcReduction="10000"/>
          </a:bodyPr>
          <a:lstStyle/>
          <a:p>
            <a:pPr>
              <a:defRPr/>
            </a:pPr>
            <a:r>
              <a:rPr lang="es-MX" dirty="0" err="1" smtClean="0"/>
              <a:t>The</a:t>
            </a:r>
            <a:r>
              <a:rPr lang="es-MX" dirty="0" smtClean="0"/>
              <a:t> </a:t>
            </a:r>
            <a:r>
              <a:rPr lang="es-MX" dirty="0" err="1" smtClean="0"/>
              <a:t>interest</a:t>
            </a:r>
            <a:r>
              <a:rPr lang="es-MX" dirty="0" smtClean="0"/>
              <a:t> of </a:t>
            </a:r>
            <a:r>
              <a:rPr lang="es-MX" dirty="0" err="1" smtClean="0"/>
              <a:t>the</a:t>
            </a:r>
            <a:r>
              <a:rPr lang="es-MX" dirty="0" smtClean="0"/>
              <a:t> </a:t>
            </a:r>
            <a:r>
              <a:rPr lang="es-MX" dirty="0" err="1" smtClean="0"/>
              <a:t>evaluator</a:t>
            </a:r>
            <a:r>
              <a:rPr lang="es-MX" dirty="0" smtClean="0"/>
              <a:t> </a:t>
            </a:r>
            <a:r>
              <a:rPr lang="es-MX" dirty="0" err="1" smtClean="0"/>
              <a:t>is</a:t>
            </a:r>
            <a:r>
              <a:rPr lang="es-MX" dirty="0" smtClean="0"/>
              <a:t> </a:t>
            </a:r>
            <a:r>
              <a:rPr lang="es-MX" dirty="0" err="1" smtClean="0"/>
              <a:t>usally</a:t>
            </a:r>
            <a:r>
              <a:rPr lang="es-MX" dirty="0" smtClean="0"/>
              <a:t> “</a:t>
            </a:r>
            <a:r>
              <a:rPr lang="es-MX" dirty="0" err="1" smtClean="0"/>
              <a:t>how</a:t>
            </a:r>
            <a:r>
              <a:rPr lang="es-MX" dirty="0" smtClean="0"/>
              <a:t> </a:t>
            </a:r>
            <a:r>
              <a:rPr lang="es-MX" dirty="0" err="1" smtClean="0"/>
              <a:t>much</a:t>
            </a:r>
            <a:r>
              <a:rPr lang="es-MX" dirty="0" smtClean="0"/>
              <a:t> </a:t>
            </a:r>
            <a:r>
              <a:rPr lang="es-MX" dirty="0" err="1" smtClean="0"/>
              <a:t>did</a:t>
            </a:r>
            <a:r>
              <a:rPr lang="es-MX" dirty="0" smtClean="0"/>
              <a:t> </a:t>
            </a:r>
            <a:r>
              <a:rPr lang="es-MX" dirty="0" err="1" smtClean="0"/>
              <a:t>the</a:t>
            </a:r>
            <a:r>
              <a:rPr lang="es-MX" dirty="0" smtClean="0"/>
              <a:t> </a:t>
            </a:r>
            <a:r>
              <a:rPr lang="es-MX" dirty="0" err="1" smtClean="0"/>
              <a:t>probability</a:t>
            </a:r>
            <a:r>
              <a:rPr lang="es-MX" dirty="0" smtClean="0"/>
              <a:t> of </a:t>
            </a:r>
            <a:r>
              <a:rPr lang="es-MX" dirty="0" err="1" smtClean="0"/>
              <a:t>the</a:t>
            </a:r>
            <a:r>
              <a:rPr lang="es-MX" dirty="0" smtClean="0"/>
              <a:t> </a:t>
            </a:r>
            <a:r>
              <a:rPr lang="es-MX" dirty="0" err="1" smtClean="0"/>
              <a:t>event</a:t>
            </a:r>
            <a:r>
              <a:rPr lang="es-MX" dirty="0" smtClean="0"/>
              <a:t> </a:t>
            </a:r>
            <a:r>
              <a:rPr lang="es-MX" dirty="0" err="1" smtClean="0"/>
              <a:t>changed</a:t>
            </a:r>
            <a:r>
              <a:rPr lang="es-MX" dirty="0" smtClean="0"/>
              <a:t> as a </a:t>
            </a:r>
            <a:r>
              <a:rPr lang="es-MX" dirty="0" err="1" smtClean="0"/>
              <a:t>consequence</a:t>
            </a:r>
            <a:r>
              <a:rPr lang="es-MX" dirty="0" smtClean="0"/>
              <a:t> of </a:t>
            </a:r>
            <a:r>
              <a:rPr lang="es-MX" dirty="0" err="1" smtClean="0"/>
              <a:t>the</a:t>
            </a:r>
            <a:r>
              <a:rPr lang="es-MX" dirty="0" smtClean="0"/>
              <a:t> programme”? </a:t>
            </a:r>
          </a:p>
          <a:p>
            <a:pPr>
              <a:buFont typeface="Wingdings" pitchFamily="2" charset="2"/>
              <a:buNone/>
              <a:defRPr/>
            </a:pPr>
            <a:r>
              <a:rPr lang="es-MX" dirty="0" err="1" smtClean="0"/>
              <a:t>Remember</a:t>
            </a:r>
            <a:r>
              <a:rPr lang="es-MX" dirty="0" smtClean="0"/>
              <a:t> </a:t>
            </a:r>
            <a:r>
              <a:rPr lang="es-MX" dirty="0" err="1" smtClean="0"/>
              <a:t>that</a:t>
            </a:r>
            <a:r>
              <a:rPr lang="es-MX" dirty="0" smtClean="0"/>
              <a:t> </a:t>
            </a:r>
          </a:p>
          <a:p>
            <a:pPr>
              <a:buFont typeface="Wingdings" pitchFamily="2" charset="2"/>
              <a:buNone/>
              <a:defRPr/>
            </a:pPr>
            <a:endParaRPr lang="es-MX" dirty="0" smtClean="0"/>
          </a:p>
          <a:p>
            <a:pPr>
              <a:buFont typeface="Wingdings" pitchFamily="2" charset="2"/>
              <a:buNone/>
              <a:defRPr/>
            </a:pPr>
            <a:endParaRPr lang="es-MX" dirty="0" smtClean="0"/>
          </a:p>
          <a:p>
            <a:pPr>
              <a:buFont typeface="Wingdings" pitchFamily="2" charset="2"/>
              <a:buNone/>
              <a:defRPr/>
            </a:pPr>
            <a:r>
              <a:rPr lang="es-MX" dirty="0" err="1" smtClean="0"/>
              <a:t>Since</a:t>
            </a:r>
            <a:r>
              <a:rPr lang="es-MX" dirty="0" smtClean="0"/>
              <a:t> </a:t>
            </a:r>
            <a:r>
              <a:rPr lang="es-MX" dirty="0" err="1" smtClean="0"/>
              <a:t>the</a:t>
            </a:r>
            <a:r>
              <a:rPr lang="es-MX" dirty="0" smtClean="0"/>
              <a:t> beta </a:t>
            </a:r>
            <a:r>
              <a:rPr lang="es-MX" dirty="0" err="1" smtClean="0"/>
              <a:t>coefficients</a:t>
            </a:r>
            <a:r>
              <a:rPr lang="es-MX" dirty="0" smtClean="0"/>
              <a:t> do </a:t>
            </a:r>
            <a:r>
              <a:rPr lang="es-MX" dirty="0" err="1" smtClean="0"/>
              <a:t>not</a:t>
            </a:r>
            <a:r>
              <a:rPr lang="es-MX" dirty="0" smtClean="0"/>
              <a:t> </a:t>
            </a:r>
            <a:r>
              <a:rPr lang="es-MX" dirty="0" err="1" smtClean="0"/>
              <a:t>give</a:t>
            </a:r>
            <a:r>
              <a:rPr lang="es-MX" dirty="0" smtClean="0"/>
              <a:t> </a:t>
            </a:r>
            <a:r>
              <a:rPr lang="es-MX" dirty="0" err="1" smtClean="0"/>
              <a:t>us</a:t>
            </a:r>
            <a:r>
              <a:rPr lang="es-MX" dirty="0" smtClean="0"/>
              <a:t> </a:t>
            </a:r>
            <a:r>
              <a:rPr lang="es-MX" dirty="0" err="1" smtClean="0"/>
              <a:t>the</a:t>
            </a:r>
            <a:r>
              <a:rPr lang="es-MX" dirty="0" smtClean="0"/>
              <a:t> </a:t>
            </a:r>
            <a:r>
              <a:rPr lang="es-MX" dirty="0" err="1" smtClean="0"/>
              <a:t>answer</a:t>
            </a:r>
            <a:r>
              <a:rPr lang="es-MX" dirty="0" smtClean="0"/>
              <a:t>, a </a:t>
            </a:r>
            <a:r>
              <a:rPr lang="es-MX" dirty="0" err="1" smtClean="0"/>
              <a:t>practical</a:t>
            </a:r>
            <a:r>
              <a:rPr lang="es-MX" dirty="0" smtClean="0"/>
              <a:t> </a:t>
            </a:r>
            <a:r>
              <a:rPr lang="es-MX" dirty="0" err="1" smtClean="0"/>
              <a:t>way</a:t>
            </a:r>
            <a:r>
              <a:rPr lang="es-MX" dirty="0" smtClean="0"/>
              <a:t> </a:t>
            </a:r>
            <a:r>
              <a:rPr lang="es-MX" dirty="0" err="1" smtClean="0"/>
              <a:t>to</a:t>
            </a:r>
            <a:r>
              <a:rPr lang="es-MX" dirty="0" smtClean="0"/>
              <a:t> do </a:t>
            </a:r>
            <a:r>
              <a:rPr lang="es-MX" dirty="0" err="1" smtClean="0"/>
              <a:t>it</a:t>
            </a:r>
            <a:r>
              <a:rPr lang="es-MX" dirty="0" smtClean="0"/>
              <a:t> </a:t>
            </a:r>
            <a:r>
              <a:rPr lang="es-MX" dirty="0" err="1" smtClean="0"/>
              <a:t>is</a:t>
            </a:r>
            <a:r>
              <a:rPr lang="es-MX" dirty="0" smtClean="0"/>
              <a:t> </a:t>
            </a:r>
            <a:r>
              <a:rPr lang="es-MX" dirty="0" err="1" smtClean="0"/>
              <a:t>to</a:t>
            </a:r>
            <a:r>
              <a:rPr lang="es-MX" dirty="0" smtClean="0"/>
              <a:t> </a:t>
            </a:r>
            <a:r>
              <a:rPr lang="es-MX" dirty="0" err="1" smtClean="0"/>
              <a:t>simulate</a:t>
            </a:r>
            <a:r>
              <a:rPr lang="es-MX" dirty="0" smtClean="0"/>
              <a:t> </a:t>
            </a:r>
            <a:r>
              <a:rPr lang="es-MX" dirty="0" err="1" smtClean="0"/>
              <a:t>it</a:t>
            </a:r>
            <a:r>
              <a:rPr lang="es-MX" dirty="0" smtClean="0"/>
              <a:t>… </a:t>
            </a:r>
          </a:p>
          <a:p>
            <a:pPr>
              <a:buFont typeface="Wingdings" pitchFamily="2" charset="2"/>
              <a:buNone/>
              <a:defRPr/>
            </a:pPr>
            <a:endParaRPr lang="es-MX" dirty="0"/>
          </a:p>
        </p:txBody>
      </p:sp>
      <p:graphicFrame>
        <p:nvGraphicFramePr>
          <p:cNvPr id="13314" name="Object 3"/>
          <p:cNvGraphicFramePr>
            <a:graphicFrameLocks noChangeAspect="1"/>
          </p:cNvGraphicFramePr>
          <p:nvPr/>
        </p:nvGraphicFramePr>
        <p:xfrm>
          <a:off x="984250" y="3644900"/>
          <a:ext cx="7189788" cy="512763"/>
        </p:xfrm>
        <a:graphic>
          <a:graphicData uri="http://schemas.openxmlformats.org/presentationml/2006/ole">
            <mc:AlternateContent xmlns:mc="http://schemas.openxmlformats.org/markup-compatibility/2006">
              <mc:Choice xmlns:v="urn:schemas-microsoft-com:vml" Requires="v">
                <p:oleObj spid="_x0000_s13323" name="Equation" r:id="rId4" imgW="3352800" imgH="241300" progId="Equation.3">
                  <p:embed/>
                </p:oleObj>
              </mc:Choice>
              <mc:Fallback>
                <p:oleObj name="Equation" r:id="rId4" imgW="3352800" imgH="241300"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4250" y="3644900"/>
                        <a:ext cx="7189788" cy="512763"/>
                      </a:xfrm>
                      <a:prstGeom prst="rect">
                        <a:avLst/>
                      </a:prstGeom>
                      <a:solidFill>
                        <a:srgbClr val="EEF2F2"/>
                      </a:solidFill>
                    </p:spPr>
                  </p:pic>
                </p:oleObj>
              </mc:Fallback>
            </mc:AlternateContent>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40" name="1 Título"/>
          <p:cNvSpPr>
            <a:spLocks noGrp="1"/>
          </p:cNvSpPr>
          <p:nvPr>
            <p:ph type="title"/>
          </p:nvPr>
        </p:nvSpPr>
        <p:spPr/>
        <p:txBody>
          <a:bodyPr/>
          <a:lstStyle/>
          <a:p>
            <a:pPr eaLnBrk="1" hangingPunct="1"/>
            <a:r>
              <a:rPr lang="es-MX" smtClean="0"/>
              <a:t>Simulations</a:t>
            </a:r>
          </a:p>
        </p:txBody>
      </p:sp>
      <p:sp>
        <p:nvSpPr>
          <p:cNvPr id="14341" name="2 Marcador de contenido"/>
          <p:cNvSpPr>
            <a:spLocks noGrp="1"/>
          </p:cNvSpPr>
          <p:nvPr>
            <p:ph idx="1"/>
          </p:nvPr>
        </p:nvSpPr>
        <p:spPr>
          <a:xfrm>
            <a:off x="838200" y="1143000"/>
            <a:ext cx="7762875" cy="3962400"/>
          </a:xfrm>
        </p:spPr>
        <p:txBody>
          <a:bodyPr/>
          <a:lstStyle/>
          <a:p>
            <a:pPr eaLnBrk="1" hangingPunct="1"/>
            <a:r>
              <a:rPr lang="es-MX" sz="2400" smtClean="0"/>
              <a:t>A) Suppose that NOBODY had the programme, that is: fix a programme value of 0 for all the subjects and estimate the predicted probabilities.</a:t>
            </a:r>
          </a:p>
          <a:p>
            <a:pPr eaLnBrk="1" hangingPunct="1">
              <a:buFont typeface="Arial" charset="0"/>
              <a:buNone/>
            </a:pPr>
            <a:endParaRPr lang="es-MX" sz="2400" smtClean="0"/>
          </a:p>
          <a:p>
            <a:pPr eaLnBrk="1" hangingPunct="1"/>
            <a:r>
              <a:rPr lang="es-MX" sz="2400" smtClean="0"/>
              <a:t>B) Now suppose that EVERYBODY had the program, that is: fix a value of 1 for all the subjects and estimate the predicted probabilities</a:t>
            </a:r>
          </a:p>
          <a:p>
            <a:pPr eaLnBrk="1" hangingPunct="1">
              <a:buFont typeface="Arial" charset="0"/>
              <a:buNone/>
            </a:pPr>
            <a:endParaRPr lang="es-MX" sz="2400" smtClean="0"/>
          </a:p>
          <a:p>
            <a:pPr eaLnBrk="1" hangingPunct="1"/>
            <a:r>
              <a:rPr lang="es-MX" sz="2400" smtClean="0"/>
              <a:t>C) Calculate the difference in predicted probabilities for everybody and then average it… We get the ATE! </a:t>
            </a:r>
          </a:p>
        </p:txBody>
      </p:sp>
      <p:graphicFrame>
        <p:nvGraphicFramePr>
          <p:cNvPr id="14338" name="Object 3"/>
          <p:cNvGraphicFramePr>
            <a:graphicFrameLocks noChangeAspect="1"/>
          </p:cNvGraphicFramePr>
          <p:nvPr/>
        </p:nvGraphicFramePr>
        <p:xfrm>
          <a:off x="2819400" y="2438400"/>
          <a:ext cx="3535363" cy="496888"/>
        </p:xfrm>
        <a:graphic>
          <a:graphicData uri="http://schemas.openxmlformats.org/presentationml/2006/ole">
            <mc:AlternateContent xmlns:mc="http://schemas.openxmlformats.org/markup-compatibility/2006">
              <mc:Choice xmlns:v="urn:schemas-microsoft-com:vml" Requires="v">
                <p:oleObj spid="_x0000_s14356" name="Ecuación" r:id="rId4" imgW="1790700" imgH="254000" progId="Equation.3">
                  <p:embed/>
                </p:oleObj>
              </mc:Choice>
              <mc:Fallback>
                <p:oleObj name="Ecuación" r:id="rId4" imgW="1790700" imgH="254000" progId="Equation.3">
                  <p:embed/>
                  <p:pic>
                    <p:nvPicPr>
                      <p:cNvPr id="0" name="Picture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2438400"/>
                        <a:ext cx="3535363" cy="496888"/>
                      </a:xfrm>
                      <a:prstGeom prst="rect">
                        <a:avLst/>
                      </a:prstGeom>
                      <a:solidFill>
                        <a:schemeClr val="tx1"/>
                      </a:solidFill>
                    </p:spPr>
                  </p:pic>
                </p:oleObj>
              </mc:Fallback>
            </mc:AlternateContent>
          </a:graphicData>
        </a:graphic>
      </p:graphicFrame>
      <p:graphicFrame>
        <p:nvGraphicFramePr>
          <p:cNvPr id="14339" name="Object 4"/>
          <p:cNvGraphicFramePr>
            <a:graphicFrameLocks noChangeAspect="1"/>
          </p:cNvGraphicFramePr>
          <p:nvPr/>
        </p:nvGraphicFramePr>
        <p:xfrm>
          <a:off x="2743200" y="4191000"/>
          <a:ext cx="3963988" cy="496888"/>
        </p:xfrm>
        <a:graphic>
          <a:graphicData uri="http://schemas.openxmlformats.org/presentationml/2006/ole">
            <mc:AlternateContent xmlns:mc="http://schemas.openxmlformats.org/markup-compatibility/2006">
              <mc:Choice xmlns:v="urn:schemas-microsoft-com:vml" Requires="v">
                <p:oleObj spid="_x0000_s14357" name="Ecuación" r:id="rId6" imgW="2005729" imgH="253890" progId="Equation.3">
                  <p:embed/>
                </p:oleObj>
              </mc:Choice>
              <mc:Fallback>
                <p:oleObj name="Ecuación" r:id="rId6" imgW="2005729" imgH="253890" progId="Equation.3">
                  <p:embed/>
                  <p:pic>
                    <p:nvPicPr>
                      <p:cNvPr id="0" name="Picture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43200" y="4191000"/>
                        <a:ext cx="3963988" cy="496888"/>
                      </a:xfrm>
                      <a:prstGeom prst="rect">
                        <a:avLst/>
                      </a:prstGeom>
                      <a:solidFill>
                        <a:schemeClr val="tx1"/>
                      </a:solidFill>
                    </p:spPr>
                  </p:pic>
                </p:oleObj>
              </mc:Fallback>
            </mc:AlternateContent>
          </a:graphicData>
        </a:graphic>
      </p:graphicFrame>
      <p:sp>
        <p:nvSpPr>
          <p:cNvPr id="6" name="5 Elipse"/>
          <p:cNvSpPr/>
          <p:nvPr/>
        </p:nvSpPr>
        <p:spPr>
          <a:xfrm>
            <a:off x="6172200" y="4114800"/>
            <a:ext cx="574675" cy="57626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solidFill>
                <a:prstClr val="white"/>
              </a:solidFill>
            </a:endParaRPr>
          </a:p>
        </p:txBody>
      </p:sp>
      <p:cxnSp>
        <p:nvCxnSpPr>
          <p:cNvPr id="8" name="7 Conector recto de flecha"/>
          <p:cNvCxnSpPr/>
          <p:nvPr/>
        </p:nvCxnSpPr>
        <p:spPr>
          <a:xfrm rot="10800000">
            <a:off x="6804025" y="4508500"/>
            <a:ext cx="720725" cy="158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7667625" y="3810000"/>
            <a:ext cx="1476375" cy="923925"/>
          </a:xfrm>
          <a:prstGeom prst="rect">
            <a:avLst/>
          </a:prstGeom>
          <a:noFill/>
        </p:spPr>
        <p:txBody>
          <a:bodyPr>
            <a:spAutoFit/>
          </a:bodyPr>
          <a:lstStyle/>
          <a:p>
            <a:pPr fontAlgn="auto">
              <a:spcBef>
                <a:spcPts val="0"/>
              </a:spcBef>
              <a:spcAft>
                <a:spcPts val="0"/>
              </a:spcAft>
              <a:defRPr/>
            </a:pPr>
            <a:r>
              <a:rPr lang="es-MX" b="1" dirty="0">
                <a:solidFill>
                  <a:srgbClr val="FF0000"/>
                </a:solidFill>
                <a:latin typeface="Calibri"/>
                <a:cs typeface="+mn-cs"/>
              </a:rPr>
              <a:t>Programme </a:t>
            </a:r>
            <a:r>
              <a:rPr lang="es-MX" b="1" dirty="0" err="1">
                <a:solidFill>
                  <a:srgbClr val="FF0000"/>
                </a:solidFill>
                <a:latin typeface="Calibri"/>
                <a:cs typeface="+mn-cs"/>
              </a:rPr>
              <a:t>regression</a:t>
            </a:r>
            <a:r>
              <a:rPr lang="es-MX" b="1" dirty="0">
                <a:solidFill>
                  <a:srgbClr val="FF0000"/>
                </a:solidFill>
                <a:latin typeface="Calibri"/>
                <a:cs typeface="+mn-cs"/>
              </a:rPr>
              <a:t> </a:t>
            </a:r>
            <a:r>
              <a:rPr lang="es-MX" b="1" dirty="0" err="1">
                <a:solidFill>
                  <a:srgbClr val="FF0000"/>
                </a:solidFill>
                <a:latin typeface="Calibri"/>
                <a:cs typeface="+mn-cs"/>
              </a:rPr>
              <a:t>coefficient</a:t>
            </a:r>
            <a:endParaRPr lang="es-MX" b="1" dirty="0">
              <a:solidFill>
                <a:srgbClr val="FF0000"/>
              </a:solidFill>
              <a:latin typeface="Calibri"/>
              <a:cs typeface="+mn-cs"/>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3" name="1 Título"/>
          <p:cNvSpPr>
            <a:spLocks noGrp="1"/>
          </p:cNvSpPr>
          <p:nvPr>
            <p:ph type="title"/>
          </p:nvPr>
        </p:nvSpPr>
        <p:spPr/>
        <p:txBody>
          <a:bodyPr/>
          <a:lstStyle/>
          <a:p>
            <a:r>
              <a:rPr lang="es-MX" smtClean="0"/>
              <a:t>Logit model</a:t>
            </a:r>
          </a:p>
        </p:txBody>
      </p:sp>
      <p:sp>
        <p:nvSpPr>
          <p:cNvPr id="15364" name="2 Marcador de contenido"/>
          <p:cNvSpPr>
            <a:spLocks noGrp="1"/>
          </p:cNvSpPr>
          <p:nvPr>
            <p:ph idx="1"/>
          </p:nvPr>
        </p:nvSpPr>
        <p:spPr/>
        <p:txBody>
          <a:bodyPr/>
          <a:lstStyle/>
          <a:p>
            <a:r>
              <a:rPr lang="es-MX" dirty="0" smtClean="0"/>
              <a:t>A </a:t>
            </a:r>
            <a:r>
              <a:rPr lang="es-MX" dirty="0" err="1" smtClean="0"/>
              <a:t>second</a:t>
            </a:r>
            <a:r>
              <a:rPr lang="es-MX" dirty="0" smtClean="0"/>
              <a:t> </a:t>
            </a:r>
            <a:r>
              <a:rPr lang="es-MX" dirty="0" err="1" smtClean="0"/>
              <a:t>approach</a:t>
            </a:r>
            <a:r>
              <a:rPr lang="es-MX" dirty="0" smtClean="0"/>
              <a:t> (1st </a:t>
            </a:r>
            <a:r>
              <a:rPr lang="es-MX" dirty="0" err="1" smtClean="0"/>
              <a:t>option</a:t>
            </a:r>
            <a:r>
              <a:rPr lang="es-MX" dirty="0" smtClean="0"/>
              <a:t> in </a:t>
            </a:r>
            <a:r>
              <a:rPr lang="es-MX" dirty="0" err="1" smtClean="0"/>
              <a:t>biostatistics</a:t>
            </a:r>
            <a:r>
              <a:rPr lang="es-MX" dirty="0" smtClean="0"/>
              <a:t>!) </a:t>
            </a:r>
            <a:r>
              <a:rPr lang="es-MX" dirty="0" err="1" smtClean="0"/>
              <a:t>would</a:t>
            </a:r>
            <a:r>
              <a:rPr lang="es-MX" dirty="0" smtClean="0"/>
              <a:t> </a:t>
            </a:r>
            <a:r>
              <a:rPr lang="es-MX" dirty="0" err="1" smtClean="0"/>
              <a:t>be</a:t>
            </a:r>
            <a:r>
              <a:rPr lang="es-MX" dirty="0" smtClean="0"/>
              <a:t> </a:t>
            </a:r>
            <a:r>
              <a:rPr lang="es-MX" dirty="0" err="1" smtClean="0"/>
              <a:t>to</a:t>
            </a:r>
            <a:r>
              <a:rPr lang="es-MX" dirty="0" smtClean="0"/>
              <a:t> use </a:t>
            </a:r>
            <a:r>
              <a:rPr lang="es-MX" dirty="0" err="1" smtClean="0"/>
              <a:t>logistic</a:t>
            </a:r>
            <a:r>
              <a:rPr lang="es-MX" dirty="0" smtClean="0"/>
              <a:t> </a:t>
            </a:r>
            <a:r>
              <a:rPr lang="es-MX" dirty="0" err="1" smtClean="0"/>
              <a:t>regression</a:t>
            </a:r>
            <a:r>
              <a:rPr lang="es-MX" dirty="0" smtClean="0"/>
              <a:t>.</a:t>
            </a:r>
          </a:p>
          <a:p>
            <a:r>
              <a:rPr lang="es-MX" dirty="0" err="1" smtClean="0"/>
              <a:t>Here</a:t>
            </a:r>
            <a:r>
              <a:rPr lang="es-MX" dirty="0" smtClean="0"/>
              <a:t> </a:t>
            </a:r>
            <a:r>
              <a:rPr lang="es-MX" dirty="0" err="1" smtClean="0"/>
              <a:t>is</a:t>
            </a:r>
            <a:r>
              <a:rPr lang="es-MX" dirty="0" smtClean="0"/>
              <a:t> </a:t>
            </a:r>
            <a:r>
              <a:rPr lang="es-MX" dirty="0" err="1" smtClean="0"/>
              <a:t>the</a:t>
            </a:r>
            <a:r>
              <a:rPr lang="es-MX" dirty="0" smtClean="0"/>
              <a:t> </a:t>
            </a:r>
            <a:r>
              <a:rPr lang="es-MX" dirty="0" err="1" smtClean="0"/>
              <a:t>logit</a:t>
            </a:r>
            <a:r>
              <a:rPr lang="es-MX" dirty="0" smtClean="0"/>
              <a:t> </a:t>
            </a:r>
            <a:r>
              <a:rPr lang="es-MX" dirty="0" err="1" smtClean="0"/>
              <a:t>function</a:t>
            </a:r>
            <a:r>
              <a:rPr lang="es-MX" dirty="0" smtClean="0"/>
              <a:t>:</a:t>
            </a:r>
          </a:p>
          <a:p>
            <a:endParaRPr lang="es-MX" dirty="0" smtClean="0"/>
          </a:p>
          <a:p>
            <a:pPr>
              <a:buFont typeface="Wingdings" pitchFamily="2" charset="2"/>
              <a:buNone/>
            </a:pPr>
            <a:r>
              <a:rPr lang="es-MX" dirty="0" smtClean="0"/>
              <a:t>…. </a:t>
            </a:r>
          </a:p>
          <a:p>
            <a:pPr>
              <a:buFont typeface="Wingdings" pitchFamily="2" charset="2"/>
              <a:buNone/>
            </a:pPr>
            <a:endParaRPr lang="es-MX" dirty="0" smtClean="0"/>
          </a:p>
          <a:p>
            <a:pPr>
              <a:buFont typeface="Wingdings" pitchFamily="2" charset="2"/>
              <a:buNone/>
            </a:pPr>
            <a:r>
              <a:rPr lang="es-MX" dirty="0" err="1" smtClean="0"/>
              <a:t>Is</a:t>
            </a:r>
            <a:r>
              <a:rPr lang="es-MX" dirty="0" smtClean="0"/>
              <a:t> </a:t>
            </a:r>
            <a:r>
              <a:rPr lang="es-MX" dirty="0" err="1" smtClean="0"/>
              <a:t>used</a:t>
            </a:r>
            <a:r>
              <a:rPr lang="es-MX" dirty="0" smtClean="0"/>
              <a:t> </a:t>
            </a:r>
            <a:r>
              <a:rPr lang="es-MX" dirty="0" err="1" smtClean="0"/>
              <a:t>instead</a:t>
            </a:r>
            <a:r>
              <a:rPr lang="es-MX" dirty="0" smtClean="0"/>
              <a:t> of </a:t>
            </a:r>
            <a:r>
              <a:rPr lang="es-MX" dirty="0" err="1" smtClean="0"/>
              <a:t>the</a:t>
            </a:r>
            <a:r>
              <a:rPr lang="es-MX" dirty="0" smtClean="0"/>
              <a:t> normal CDF. </a:t>
            </a:r>
          </a:p>
        </p:txBody>
      </p:sp>
      <p:graphicFrame>
        <p:nvGraphicFramePr>
          <p:cNvPr id="15362" name="Object 1"/>
          <p:cNvGraphicFramePr>
            <a:graphicFrameLocks noChangeAspect="1"/>
          </p:cNvGraphicFramePr>
          <p:nvPr/>
        </p:nvGraphicFramePr>
        <p:xfrm>
          <a:off x="2411413" y="3429000"/>
          <a:ext cx="4557712" cy="1079500"/>
        </p:xfrm>
        <a:graphic>
          <a:graphicData uri="http://schemas.openxmlformats.org/presentationml/2006/ole">
            <mc:AlternateContent xmlns:mc="http://schemas.openxmlformats.org/markup-compatibility/2006">
              <mc:Choice xmlns:v="urn:schemas-microsoft-com:vml" Requires="v">
                <p:oleObj spid="_x0000_s15371" name="Equation" r:id="rId4" imgW="1752600" imgH="419100" progId="Equation.3">
                  <p:embed/>
                </p:oleObj>
              </mc:Choice>
              <mc:Fallback>
                <p:oleObj name="Equation" r:id="rId4" imgW="1752600" imgH="419100"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11413" y="3429000"/>
                        <a:ext cx="4557712" cy="1079500"/>
                      </a:xfrm>
                      <a:prstGeom prst="rect">
                        <a:avLst/>
                      </a:prstGeom>
                      <a:solidFill>
                        <a:srgbClr val="EEF1F1"/>
                      </a:solidFill>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8" name="Rectangle 4"/>
          <p:cNvSpPr>
            <a:spLocks noGrp="1" noChangeArrowheads="1"/>
          </p:cNvSpPr>
          <p:nvPr>
            <p:ph type="title"/>
          </p:nvPr>
        </p:nvSpPr>
        <p:spPr>
          <a:xfrm>
            <a:off x="468313" y="0"/>
            <a:ext cx="8229600" cy="1143000"/>
          </a:xfrm>
        </p:spPr>
        <p:txBody>
          <a:bodyPr/>
          <a:lstStyle/>
          <a:p>
            <a:pPr eaLnBrk="1" hangingPunct="1"/>
            <a:r>
              <a:rPr lang="en-GB" smtClean="0"/>
              <a:t>T-test</a:t>
            </a:r>
          </a:p>
        </p:txBody>
      </p:sp>
      <p:graphicFrame>
        <p:nvGraphicFramePr>
          <p:cNvPr id="1026" name="Object 7"/>
          <p:cNvGraphicFramePr>
            <a:graphicFrameLocks noChangeAspect="1"/>
          </p:cNvGraphicFramePr>
          <p:nvPr/>
        </p:nvGraphicFramePr>
        <p:xfrm>
          <a:off x="2987675" y="5445125"/>
          <a:ext cx="3313113" cy="806450"/>
        </p:xfrm>
        <a:graphic>
          <a:graphicData uri="http://schemas.openxmlformats.org/presentationml/2006/ole">
            <mc:AlternateContent xmlns:mc="http://schemas.openxmlformats.org/markup-compatibility/2006">
              <mc:Choice xmlns:v="urn:schemas-microsoft-com:vml" Requires="v">
                <p:oleObj spid="_x0000_s1044" name="Ecuación" r:id="rId4" imgW="939800" imgH="228600" progId="Equation.3">
                  <p:embed/>
                </p:oleObj>
              </mc:Choice>
              <mc:Fallback>
                <p:oleObj name="Ecuación" r:id="rId4" imgW="939800" imgH="228600" progId="Equation.3">
                  <p:embed/>
                  <p:pic>
                    <p:nvPicPr>
                      <p:cNvPr id="0" name="Picture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7675" y="5445125"/>
                        <a:ext cx="3313113" cy="806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77" name="Text Box 9"/>
          <p:cNvSpPr txBox="1">
            <a:spLocks noChangeArrowheads="1"/>
          </p:cNvSpPr>
          <p:nvPr/>
        </p:nvSpPr>
        <p:spPr bwMode="auto">
          <a:xfrm>
            <a:off x="323850" y="4581525"/>
            <a:ext cx="8496300" cy="1200150"/>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en-GB" sz="2400" dirty="0">
                <a:solidFill>
                  <a:prstClr val="black"/>
                </a:solidFill>
                <a:latin typeface="Calibri"/>
                <a:cs typeface="+mn-cs"/>
              </a:rPr>
              <a:t>The difference in means between both populations (with and without programme) is distributed as a t with n-2 degrees of freedom :</a:t>
            </a:r>
          </a:p>
        </p:txBody>
      </p:sp>
      <p:pic>
        <p:nvPicPr>
          <p:cNvPr id="1030" name="Picture 11" descr="Student's t distribution"/>
          <p:cNvPicPr>
            <a:picLocks noChangeAspect="1" noChangeArrowheads="1"/>
          </p:cNvPicPr>
          <p:nvPr/>
        </p:nvPicPr>
        <p:blipFill>
          <a:blip r:embed="rId6" cstate="print"/>
          <a:srcRect/>
          <a:stretch>
            <a:fillRect/>
          </a:stretch>
        </p:blipFill>
        <p:spPr bwMode="auto">
          <a:xfrm>
            <a:off x="2051050" y="1125538"/>
            <a:ext cx="5256213" cy="3009900"/>
          </a:xfrm>
          <a:prstGeom prst="rect">
            <a:avLst/>
          </a:prstGeom>
          <a:noFill/>
          <a:ln w="9525">
            <a:noFill/>
            <a:miter lim="800000"/>
            <a:headEnd/>
            <a:tailEnd/>
          </a:ln>
        </p:spPr>
      </p:pic>
      <p:sp>
        <p:nvSpPr>
          <p:cNvPr id="7180" name="Line 12"/>
          <p:cNvSpPr>
            <a:spLocks noChangeShapeType="1"/>
          </p:cNvSpPr>
          <p:nvPr/>
        </p:nvSpPr>
        <p:spPr bwMode="auto">
          <a:xfrm>
            <a:off x="4657725" y="1268413"/>
            <a:ext cx="0" cy="2736850"/>
          </a:xfrm>
          <a:prstGeom prst="line">
            <a:avLst/>
          </a:prstGeom>
          <a:noFill/>
          <a:ln w="9525">
            <a:solidFill>
              <a:schemeClr val="tx1"/>
            </a:solidFill>
            <a:prstDash val="dash"/>
            <a:round/>
            <a:headEnd/>
            <a:tailEnd/>
          </a:ln>
          <a:effectLst/>
        </p:spPr>
        <p:txBody>
          <a:bodyPr/>
          <a:lstStyle/>
          <a:p>
            <a:pPr fontAlgn="auto">
              <a:spcBef>
                <a:spcPts val="0"/>
              </a:spcBef>
              <a:spcAft>
                <a:spcPts val="0"/>
              </a:spcAft>
              <a:defRPr/>
            </a:pPr>
            <a:endParaRPr lang="es-MX">
              <a:solidFill>
                <a:prstClr val="black"/>
              </a:solidFill>
              <a:latin typeface="Calibri"/>
              <a:cs typeface="+mn-cs"/>
            </a:endParaRPr>
          </a:p>
        </p:txBody>
      </p:sp>
      <p:graphicFrame>
        <p:nvGraphicFramePr>
          <p:cNvPr id="1027" name="Object 13"/>
          <p:cNvGraphicFramePr>
            <a:graphicFrameLocks noChangeAspect="1"/>
          </p:cNvGraphicFramePr>
          <p:nvPr/>
        </p:nvGraphicFramePr>
        <p:xfrm>
          <a:off x="5148263" y="4221163"/>
          <a:ext cx="574675" cy="280987"/>
        </p:xfrm>
        <a:graphic>
          <a:graphicData uri="http://schemas.openxmlformats.org/presentationml/2006/ole">
            <mc:AlternateContent xmlns:mc="http://schemas.openxmlformats.org/markup-compatibility/2006">
              <mc:Choice xmlns:v="urn:schemas-microsoft-com:vml" Requires="v">
                <p:oleObj spid="_x0000_s1045" name="Ecuación" r:id="rId7" imgW="444114" imgH="215713" progId="Equation.3">
                  <p:embed/>
                </p:oleObj>
              </mc:Choice>
              <mc:Fallback>
                <p:oleObj name="Ecuación" r:id="rId7" imgW="444114" imgH="215713" progId="Equation.3">
                  <p:embed/>
                  <p:pic>
                    <p:nvPicPr>
                      <p:cNvPr id="0" name="Picture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48263" y="4221163"/>
                        <a:ext cx="574675" cy="280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82" name="Line 14"/>
          <p:cNvSpPr>
            <a:spLocks noChangeShapeType="1"/>
          </p:cNvSpPr>
          <p:nvPr/>
        </p:nvSpPr>
        <p:spPr bwMode="auto">
          <a:xfrm flipV="1">
            <a:off x="5435600" y="4149725"/>
            <a:ext cx="0" cy="142875"/>
          </a:xfrm>
          <a:prstGeom prst="line">
            <a:avLst/>
          </a:prstGeom>
          <a:noFill/>
          <a:ln w="9525">
            <a:solidFill>
              <a:schemeClr val="tx1"/>
            </a:solidFill>
            <a:round/>
            <a:headEnd/>
            <a:tailEnd type="triangle" w="med" len="med"/>
          </a:ln>
          <a:effectLst/>
        </p:spPr>
        <p:txBody>
          <a:bodyPr/>
          <a:lstStyle/>
          <a:p>
            <a:pPr fontAlgn="auto">
              <a:spcBef>
                <a:spcPts val="0"/>
              </a:spcBef>
              <a:spcAft>
                <a:spcPts val="0"/>
              </a:spcAft>
              <a:defRPr/>
            </a:pPr>
            <a:endParaRPr lang="es-MX">
              <a:solidFill>
                <a:prstClr val="black"/>
              </a:solidFill>
              <a:latin typeface="Calibri"/>
              <a:cs typeface="+mn-cs"/>
            </a:endParaRPr>
          </a:p>
        </p:txBody>
      </p:sp>
      <p:sp>
        <p:nvSpPr>
          <p:cNvPr id="7183" name="Text Box 15"/>
          <p:cNvSpPr txBox="1">
            <a:spLocks noChangeArrowheads="1"/>
          </p:cNvSpPr>
          <p:nvPr/>
        </p:nvSpPr>
        <p:spPr bwMode="auto">
          <a:xfrm>
            <a:off x="4572000" y="4076700"/>
            <a:ext cx="215900" cy="228600"/>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en-GB" sz="900">
                <a:solidFill>
                  <a:prstClr val="black"/>
                </a:solidFill>
                <a:latin typeface="Calibri"/>
                <a:cs typeface="+mn-cs"/>
              </a:rPr>
              <a:t>0</a:t>
            </a:r>
          </a:p>
        </p:txBody>
      </p:sp>
      <p:sp>
        <p:nvSpPr>
          <p:cNvPr id="7184" name="Line 16"/>
          <p:cNvSpPr>
            <a:spLocks noChangeShapeType="1"/>
          </p:cNvSpPr>
          <p:nvPr/>
        </p:nvSpPr>
        <p:spPr bwMode="auto">
          <a:xfrm>
            <a:off x="5867400" y="1268413"/>
            <a:ext cx="0" cy="2665412"/>
          </a:xfrm>
          <a:prstGeom prst="line">
            <a:avLst/>
          </a:prstGeom>
          <a:noFill/>
          <a:ln w="9525">
            <a:solidFill>
              <a:schemeClr val="tx1"/>
            </a:solidFill>
            <a:prstDash val="lgDash"/>
            <a:round/>
            <a:headEnd/>
            <a:tailEnd/>
          </a:ln>
          <a:effectLst/>
        </p:spPr>
        <p:txBody>
          <a:bodyPr/>
          <a:lstStyle/>
          <a:p>
            <a:pPr fontAlgn="auto">
              <a:spcBef>
                <a:spcPts val="0"/>
              </a:spcBef>
              <a:spcAft>
                <a:spcPts val="0"/>
              </a:spcAft>
              <a:defRPr/>
            </a:pPr>
            <a:endParaRPr lang="es-MX">
              <a:solidFill>
                <a:prstClr val="black"/>
              </a:solidFill>
              <a:latin typeface="Calibri"/>
              <a:cs typeface="+mn-cs"/>
            </a:endParaRPr>
          </a:p>
        </p:txBody>
      </p:sp>
      <p:sp>
        <p:nvSpPr>
          <p:cNvPr id="7185" name="Text Box 17"/>
          <p:cNvSpPr txBox="1">
            <a:spLocks noChangeArrowheads="1"/>
          </p:cNvSpPr>
          <p:nvPr/>
        </p:nvSpPr>
        <p:spPr bwMode="auto">
          <a:xfrm>
            <a:off x="6084888" y="4221163"/>
            <a:ext cx="668337" cy="366712"/>
          </a:xfrm>
          <a:prstGeom prst="rect">
            <a:avLst/>
          </a:prstGeom>
          <a:noFill/>
          <a:ln w="9525" algn="ctr">
            <a:noFill/>
            <a:miter lim="800000"/>
            <a:headEnd/>
            <a:tailEnd/>
          </a:ln>
          <a:effectLst/>
        </p:spPr>
        <p:txBody>
          <a:bodyPr>
            <a:spAutoFit/>
          </a:bodyPr>
          <a:lstStyle/>
          <a:p>
            <a:pPr fontAlgn="auto">
              <a:spcBef>
                <a:spcPts val="0"/>
              </a:spcBef>
              <a:spcAft>
                <a:spcPts val="0"/>
              </a:spcAft>
              <a:defRPr/>
            </a:pPr>
            <a:r>
              <a:rPr lang="en-GB">
                <a:solidFill>
                  <a:prstClr val="black"/>
                </a:solidFill>
                <a:latin typeface="Calibri"/>
                <a:cs typeface="+mn-cs"/>
              </a:rPr>
              <a:t>t</a:t>
            </a:r>
            <a:r>
              <a:rPr lang="en-GB" baseline="-25000">
                <a:solidFill>
                  <a:prstClr val="black"/>
                </a:solidFill>
                <a:latin typeface="Calibri"/>
                <a:cs typeface="+mn-cs"/>
              </a:rPr>
              <a:t>1-</a:t>
            </a:r>
            <a:r>
              <a:rPr lang="en-GB" baseline="-25000">
                <a:solidFill>
                  <a:prstClr val="black"/>
                </a:solidFill>
                <a:latin typeface="Symbol" pitchFamily="18" charset="2"/>
                <a:cs typeface="+mn-cs"/>
              </a:rPr>
              <a:t>a</a:t>
            </a:r>
            <a:endParaRPr lang="en-GB">
              <a:solidFill>
                <a:prstClr val="black"/>
              </a:solidFill>
              <a:latin typeface="Symbol" pitchFamily="18" charset="2"/>
              <a:cs typeface="+mn-cs"/>
            </a:endParaRPr>
          </a:p>
        </p:txBody>
      </p:sp>
      <p:sp>
        <p:nvSpPr>
          <p:cNvPr id="7187" name="Line 19"/>
          <p:cNvSpPr>
            <a:spLocks noChangeShapeType="1"/>
          </p:cNvSpPr>
          <p:nvPr/>
        </p:nvSpPr>
        <p:spPr bwMode="auto">
          <a:xfrm flipH="1" flipV="1">
            <a:off x="5940425" y="4005263"/>
            <a:ext cx="215900" cy="215900"/>
          </a:xfrm>
          <a:prstGeom prst="line">
            <a:avLst/>
          </a:prstGeom>
          <a:noFill/>
          <a:ln w="9525">
            <a:solidFill>
              <a:schemeClr val="tx1"/>
            </a:solidFill>
            <a:round/>
            <a:headEnd/>
            <a:tailEnd type="triangle" w="med" len="med"/>
          </a:ln>
          <a:effectLst/>
        </p:spPr>
        <p:txBody>
          <a:bodyPr/>
          <a:lstStyle/>
          <a:p>
            <a:pPr fontAlgn="auto">
              <a:spcBef>
                <a:spcPts val="0"/>
              </a:spcBef>
              <a:spcAft>
                <a:spcPts val="0"/>
              </a:spcAft>
              <a:defRPr/>
            </a:pPr>
            <a:endParaRPr lang="es-MX">
              <a:solidFill>
                <a:prstClr val="black"/>
              </a:solidFill>
              <a:latin typeface="Calibri"/>
              <a:cs typeface="+mn-cs"/>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7" name="1 Título"/>
          <p:cNvSpPr>
            <a:spLocks noGrp="1"/>
          </p:cNvSpPr>
          <p:nvPr>
            <p:ph type="title"/>
          </p:nvPr>
        </p:nvSpPr>
        <p:spPr/>
        <p:txBody>
          <a:bodyPr/>
          <a:lstStyle/>
          <a:p>
            <a:r>
              <a:rPr lang="es-MX" smtClean="0"/>
              <a:t>Logit model</a:t>
            </a:r>
          </a:p>
        </p:txBody>
      </p:sp>
      <p:sp>
        <p:nvSpPr>
          <p:cNvPr id="16388" name="2 Marcador de contenido"/>
          <p:cNvSpPr>
            <a:spLocks noGrp="1"/>
          </p:cNvSpPr>
          <p:nvPr>
            <p:ph idx="1"/>
          </p:nvPr>
        </p:nvSpPr>
        <p:spPr/>
        <p:txBody>
          <a:bodyPr/>
          <a:lstStyle/>
          <a:p>
            <a:r>
              <a:rPr lang="es-MX" smtClean="0"/>
              <a:t>This approach appeals to epidemiologists since …</a:t>
            </a:r>
          </a:p>
          <a:p>
            <a:endParaRPr lang="es-MX" smtClean="0"/>
          </a:p>
          <a:p>
            <a:r>
              <a:rPr lang="es-MX" smtClean="0"/>
              <a:t>However, odds ratios are generally not attractive to programme evaluators… </a:t>
            </a:r>
          </a:p>
        </p:txBody>
      </p:sp>
      <p:graphicFrame>
        <p:nvGraphicFramePr>
          <p:cNvPr id="16386" name="Object 2"/>
          <p:cNvGraphicFramePr>
            <a:graphicFrameLocks noChangeAspect="1"/>
          </p:cNvGraphicFramePr>
          <p:nvPr/>
        </p:nvGraphicFramePr>
        <p:xfrm>
          <a:off x="3203575" y="2420938"/>
          <a:ext cx="2081213" cy="523875"/>
        </p:xfrm>
        <a:graphic>
          <a:graphicData uri="http://schemas.openxmlformats.org/presentationml/2006/ole">
            <mc:AlternateContent xmlns:mc="http://schemas.openxmlformats.org/markup-compatibility/2006">
              <mc:Choice xmlns:v="urn:schemas-microsoft-com:vml" Requires="v">
                <p:oleObj spid="_x0000_s16395" name="Equation" r:id="rId4" imgW="799753" imgH="203112" progId="Equation.3">
                  <p:embed/>
                </p:oleObj>
              </mc:Choice>
              <mc:Fallback>
                <p:oleObj name="Equation" r:id="rId4" imgW="799753" imgH="203112"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575" y="2420938"/>
                        <a:ext cx="2081213" cy="523875"/>
                      </a:xfrm>
                      <a:prstGeom prst="rect">
                        <a:avLst/>
                      </a:prstGeom>
                      <a:solidFill>
                        <a:srgbClr val="F2F2F2"/>
                      </a:solidFill>
                    </p:spPr>
                  </p:pic>
                </p:oleObj>
              </mc:Fallback>
            </mc:AlternateContent>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6194" name="1 Título"/>
          <p:cNvSpPr>
            <a:spLocks noGrp="1"/>
          </p:cNvSpPr>
          <p:nvPr>
            <p:ph type="title"/>
          </p:nvPr>
        </p:nvSpPr>
        <p:spPr/>
        <p:txBody>
          <a:bodyPr/>
          <a:lstStyle/>
          <a:p>
            <a:r>
              <a:rPr lang="es-MX" smtClean="0"/>
              <a:t>Why we DON’T like Odds Ratios…</a:t>
            </a:r>
          </a:p>
        </p:txBody>
      </p:sp>
      <p:sp>
        <p:nvSpPr>
          <p:cNvPr id="3" name="2 Marcador de contenido"/>
          <p:cNvSpPr>
            <a:spLocks noGrp="1"/>
          </p:cNvSpPr>
          <p:nvPr>
            <p:ph idx="1"/>
          </p:nvPr>
        </p:nvSpPr>
        <p:spPr/>
        <p:txBody>
          <a:bodyPr>
            <a:normAutofit fontScale="70000" lnSpcReduction="20000"/>
          </a:bodyPr>
          <a:lstStyle/>
          <a:p>
            <a:pPr>
              <a:buFont typeface="Wingdings" pitchFamily="2" charset="2"/>
              <a:buNone/>
              <a:defRPr/>
            </a:pPr>
            <a:r>
              <a:rPr lang="es-ES" b="1" i="1" dirty="0" err="1" smtClean="0"/>
              <a:t>For</a:t>
            </a:r>
            <a:r>
              <a:rPr lang="es-ES" b="1" i="1" dirty="0" smtClean="0"/>
              <a:t> </a:t>
            </a:r>
            <a:r>
              <a:rPr lang="es-ES" b="1" i="1" dirty="0" err="1" smtClean="0"/>
              <a:t>example</a:t>
            </a:r>
            <a:r>
              <a:rPr lang="es-ES" b="1" i="1" dirty="0" smtClean="0"/>
              <a:t>:</a:t>
            </a:r>
            <a:r>
              <a:rPr lang="es-ES" dirty="0" smtClean="0"/>
              <a:t> </a:t>
            </a:r>
            <a:r>
              <a:rPr lang="es-ES" dirty="0" err="1" smtClean="0"/>
              <a:t>Suppose</a:t>
            </a:r>
            <a:r>
              <a:rPr lang="es-ES" dirty="0" smtClean="0"/>
              <a:t> </a:t>
            </a:r>
            <a:r>
              <a:rPr lang="es-ES" dirty="0" err="1" smtClean="0"/>
              <a:t>we</a:t>
            </a:r>
            <a:r>
              <a:rPr lang="es-ES" dirty="0" smtClean="0"/>
              <a:t> </a:t>
            </a:r>
            <a:r>
              <a:rPr lang="es-ES" dirty="0" err="1" smtClean="0"/>
              <a:t>implement</a:t>
            </a:r>
            <a:r>
              <a:rPr lang="es-ES" dirty="0" smtClean="0"/>
              <a:t> a </a:t>
            </a:r>
            <a:r>
              <a:rPr lang="es-ES" dirty="0" err="1" smtClean="0"/>
              <a:t>programme</a:t>
            </a:r>
            <a:r>
              <a:rPr lang="es-ES" dirty="0" smtClean="0"/>
              <a:t> </a:t>
            </a:r>
            <a:r>
              <a:rPr lang="es-ES" dirty="0" err="1" smtClean="0"/>
              <a:t>to</a:t>
            </a:r>
            <a:r>
              <a:rPr lang="es-ES" dirty="0" smtClean="0"/>
              <a:t> </a:t>
            </a:r>
            <a:r>
              <a:rPr lang="es-ES" dirty="0" err="1" smtClean="0"/>
              <a:t>increase</a:t>
            </a:r>
            <a:r>
              <a:rPr lang="es-ES" dirty="0" smtClean="0"/>
              <a:t> </a:t>
            </a:r>
            <a:r>
              <a:rPr lang="es-ES" dirty="0" err="1" smtClean="0"/>
              <a:t>the</a:t>
            </a:r>
            <a:r>
              <a:rPr lang="es-ES" dirty="0" smtClean="0"/>
              <a:t> use of </a:t>
            </a:r>
            <a:r>
              <a:rPr lang="es-ES" dirty="0" err="1" smtClean="0"/>
              <a:t>contraception</a:t>
            </a:r>
            <a:r>
              <a:rPr lang="es-ES" dirty="0" smtClean="0"/>
              <a:t>. </a:t>
            </a:r>
            <a:r>
              <a:rPr lang="es-ES" dirty="0" err="1" smtClean="0"/>
              <a:t>After</a:t>
            </a:r>
            <a:r>
              <a:rPr lang="es-ES" dirty="0" smtClean="0"/>
              <a:t> </a:t>
            </a:r>
            <a:r>
              <a:rPr lang="es-ES" dirty="0" err="1" smtClean="0"/>
              <a:t>several</a:t>
            </a:r>
            <a:r>
              <a:rPr lang="es-ES" dirty="0" smtClean="0"/>
              <a:t> </a:t>
            </a:r>
            <a:r>
              <a:rPr lang="es-ES" dirty="0" err="1" smtClean="0"/>
              <a:t>years</a:t>
            </a:r>
            <a:r>
              <a:rPr lang="es-ES" dirty="0" smtClean="0"/>
              <a:t> of </a:t>
            </a:r>
            <a:r>
              <a:rPr lang="es-ES" dirty="0" err="1" smtClean="0"/>
              <a:t>implementation</a:t>
            </a:r>
            <a:r>
              <a:rPr lang="es-ES" dirty="0" smtClean="0"/>
              <a:t> in “</a:t>
            </a:r>
            <a:r>
              <a:rPr lang="es-ES" dirty="0" err="1" smtClean="0"/>
              <a:t>Community</a:t>
            </a:r>
            <a:r>
              <a:rPr lang="es-ES" dirty="0" smtClean="0"/>
              <a:t> X” </a:t>
            </a:r>
            <a:r>
              <a:rPr lang="es-ES" dirty="0" err="1" smtClean="0"/>
              <a:t>we</a:t>
            </a:r>
            <a:r>
              <a:rPr lang="es-ES" dirty="0" smtClean="0"/>
              <a:t> observe </a:t>
            </a:r>
            <a:r>
              <a:rPr lang="es-ES" dirty="0" err="1" smtClean="0"/>
              <a:t>the</a:t>
            </a:r>
            <a:r>
              <a:rPr lang="es-ES" dirty="0" smtClean="0"/>
              <a:t> </a:t>
            </a:r>
            <a:r>
              <a:rPr lang="es-ES" dirty="0" err="1" smtClean="0"/>
              <a:t>following</a:t>
            </a:r>
            <a:r>
              <a:rPr lang="es-ES" dirty="0" smtClean="0"/>
              <a:t>:  </a:t>
            </a:r>
            <a:endParaRPr lang="es-MX" dirty="0" smtClean="0"/>
          </a:p>
          <a:p>
            <a:pPr>
              <a:buFont typeface="Wingdings" pitchFamily="2" charset="2"/>
              <a:buNone/>
              <a:defRPr/>
            </a:pPr>
            <a:r>
              <a:rPr lang="es-ES" dirty="0" smtClean="0"/>
              <a:t> </a:t>
            </a:r>
            <a:endParaRPr lang="es-MX" dirty="0" smtClean="0"/>
          </a:p>
          <a:p>
            <a:pPr>
              <a:buFont typeface="Wingdings" pitchFamily="2" charset="2"/>
              <a:buNone/>
              <a:defRPr/>
            </a:pPr>
            <a:r>
              <a:rPr lang="es-ES" dirty="0" smtClean="0"/>
              <a:t>P(AC=1|PR=1)=0.3</a:t>
            </a:r>
            <a:endParaRPr lang="es-MX" dirty="0" smtClean="0"/>
          </a:p>
          <a:p>
            <a:pPr>
              <a:buFont typeface="Wingdings" pitchFamily="2" charset="2"/>
              <a:buNone/>
              <a:defRPr/>
            </a:pPr>
            <a:r>
              <a:rPr lang="es-ES" dirty="0" smtClean="0"/>
              <a:t> </a:t>
            </a:r>
            <a:endParaRPr lang="es-MX" dirty="0" smtClean="0"/>
          </a:p>
          <a:p>
            <a:pPr>
              <a:buFont typeface="Wingdings" pitchFamily="2" charset="2"/>
              <a:buNone/>
              <a:defRPr/>
            </a:pPr>
            <a:r>
              <a:rPr lang="es-ES" dirty="0" smtClean="0"/>
              <a:t>P(AC=1|PR=0)=0.18</a:t>
            </a:r>
            <a:endParaRPr lang="es-MX" dirty="0" smtClean="0"/>
          </a:p>
          <a:p>
            <a:pPr>
              <a:buFont typeface="Wingdings" pitchFamily="2" charset="2"/>
              <a:buNone/>
              <a:defRPr/>
            </a:pPr>
            <a:r>
              <a:rPr lang="es-ES" dirty="0" smtClean="0"/>
              <a:t> </a:t>
            </a:r>
            <a:endParaRPr lang="es-MX" dirty="0" smtClean="0"/>
          </a:p>
          <a:p>
            <a:pPr>
              <a:buFont typeface="Wingdings" pitchFamily="2" charset="2"/>
              <a:buNone/>
              <a:defRPr/>
            </a:pPr>
            <a:r>
              <a:rPr lang="es-ES" dirty="0" smtClean="0"/>
              <a:t>P(AC=1|PR=1) - P(AC=1|PR=0) = 0.12</a:t>
            </a:r>
            <a:endParaRPr lang="es-MX" dirty="0" smtClean="0"/>
          </a:p>
          <a:p>
            <a:pPr>
              <a:buFont typeface="Wingdings" pitchFamily="2" charset="2"/>
              <a:buNone/>
              <a:defRPr/>
            </a:pPr>
            <a:r>
              <a:rPr lang="es-ES" dirty="0" smtClean="0"/>
              <a:t> </a:t>
            </a:r>
            <a:endParaRPr lang="es-MX" dirty="0" smtClean="0"/>
          </a:p>
          <a:p>
            <a:pPr>
              <a:buFont typeface="Wingdings" pitchFamily="2" charset="2"/>
              <a:buNone/>
              <a:defRPr/>
            </a:pPr>
            <a:r>
              <a:rPr lang="es-ES" dirty="0" err="1" smtClean="0"/>
              <a:t>The</a:t>
            </a:r>
            <a:r>
              <a:rPr lang="es-ES" dirty="0" smtClean="0"/>
              <a:t> programme </a:t>
            </a:r>
            <a:r>
              <a:rPr lang="es-ES" dirty="0" err="1" smtClean="0"/>
              <a:t>increased</a:t>
            </a:r>
            <a:r>
              <a:rPr lang="es-ES" dirty="0" smtClean="0"/>
              <a:t> </a:t>
            </a:r>
            <a:r>
              <a:rPr lang="es-ES" dirty="0" err="1" smtClean="0"/>
              <a:t>the</a:t>
            </a:r>
            <a:r>
              <a:rPr lang="es-ES" dirty="0" smtClean="0"/>
              <a:t> </a:t>
            </a:r>
            <a:r>
              <a:rPr lang="es-ES" dirty="0" err="1" smtClean="0"/>
              <a:t>prevalence</a:t>
            </a:r>
            <a:r>
              <a:rPr lang="es-ES" dirty="0" smtClean="0"/>
              <a:t> of </a:t>
            </a:r>
            <a:r>
              <a:rPr lang="es-ES" dirty="0" err="1" smtClean="0"/>
              <a:t>contraception</a:t>
            </a:r>
            <a:r>
              <a:rPr lang="es-ES" dirty="0" smtClean="0"/>
              <a:t> </a:t>
            </a:r>
            <a:r>
              <a:rPr lang="es-ES" dirty="0" err="1" smtClean="0"/>
              <a:t>by</a:t>
            </a:r>
            <a:r>
              <a:rPr lang="es-ES" dirty="0" smtClean="0"/>
              <a:t> 12 </a:t>
            </a:r>
            <a:r>
              <a:rPr lang="es-ES" dirty="0" err="1" smtClean="0"/>
              <a:t>percentage</a:t>
            </a:r>
            <a:r>
              <a:rPr lang="es-ES" dirty="0" smtClean="0"/>
              <a:t> </a:t>
            </a:r>
            <a:r>
              <a:rPr lang="es-ES" dirty="0" err="1" smtClean="0"/>
              <a:t>points</a:t>
            </a:r>
            <a:r>
              <a:rPr lang="es-ES" dirty="0" smtClean="0"/>
              <a:t>. </a:t>
            </a:r>
            <a:r>
              <a:rPr lang="es-MX" dirty="0" smtClean="0"/>
              <a:t/>
            </a:r>
            <a:br>
              <a:rPr lang="es-MX" dirty="0" smtClean="0"/>
            </a:br>
            <a:endParaRPr lang="es-MX" dirty="0" smtClean="0"/>
          </a:p>
          <a:p>
            <a:pPr>
              <a:defRPr/>
            </a:pPr>
            <a:endParaRPr lang="es-MX"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1" name="2 Marcador de contenido"/>
          <p:cNvSpPr>
            <a:spLocks noGrp="1"/>
          </p:cNvSpPr>
          <p:nvPr>
            <p:ph idx="1"/>
          </p:nvPr>
        </p:nvSpPr>
        <p:spPr>
          <a:xfrm>
            <a:off x="468313" y="836613"/>
            <a:ext cx="8229600" cy="4525962"/>
          </a:xfrm>
        </p:spPr>
        <p:txBody>
          <a:bodyPr/>
          <a:lstStyle/>
          <a:p>
            <a:r>
              <a:rPr lang="es-ES" smtClean="0"/>
              <a:t>The OR of the programme is:</a:t>
            </a:r>
          </a:p>
          <a:p>
            <a:endParaRPr lang="es-ES" smtClean="0"/>
          </a:p>
          <a:p>
            <a:endParaRPr lang="es-ES" smtClean="0"/>
          </a:p>
          <a:p>
            <a:endParaRPr lang="es-ES" smtClean="0"/>
          </a:p>
          <a:p>
            <a:endParaRPr lang="es-MX" smtClean="0"/>
          </a:p>
          <a:p>
            <a:pPr>
              <a:buFont typeface="Wingdings" pitchFamily="2" charset="2"/>
              <a:buNone/>
            </a:pPr>
            <a:endParaRPr lang="es-MX" smtClean="0"/>
          </a:p>
        </p:txBody>
      </p:sp>
      <p:sp>
        <p:nvSpPr>
          <p:cNvPr id="1741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graphicFrame>
        <p:nvGraphicFramePr>
          <p:cNvPr id="17410" name="Object 1"/>
          <p:cNvGraphicFramePr>
            <a:graphicFrameLocks noChangeAspect="1"/>
          </p:cNvGraphicFramePr>
          <p:nvPr/>
        </p:nvGraphicFramePr>
        <p:xfrm>
          <a:off x="687388" y="2636838"/>
          <a:ext cx="7243762" cy="1223962"/>
        </p:xfrm>
        <a:graphic>
          <a:graphicData uri="http://schemas.openxmlformats.org/presentationml/2006/ole">
            <mc:AlternateContent xmlns:mc="http://schemas.openxmlformats.org/markup-compatibility/2006">
              <mc:Choice xmlns:v="urn:schemas-microsoft-com:vml" Requires="v">
                <p:oleObj spid="_x0000_s17419" name="Equation" r:id="rId4" imgW="4241800" imgH="711200" progId="Equation.3">
                  <p:embed/>
                </p:oleObj>
              </mc:Choice>
              <mc:Fallback>
                <p:oleObj name="Equation" r:id="rId4" imgW="4241800" imgH="711200"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388" y="2636838"/>
                        <a:ext cx="7243762" cy="1223962"/>
                      </a:xfrm>
                      <a:prstGeom prst="rect">
                        <a:avLst/>
                      </a:prstGeom>
                      <a:solidFill>
                        <a:schemeClr val="tx1"/>
                      </a:solidFill>
                    </p:spPr>
                  </p:pic>
                </p:oleObj>
              </mc:Fallback>
            </mc:AlternateContent>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7218" name="1 Título"/>
          <p:cNvSpPr>
            <a:spLocks noGrp="1"/>
          </p:cNvSpPr>
          <p:nvPr>
            <p:ph type="title"/>
          </p:nvPr>
        </p:nvSpPr>
        <p:spPr/>
        <p:txBody>
          <a:bodyPr/>
          <a:lstStyle/>
          <a:p>
            <a:endParaRPr lang="es-MX" smtClean="0"/>
          </a:p>
        </p:txBody>
      </p:sp>
      <p:sp>
        <p:nvSpPr>
          <p:cNvPr id="3" name="2 Marcador de contenido"/>
          <p:cNvSpPr>
            <a:spLocks noGrp="1"/>
          </p:cNvSpPr>
          <p:nvPr>
            <p:ph idx="1"/>
          </p:nvPr>
        </p:nvSpPr>
        <p:spPr/>
        <p:txBody>
          <a:bodyPr>
            <a:normAutofit fontScale="92500" lnSpcReduction="10000"/>
          </a:bodyPr>
          <a:lstStyle/>
          <a:p>
            <a:pPr>
              <a:buFont typeface="Wingdings" pitchFamily="2" charset="2"/>
              <a:buNone/>
              <a:defRPr/>
            </a:pPr>
            <a:r>
              <a:rPr lang="es-ES" dirty="0" err="1" smtClean="0"/>
              <a:t>Now</a:t>
            </a:r>
            <a:r>
              <a:rPr lang="es-ES" dirty="0" smtClean="0"/>
              <a:t> </a:t>
            </a:r>
            <a:r>
              <a:rPr lang="es-ES" dirty="0" err="1" smtClean="0"/>
              <a:t>let’s</a:t>
            </a:r>
            <a:r>
              <a:rPr lang="es-ES" dirty="0" smtClean="0"/>
              <a:t> </a:t>
            </a:r>
            <a:r>
              <a:rPr lang="es-ES" dirty="0" err="1" smtClean="0"/>
              <a:t>see</a:t>
            </a:r>
            <a:r>
              <a:rPr lang="es-ES" dirty="0" smtClean="0"/>
              <a:t> </a:t>
            </a:r>
            <a:r>
              <a:rPr lang="es-ES" dirty="0" err="1" smtClean="0"/>
              <a:t>what</a:t>
            </a:r>
            <a:r>
              <a:rPr lang="es-ES" dirty="0" smtClean="0"/>
              <a:t> </a:t>
            </a:r>
            <a:r>
              <a:rPr lang="es-ES" dirty="0" err="1" smtClean="0"/>
              <a:t>happened</a:t>
            </a:r>
            <a:r>
              <a:rPr lang="es-ES" dirty="0" smtClean="0"/>
              <a:t> in </a:t>
            </a:r>
            <a:r>
              <a:rPr lang="es-ES" dirty="0" err="1" smtClean="0"/>
              <a:t>community</a:t>
            </a:r>
            <a:r>
              <a:rPr lang="es-ES" dirty="0" smtClean="0"/>
              <a:t> “Y”</a:t>
            </a:r>
          </a:p>
          <a:p>
            <a:pPr>
              <a:buFont typeface="Wingdings" pitchFamily="2" charset="2"/>
              <a:buNone/>
              <a:defRPr/>
            </a:pPr>
            <a:r>
              <a:rPr lang="es-ES" dirty="0" err="1" smtClean="0"/>
              <a:t>Observed</a:t>
            </a:r>
            <a:r>
              <a:rPr lang="es-ES" dirty="0" smtClean="0"/>
              <a:t> </a:t>
            </a:r>
            <a:r>
              <a:rPr lang="es-ES" dirty="0" err="1" smtClean="0"/>
              <a:t>results</a:t>
            </a:r>
            <a:r>
              <a:rPr lang="es-ES" dirty="0" smtClean="0"/>
              <a:t> </a:t>
            </a:r>
            <a:r>
              <a:rPr lang="es-ES" dirty="0" err="1" smtClean="0"/>
              <a:t>were</a:t>
            </a:r>
            <a:r>
              <a:rPr lang="es-ES" dirty="0" smtClean="0"/>
              <a:t>:</a:t>
            </a:r>
          </a:p>
          <a:p>
            <a:pPr>
              <a:buFont typeface="Wingdings" pitchFamily="2" charset="2"/>
              <a:buNone/>
              <a:defRPr/>
            </a:pPr>
            <a:endParaRPr lang="es-MX" dirty="0" smtClean="0"/>
          </a:p>
          <a:p>
            <a:pPr>
              <a:buFont typeface="Wingdings" pitchFamily="2" charset="2"/>
              <a:buNone/>
              <a:defRPr/>
            </a:pPr>
            <a:r>
              <a:rPr lang="es-ES" dirty="0" smtClean="0"/>
              <a:t>P(AC=1|PR=1)=0.1</a:t>
            </a:r>
            <a:endParaRPr lang="es-MX" dirty="0" smtClean="0"/>
          </a:p>
          <a:p>
            <a:pPr>
              <a:buFont typeface="Wingdings" pitchFamily="2" charset="2"/>
              <a:buNone/>
              <a:defRPr/>
            </a:pPr>
            <a:r>
              <a:rPr lang="es-ES" dirty="0" smtClean="0"/>
              <a:t> </a:t>
            </a:r>
            <a:endParaRPr lang="es-MX" dirty="0" smtClean="0"/>
          </a:p>
          <a:p>
            <a:pPr>
              <a:buFont typeface="Wingdings" pitchFamily="2" charset="2"/>
              <a:buNone/>
              <a:defRPr/>
            </a:pPr>
            <a:r>
              <a:rPr lang="es-ES" dirty="0" smtClean="0"/>
              <a:t>P(AC=1|PR=0)=0.05</a:t>
            </a:r>
            <a:endParaRPr lang="es-MX" dirty="0" smtClean="0"/>
          </a:p>
          <a:p>
            <a:pPr>
              <a:buFont typeface="Wingdings" pitchFamily="2" charset="2"/>
              <a:buNone/>
              <a:defRPr/>
            </a:pPr>
            <a:r>
              <a:rPr lang="es-ES" dirty="0" smtClean="0"/>
              <a:t> </a:t>
            </a:r>
            <a:endParaRPr lang="es-MX" dirty="0" smtClean="0"/>
          </a:p>
          <a:p>
            <a:pPr>
              <a:buFont typeface="Wingdings" pitchFamily="2" charset="2"/>
              <a:buNone/>
              <a:defRPr/>
            </a:pPr>
            <a:r>
              <a:rPr lang="es-ES" dirty="0" smtClean="0"/>
              <a:t>P(AC=1|PR=1) - P(AC=1|PR=0) = 0.05</a:t>
            </a:r>
            <a:endParaRPr lang="es-MX" dirty="0" smtClean="0"/>
          </a:p>
          <a:p>
            <a:pPr>
              <a:buFont typeface="Wingdings" pitchFamily="2" charset="2"/>
              <a:buNone/>
              <a:defRPr/>
            </a:pPr>
            <a:endParaRPr lang="es-MX"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5" name="6 Título"/>
          <p:cNvSpPr>
            <a:spLocks noGrp="1"/>
          </p:cNvSpPr>
          <p:nvPr>
            <p:ph type="title"/>
          </p:nvPr>
        </p:nvSpPr>
        <p:spPr/>
        <p:txBody>
          <a:bodyPr/>
          <a:lstStyle/>
          <a:p>
            <a:pPr eaLnBrk="1" hangingPunct="1"/>
            <a:endParaRPr lang="es-MX" smtClean="0"/>
          </a:p>
        </p:txBody>
      </p:sp>
      <p:sp>
        <p:nvSpPr>
          <p:cNvPr id="18436" name="2 Marcador de contenido"/>
          <p:cNvSpPr>
            <a:spLocks noGrp="1"/>
          </p:cNvSpPr>
          <p:nvPr>
            <p:ph idx="1"/>
          </p:nvPr>
        </p:nvSpPr>
        <p:spPr/>
        <p:txBody>
          <a:bodyPr/>
          <a:lstStyle/>
          <a:p>
            <a:pPr eaLnBrk="1" hangingPunct="1"/>
            <a:endParaRPr lang="es-MX" smtClean="0"/>
          </a:p>
          <a:p>
            <a:pPr eaLnBrk="1" hangingPunct="1"/>
            <a:endParaRPr lang="es-MX" smtClean="0"/>
          </a:p>
          <a:p>
            <a:pPr eaLnBrk="1" hangingPunct="1"/>
            <a:endParaRPr lang="es-MX" smtClean="0"/>
          </a:p>
          <a:p>
            <a:pPr eaLnBrk="1" hangingPunct="1"/>
            <a:endParaRPr lang="es-MX" smtClean="0"/>
          </a:p>
        </p:txBody>
      </p:sp>
      <p:sp>
        <p:nvSpPr>
          <p:cNvPr id="60418" name="Rectangle 2"/>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pPr fontAlgn="auto">
              <a:spcBef>
                <a:spcPts val="0"/>
              </a:spcBef>
              <a:spcAft>
                <a:spcPts val="0"/>
              </a:spcAft>
              <a:defRPr/>
            </a:pPr>
            <a:endParaRPr lang="es-MX">
              <a:solidFill>
                <a:prstClr val="black"/>
              </a:solidFill>
              <a:latin typeface="Calibri"/>
              <a:cs typeface="+mn-cs"/>
            </a:endParaRPr>
          </a:p>
        </p:txBody>
      </p:sp>
      <p:graphicFrame>
        <p:nvGraphicFramePr>
          <p:cNvPr id="18434" name="Object 1"/>
          <p:cNvGraphicFramePr>
            <a:graphicFrameLocks noChangeAspect="1"/>
          </p:cNvGraphicFramePr>
          <p:nvPr/>
        </p:nvGraphicFramePr>
        <p:xfrm>
          <a:off x="2368550" y="1700213"/>
          <a:ext cx="3733800" cy="1368425"/>
        </p:xfrm>
        <a:graphic>
          <a:graphicData uri="http://schemas.openxmlformats.org/presentationml/2006/ole">
            <mc:AlternateContent xmlns:mc="http://schemas.openxmlformats.org/markup-compatibility/2006">
              <mc:Choice xmlns:v="urn:schemas-microsoft-com:vml" Requires="v">
                <p:oleObj spid="_x0000_s18443" name="Ecuación" r:id="rId4" imgW="1612900" imgH="584200" progId="Equation.3">
                  <p:embed/>
                </p:oleObj>
              </mc:Choice>
              <mc:Fallback>
                <p:oleObj name="Ecuación" r:id="rId4" imgW="1612900" imgH="584200"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8550" y="1700213"/>
                        <a:ext cx="3733800" cy="1368425"/>
                      </a:xfrm>
                      <a:prstGeom prst="rect">
                        <a:avLst/>
                      </a:prstGeom>
                      <a:solidFill>
                        <a:schemeClr val="tx1"/>
                      </a:solidFill>
                    </p:spPr>
                  </p:pic>
                </p:oleObj>
              </mc:Fallback>
            </mc:AlternateContent>
          </a:graphicData>
        </a:graphic>
      </p:graphicFrame>
      <p:sp>
        <p:nvSpPr>
          <p:cNvPr id="8" name="2 Marcador de contenido"/>
          <p:cNvSpPr txBox="1">
            <a:spLocks/>
          </p:cNvSpPr>
          <p:nvPr/>
        </p:nvSpPr>
        <p:spPr>
          <a:xfrm>
            <a:off x="609600" y="1752600"/>
            <a:ext cx="8229600" cy="4525963"/>
          </a:xfrm>
          <a:prstGeom prst="rect">
            <a:avLst/>
          </a:prstGeom>
        </p:spPr>
        <p:txBody>
          <a:bodyPr>
            <a:normAutofit fontScale="70000" lnSpcReduction="20000"/>
          </a:bodyPr>
          <a:lstStyle/>
          <a:p>
            <a:pPr marL="342900" indent="-342900" fontAlgn="auto">
              <a:spcBef>
                <a:spcPct val="20000"/>
              </a:spcBef>
              <a:spcAft>
                <a:spcPts val="0"/>
              </a:spcAft>
              <a:buFont typeface="Arial" pitchFamily="34" charset="0"/>
              <a:buNone/>
              <a:defRPr/>
            </a:pPr>
            <a:endParaRPr lang="es-MX" sz="3200" b="1" i="1" dirty="0">
              <a:solidFill>
                <a:prstClr val="black"/>
              </a:solidFill>
              <a:latin typeface="Calibri"/>
              <a:cs typeface="+mn-cs"/>
            </a:endParaRPr>
          </a:p>
          <a:p>
            <a:pPr marL="342900" indent="-342900" fontAlgn="auto">
              <a:spcBef>
                <a:spcPct val="20000"/>
              </a:spcBef>
              <a:spcAft>
                <a:spcPts val="0"/>
              </a:spcAft>
              <a:buFont typeface="Arial" pitchFamily="34" charset="0"/>
              <a:buNone/>
              <a:defRPr/>
            </a:pPr>
            <a:endParaRPr lang="es-MX" sz="3200" b="1" i="1" dirty="0">
              <a:solidFill>
                <a:prstClr val="black"/>
              </a:solidFill>
              <a:latin typeface="Calibri"/>
              <a:cs typeface="+mn-cs"/>
            </a:endParaRPr>
          </a:p>
          <a:p>
            <a:pPr marL="342900" indent="-342900" fontAlgn="auto">
              <a:spcBef>
                <a:spcPct val="20000"/>
              </a:spcBef>
              <a:spcAft>
                <a:spcPts val="0"/>
              </a:spcAft>
              <a:defRPr/>
            </a:pPr>
            <a:r>
              <a:rPr lang="es-ES" sz="3200" dirty="0">
                <a:solidFill>
                  <a:prstClr val="black"/>
                </a:solidFill>
                <a:latin typeface="Calibri"/>
                <a:cs typeface="+mn-cs"/>
              </a:rPr>
              <a:t> </a:t>
            </a:r>
          </a:p>
          <a:p>
            <a:pPr marL="342900" indent="-342900" fontAlgn="auto">
              <a:spcBef>
                <a:spcPct val="20000"/>
              </a:spcBef>
              <a:spcAft>
                <a:spcPts val="0"/>
              </a:spcAft>
              <a:defRPr/>
            </a:pPr>
            <a:endParaRPr lang="es-ES" sz="3200" dirty="0">
              <a:solidFill>
                <a:prstClr val="black"/>
              </a:solidFill>
              <a:latin typeface="Calibri"/>
              <a:cs typeface="+mn-cs"/>
            </a:endParaRPr>
          </a:p>
          <a:p>
            <a:pPr marL="342900" indent="-342900" fontAlgn="auto">
              <a:spcBef>
                <a:spcPct val="20000"/>
              </a:spcBef>
              <a:spcAft>
                <a:spcPts val="0"/>
              </a:spcAft>
              <a:defRPr/>
            </a:pPr>
            <a:endParaRPr lang="es-ES" sz="3200" dirty="0">
              <a:solidFill>
                <a:prstClr val="black"/>
              </a:solidFill>
              <a:latin typeface="Calibri"/>
              <a:cs typeface="+mn-cs"/>
            </a:endParaRPr>
          </a:p>
          <a:p>
            <a:pPr marL="342900" indent="-342900" fontAlgn="auto">
              <a:spcBef>
                <a:spcPct val="20000"/>
              </a:spcBef>
              <a:spcAft>
                <a:spcPts val="0"/>
              </a:spcAft>
              <a:buFont typeface="Arial" pitchFamily="34" charset="0"/>
              <a:buChar char="•"/>
              <a:defRPr/>
            </a:pPr>
            <a:r>
              <a:rPr lang="es-ES" sz="3400" dirty="0" err="1">
                <a:latin typeface="Calibri"/>
                <a:cs typeface="+mn-cs"/>
              </a:rPr>
              <a:t>Even</a:t>
            </a:r>
            <a:r>
              <a:rPr lang="es-ES" sz="3400" dirty="0">
                <a:latin typeface="Calibri"/>
                <a:cs typeface="+mn-cs"/>
              </a:rPr>
              <a:t> </a:t>
            </a:r>
            <a:r>
              <a:rPr lang="es-ES" sz="3400" dirty="0" err="1">
                <a:latin typeface="Calibri"/>
                <a:cs typeface="+mn-cs"/>
              </a:rPr>
              <a:t>though</a:t>
            </a:r>
            <a:r>
              <a:rPr lang="es-ES" sz="3400" dirty="0">
                <a:latin typeface="Calibri"/>
                <a:cs typeface="+mn-cs"/>
              </a:rPr>
              <a:t> in </a:t>
            </a:r>
            <a:r>
              <a:rPr lang="es-ES" sz="3400" dirty="0" err="1">
                <a:latin typeface="Calibri"/>
                <a:cs typeface="+mn-cs"/>
              </a:rPr>
              <a:t>this</a:t>
            </a:r>
            <a:r>
              <a:rPr lang="es-ES" sz="3400" dirty="0">
                <a:latin typeface="Calibri"/>
                <a:cs typeface="+mn-cs"/>
              </a:rPr>
              <a:t> </a:t>
            </a:r>
            <a:r>
              <a:rPr lang="es-ES" sz="3400" dirty="0" err="1">
                <a:latin typeface="Calibri"/>
                <a:cs typeface="+mn-cs"/>
              </a:rPr>
              <a:t>community</a:t>
            </a:r>
            <a:r>
              <a:rPr lang="es-ES" sz="3400" dirty="0">
                <a:latin typeface="Calibri"/>
                <a:cs typeface="+mn-cs"/>
              </a:rPr>
              <a:t> </a:t>
            </a:r>
            <a:r>
              <a:rPr lang="es-ES" sz="3400" dirty="0" err="1">
                <a:latin typeface="Calibri"/>
                <a:cs typeface="+mn-cs"/>
              </a:rPr>
              <a:t>the</a:t>
            </a:r>
            <a:r>
              <a:rPr lang="es-ES" sz="3400" dirty="0">
                <a:latin typeface="Calibri"/>
                <a:cs typeface="+mn-cs"/>
              </a:rPr>
              <a:t> </a:t>
            </a:r>
            <a:r>
              <a:rPr lang="es-ES" sz="3400" dirty="0" err="1">
                <a:latin typeface="Calibri"/>
                <a:cs typeface="+mn-cs"/>
              </a:rPr>
              <a:t>impact</a:t>
            </a:r>
            <a:r>
              <a:rPr lang="es-ES" sz="3400" dirty="0">
                <a:latin typeface="Calibri"/>
                <a:cs typeface="+mn-cs"/>
              </a:rPr>
              <a:t> </a:t>
            </a:r>
            <a:r>
              <a:rPr lang="es-ES" sz="3400" dirty="0" err="1">
                <a:latin typeface="Calibri"/>
                <a:cs typeface="+mn-cs"/>
              </a:rPr>
              <a:t>was</a:t>
            </a:r>
            <a:r>
              <a:rPr lang="es-ES" sz="3400" dirty="0">
                <a:latin typeface="Calibri"/>
                <a:cs typeface="+mn-cs"/>
              </a:rPr>
              <a:t> </a:t>
            </a:r>
            <a:r>
              <a:rPr lang="es-ES" sz="3400" dirty="0" err="1">
                <a:latin typeface="Calibri"/>
                <a:cs typeface="+mn-cs"/>
              </a:rPr>
              <a:t>just</a:t>
            </a:r>
            <a:r>
              <a:rPr lang="es-ES" sz="3400" dirty="0">
                <a:latin typeface="Calibri"/>
                <a:cs typeface="+mn-cs"/>
              </a:rPr>
              <a:t> 5 </a:t>
            </a:r>
            <a:r>
              <a:rPr lang="es-ES" sz="3400" dirty="0" err="1">
                <a:latin typeface="Calibri"/>
                <a:cs typeface="+mn-cs"/>
              </a:rPr>
              <a:t>percentage</a:t>
            </a:r>
            <a:r>
              <a:rPr lang="es-ES" sz="3400" dirty="0">
                <a:latin typeface="Calibri"/>
                <a:cs typeface="+mn-cs"/>
              </a:rPr>
              <a:t> </a:t>
            </a:r>
            <a:r>
              <a:rPr lang="es-ES" sz="3400" dirty="0" err="1">
                <a:latin typeface="Calibri"/>
                <a:cs typeface="+mn-cs"/>
              </a:rPr>
              <a:t>points</a:t>
            </a:r>
            <a:r>
              <a:rPr lang="es-ES" sz="3400" dirty="0">
                <a:latin typeface="Calibri"/>
                <a:cs typeface="+mn-cs"/>
              </a:rPr>
              <a:t>, </a:t>
            </a:r>
            <a:r>
              <a:rPr lang="es-ES" sz="3400" dirty="0" err="1">
                <a:latin typeface="Calibri"/>
                <a:cs typeface="+mn-cs"/>
              </a:rPr>
              <a:t>the</a:t>
            </a:r>
            <a:r>
              <a:rPr lang="es-ES" sz="3400" dirty="0">
                <a:latin typeface="Calibri"/>
                <a:cs typeface="+mn-cs"/>
              </a:rPr>
              <a:t> OR </a:t>
            </a:r>
            <a:r>
              <a:rPr lang="es-ES" sz="3400" dirty="0" err="1">
                <a:latin typeface="Calibri"/>
                <a:cs typeface="+mn-cs"/>
              </a:rPr>
              <a:t>approximately</a:t>
            </a:r>
            <a:r>
              <a:rPr lang="es-ES" sz="3400" dirty="0">
                <a:latin typeface="Calibri"/>
                <a:cs typeface="+mn-cs"/>
              </a:rPr>
              <a:t> </a:t>
            </a:r>
            <a:r>
              <a:rPr lang="es-ES" sz="3400" dirty="0" err="1">
                <a:latin typeface="Calibri"/>
                <a:cs typeface="+mn-cs"/>
              </a:rPr>
              <a:t>equals</a:t>
            </a:r>
            <a:r>
              <a:rPr lang="es-ES" sz="3400" dirty="0">
                <a:latin typeface="Calibri"/>
                <a:cs typeface="+mn-cs"/>
              </a:rPr>
              <a:t> </a:t>
            </a:r>
            <a:r>
              <a:rPr lang="es-ES" sz="3400" dirty="0" err="1">
                <a:latin typeface="Calibri"/>
                <a:cs typeface="+mn-cs"/>
              </a:rPr>
              <a:t>that</a:t>
            </a:r>
            <a:r>
              <a:rPr lang="es-ES" sz="3400" dirty="0">
                <a:latin typeface="Calibri"/>
                <a:cs typeface="+mn-cs"/>
              </a:rPr>
              <a:t> of </a:t>
            </a:r>
            <a:r>
              <a:rPr lang="es-ES" sz="3400" dirty="0" err="1">
                <a:latin typeface="Calibri"/>
                <a:cs typeface="+mn-cs"/>
              </a:rPr>
              <a:t>community</a:t>
            </a:r>
            <a:r>
              <a:rPr lang="es-ES" sz="3400" dirty="0">
                <a:latin typeface="Calibri"/>
                <a:cs typeface="+mn-cs"/>
              </a:rPr>
              <a:t> X! </a:t>
            </a:r>
            <a:r>
              <a:rPr lang="es-ES" sz="3400" dirty="0" err="1">
                <a:latin typeface="Calibri"/>
                <a:cs typeface="+mn-cs"/>
              </a:rPr>
              <a:t>This</a:t>
            </a:r>
            <a:r>
              <a:rPr lang="es-ES" sz="3400" dirty="0">
                <a:latin typeface="Calibri"/>
                <a:cs typeface="+mn-cs"/>
              </a:rPr>
              <a:t> </a:t>
            </a:r>
            <a:r>
              <a:rPr lang="es-ES" sz="3400" dirty="0" err="1">
                <a:latin typeface="Calibri"/>
                <a:cs typeface="+mn-cs"/>
              </a:rPr>
              <a:t>is</a:t>
            </a:r>
            <a:r>
              <a:rPr lang="es-ES" sz="3400" dirty="0">
                <a:latin typeface="Calibri"/>
                <a:cs typeface="+mn-cs"/>
              </a:rPr>
              <a:t> </a:t>
            </a:r>
            <a:r>
              <a:rPr lang="es-ES" sz="3400" dirty="0" err="1">
                <a:latin typeface="Calibri"/>
                <a:cs typeface="+mn-cs"/>
              </a:rPr>
              <a:t>because</a:t>
            </a:r>
            <a:r>
              <a:rPr lang="es-ES" sz="3400" dirty="0">
                <a:latin typeface="Calibri"/>
                <a:cs typeface="+mn-cs"/>
              </a:rPr>
              <a:t> </a:t>
            </a:r>
            <a:r>
              <a:rPr lang="es-ES" sz="3400" dirty="0" err="1">
                <a:latin typeface="Calibri"/>
                <a:cs typeface="+mn-cs"/>
              </a:rPr>
              <a:t>the</a:t>
            </a:r>
            <a:r>
              <a:rPr lang="es-ES" sz="3400" dirty="0">
                <a:latin typeface="Calibri"/>
                <a:cs typeface="+mn-cs"/>
              </a:rPr>
              <a:t> OR </a:t>
            </a:r>
            <a:r>
              <a:rPr lang="es-ES" sz="3400" dirty="0" err="1">
                <a:latin typeface="Calibri"/>
                <a:cs typeface="+mn-cs"/>
              </a:rPr>
              <a:t>is</a:t>
            </a:r>
            <a:r>
              <a:rPr lang="es-ES" sz="3400" dirty="0">
                <a:latin typeface="Calibri"/>
                <a:cs typeface="+mn-cs"/>
              </a:rPr>
              <a:t> </a:t>
            </a:r>
            <a:r>
              <a:rPr lang="es-ES" sz="3400" b="1" dirty="0" err="1">
                <a:latin typeface="Calibri"/>
                <a:cs typeface="+mn-cs"/>
              </a:rPr>
              <a:t>relative</a:t>
            </a:r>
            <a:r>
              <a:rPr lang="es-ES" sz="3400" i="1" dirty="0">
                <a:latin typeface="Calibri"/>
                <a:cs typeface="+mn-cs"/>
              </a:rPr>
              <a:t>.</a:t>
            </a:r>
          </a:p>
          <a:p>
            <a:pPr marL="342900" indent="-342900" fontAlgn="auto">
              <a:spcBef>
                <a:spcPct val="20000"/>
              </a:spcBef>
              <a:spcAft>
                <a:spcPts val="0"/>
              </a:spcAft>
              <a:buFont typeface="Arial" pitchFamily="34" charset="0"/>
              <a:buChar char="•"/>
              <a:defRPr/>
            </a:pPr>
            <a:endParaRPr lang="es-ES" sz="3400" i="1" dirty="0">
              <a:latin typeface="Calibri"/>
              <a:cs typeface="+mn-cs"/>
            </a:endParaRPr>
          </a:p>
          <a:p>
            <a:pPr marL="342900" indent="-342900" fontAlgn="auto">
              <a:spcBef>
                <a:spcPct val="20000"/>
              </a:spcBef>
              <a:spcAft>
                <a:spcPts val="0"/>
              </a:spcAft>
              <a:buFont typeface="Arial" pitchFamily="34" charset="0"/>
              <a:buChar char="•"/>
              <a:defRPr/>
            </a:pPr>
            <a:r>
              <a:rPr lang="es-ES" sz="3400" dirty="0" err="1">
                <a:latin typeface="Calibri"/>
                <a:cs typeface="+mn-cs"/>
              </a:rPr>
              <a:t>From</a:t>
            </a:r>
            <a:r>
              <a:rPr lang="es-ES" sz="3400" dirty="0">
                <a:latin typeface="Calibri"/>
                <a:cs typeface="+mn-cs"/>
              </a:rPr>
              <a:t> </a:t>
            </a:r>
            <a:r>
              <a:rPr lang="es-ES" sz="3400" dirty="0" err="1">
                <a:latin typeface="Calibri"/>
                <a:cs typeface="+mn-cs"/>
              </a:rPr>
              <a:t>the</a:t>
            </a:r>
            <a:r>
              <a:rPr lang="es-ES" sz="3400" dirty="0">
                <a:latin typeface="Calibri"/>
                <a:cs typeface="+mn-cs"/>
              </a:rPr>
              <a:t> </a:t>
            </a:r>
            <a:r>
              <a:rPr lang="es-ES" sz="3400" dirty="0" err="1">
                <a:latin typeface="Calibri"/>
                <a:cs typeface="+mn-cs"/>
              </a:rPr>
              <a:t>public</a:t>
            </a:r>
            <a:r>
              <a:rPr lang="es-ES" sz="3400" dirty="0">
                <a:latin typeface="Calibri"/>
                <a:cs typeface="+mn-cs"/>
              </a:rPr>
              <a:t> </a:t>
            </a:r>
            <a:r>
              <a:rPr lang="es-ES" sz="3400" dirty="0" err="1">
                <a:latin typeface="Calibri"/>
                <a:cs typeface="+mn-cs"/>
              </a:rPr>
              <a:t>policies</a:t>
            </a:r>
            <a:r>
              <a:rPr lang="es-ES" sz="3400" dirty="0">
                <a:latin typeface="Calibri"/>
                <a:cs typeface="+mn-cs"/>
              </a:rPr>
              <a:t> </a:t>
            </a:r>
            <a:r>
              <a:rPr lang="es-ES" sz="3400" dirty="0" err="1">
                <a:latin typeface="Calibri"/>
                <a:cs typeface="+mn-cs"/>
              </a:rPr>
              <a:t>point</a:t>
            </a:r>
            <a:r>
              <a:rPr lang="es-ES" sz="3400" dirty="0">
                <a:latin typeface="Calibri"/>
                <a:cs typeface="+mn-cs"/>
              </a:rPr>
              <a:t> of </a:t>
            </a:r>
            <a:r>
              <a:rPr lang="es-ES" sz="3400" dirty="0" err="1">
                <a:latin typeface="Calibri"/>
                <a:cs typeface="+mn-cs"/>
              </a:rPr>
              <a:t>view</a:t>
            </a:r>
            <a:r>
              <a:rPr lang="es-ES" sz="3400" dirty="0">
                <a:latin typeface="Calibri"/>
                <a:cs typeface="+mn-cs"/>
              </a:rPr>
              <a:t>, </a:t>
            </a:r>
            <a:r>
              <a:rPr lang="es-ES" sz="3400" dirty="0" err="1">
                <a:latin typeface="Calibri"/>
                <a:cs typeface="+mn-cs"/>
              </a:rPr>
              <a:t>the</a:t>
            </a:r>
            <a:r>
              <a:rPr lang="es-ES" sz="3400" dirty="0">
                <a:latin typeface="Calibri"/>
                <a:cs typeface="+mn-cs"/>
              </a:rPr>
              <a:t> </a:t>
            </a:r>
            <a:r>
              <a:rPr lang="es-ES" sz="3400" dirty="0" err="1">
                <a:latin typeface="Calibri"/>
                <a:cs typeface="+mn-cs"/>
              </a:rPr>
              <a:t>impact</a:t>
            </a:r>
            <a:r>
              <a:rPr lang="es-ES" sz="3400" dirty="0">
                <a:latin typeface="Calibri"/>
                <a:cs typeface="+mn-cs"/>
              </a:rPr>
              <a:t> in </a:t>
            </a:r>
            <a:r>
              <a:rPr lang="es-ES" sz="3400" b="1" dirty="0" err="1">
                <a:latin typeface="Calibri"/>
                <a:cs typeface="+mn-cs"/>
              </a:rPr>
              <a:t>absolute</a:t>
            </a:r>
            <a:r>
              <a:rPr lang="es-ES" sz="3400" b="1" dirty="0">
                <a:latin typeface="Calibri"/>
                <a:cs typeface="+mn-cs"/>
              </a:rPr>
              <a:t> </a:t>
            </a:r>
            <a:r>
              <a:rPr lang="es-ES" sz="3400" dirty="0" err="1">
                <a:latin typeface="Calibri"/>
                <a:cs typeface="+mn-cs"/>
              </a:rPr>
              <a:t>terms</a:t>
            </a:r>
            <a:r>
              <a:rPr lang="es-ES" sz="3400" dirty="0">
                <a:latin typeface="Calibri"/>
                <a:cs typeface="+mn-cs"/>
              </a:rPr>
              <a:t> </a:t>
            </a:r>
            <a:r>
              <a:rPr lang="es-ES" sz="3400" dirty="0" err="1">
                <a:latin typeface="Calibri"/>
                <a:cs typeface="+mn-cs"/>
              </a:rPr>
              <a:t>is</a:t>
            </a:r>
            <a:r>
              <a:rPr lang="es-ES" sz="3400" dirty="0">
                <a:latin typeface="Calibri"/>
                <a:cs typeface="+mn-cs"/>
              </a:rPr>
              <a:t> </a:t>
            </a:r>
            <a:r>
              <a:rPr lang="es-ES" sz="3400" dirty="0" err="1">
                <a:latin typeface="Calibri"/>
                <a:cs typeface="+mn-cs"/>
              </a:rPr>
              <a:t>often</a:t>
            </a:r>
            <a:r>
              <a:rPr lang="es-ES" sz="3400" dirty="0">
                <a:latin typeface="Calibri"/>
                <a:cs typeface="+mn-cs"/>
              </a:rPr>
              <a:t> </a:t>
            </a:r>
            <a:r>
              <a:rPr lang="es-ES" sz="3400" dirty="0" err="1">
                <a:latin typeface="Calibri"/>
                <a:cs typeface="+mn-cs"/>
              </a:rPr>
              <a:t>given</a:t>
            </a:r>
            <a:r>
              <a:rPr lang="es-ES" sz="3400" dirty="0">
                <a:latin typeface="Calibri"/>
                <a:cs typeface="+mn-cs"/>
              </a:rPr>
              <a:t> more </a:t>
            </a:r>
            <a:r>
              <a:rPr lang="es-ES" sz="3400" dirty="0" err="1">
                <a:latin typeface="Calibri"/>
                <a:cs typeface="+mn-cs"/>
              </a:rPr>
              <a:t>importance</a:t>
            </a:r>
            <a:r>
              <a:rPr lang="es-ES" sz="3400" dirty="0">
                <a:latin typeface="Calibri"/>
                <a:cs typeface="+mn-cs"/>
              </a:rPr>
              <a:t> (</a:t>
            </a:r>
            <a:r>
              <a:rPr lang="es-ES" sz="3400" dirty="0" err="1">
                <a:latin typeface="Calibri"/>
                <a:cs typeface="+mn-cs"/>
              </a:rPr>
              <a:t>e.g.</a:t>
            </a:r>
            <a:r>
              <a:rPr lang="es-ES" sz="3400" dirty="0">
                <a:latin typeface="Calibri"/>
                <a:cs typeface="+mn-cs"/>
              </a:rPr>
              <a:t> </a:t>
            </a:r>
            <a:r>
              <a:rPr lang="es-ES" sz="3400" dirty="0" err="1">
                <a:latin typeface="Calibri"/>
                <a:cs typeface="+mn-cs"/>
              </a:rPr>
              <a:t>how</a:t>
            </a:r>
            <a:r>
              <a:rPr lang="es-ES" sz="3400" dirty="0">
                <a:latin typeface="Calibri"/>
                <a:cs typeface="+mn-cs"/>
              </a:rPr>
              <a:t> </a:t>
            </a:r>
            <a:r>
              <a:rPr lang="es-ES" sz="3400" dirty="0" err="1">
                <a:latin typeface="Calibri"/>
                <a:cs typeface="+mn-cs"/>
              </a:rPr>
              <a:t>many</a:t>
            </a:r>
            <a:r>
              <a:rPr lang="es-ES" sz="3400" dirty="0">
                <a:latin typeface="Calibri"/>
                <a:cs typeface="+mn-cs"/>
              </a:rPr>
              <a:t> more </a:t>
            </a:r>
            <a:r>
              <a:rPr lang="es-ES" sz="3400" dirty="0" err="1">
                <a:latin typeface="Calibri"/>
                <a:cs typeface="+mn-cs"/>
              </a:rPr>
              <a:t>people</a:t>
            </a:r>
            <a:r>
              <a:rPr lang="es-ES" sz="3400" dirty="0">
                <a:latin typeface="Calibri"/>
                <a:cs typeface="+mn-cs"/>
              </a:rPr>
              <a:t> are </a:t>
            </a:r>
            <a:r>
              <a:rPr lang="es-ES" sz="3400" dirty="0" err="1">
                <a:latin typeface="Calibri"/>
                <a:cs typeface="+mn-cs"/>
              </a:rPr>
              <a:t>now</a:t>
            </a:r>
            <a:r>
              <a:rPr lang="es-ES" sz="3400" dirty="0">
                <a:latin typeface="Calibri"/>
                <a:cs typeface="+mn-cs"/>
              </a:rPr>
              <a:t> </a:t>
            </a:r>
            <a:r>
              <a:rPr lang="es-ES" sz="3400" dirty="0" err="1">
                <a:latin typeface="Calibri"/>
                <a:cs typeface="+mn-cs"/>
              </a:rPr>
              <a:t>using</a:t>
            </a:r>
            <a:r>
              <a:rPr lang="es-ES" sz="3400" dirty="0">
                <a:latin typeface="Calibri"/>
                <a:cs typeface="+mn-cs"/>
              </a:rPr>
              <a:t> </a:t>
            </a:r>
            <a:r>
              <a:rPr lang="es-ES" sz="3400" dirty="0" err="1">
                <a:latin typeface="Calibri"/>
                <a:cs typeface="+mn-cs"/>
              </a:rPr>
              <a:t>contraception</a:t>
            </a:r>
            <a:r>
              <a:rPr lang="es-ES" sz="3400" dirty="0">
                <a:latin typeface="Calibri"/>
                <a:cs typeface="+mn-cs"/>
              </a:rPr>
              <a:t> </a:t>
            </a:r>
            <a:r>
              <a:rPr lang="es-ES" sz="3400" dirty="0" err="1">
                <a:latin typeface="Calibri"/>
                <a:cs typeface="+mn-cs"/>
              </a:rPr>
              <a:t>due</a:t>
            </a:r>
            <a:r>
              <a:rPr lang="es-ES" sz="3400" dirty="0">
                <a:latin typeface="Calibri"/>
                <a:cs typeface="+mn-cs"/>
              </a:rPr>
              <a:t> </a:t>
            </a:r>
            <a:r>
              <a:rPr lang="es-ES" sz="3400" dirty="0" err="1">
                <a:latin typeface="Calibri"/>
                <a:cs typeface="+mn-cs"/>
              </a:rPr>
              <a:t>to</a:t>
            </a:r>
            <a:r>
              <a:rPr lang="es-ES" sz="3400" dirty="0">
                <a:latin typeface="Calibri"/>
                <a:cs typeface="+mn-cs"/>
              </a:rPr>
              <a:t> </a:t>
            </a:r>
            <a:r>
              <a:rPr lang="es-ES" sz="3400" dirty="0" err="1">
                <a:latin typeface="Calibri"/>
                <a:cs typeface="+mn-cs"/>
              </a:rPr>
              <a:t>the</a:t>
            </a:r>
            <a:r>
              <a:rPr lang="es-ES" sz="3400" dirty="0">
                <a:latin typeface="Calibri"/>
                <a:cs typeface="+mn-cs"/>
              </a:rPr>
              <a:t> </a:t>
            </a:r>
            <a:r>
              <a:rPr lang="es-ES" sz="3400" dirty="0" err="1">
                <a:latin typeface="Calibri"/>
                <a:cs typeface="+mn-cs"/>
              </a:rPr>
              <a:t>programme</a:t>
            </a:r>
            <a:r>
              <a:rPr lang="es-ES" sz="3400" dirty="0">
                <a:latin typeface="Calibri"/>
                <a:cs typeface="+mn-cs"/>
              </a:rPr>
              <a:t>)</a:t>
            </a:r>
            <a:endParaRPr lang="es-MX" sz="3400" dirty="0">
              <a:latin typeface="Calibri"/>
              <a:cs typeface="+mn-cs"/>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8242" name="1 Título"/>
          <p:cNvSpPr>
            <a:spLocks noGrp="1"/>
          </p:cNvSpPr>
          <p:nvPr>
            <p:ph type="title"/>
          </p:nvPr>
        </p:nvSpPr>
        <p:spPr>
          <a:xfrm>
            <a:off x="609600" y="228600"/>
            <a:ext cx="7762875" cy="1143000"/>
          </a:xfrm>
        </p:spPr>
        <p:txBody>
          <a:bodyPr/>
          <a:lstStyle/>
          <a:p>
            <a:pPr algn="ctr" eaLnBrk="1" hangingPunct="1"/>
            <a:r>
              <a:rPr lang="es-MX" sz="2400" dirty="0" err="1" smtClean="0"/>
              <a:t>Comparison</a:t>
            </a:r>
            <a:r>
              <a:rPr lang="es-MX" sz="2400" dirty="0" smtClean="0"/>
              <a:t> of </a:t>
            </a:r>
            <a:r>
              <a:rPr lang="es-MX" sz="2400" dirty="0" err="1" smtClean="0"/>
              <a:t>probit</a:t>
            </a:r>
            <a:r>
              <a:rPr lang="es-MX" sz="2400" dirty="0" smtClean="0"/>
              <a:t> &amp; </a:t>
            </a:r>
            <a:r>
              <a:rPr lang="es-MX" sz="2400" dirty="0" err="1" smtClean="0"/>
              <a:t>logit</a:t>
            </a:r>
            <a:r>
              <a:rPr lang="es-MX" sz="2400" dirty="0" smtClean="0"/>
              <a:t> </a:t>
            </a:r>
            <a:r>
              <a:rPr lang="es-MX" sz="2400" dirty="0" err="1" smtClean="0"/>
              <a:t>impact</a:t>
            </a:r>
            <a:r>
              <a:rPr lang="es-MX" sz="2400" dirty="0" smtClean="0"/>
              <a:t> </a:t>
            </a:r>
            <a:r>
              <a:rPr lang="es-MX" sz="2400" dirty="0" err="1" smtClean="0"/>
              <a:t>estimates</a:t>
            </a:r>
            <a:r>
              <a:rPr lang="es-MX" sz="2400" dirty="0" smtClean="0"/>
              <a:t> </a:t>
            </a:r>
            <a:r>
              <a:rPr lang="es-MX" sz="2400" dirty="0" err="1" smtClean="0"/>
              <a:t>on</a:t>
            </a:r>
            <a:r>
              <a:rPr lang="es-MX" sz="2400" dirty="0" smtClean="0"/>
              <a:t> </a:t>
            </a:r>
            <a:r>
              <a:rPr lang="es-MX" sz="2400" dirty="0" err="1" smtClean="0"/>
              <a:t>contraception</a:t>
            </a:r>
            <a:r>
              <a:rPr lang="es-MX" sz="2400" dirty="0" smtClean="0"/>
              <a:t> </a:t>
            </a:r>
            <a:r>
              <a:rPr lang="es-MX" sz="2400" dirty="0" err="1" smtClean="0"/>
              <a:t>prevalence</a:t>
            </a:r>
            <a:r>
              <a:rPr lang="es-MX" sz="2400" dirty="0" smtClean="0"/>
              <a:t> </a:t>
            </a:r>
            <a:r>
              <a:rPr lang="es-MX" sz="2400" dirty="0" err="1" smtClean="0"/>
              <a:t>rate</a:t>
            </a:r>
            <a:r>
              <a:rPr lang="es-MX" sz="2400" dirty="0" smtClean="0"/>
              <a:t> (PROGRESA </a:t>
            </a:r>
            <a:r>
              <a:rPr lang="es-MX" sz="2400" dirty="0" err="1" smtClean="0"/>
              <a:t>programme</a:t>
            </a:r>
            <a:r>
              <a:rPr lang="es-MX" sz="2400" dirty="0" smtClean="0"/>
              <a:t>) </a:t>
            </a:r>
          </a:p>
        </p:txBody>
      </p:sp>
      <p:pic>
        <p:nvPicPr>
          <p:cNvPr id="138244" name="Picture 4"/>
          <p:cNvPicPr>
            <a:picLocks noChangeAspect="1" noChangeArrowheads="1"/>
          </p:cNvPicPr>
          <p:nvPr/>
        </p:nvPicPr>
        <p:blipFill>
          <a:blip r:embed="rId3" cstate="print"/>
          <a:srcRect/>
          <a:stretch>
            <a:fillRect/>
          </a:stretch>
        </p:blipFill>
        <p:spPr bwMode="auto">
          <a:xfrm>
            <a:off x="1447800" y="1524000"/>
            <a:ext cx="6248400" cy="4585503"/>
          </a:xfrm>
          <a:prstGeom prst="rect">
            <a:avLst/>
          </a:prstGeom>
          <a:noFill/>
          <a:ln w="9525">
            <a:noFill/>
            <a:miter lim="800000"/>
            <a:headEnd/>
            <a:tailEnd/>
          </a:ln>
          <a:effectLst/>
        </p:spPr>
      </p:pic>
      <p:sp>
        <p:nvSpPr>
          <p:cNvPr id="5" name="4 CuadroTexto"/>
          <p:cNvSpPr txBox="1"/>
          <p:nvPr/>
        </p:nvSpPr>
        <p:spPr>
          <a:xfrm>
            <a:off x="1676400" y="6248400"/>
            <a:ext cx="6019800" cy="381000"/>
          </a:xfrm>
          <a:prstGeom prst="rect">
            <a:avLst/>
          </a:prstGeom>
          <a:noFill/>
        </p:spPr>
        <p:txBody>
          <a:bodyPr wrap="square" rtlCol="0">
            <a:spAutoFit/>
          </a:bodyPr>
          <a:lstStyle/>
          <a:p>
            <a:r>
              <a:rPr lang="es-ES" dirty="0" smtClean="0"/>
              <a:t>Vertical line </a:t>
            </a:r>
            <a:r>
              <a:rPr lang="es-ES" dirty="0" err="1" smtClean="0"/>
              <a:t>is</a:t>
            </a:r>
            <a:r>
              <a:rPr lang="es-ES" dirty="0" smtClean="0"/>
              <a:t> </a:t>
            </a:r>
            <a:r>
              <a:rPr lang="es-ES" dirty="0" err="1" smtClean="0"/>
              <a:t>Ordinary</a:t>
            </a:r>
            <a:r>
              <a:rPr lang="es-ES" dirty="0" smtClean="0"/>
              <a:t> </a:t>
            </a:r>
            <a:r>
              <a:rPr lang="es-ES" dirty="0" err="1" smtClean="0"/>
              <a:t>Least</a:t>
            </a:r>
            <a:r>
              <a:rPr lang="es-ES" dirty="0" smtClean="0"/>
              <a:t> </a:t>
            </a:r>
            <a:r>
              <a:rPr lang="es-ES" dirty="0" err="1" smtClean="0"/>
              <a:t>Squares</a:t>
            </a:r>
            <a:r>
              <a:rPr lang="es-ES" dirty="0" smtClean="0"/>
              <a:t> </a:t>
            </a:r>
            <a:r>
              <a:rPr lang="es-ES" dirty="0" err="1" smtClean="0"/>
              <a:t>impact</a:t>
            </a:r>
            <a:r>
              <a:rPr lang="es-ES" dirty="0" smtClean="0"/>
              <a:t> </a:t>
            </a:r>
            <a:r>
              <a:rPr lang="es-ES" dirty="0" err="1" smtClean="0"/>
              <a:t>estimate</a:t>
            </a:r>
            <a:endParaRPr lang="es-E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9266" name="1 Título"/>
          <p:cNvSpPr>
            <a:spLocks noGrp="1"/>
          </p:cNvSpPr>
          <p:nvPr>
            <p:ph type="title"/>
          </p:nvPr>
        </p:nvSpPr>
        <p:spPr/>
        <p:txBody>
          <a:bodyPr/>
          <a:lstStyle/>
          <a:p>
            <a:r>
              <a:rPr lang="es-MX" smtClean="0"/>
              <a:t>Linear probability model</a:t>
            </a:r>
          </a:p>
        </p:txBody>
      </p:sp>
      <p:sp>
        <p:nvSpPr>
          <p:cNvPr id="3" name="2 Marcador de contenido"/>
          <p:cNvSpPr>
            <a:spLocks noGrp="1"/>
          </p:cNvSpPr>
          <p:nvPr>
            <p:ph idx="1"/>
          </p:nvPr>
        </p:nvSpPr>
        <p:spPr/>
        <p:txBody>
          <a:bodyPr>
            <a:normAutofit fontScale="92500" lnSpcReduction="20000"/>
          </a:bodyPr>
          <a:lstStyle/>
          <a:p>
            <a:pPr>
              <a:defRPr/>
            </a:pPr>
            <a:r>
              <a:rPr lang="es-MX" sz="2400" dirty="0" smtClean="0"/>
              <a:t>A </a:t>
            </a:r>
            <a:r>
              <a:rPr lang="es-MX" sz="2400" dirty="0" err="1" smtClean="0"/>
              <a:t>third</a:t>
            </a:r>
            <a:r>
              <a:rPr lang="es-MX" sz="2400" dirty="0" smtClean="0"/>
              <a:t> </a:t>
            </a:r>
            <a:r>
              <a:rPr lang="es-MX" sz="2400" dirty="0" err="1" smtClean="0"/>
              <a:t>option</a:t>
            </a:r>
            <a:r>
              <a:rPr lang="es-MX" sz="2400" dirty="0" smtClean="0"/>
              <a:t> </a:t>
            </a:r>
            <a:r>
              <a:rPr lang="es-MX" sz="2400" dirty="0" err="1" smtClean="0"/>
              <a:t>would</a:t>
            </a:r>
            <a:r>
              <a:rPr lang="es-MX" sz="2400" dirty="0" smtClean="0"/>
              <a:t> </a:t>
            </a:r>
            <a:r>
              <a:rPr lang="es-MX" sz="2400" dirty="0" err="1" smtClean="0"/>
              <a:t>be</a:t>
            </a:r>
            <a:r>
              <a:rPr lang="es-MX" sz="2400" dirty="0" smtClean="0"/>
              <a:t> </a:t>
            </a:r>
            <a:r>
              <a:rPr lang="es-MX" sz="2400" dirty="0" err="1" smtClean="0"/>
              <a:t>to</a:t>
            </a:r>
            <a:r>
              <a:rPr lang="es-MX" sz="2400" dirty="0" smtClean="0"/>
              <a:t> </a:t>
            </a:r>
            <a:r>
              <a:rPr lang="es-MX" sz="2400" dirty="0" err="1" smtClean="0"/>
              <a:t>fit</a:t>
            </a:r>
            <a:r>
              <a:rPr lang="es-MX" sz="2400" dirty="0" smtClean="0"/>
              <a:t> a OLS </a:t>
            </a:r>
            <a:r>
              <a:rPr lang="es-MX" sz="2400" dirty="0" err="1" smtClean="0"/>
              <a:t>regression</a:t>
            </a:r>
            <a:r>
              <a:rPr lang="es-MX" sz="2400" dirty="0" smtClean="0"/>
              <a:t> </a:t>
            </a:r>
            <a:r>
              <a:rPr lang="es-MX" sz="2400" dirty="0" err="1" smtClean="0"/>
              <a:t>model</a:t>
            </a:r>
            <a:r>
              <a:rPr lang="es-MX" sz="2400" dirty="0" smtClean="0"/>
              <a:t> </a:t>
            </a:r>
            <a:r>
              <a:rPr lang="es-MX" sz="2400" dirty="0" err="1" smtClean="0"/>
              <a:t>even</a:t>
            </a:r>
            <a:r>
              <a:rPr lang="es-MX" sz="2400" dirty="0" smtClean="0"/>
              <a:t> </a:t>
            </a:r>
            <a:r>
              <a:rPr lang="es-MX" sz="2400" dirty="0" err="1" smtClean="0"/>
              <a:t>if</a:t>
            </a:r>
            <a:r>
              <a:rPr lang="es-MX" sz="2400" dirty="0" smtClean="0"/>
              <a:t> </a:t>
            </a:r>
            <a:r>
              <a:rPr lang="es-MX" sz="2400" dirty="0" err="1" smtClean="0"/>
              <a:t>the</a:t>
            </a:r>
            <a:r>
              <a:rPr lang="es-MX" sz="2400" dirty="0" smtClean="0"/>
              <a:t> </a:t>
            </a:r>
            <a:r>
              <a:rPr lang="es-MX" sz="2400" dirty="0" err="1" smtClean="0"/>
              <a:t>outcome</a:t>
            </a:r>
            <a:r>
              <a:rPr lang="es-MX" sz="2400" dirty="0" smtClean="0"/>
              <a:t> </a:t>
            </a:r>
            <a:r>
              <a:rPr lang="es-MX" sz="2400" dirty="0" err="1" smtClean="0"/>
              <a:t>is</a:t>
            </a:r>
            <a:r>
              <a:rPr lang="es-MX" sz="2400" dirty="0" smtClean="0"/>
              <a:t> </a:t>
            </a:r>
            <a:r>
              <a:rPr lang="es-MX" sz="2400" dirty="0" err="1" smtClean="0"/>
              <a:t>dichotomous</a:t>
            </a:r>
            <a:r>
              <a:rPr lang="es-MX" sz="2400" dirty="0" smtClean="0"/>
              <a:t>.</a:t>
            </a:r>
          </a:p>
          <a:p>
            <a:pPr>
              <a:defRPr/>
            </a:pPr>
            <a:r>
              <a:rPr lang="es-MX" sz="2400" dirty="0" err="1" smtClean="0"/>
              <a:t>Advantage</a:t>
            </a:r>
            <a:r>
              <a:rPr lang="es-MX" sz="2400" dirty="0" smtClean="0"/>
              <a:t>: </a:t>
            </a:r>
            <a:r>
              <a:rPr lang="es-MX" sz="2400" dirty="0" err="1" smtClean="0"/>
              <a:t>the</a:t>
            </a:r>
            <a:r>
              <a:rPr lang="es-MX" sz="2400" dirty="0" smtClean="0"/>
              <a:t> </a:t>
            </a:r>
            <a:r>
              <a:rPr lang="es-MX" sz="2400" dirty="0" smtClean="0">
                <a:latin typeface="Symbol" pitchFamily="18" charset="2"/>
              </a:rPr>
              <a:t>b</a:t>
            </a:r>
            <a:r>
              <a:rPr lang="es-MX" sz="2400" dirty="0" smtClean="0"/>
              <a:t> </a:t>
            </a:r>
            <a:r>
              <a:rPr lang="es-MX" sz="2400" dirty="0" err="1" smtClean="0"/>
              <a:t>estimates</a:t>
            </a:r>
            <a:r>
              <a:rPr lang="es-MX" sz="2400" dirty="0" smtClean="0"/>
              <a:t> </a:t>
            </a:r>
            <a:r>
              <a:rPr lang="es-MX" sz="2400" b="1" dirty="0" err="1" smtClean="0"/>
              <a:t>directly</a:t>
            </a:r>
            <a:r>
              <a:rPr lang="es-MX" sz="2400" dirty="0" smtClean="0"/>
              <a:t> </a:t>
            </a:r>
            <a:r>
              <a:rPr lang="es-MX" sz="2400" dirty="0" err="1" smtClean="0"/>
              <a:t>tell</a:t>
            </a:r>
            <a:r>
              <a:rPr lang="es-MX" sz="2400" dirty="0" smtClean="0"/>
              <a:t> </a:t>
            </a:r>
            <a:r>
              <a:rPr lang="es-MX" sz="2400" dirty="0" err="1" smtClean="0"/>
              <a:t>us</a:t>
            </a:r>
            <a:r>
              <a:rPr lang="es-MX" sz="2400" dirty="0" smtClean="0"/>
              <a:t> </a:t>
            </a:r>
            <a:r>
              <a:rPr lang="es-MX" sz="2400" dirty="0" err="1" smtClean="0"/>
              <a:t>about</a:t>
            </a:r>
            <a:r>
              <a:rPr lang="es-MX" sz="2400" dirty="0" smtClean="0"/>
              <a:t> </a:t>
            </a:r>
            <a:r>
              <a:rPr lang="es-MX" sz="2400" dirty="0" err="1" smtClean="0"/>
              <a:t>the</a:t>
            </a:r>
            <a:r>
              <a:rPr lang="es-MX" sz="2400" dirty="0" smtClean="0"/>
              <a:t> </a:t>
            </a:r>
            <a:r>
              <a:rPr lang="es-MX" sz="2400" dirty="0" err="1" smtClean="0"/>
              <a:t>change</a:t>
            </a:r>
            <a:r>
              <a:rPr lang="es-MX" sz="2400" dirty="0" smtClean="0"/>
              <a:t> in </a:t>
            </a:r>
            <a:r>
              <a:rPr lang="es-MX" sz="2400" dirty="0" err="1" smtClean="0"/>
              <a:t>probability</a:t>
            </a:r>
            <a:r>
              <a:rPr lang="es-MX" sz="2400" dirty="0" smtClean="0"/>
              <a:t>. No </a:t>
            </a:r>
            <a:r>
              <a:rPr lang="es-MX" sz="2400" dirty="0" err="1" smtClean="0"/>
              <a:t>tricks</a:t>
            </a:r>
            <a:r>
              <a:rPr lang="es-MX" sz="2400" dirty="0" smtClean="0"/>
              <a:t> are </a:t>
            </a:r>
            <a:r>
              <a:rPr lang="es-MX" sz="2400" dirty="0" err="1" smtClean="0"/>
              <a:t>needed</a:t>
            </a:r>
            <a:r>
              <a:rPr lang="es-MX" sz="2400" dirty="0" smtClean="0"/>
              <a:t>! </a:t>
            </a:r>
          </a:p>
          <a:p>
            <a:pPr>
              <a:defRPr/>
            </a:pPr>
            <a:r>
              <a:rPr lang="es-MX" sz="2400" dirty="0" err="1" smtClean="0"/>
              <a:t>Disadvantage</a:t>
            </a:r>
            <a:r>
              <a:rPr lang="es-MX" sz="2400" dirty="0" smtClean="0"/>
              <a:t>: </a:t>
            </a:r>
            <a:r>
              <a:rPr lang="es-MX" sz="2400" dirty="0" err="1" smtClean="0"/>
              <a:t>Two</a:t>
            </a:r>
            <a:r>
              <a:rPr lang="es-MX" sz="2400" dirty="0" smtClean="0"/>
              <a:t> </a:t>
            </a:r>
            <a:r>
              <a:rPr lang="es-MX" sz="2400" dirty="0" err="1" smtClean="0"/>
              <a:t>assumptions</a:t>
            </a:r>
            <a:r>
              <a:rPr lang="es-MX" sz="2400" dirty="0" smtClean="0"/>
              <a:t>: </a:t>
            </a:r>
            <a:r>
              <a:rPr lang="es-MX" sz="2400" dirty="0" err="1" smtClean="0"/>
              <a:t>normality</a:t>
            </a:r>
            <a:r>
              <a:rPr lang="es-MX" sz="2400" dirty="0" smtClean="0"/>
              <a:t> and </a:t>
            </a:r>
            <a:r>
              <a:rPr lang="es-MX" sz="2400" dirty="0" err="1" smtClean="0"/>
              <a:t>homoscedasticity</a:t>
            </a:r>
            <a:r>
              <a:rPr lang="es-MX" sz="2400" dirty="0" smtClean="0"/>
              <a:t> do </a:t>
            </a:r>
            <a:r>
              <a:rPr lang="es-MX" sz="2400" dirty="0" err="1" smtClean="0"/>
              <a:t>not</a:t>
            </a:r>
            <a:r>
              <a:rPr lang="es-MX" sz="2400" dirty="0" smtClean="0"/>
              <a:t> </a:t>
            </a:r>
            <a:r>
              <a:rPr lang="es-MX" sz="2400" dirty="0" err="1" smtClean="0"/>
              <a:t>hold</a:t>
            </a:r>
            <a:r>
              <a:rPr lang="es-MX" sz="2400" dirty="0" smtClean="0"/>
              <a:t>, </a:t>
            </a:r>
            <a:r>
              <a:rPr lang="es-MX" sz="2400" b="1" dirty="0" err="1" smtClean="0"/>
              <a:t>however</a:t>
            </a:r>
            <a:r>
              <a:rPr lang="es-MX" sz="2400" dirty="0" smtClean="0"/>
              <a:t>…</a:t>
            </a:r>
          </a:p>
          <a:p>
            <a:pPr>
              <a:defRPr/>
            </a:pPr>
            <a:r>
              <a:rPr lang="es-MX" sz="2400" dirty="0" err="1" smtClean="0"/>
              <a:t>If</a:t>
            </a:r>
            <a:r>
              <a:rPr lang="es-MX" sz="2400" dirty="0" smtClean="0"/>
              <a:t> </a:t>
            </a:r>
            <a:r>
              <a:rPr lang="es-MX" sz="2400" dirty="0" err="1" smtClean="0"/>
              <a:t>the</a:t>
            </a:r>
            <a:r>
              <a:rPr lang="es-MX" sz="2400" dirty="0" smtClean="0"/>
              <a:t> </a:t>
            </a:r>
            <a:r>
              <a:rPr lang="es-MX" sz="2400" dirty="0" err="1" smtClean="0"/>
              <a:t>sample</a:t>
            </a:r>
            <a:r>
              <a:rPr lang="es-MX" sz="2400" dirty="0" smtClean="0"/>
              <a:t> </a:t>
            </a:r>
            <a:r>
              <a:rPr lang="es-MX" sz="2400" dirty="0" err="1" smtClean="0"/>
              <a:t>size</a:t>
            </a:r>
            <a:r>
              <a:rPr lang="es-MX" sz="2400" dirty="0" smtClean="0"/>
              <a:t> </a:t>
            </a:r>
            <a:r>
              <a:rPr lang="es-MX" sz="2400" dirty="0" err="1" smtClean="0"/>
              <a:t>is</a:t>
            </a:r>
            <a:r>
              <a:rPr lang="es-MX" sz="2400" dirty="0" smtClean="0"/>
              <a:t> </a:t>
            </a:r>
            <a:r>
              <a:rPr lang="es-MX" sz="2400" dirty="0" err="1" smtClean="0"/>
              <a:t>large</a:t>
            </a:r>
            <a:r>
              <a:rPr lang="es-MX" sz="2400" dirty="0" smtClean="0"/>
              <a:t>, </a:t>
            </a:r>
            <a:r>
              <a:rPr lang="es-MX" sz="2400" dirty="0" err="1" smtClean="0"/>
              <a:t>the</a:t>
            </a:r>
            <a:r>
              <a:rPr lang="es-MX" sz="2400" dirty="0" smtClean="0"/>
              <a:t> </a:t>
            </a:r>
            <a:r>
              <a:rPr lang="es-MX" sz="2400" dirty="0" err="1" smtClean="0"/>
              <a:t>estimates</a:t>
            </a:r>
            <a:r>
              <a:rPr lang="es-MX" sz="2400" dirty="0" smtClean="0"/>
              <a:t> of E(Y|X) (in </a:t>
            </a:r>
            <a:r>
              <a:rPr lang="es-MX" sz="2400" dirty="0" err="1" smtClean="0"/>
              <a:t>this</a:t>
            </a:r>
            <a:r>
              <a:rPr lang="es-MX" sz="2400" dirty="0" smtClean="0"/>
              <a:t> case </a:t>
            </a:r>
            <a:r>
              <a:rPr lang="es-MX" sz="2400" dirty="0" err="1" smtClean="0"/>
              <a:t>the</a:t>
            </a:r>
            <a:r>
              <a:rPr lang="es-MX" sz="2400" dirty="0" smtClean="0"/>
              <a:t> </a:t>
            </a:r>
            <a:r>
              <a:rPr lang="es-MX" sz="2400" dirty="0" err="1" smtClean="0"/>
              <a:t>probability</a:t>
            </a:r>
            <a:r>
              <a:rPr lang="es-MX" sz="2400" dirty="0" smtClean="0"/>
              <a:t> of </a:t>
            </a:r>
            <a:r>
              <a:rPr lang="es-MX" sz="2400" dirty="0" err="1" smtClean="0"/>
              <a:t>the</a:t>
            </a:r>
            <a:r>
              <a:rPr lang="es-MX" sz="2400" dirty="0" smtClean="0"/>
              <a:t> </a:t>
            </a:r>
            <a:r>
              <a:rPr lang="es-MX" sz="2400" dirty="0" err="1" smtClean="0"/>
              <a:t>event</a:t>
            </a:r>
            <a:r>
              <a:rPr lang="es-MX" sz="2400" dirty="0" smtClean="0"/>
              <a:t> </a:t>
            </a:r>
            <a:r>
              <a:rPr lang="es-MX" sz="2400" dirty="0" err="1" smtClean="0"/>
              <a:t>given</a:t>
            </a:r>
            <a:r>
              <a:rPr lang="es-MX" sz="2400" dirty="0" smtClean="0"/>
              <a:t> X) </a:t>
            </a:r>
            <a:r>
              <a:rPr lang="es-MX" sz="2400" dirty="0" err="1" smtClean="0"/>
              <a:t>will</a:t>
            </a:r>
            <a:r>
              <a:rPr lang="es-MX" sz="2400" dirty="0" smtClean="0"/>
              <a:t> </a:t>
            </a:r>
            <a:r>
              <a:rPr lang="es-MX" sz="2400" dirty="0" err="1" smtClean="0"/>
              <a:t>approximate</a:t>
            </a:r>
            <a:r>
              <a:rPr lang="es-MX" sz="2400" dirty="0" smtClean="0"/>
              <a:t> a normal </a:t>
            </a:r>
            <a:r>
              <a:rPr lang="es-MX" sz="2400" dirty="0" err="1" smtClean="0"/>
              <a:t>distribution</a:t>
            </a:r>
            <a:r>
              <a:rPr lang="es-MX" sz="2400" dirty="0" smtClean="0"/>
              <a:t> (central </a:t>
            </a:r>
            <a:r>
              <a:rPr lang="es-MX" sz="2400" dirty="0" err="1" smtClean="0"/>
              <a:t>limit</a:t>
            </a:r>
            <a:r>
              <a:rPr lang="es-MX" sz="2400" dirty="0" smtClean="0"/>
              <a:t> </a:t>
            </a:r>
            <a:r>
              <a:rPr lang="es-MX" sz="2400" dirty="0" err="1" smtClean="0"/>
              <a:t>theorem</a:t>
            </a:r>
            <a:r>
              <a:rPr lang="es-MX" sz="2400" dirty="0" smtClean="0"/>
              <a:t>), </a:t>
            </a:r>
            <a:r>
              <a:rPr lang="es-MX" sz="2400" dirty="0" err="1" smtClean="0"/>
              <a:t>specially</a:t>
            </a:r>
            <a:r>
              <a:rPr lang="es-MX" sz="2400" dirty="0" smtClean="0"/>
              <a:t> </a:t>
            </a:r>
            <a:r>
              <a:rPr lang="es-MX" sz="2400" dirty="0" err="1" smtClean="0"/>
              <a:t>when</a:t>
            </a:r>
            <a:r>
              <a:rPr lang="es-MX" sz="2400" dirty="0" smtClean="0"/>
              <a:t> Pr(Y=1) </a:t>
            </a:r>
            <a:r>
              <a:rPr lang="es-MX" sz="2400" dirty="0" err="1" smtClean="0"/>
              <a:t>approaches</a:t>
            </a:r>
            <a:r>
              <a:rPr lang="es-MX" sz="2400" dirty="0" smtClean="0"/>
              <a:t> 0.5</a:t>
            </a:r>
          </a:p>
          <a:p>
            <a:pPr>
              <a:defRPr/>
            </a:pPr>
            <a:r>
              <a:rPr lang="es-MX" sz="2400" dirty="0" err="1" smtClean="0"/>
              <a:t>We</a:t>
            </a:r>
            <a:r>
              <a:rPr lang="es-MX" sz="2400" dirty="0" smtClean="0"/>
              <a:t> can use </a:t>
            </a:r>
            <a:r>
              <a:rPr lang="es-MX" sz="2400" b="1" dirty="0" err="1" smtClean="0"/>
              <a:t>robust</a:t>
            </a:r>
            <a:r>
              <a:rPr lang="es-MX" sz="2400" b="1" dirty="0" smtClean="0"/>
              <a:t> </a:t>
            </a:r>
            <a:r>
              <a:rPr lang="es-MX" sz="2400" b="1" dirty="0" err="1" smtClean="0"/>
              <a:t>standard</a:t>
            </a:r>
            <a:r>
              <a:rPr lang="es-MX" sz="2400" b="1" dirty="0" smtClean="0"/>
              <a:t> </a:t>
            </a:r>
            <a:r>
              <a:rPr lang="es-MX" sz="2400" b="1" dirty="0" err="1" smtClean="0"/>
              <a:t>errors</a:t>
            </a:r>
            <a:r>
              <a:rPr lang="es-MX" sz="2400" dirty="0" smtClean="0"/>
              <a:t> </a:t>
            </a:r>
            <a:r>
              <a:rPr lang="es-MX" sz="2400" dirty="0" err="1" smtClean="0"/>
              <a:t>to</a:t>
            </a:r>
            <a:r>
              <a:rPr lang="es-MX" sz="2400" dirty="0" smtClean="0"/>
              <a:t> </a:t>
            </a:r>
            <a:r>
              <a:rPr lang="es-MX" sz="2400" dirty="0" err="1" smtClean="0"/>
              <a:t>account</a:t>
            </a:r>
            <a:r>
              <a:rPr lang="es-MX" sz="2400" dirty="0" smtClean="0"/>
              <a:t> </a:t>
            </a:r>
            <a:r>
              <a:rPr lang="es-MX" sz="2400" dirty="0" err="1" smtClean="0"/>
              <a:t>for</a:t>
            </a:r>
            <a:r>
              <a:rPr lang="es-MX" sz="2400" dirty="0" smtClean="0"/>
              <a:t> </a:t>
            </a:r>
            <a:r>
              <a:rPr lang="es-MX" sz="2400" dirty="0" err="1" smtClean="0"/>
              <a:t>heteroskedasticity</a:t>
            </a:r>
            <a:r>
              <a:rPr lang="es-MX" sz="2400" dirty="0" smtClean="0"/>
              <a:t>. </a:t>
            </a:r>
          </a:p>
          <a:p>
            <a:pPr>
              <a:defRPr/>
            </a:pPr>
            <a:endParaRPr lang="es-MX" sz="24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3 Título"/>
          <p:cNvSpPr>
            <a:spLocks noGrp="1"/>
          </p:cNvSpPr>
          <p:nvPr>
            <p:ph type="title"/>
          </p:nvPr>
        </p:nvSpPr>
        <p:spPr/>
        <p:txBody>
          <a:bodyPr/>
          <a:lstStyle/>
          <a:p>
            <a:pPr eaLnBrk="1" hangingPunct="1"/>
            <a:r>
              <a:rPr lang="es-MX" smtClean="0"/>
              <a:t>The cumulative normal distribution</a:t>
            </a:r>
          </a:p>
        </p:txBody>
      </p:sp>
      <p:pic>
        <p:nvPicPr>
          <p:cNvPr id="134147" name="Picture 2" descr="http://www.gseis.ucla.edu/courses/ed231c/notes3/cumnorm.gif"/>
          <p:cNvPicPr>
            <a:picLocks noChangeAspect="1" noChangeArrowheads="1"/>
          </p:cNvPicPr>
          <p:nvPr/>
        </p:nvPicPr>
        <p:blipFill>
          <a:blip r:embed="rId3" r:link="rId4" cstate="print"/>
          <a:srcRect/>
          <a:stretch>
            <a:fillRect/>
          </a:stretch>
        </p:blipFill>
        <p:spPr bwMode="auto">
          <a:xfrm>
            <a:off x="1403350" y="1700213"/>
            <a:ext cx="6337300" cy="4470400"/>
          </a:xfrm>
          <a:prstGeom prst="rect">
            <a:avLst/>
          </a:prstGeom>
          <a:noFill/>
          <a:ln w="9525">
            <a:noFill/>
            <a:miter lim="800000"/>
            <a:headEnd/>
            <a:tailEnd/>
          </a:ln>
        </p:spPr>
      </p:pic>
      <p:sp>
        <p:nvSpPr>
          <p:cNvPr id="2" name="1 Rectángulo"/>
          <p:cNvSpPr/>
          <p:nvPr/>
        </p:nvSpPr>
        <p:spPr>
          <a:xfrm>
            <a:off x="2057400" y="4724400"/>
            <a:ext cx="2133600" cy="1981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5105400" y="990600"/>
            <a:ext cx="2133600" cy="1981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0290" name="1 Título"/>
          <p:cNvSpPr>
            <a:spLocks noGrp="1"/>
          </p:cNvSpPr>
          <p:nvPr>
            <p:ph type="title"/>
          </p:nvPr>
        </p:nvSpPr>
        <p:spPr/>
        <p:txBody>
          <a:bodyPr/>
          <a:lstStyle/>
          <a:p>
            <a:r>
              <a:rPr lang="en-ZA" smtClean="0"/>
              <a:t>Extensions ... Polytomous response</a:t>
            </a:r>
          </a:p>
        </p:txBody>
      </p:sp>
      <p:sp>
        <p:nvSpPr>
          <p:cNvPr id="140291" name="2 Marcador de contenido"/>
          <p:cNvSpPr>
            <a:spLocks noGrp="1"/>
          </p:cNvSpPr>
          <p:nvPr>
            <p:ph idx="1"/>
          </p:nvPr>
        </p:nvSpPr>
        <p:spPr/>
        <p:txBody>
          <a:bodyPr/>
          <a:lstStyle/>
          <a:p>
            <a:r>
              <a:rPr lang="en-ZA" smtClean="0"/>
              <a:t>Sometimes the outcome variable is not dichotomous but has several categories.</a:t>
            </a:r>
          </a:p>
          <a:p>
            <a:r>
              <a:rPr lang="en-ZA" smtClean="0"/>
              <a:t>These categories can either be ordered or not.</a:t>
            </a:r>
          </a:p>
          <a:p>
            <a:r>
              <a:rPr lang="en-ZA" smtClean="0"/>
              <a:t>If ordered:</a:t>
            </a:r>
          </a:p>
          <a:p>
            <a:pPr lvl="1"/>
            <a:r>
              <a:rPr lang="en-ZA" smtClean="0"/>
              <a:t>Ordinal models</a:t>
            </a:r>
          </a:p>
          <a:p>
            <a:pPr lvl="1"/>
            <a:r>
              <a:rPr lang="en-ZA" smtClean="0"/>
              <a:t>Else:</a:t>
            </a:r>
          </a:p>
          <a:p>
            <a:pPr lvl="2"/>
            <a:r>
              <a:rPr lang="en-ZA" smtClean="0"/>
              <a:t>Multinomial models</a:t>
            </a:r>
          </a:p>
          <a:p>
            <a:pPr lvl="1">
              <a:buFont typeface="Wingdings" pitchFamily="2" charset="2"/>
              <a:buNone/>
            </a:pPr>
            <a:endParaRPr lang="en-ZA"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1314" name="1 Título"/>
          <p:cNvSpPr>
            <a:spLocks noGrp="1"/>
          </p:cNvSpPr>
          <p:nvPr>
            <p:ph type="title"/>
          </p:nvPr>
        </p:nvSpPr>
        <p:spPr/>
        <p:txBody>
          <a:bodyPr/>
          <a:lstStyle/>
          <a:p>
            <a:r>
              <a:rPr lang="en-ZA" smtClean="0"/>
              <a:t>Ordered logit</a:t>
            </a:r>
          </a:p>
        </p:txBody>
      </p:sp>
      <p:sp>
        <p:nvSpPr>
          <p:cNvPr id="3" name="2 Marcador de contenido"/>
          <p:cNvSpPr>
            <a:spLocks noGrp="1"/>
          </p:cNvSpPr>
          <p:nvPr>
            <p:ph idx="1"/>
          </p:nvPr>
        </p:nvSpPr>
        <p:spPr/>
        <p:txBody>
          <a:bodyPr>
            <a:normAutofit fontScale="85000" lnSpcReduction="20000"/>
          </a:bodyPr>
          <a:lstStyle/>
          <a:p>
            <a:pPr>
              <a:defRPr/>
            </a:pPr>
            <a:r>
              <a:rPr lang="en-ZA" dirty="0" smtClean="0"/>
              <a:t>It is an extension of the typical (dichotomous response) </a:t>
            </a:r>
            <a:r>
              <a:rPr lang="en-ZA" dirty="0" err="1" smtClean="0"/>
              <a:t>logit</a:t>
            </a:r>
            <a:r>
              <a:rPr lang="en-ZA" dirty="0" smtClean="0"/>
              <a:t> model. </a:t>
            </a:r>
          </a:p>
          <a:p>
            <a:pPr>
              <a:defRPr/>
            </a:pPr>
            <a:r>
              <a:rPr lang="en-ZA" dirty="0" smtClean="0"/>
              <a:t>Example of ordinal outcome:</a:t>
            </a:r>
          </a:p>
          <a:p>
            <a:pPr lvl="1">
              <a:defRPr/>
            </a:pPr>
            <a:r>
              <a:rPr lang="en-ZA" dirty="0" smtClean="0"/>
              <a:t>Perceived health status: </a:t>
            </a:r>
          </a:p>
          <a:p>
            <a:pPr lvl="2">
              <a:defRPr/>
            </a:pPr>
            <a:r>
              <a:rPr lang="en-ZA" dirty="0" smtClean="0"/>
              <a:t>Poor</a:t>
            </a:r>
          </a:p>
          <a:p>
            <a:pPr lvl="2">
              <a:defRPr/>
            </a:pPr>
            <a:r>
              <a:rPr lang="en-ZA" dirty="0" smtClean="0"/>
              <a:t>Good</a:t>
            </a:r>
          </a:p>
          <a:p>
            <a:pPr lvl="2">
              <a:defRPr/>
            </a:pPr>
            <a:r>
              <a:rPr lang="en-ZA" dirty="0" smtClean="0"/>
              <a:t>Excellent </a:t>
            </a:r>
          </a:p>
          <a:p>
            <a:pPr>
              <a:defRPr/>
            </a:pPr>
            <a:r>
              <a:rPr lang="en-ZA" dirty="0" smtClean="0"/>
              <a:t>Often, people use multinomial models for these outcomes, however it can not be recommended since:</a:t>
            </a:r>
          </a:p>
          <a:p>
            <a:pPr lvl="1">
              <a:defRPr/>
            </a:pPr>
            <a:r>
              <a:rPr lang="en-ZA" dirty="0" smtClean="0"/>
              <a:t>We are ignoring important information! Categories are </a:t>
            </a:r>
            <a:r>
              <a:rPr lang="en-ZA" b="1" dirty="0" smtClean="0"/>
              <a:t>ordered</a:t>
            </a:r>
            <a:r>
              <a:rPr lang="en-ZA" dirty="0" smtClean="0"/>
              <a:t>, if we do, we will get </a:t>
            </a:r>
            <a:r>
              <a:rPr lang="en-ZA" b="1" dirty="0" smtClean="0"/>
              <a:t>inefficient impact estimates.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en-GB" smtClean="0"/>
              <a:t>Problems with the T-test</a:t>
            </a:r>
          </a:p>
        </p:txBody>
      </p:sp>
      <p:sp>
        <p:nvSpPr>
          <p:cNvPr id="114691" name="Rectangle 3"/>
          <p:cNvSpPr>
            <a:spLocks noGrp="1" noChangeArrowheads="1"/>
          </p:cNvSpPr>
          <p:nvPr>
            <p:ph idx="1"/>
          </p:nvPr>
        </p:nvSpPr>
        <p:spPr>
          <a:xfrm>
            <a:off x="539750" y="1412875"/>
            <a:ext cx="8229600" cy="1152525"/>
          </a:xfrm>
        </p:spPr>
        <p:txBody>
          <a:bodyPr/>
          <a:lstStyle/>
          <a:p>
            <a:r>
              <a:rPr lang="en-GB" smtClean="0"/>
              <a:t>What if there are other variables that influence the event, and that are correlated to the program? </a:t>
            </a:r>
          </a:p>
        </p:txBody>
      </p:sp>
      <p:sp>
        <p:nvSpPr>
          <p:cNvPr id="9220" name="Rectangle 4"/>
          <p:cNvSpPr>
            <a:spLocks noChangeArrowheads="1"/>
          </p:cNvSpPr>
          <p:nvPr/>
        </p:nvSpPr>
        <p:spPr bwMode="auto">
          <a:xfrm>
            <a:off x="1476375" y="2708275"/>
            <a:ext cx="1871663" cy="936625"/>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wrap="none" anchor="ctr"/>
          <a:lstStyle/>
          <a:p>
            <a:pPr algn="ctr">
              <a:defRPr/>
            </a:pPr>
            <a:r>
              <a:rPr lang="en-GB" dirty="0"/>
              <a:t>Programme</a:t>
            </a:r>
          </a:p>
        </p:txBody>
      </p:sp>
      <p:sp>
        <p:nvSpPr>
          <p:cNvPr id="9221" name="Rectangle 5"/>
          <p:cNvSpPr>
            <a:spLocks noChangeArrowheads="1"/>
          </p:cNvSpPr>
          <p:nvPr/>
        </p:nvSpPr>
        <p:spPr bwMode="auto">
          <a:xfrm>
            <a:off x="5724525" y="2636838"/>
            <a:ext cx="1944688" cy="1008062"/>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wrap="none" anchor="ctr"/>
          <a:lstStyle/>
          <a:p>
            <a:pPr algn="ctr">
              <a:defRPr/>
            </a:pPr>
            <a:r>
              <a:rPr lang="en-GB" dirty="0"/>
              <a:t>Height</a:t>
            </a:r>
          </a:p>
        </p:txBody>
      </p:sp>
      <p:sp>
        <p:nvSpPr>
          <p:cNvPr id="114694" name="Line 6"/>
          <p:cNvSpPr>
            <a:spLocks noChangeShapeType="1"/>
          </p:cNvSpPr>
          <p:nvPr/>
        </p:nvSpPr>
        <p:spPr bwMode="auto">
          <a:xfrm>
            <a:off x="3708400" y="3213100"/>
            <a:ext cx="1657350" cy="0"/>
          </a:xfrm>
          <a:prstGeom prst="line">
            <a:avLst/>
          </a:prstGeom>
          <a:noFill/>
          <a:ln w="9525">
            <a:solidFill>
              <a:schemeClr val="tx1"/>
            </a:solidFill>
            <a:round/>
            <a:headEnd/>
            <a:tailEnd type="triangle" w="med" len="med"/>
          </a:ln>
        </p:spPr>
        <p:txBody>
          <a:bodyPr/>
          <a:lstStyle/>
          <a:p>
            <a:endParaRPr lang="es-ES"/>
          </a:p>
        </p:txBody>
      </p:sp>
      <p:sp>
        <p:nvSpPr>
          <p:cNvPr id="9223" name="Rectangle 7"/>
          <p:cNvSpPr>
            <a:spLocks noChangeArrowheads="1"/>
          </p:cNvSpPr>
          <p:nvPr/>
        </p:nvSpPr>
        <p:spPr bwMode="auto">
          <a:xfrm>
            <a:off x="3708400" y="4292600"/>
            <a:ext cx="1512888" cy="863600"/>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lstStyle/>
          <a:p>
            <a:pPr algn="ctr">
              <a:defRPr/>
            </a:pPr>
            <a:r>
              <a:rPr lang="en-GB" dirty="0"/>
              <a:t>Sex (male or female)</a:t>
            </a:r>
          </a:p>
        </p:txBody>
      </p:sp>
      <p:sp>
        <p:nvSpPr>
          <p:cNvPr id="9225" name="Line 9"/>
          <p:cNvSpPr>
            <a:spLocks noChangeShapeType="1"/>
          </p:cNvSpPr>
          <p:nvPr/>
        </p:nvSpPr>
        <p:spPr bwMode="auto">
          <a:xfrm flipV="1">
            <a:off x="5435600" y="3789363"/>
            <a:ext cx="1368425" cy="1008062"/>
          </a:xfrm>
          <a:prstGeom prst="line">
            <a:avLst/>
          </a:prstGeom>
          <a:noFill/>
          <a:ln w="9525">
            <a:solidFill>
              <a:schemeClr val="tx1"/>
            </a:solidFill>
            <a:round/>
            <a:headEnd/>
            <a:tailEnd type="triangle" w="med" len="med"/>
          </a:ln>
        </p:spPr>
        <p:txBody>
          <a:bodyPr/>
          <a:lstStyle/>
          <a:p>
            <a:endParaRPr lang="es-ES"/>
          </a:p>
        </p:txBody>
      </p:sp>
      <p:sp>
        <p:nvSpPr>
          <p:cNvPr id="9226" name="Line 10"/>
          <p:cNvSpPr>
            <a:spLocks noChangeShapeType="1"/>
          </p:cNvSpPr>
          <p:nvPr/>
        </p:nvSpPr>
        <p:spPr bwMode="auto">
          <a:xfrm>
            <a:off x="2411413" y="3789363"/>
            <a:ext cx="1081087" cy="935037"/>
          </a:xfrm>
          <a:prstGeom prst="line">
            <a:avLst/>
          </a:prstGeom>
          <a:noFill/>
          <a:ln w="9525">
            <a:solidFill>
              <a:schemeClr val="tx1"/>
            </a:solidFill>
            <a:round/>
            <a:headEnd type="triangle" w="med" len="med"/>
            <a:tailEnd type="triangle" w="med" len="med"/>
          </a:ln>
        </p:spPr>
        <p:txBody>
          <a:bodyPr/>
          <a:lstStyle/>
          <a:p>
            <a:endParaRPr lang="es-ES"/>
          </a:p>
        </p:txBody>
      </p:sp>
      <p:sp>
        <p:nvSpPr>
          <p:cNvPr id="114698" name="Text Box 11"/>
          <p:cNvSpPr txBox="1">
            <a:spLocks noChangeArrowheads="1"/>
          </p:cNvSpPr>
          <p:nvPr/>
        </p:nvSpPr>
        <p:spPr bwMode="auto">
          <a:xfrm>
            <a:off x="900113" y="5516563"/>
            <a:ext cx="7345362" cy="366712"/>
          </a:xfrm>
          <a:prstGeom prst="rect">
            <a:avLst/>
          </a:prstGeom>
          <a:noFill/>
          <a:ln w="9525">
            <a:noFill/>
            <a:miter lim="800000"/>
            <a:headEnd/>
            <a:tailEnd/>
          </a:ln>
        </p:spPr>
        <p:txBody>
          <a:bodyPr>
            <a:spAutoFit/>
          </a:bodyPr>
          <a:lstStyle/>
          <a:p>
            <a:pPr>
              <a:spcBef>
                <a:spcPct val="50000"/>
              </a:spcBef>
            </a:pPr>
            <a:endParaRPr lang="es-MX"/>
          </a:p>
        </p:txBody>
      </p:sp>
      <p:sp>
        <p:nvSpPr>
          <p:cNvPr id="114699" name="Text Box 12"/>
          <p:cNvSpPr txBox="1">
            <a:spLocks noChangeArrowheads="1"/>
          </p:cNvSpPr>
          <p:nvPr/>
        </p:nvSpPr>
        <p:spPr bwMode="auto">
          <a:xfrm>
            <a:off x="468313" y="5373688"/>
            <a:ext cx="8424862" cy="1200150"/>
          </a:xfrm>
          <a:prstGeom prst="rect">
            <a:avLst/>
          </a:prstGeom>
          <a:noFill/>
          <a:ln w="9525">
            <a:noFill/>
            <a:miter lim="800000"/>
            <a:headEnd/>
            <a:tailEnd/>
          </a:ln>
        </p:spPr>
        <p:txBody>
          <a:bodyPr>
            <a:spAutoFit/>
          </a:bodyPr>
          <a:lstStyle/>
          <a:p>
            <a:pPr algn="ctr">
              <a:spcBef>
                <a:spcPct val="50000"/>
              </a:spcBef>
            </a:pPr>
            <a:r>
              <a:rPr lang="en-GB" sz="2400"/>
              <a:t>Not taking these </a:t>
            </a:r>
            <a:r>
              <a:rPr lang="en-GB" sz="2400" b="1"/>
              <a:t>other variables</a:t>
            </a:r>
            <a:r>
              <a:rPr lang="en-GB" sz="2400"/>
              <a:t> into account causes a phenomenon known as endogeneity or confounding. In this example, we say the programme is </a:t>
            </a:r>
            <a:r>
              <a:rPr lang="en-GB" sz="2400" b="1"/>
              <a:t>endogenous</a:t>
            </a:r>
            <a:r>
              <a:rPr lang="en-GB" sz="2400"/>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223"/>
                                        </p:tgtEl>
                                        <p:attrNameLst>
                                          <p:attrName>style.visibility</p:attrName>
                                        </p:attrNameLst>
                                      </p:cBhvr>
                                      <p:to>
                                        <p:strVal val="visible"/>
                                      </p:to>
                                    </p:set>
                                    <p:animEffect transition="in" filter="fade">
                                      <p:cBhvr>
                                        <p:cTn id="7" dur="1000"/>
                                        <p:tgtEl>
                                          <p:spTgt spid="92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225"/>
                                        </p:tgtEl>
                                        <p:attrNameLst>
                                          <p:attrName>style.visibility</p:attrName>
                                        </p:attrNameLst>
                                      </p:cBhvr>
                                      <p:to>
                                        <p:strVal val="visible"/>
                                      </p:to>
                                    </p:set>
                                    <p:animEffect transition="in" filter="fade">
                                      <p:cBhvr>
                                        <p:cTn id="10" dur="2000"/>
                                        <p:tgtEl>
                                          <p:spTgt spid="922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226"/>
                                        </p:tgtEl>
                                        <p:attrNameLst>
                                          <p:attrName>style.visibility</p:attrName>
                                        </p:attrNameLst>
                                      </p:cBhvr>
                                      <p:to>
                                        <p:strVal val="visible"/>
                                      </p:to>
                                    </p:set>
                                    <p:animEffect transition="in" filter="fade">
                                      <p:cBhvr>
                                        <p:cTn id="13" dur="2000"/>
                                        <p:tgtEl>
                                          <p:spTgt spid="9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3" grpId="0" animBg="1"/>
      <p:bldP spid="9225" grpId="0" animBg="1"/>
      <p:bldP spid="9226" grpId="0" animBg="1"/>
    </p:bld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9" name="1 Título"/>
          <p:cNvSpPr>
            <a:spLocks noGrp="1"/>
          </p:cNvSpPr>
          <p:nvPr>
            <p:ph type="title"/>
          </p:nvPr>
        </p:nvSpPr>
        <p:spPr/>
        <p:txBody>
          <a:bodyPr/>
          <a:lstStyle/>
          <a:p>
            <a:r>
              <a:rPr lang="en-ZA" smtClean="0"/>
              <a:t>Ordered logit</a:t>
            </a:r>
          </a:p>
        </p:txBody>
      </p:sp>
      <p:sp>
        <p:nvSpPr>
          <p:cNvPr id="19460" name="2 Marcador de contenido"/>
          <p:cNvSpPr>
            <a:spLocks noGrp="1"/>
          </p:cNvSpPr>
          <p:nvPr>
            <p:ph idx="1"/>
          </p:nvPr>
        </p:nvSpPr>
        <p:spPr>
          <a:xfrm>
            <a:off x="457200" y="1600200"/>
            <a:ext cx="8229600" cy="749300"/>
          </a:xfrm>
        </p:spPr>
        <p:txBody>
          <a:bodyPr/>
          <a:lstStyle/>
          <a:p>
            <a:r>
              <a:rPr lang="en-ZA" smtClean="0"/>
              <a:t>Statistical model:</a:t>
            </a:r>
          </a:p>
          <a:p>
            <a:endParaRPr lang="en-ZA" smtClean="0"/>
          </a:p>
          <a:p>
            <a:endParaRPr lang="en-ZA" smtClean="0"/>
          </a:p>
          <a:p>
            <a:r>
              <a:rPr lang="en-ZA" smtClean="0"/>
              <a:t>An underlying score is estimated as a linear function of the independent variables and a set of </a:t>
            </a:r>
            <a:r>
              <a:rPr lang="en-ZA" smtClean="0">
                <a:latin typeface="Symbol" pitchFamily="18" charset="2"/>
              </a:rPr>
              <a:t>k</a:t>
            </a:r>
            <a:r>
              <a:rPr lang="en-ZA" smtClean="0"/>
              <a:t> cutpoints</a:t>
            </a:r>
          </a:p>
          <a:p>
            <a:r>
              <a:rPr lang="en-ZA" smtClean="0"/>
              <a:t>There are k-1 cutpoints (number of independent variables-1). </a:t>
            </a:r>
          </a:p>
          <a:p>
            <a:endParaRPr lang="en-ZA" smtClean="0"/>
          </a:p>
          <a:p>
            <a:pPr lvl="1"/>
            <a:endParaRPr lang="en-ZA" smtClean="0"/>
          </a:p>
          <a:p>
            <a:pPr>
              <a:buFont typeface="Wingdings" pitchFamily="2" charset="2"/>
              <a:buNone/>
            </a:pPr>
            <a:r>
              <a:rPr lang="en-ZA" smtClean="0"/>
              <a:t> </a:t>
            </a:r>
          </a:p>
        </p:txBody>
      </p:sp>
      <p:graphicFrame>
        <p:nvGraphicFramePr>
          <p:cNvPr id="19458" name="4 Objeto"/>
          <p:cNvGraphicFramePr>
            <a:graphicFrameLocks noChangeAspect="1"/>
          </p:cNvGraphicFramePr>
          <p:nvPr/>
        </p:nvGraphicFramePr>
        <p:xfrm>
          <a:off x="665163" y="2420938"/>
          <a:ext cx="7640637" cy="481012"/>
        </p:xfrm>
        <a:graphic>
          <a:graphicData uri="http://schemas.openxmlformats.org/presentationml/2006/ole">
            <mc:AlternateContent xmlns:mc="http://schemas.openxmlformats.org/markup-compatibility/2006">
              <mc:Choice xmlns:v="urn:schemas-microsoft-com:vml" Requires="v">
                <p:oleObj spid="_x0000_s19467" name="Ecuación" r:id="rId4" imgW="3835400" imgH="241300" progId="Equation.3">
                  <p:embed/>
                </p:oleObj>
              </mc:Choice>
              <mc:Fallback>
                <p:oleObj name="Ecuación" r:id="rId4" imgW="3835400" imgH="241300"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5163" y="2420938"/>
                        <a:ext cx="7640637" cy="481012"/>
                      </a:xfrm>
                      <a:prstGeom prst="rect">
                        <a:avLst/>
                      </a:prstGeom>
                      <a:solidFill>
                        <a:schemeClr val="tx1"/>
                      </a:solidFill>
                    </p:spPr>
                  </p:pic>
                </p:oleObj>
              </mc:Fallback>
            </mc:AlternateContent>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2338" name="1 Título"/>
          <p:cNvSpPr>
            <a:spLocks noGrp="1"/>
          </p:cNvSpPr>
          <p:nvPr>
            <p:ph type="title"/>
          </p:nvPr>
        </p:nvSpPr>
        <p:spPr/>
        <p:txBody>
          <a:bodyPr/>
          <a:lstStyle/>
          <a:p>
            <a:r>
              <a:rPr lang="en-ZA" smtClean="0"/>
              <a:t>Ordered logit</a:t>
            </a:r>
          </a:p>
        </p:txBody>
      </p:sp>
      <p:sp>
        <p:nvSpPr>
          <p:cNvPr id="142339" name="2 Marcador de contenido"/>
          <p:cNvSpPr>
            <a:spLocks noGrp="1"/>
          </p:cNvSpPr>
          <p:nvPr>
            <p:ph idx="1"/>
          </p:nvPr>
        </p:nvSpPr>
        <p:spPr/>
        <p:txBody>
          <a:bodyPr/>
          <a:lstStyle/>
          <a:p>
            <a:r>
              <a:rPr lang="en-ZA" smtClean="0"/>
              <a:t>In this kind of models, the program impact would be measured as the probability increase (or decrease) in each particular value of the outcome.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62" name="1 Título"/>
          <p:cNvSpPr>
            <a:spLocks noGrp="1"/>
          </p:cNvSpPr>
          <p:nvPr>
            <p:ph type="title"/>
          </p:nvPr>
        </p:nvSpPr>
        <p:spPr>
          <a:xfrm>
            <a:off x="381000" y="0"/>
            <a:ext cx="8229600" cy="1143000"/>
          </a:xfrm>
        </p:spPr>
        <p:txBody>
          <a:bodyPr/>
          <a:lstStyle/>
          <a:p>
            <a:pPr eaLnBrk="1" hangingPunct="1"/>
            <a:r>
              <a:rPr lang="en-ZA" smtClean="0"/>
              <a:t>Multinomial response </a:t>
            </a:r>
          </a:p>
        </p:txBody>
      </p:sp>
      <p:sp>
        <p:nvSpPr>
          <p:cNvPr id="143363" name="2 Marcador de contenido"/>
          <p:cNvSpPr>
            <a:spLocks noGrp="1"/>
          </p:cNvSpPr>
          <p:nvPr>
            <p:ph idx="1"/>
          </p:nvPr>
        </p:nvSpPr>
        <p:spPr>
          <a:xfrm>
            <a:off x="533400" y="1066800"/>
            <a:ext cx="8229600" cy="4525963"/>
          </a:xfrm>
        </p:spPr>
        <p:txBody>
          <a:bodyPr/>
          <a:lstStyle/>
          <a:p>
            <a:pPr eaLnBrk="1" hangingPunct="1"/>
            <a:r>
              <a:rPr lang="en-ZA" sz="3600" smtClean="0"/>
              <a:t>It could be that the outcome, has different categories that don’t really have an order:</a:t>
            </a:r>
          </a:p>
          <a:p>
            <a:pPr lvl="1" eaLnBrk="1" hangingPunct="1"/>
            <a:r>
              <a:rPr lang="en-ZA" sz="3200" smtClean="0"/>
              <a:t>Example of unordered outcome variable:</a:t>
            </a:r>
          </a:p>
          <a:p>
            <a:pPr lvl="2" eaLnBrk="1" hangingPunct="1"/>
            <a:r>
              <a:rPr lang="en-ZA" sz="2800" smtClean="0"/>
              <a:t>Use of contraceptive methods:</a:t>
            </a:r>
          </a:p>
          <a:p>
            <a:pPr lvl="3" eaLnBrk="1" hangingPunct="1"/>
            <a:r>
              <a:rPr lang="en-ZA" sz="2400" smtClean="0"/>
              <a:t>None</a:t>
            </a:r>
          </a:p>
          <a:p>
            <a:pPr lvl="3" eaLnBrk="1" hangingPunct="1"/>
            <a:r>
              <a:rPr lang="en-ZA" sz="2400" smtClean="0"/>
              <a:t>Natural methods</a:t>
            </a:r>
          </a:p>
          <a:p>
            <a:pPr lvl="3" eaLnBrk="1" hangingPunct="1"/>
            <a:r>
              <a:rPr lang="en-ZA" sz="2400" smtClean="0"/>
              <a:t>Barrier methods</a:t>
            </a:r>
          </a:p>
          <a:p>
            <a:pPr lvl="3" eaLnBrk="1" hangingPunct="1"/>
            <a:r>
              <a:rPr lang="en-ZA" sz="2400" smtClean="0"/>
              <a:t>Hormone-based methods </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4386" name="1 Título"/>
          <p:cNvSpPr>
            <a:spLocks noGrp="1"/>
          </p:cNvSpPr>
          <p:nvPr>
            <p:ph type="title" idx="4294967295"/>
          </p:nvPr>
        </p:nvSpPr>
        <p:spPr>
          <a:xfrm>
            <a:off x="0" y="274638"/>
            <a:ext cx="8229600" cy="1143000"/>
          </a:xfrm>
        </p:spPr>
        <p:txBody>
          <a:bodyPr/>
          <a:lstStyle/>
          <a:p>
            <a:pPr eaLnBrk="1" hangingPunct="1"/>
            <a:r>
              <a:rPr lang="en-ZA" smtClean="0"/>
              <a:t>Multinomial logit</a:t>
            </a:r>
          </a:p>
        </p:txBody>
      </p:sp>
      <p:pic>
        <p:nvPicPr>
          <p:cNvPr id="144387" name="Picture 2"/>
          <p:cNvPicPr>
            <a:picLocks noGrp="1" noChangeAspect="1" noChangeArrowheads="1"/>
          </p:cNvPicPr>
          <p:nvPr>
            <p:ph idx="4294967295"/>
          </p:nvPr>
        </p:nvPicPr>
        <p:blipFill>
          <a:blip r:embed="rId3" cstate="print"/>
          <a:srcRect/>
          <a:stretch>
            <a:fillRect/>
          </a:stretch>
        </p:blipFill>
        <p:spPr>
          <a:xfrm>
            <a:off x="0" y="3068638"/>
            <a:ext cx="7548563" cy="3486150"/>
          </a:xfrm>
        </p:spPr>
      </p:pic>
      <p:sp>
        <p:nvSpPr>
          <p:cNvPr id="6" name="2 Marcador de contenido"/>
          <p:cNvSpPr txBox="1">
            <a:spLocks/>
          </p:cNvSpPr>
          <p:nvPr/>
        </p:nvSpPr>
        <p:spPr>
          <a:xfrm>
            <a:off x="468313" y="1412875"/>
            <a:ext cx="8229600" cy="4525963"/>
          </a:xfrm>
          <a:prstGeom prst="rect">
            <a:avLst/>
          </a:prstGeom>
        </p:spPr>
        <p:txBody>
          <a:bodyPr/>
          <a:lstStyle/>
          <a:p>
            <a:pPr marL="742950" lvl="1" indent="-285750" fontAlgn="auto">
              <a:spcBef>
                <a:spcPct val="20000"/>
              </a:spcBef>
              <a:spcAft>
                <a:spcPts val="0"/>
              </a:spcAft>
              <a:buFont typeface="Arial" pitchFamily="34" charset="0"/>
              <a:buChar char="–"/>
              <a:defRPr/>
            </a:pPr>
            <a:r>
              <a:rPr lang="en-ZA" sz="3200" dirty="0">
                <a:latin typeface="Calibri"/>
                <a:cs typeface="+mn-cs"/>
              </a:rPr>
              <a:t>In these case the probabilities of having a particular outcome depend on </a:t>
            </a:r>
            <a:r>
              <a:rPr lang="en-ZA" sz="3200">
                <a:latin typeface="Calibri"/>
                <a:cs typeface="+mn-cs"/>
              </a:rPr>
              <a:t>different sets </a:t>
            </a:r>
            <a:r>
              <a:rPr lang="en-ZA" sz="3200" dirty="0">
                <a:latin typeface="Calibri"/>
                <a:cs typeface="+mn-cs"/>
              </a:rPr>
              <a:t>of coefficients.</a:t>
            </a:r>
          </a:p>
          <a:p>
            <a:pPr marL="742950" lvl="1" indent="-285750" fontAlgn="auto">
              <a:spcBef>
                <a:spcPct val="20000"/>
              </a:spcBef>
              <a:spcAft>
                <a:spcPts val="0"/>
              </a:spcAft>
              <a:buFont typeface="Arial" pitchFamily="34" charset="0"/>
              <a:buChar char="–"/>
              <a:defRPr/>
            </a:pPr>
            <a:endParaRPr lang="en-ZA" sz="3200" dirty="0">
              <a:solidFill>
                <a:prstClr val="black"/>
              </a:solidFill>
              <a:latin typeface="Calibri"/>
              <a:cs typeface="+mn-cs"/>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5410" name="1 Título"/>
          <p:cNvSpPr>
            <a:spLocks noGrp="1"/>
          </p:cNvSpPr>
          <p:nvPr>
            <p:ph type="title"/>
          </p:nvPr>
        </p:nvSpPr>
        <p:spPr/>
        <p:txBody>
          <a:bodyPr/>
          <a:lstStyle/>
          <a:p>
            <a:r>
              <a:rPr lang="en-ZA" smtClean="0"/>
              <a:t>Multinomial logit</a:t>
            </a:r>
          </a:p>
        </p:txBody>
      </p:sp>
      <p:sp>
        <p:nvSpPr>
          <p:cNvPr id="145411" name="2 Marcador de contenido"/>
          <p:cNvSpPr>
            <a:spLocks noGrp="1"/>
          </p:cNvSpPr>
          <p:nvPr>
            <p:ph idx="1"/>
          </p:nvPr>
        </p:nvSpPr>
        <p:spPr/>
        <p:txBody>
          <a:bodyPr/>
          <a:lstStyle/>
          <a:p>
            <a:pPr lvl="1"/>
            <a:r>
              <a:rPr lang="en-ZA" sz="3200" smtClean="0"/>
              <a:t>Interpretation is the same as in the ordered case. </a:t>
            </a:r>
          </a:p>
          <a:p>
            <a:pPr lvl="1"/>
            <a:r>
              <a:rPr lang="en-ZA" sz="3200" smtClean="0"/>
              <a:t>In both cases, simulations could be used to estimate the program effect. </a:t>
            </a:r>
          </a:p>
          <a:p>
            <a:pPr lvl="1"/>
            <a:r>
              <a:rPr lang="en-ZA" sz="3200" smtClean="0"/>
              <a:t>There are also Ordinal &amp; Multinomial Probit models </a:t>
            </a:r>
          </a:p>
          <a:p>
            <a:endParaRPr lang="en-ZA"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34471" y="1143000"/>
            <a:ext cx="0" cy="4670612"/>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object 5"/>
          <p:cNvSpPr/>
          <p:nvPr/>
        </p:nvSpPr>
        <p:spPr>
          <a:xfrm>
            <a:off x="0" y="1008530"/>
            <a:ext cx="9144000" cy="4794739"/>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object 3"/>
          <p:cNvSpPr/>
          <p:nvPr/>
        </p:nvSpPr>
        <p:spPr>
          <a:xfrm>
            <a:off x="1" y="0"/>
            <a:ext cx="9143999"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Futura Lt BT" panose="020B0402020204020303" pitchFamily="34" charset="0"/>
              <a:ea typeface="+mn-ea"/>
              <a:cs typeface="Arial" panose="020B0604020202020204" pitchFamily="34" charset="0"/>
            </a:endParaRPr>
          </a:p>
        </p:txBody>
      </p:sp>
      <p:sp>
        <p:nvSpPr>
          <p:cNvPr id="10" name="Rectangle 1"/>
          <p:cNvSpPr>
            <a:spLocks noChangeArrowheads="1"/>
          </p:cNvSpPr>
          <p:nvPr/>
        </p:nvSpPr>
        <p:spPr bwMode="auto">
          <a:xfrm>
            <a:off x="-672353" y="6425928"/>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16" name="Group 15"/>
          <p:cNvGrpSpPr/>
          <p:nvPr/>
        </p:nvGrpSpPr>
        <p:grpSpPr>
          <a:xfrm>
            <a:off x="4860032" y="5936696"/>
            <a:ext cx="3582897" cy="804672"/>
            <a:chOff x="4932040" y="5948560"/>
            <a:chExt cx="3582897" cy="804672"/>
          </a:xfrm>
        </p:grpSpPr>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5948560"/>
              <a:ext cx="2229336" cy="804672"/>
            </a:xfrm>
            <a:prstGeom prst="rect">
              <a:avLst/>
            </a:prstGeom>
          </p:spPr>
        </p:pic>
        <p:pic>
          <p:nvPicPr>
            <p:cNvPr id="21" name="Picture 1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5241" y="5998852"/>
              <a:ext cx="1169696" cy="70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168169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en-GB" smtClean="0"/>
              <a:t>Endogeneity</a:t>
            </a:r>
          </a:p>
        </p:txBody>
      </p:sp>
      <p:sp>
        <p:nvSpPr>
          <p:cNvPr id="10243" name="Rectangle 3"/>
          <p:cNvSpPr>
            <a:spLocks noGrp="1" noChangeArrowheads="1"/>
          </p:cNvSpPr>
          <p:nvPr>
            <p:ph idx="1"/>
          </p:nvPr>
        </p:nvSpPr>
        <p:spPr/>
        <p:txBody>
          <a:bodyPr>
            <a:normAutofit fontScale="92500" lnSpcReduction="20000"/>
          </a:bodyPr>
          <a:lstStyle/>
          <a:p>
            <a:pPr>
              <a:buFontTx/>
              <a:buNone/>
              <a:defRPr/>
            </a:pPr>
            <a:r>
              <a:rPr lang="en-GB" sz="2800" dirty="0" smtClean="0"/>
              <a:t>Example:</a:t>
            </a:r>
            <a:endParaRPr lang="en-GB" sz="2800" dirty="0"/>
          </a:p>
          <a:p>
            <a:pPr>
              <a:defRPr/>
            </a:pPr>
            <a:r>
              <a:rPr lang="en-GB" sz="2800" dirty="0" smtClean="0"/>
              <a:t>We know girls of school age tend to be taller than boys.</a:t>
            </a:r>
            <a:endParaRPr lang="en-GB" sz="2800" dirty="0"/>
          </a:p>
          <a:p>
            <a:pPr>
              <a:defRPr/>
            </a:pPr>
            <a:r>
              <a:rPr lang="en-GB" sz="2800" dirty="0" smtClean="0"/>
              <a:t>For some reason there are more girls than boys enrolled in the programme. </a:t>
            </a:r>
            <a:endParaRPr lang="en-GB" sz="2800" dirty="0"/>
          </a:p>
          <a:p>
            <a:pPr>
              <a:defRPr/>
            </a:pPr>
            <a:r>
              <a:rPr lang="en-GB" sz="2800" dirty="0" smtClean="0"/>
              <a:t>When we compare those who have a programme to those who do not have it, those enrolled have a greater height in average. </a:t>
            </a:r>
            <a:endParaRPr lang="en-GB" sz="2800" dirty="0"/>
          </a:p>
          <a:p>
            <a:pPr>
              <a:defRPr/>
            </a:pPr>
            <a:r>
              <a:rPr lang="en-GB" sz="2800" dirty="0" smtClean="0"/>
              <a:t>Is this difference attributable to the programme? How can we be sure? </a:t>
            </a:r>
            <a:endParaRPr lang="en-GB"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468313" y="0"/>
            <a:ext cx="8229600" cy="765175"/>
          </a:xfrm>
        </p:spPr>
        <p:txBody>
          <a:bodyPr/>
          <a:lstStyle/>
          <a:p>
            <a:pPr eaLnBrk="1" hangingPunct="1"/>
            <a:r>
              <a:rPr lang="en-GB" smtClean="0"/>
              <a:t>Example:</a:t>
            </a:r>
          </a:p>
        </p:txBody>
      </p:sp>
      <p:sp>
        <p:nvSpPr>
          <p:cNvPr id="116739" name="Rectangle 3"/>
          <p:cNvSpPr>
            <a:spLocks noGrp="1" noChangeArrowheads="1"/>
          </p:cNvSpPr>
          <p:nvPr>
            <p:ph type="body" idx="1"/>
          </p:nvPr>
        </p:nvSpPr>
        <p:spPr>
          <a:xfrm>
            <a:off x="611188" y="908050"/>
            <a:ext cx="8229600" cy="3671888"/>
          </a:xfrm>
        </p:spPr>
        <p:txBody>
          <a:bodyPr/>
          <a:lstStyle/>
          <a:p>
            <a:pPr eaLnBrk="1" hangingPunct="1">
              <a:lnSpc>
                <a:spcPct val="80000"/>
              </a:lnSpc>
            </a:pPr>
            <a:endParaRPr lang="en-GB" sz="1600" smtClean="0"/>
          </a:p>
          <a:p>
            <a:pPr eaLnBrk="1" hangingPunct="1">
              <a:lnSpc>
                <a:spcPct val="80000"/>
              </a:lnSpc>
              <a:buFontTx/>
              <a:buNone/>
            </a:pPr>
            <a:r>
              <a:rPr lang="en-GB" sz="1200" smtClean="0">
                <a:latin typeface="Courier New" pitchFamily="49" charset="0"/>
              </a:rPr>
              <a:t>. ttest height, by(program)</a:t>
            </a:r>
          </a:p>
          <a:p>
            <a:pPr eaLnBrk="1" hangingPunct="1">
              <a:lnSpc>
                <a:spcPct val="80000"/>
              </a:lnSpc>
              <a:buFontTx/>
              <a:buNone/>
            </a:pPr>
            <a:endParaRPr lang="en-GB" sz="1200" smtClean="0">
              <a:latin typeface="Courier New" pitchFamily="49" charset="0"/>
            </a:endParaRPr>
          </a:p>
          <a:p>
            <a:pPr eaLnBrk="1" hangingPunct="1">
              <a:lnSpc>
                <a:spcPct val="80000"/>
              </a:lnSpc>
              <a:buFontTx/>
              <a:buNone/>
            </a:pPr>
            <a:r>
              <a:rPr lang="en-GB" sz="1200" smtClean="0">
                <a:latin typeface="Courier New" pitchFamily="49" charset="0"/>
              </a:rPr>
              <a:t>Two-sample t test with equal variances</a:t>
            </a:r>
          </a:p>
          <a:p>
            <a:pPr eaLnBrk="1" hangingPunct="1">
              <a:lnSpc>
                <a:spcPct val="80000"/>
              </a:lnSpc>
              <a:buFontTx/>
              <a:buNone/>
            </a:pPr>
            <a:r>
              <a:rPr lang="en-GB" sz="1200" smtClean="0">
                <a:latin typeface="Courier New" pitchFamily="49" charset="0"/>
              </a:rPr>
              <a:t>------------------------------------------------------------------------------</a:t>
            </a:r>
          </a:p>
          <a:p>
            <a:pPr eaLnBrk="1" hangingPunct="1">
              <a:lnSpc>
                <a:spcPct val="80000"/>
              </a:lnSpc>
              <a:buFontTx/>
              <a:buNone/>
            </a:pPr>
            <a:r>
              <a:rPr lang="en-GB" sz="1200" smtClean="0">
                <a:latin typeface="Courier New" pitchFamily="49" charset="0"/>
              </a:rPr>
              <a:t>   Group |     Obs        Mean    Std. Err.   Std. Dev.   [95% Conf. Interval]</a:t>
            </a:r>
          </a:p>
          <a:p>
            <a:pPr eaLnBrk="1" hangingPunct="1">
              <a:lnSpc>
                <a:spcPct val="80000"/>
              </a:lnSpc>
              <a:buFontTx/>
              <a:buNone/>
            </a:pPr>
            <a:r>
              <a:rPr lang="en-GB" sz="1200" smtClean="0">
                <a:latin typeface="Courier New" pitchFamily="49" charset="0"/>
              </a:rPr>
              <a:t>---------+--------------------------------------------------------------------</a:t>
            </a:r>
          </a:p>
          <a:p>
            <a:pPr eaLnBrk="1" hangingPunct="1">
              <a:lnSpc>
                <a:spcPct val="80000"/>
              </a:lnSpc>
              <a:buFontTx/>
              <a:buNone/>
            </a:pPr>
            <a:r>
              <a:rPr lang="en-GB" sz="1200" smtClean="0">
                <a:latin typeface="Courier New" pitchFamily="49" charset="0"/>
              </a:rPr>
              <a:t>       0 |     510    1.371152    .0024305    .0548891    1.366377    1.375927</a:t>
            </a:r>
          </a:p>
          <a:p>
            <a:pPr eaLnBrk="1" hangingPunct="1">
              <a:lnSpc>
                <a:spcPct val="80000"/>
              </a:lnSpc>
              <a:buFontTx/>
              <a:buNone/>
            </a:pPr>
            <a:r>
              <a:rPr lang="en-GB" sz="1200" smtClean="0">
                <a:latin typeface="Courier New" pitchFamily="49" charset="0"/>
              </a:rPr>
              <a:t>       1 |     490    1.378802    .0024342    .0538826    1.374019    1.383584</a:t>
            </a:r>
          </a:p>
          <a:p>
            <a:pPr eaLnBrk="1" hangingPunct="1">
              <a:lnSpc>
                <a:spcPct val="80000"/>
              </a:lnSpc>
              <a:buFontTx/>
              <a:buNone/>
            </a:pPr>
            <a:r>
              <a:rPr lang="en-GB" sz="1200" smtClean="0">
                <a:latin typeface="Courier New" pitchFamily="49" charset="0"/>
              </a:rPr>
              <a:t>---------+--------------------------------------------------------------------</a:t>
            </a:r>
          </a:p>
          <a:p>
            <a:pPr eaLnBrk="1" hangingPunct="1">
              <a:lnSpc>
                <a:spcPct val="80000"/>
              </a:lnSpc>
              <a:buFontTx/>
              <a:buNone/>
            </a:pPr>
            <a:r>
              <a:rPr lang="en-GB" sz="1200" smtClean="0">
                <a:latin typeface="Courier New" pitchFamily="49" charset="0"/>
              </a:rPr>
              <a:t>combined |    1000      1.3749    .0017236    .0545055    1.371518    1.378283</a:t>
            </a:r>
          </a:p>
          <a:p>
            <a:pPr eaLnBrk="1" hangingPunct="1">
              <a:lnSpc>
                <a:spcPct val="80000"/>
              </a:lnSpc>
              <a:buFontTx/>
              <a:buNone/>
            </a:pPr>
            <a:r>
              <a:rPr lang="en-GB" sz="1200" smtClean="0">
                <a:latin typeface="Courier New" pitchFamily="49" charset="0"/>
              </a:rPr>
              <a:t>---------+--------------------------------------------------------------------</a:t>
            </a:r>
          </a:p>
          <a:p>
            <a:pPr eaLnBrk="1" hangingPunct="1">
              <a:lnSpc>
                <a:spcPct val="80000"/>
              </a:lnSpc>
              <a:buFontTx/>
              <a:buNone/>
            </a:pPr>
            <a:r>
              <a:rPr lang="en-GB" sz="1200" smtClean="0">
                <a:latin typeface="Courier New" pitchFamily="49" charset="0"/>
              </a:rPr>
              <a:t>    diff |             -.00765    .0034411               -.0144027   -.0008973</a:t>
            </a:r>
          </a:p>
          <a:p>
            <a:pPr eaLnBrk="1" hangingPunct="1">
              <a:lnSpc>
                <a:spcPct val="80000"/>
              </a:lnSpc>
              <a:buFontTx/>
              <a:buNone/>
            </a:pPr>
            <a:r>
              <a:rPr lang="en-GB" sz="1200" smtClean="0">
                <a:latin typeface="Courier New" pitchFamily="49" charset="0"/>
              </a:rPr>
              <a:t>------------------------------------------------------------------------------</a:t>
            </a:r>
          </a:p>
          <a:p>
            <a:pPr eaLnBrk="1" hangingPunct="1">
              <a:lnSpc>
                <a:spcPct val="80000"/>
              </a:lnSpc>
              <a:buFontTx/>
              <a:buNone/>
            </a:pPr>
            <a:r>
              <a:rPr lang="en-GB" sz="1200" smtClean="0">
                <a:latin typeface="Courier New" pitchFamily="49" charset="0"/>
              </a:rPr>
              <a:t>    diff = mean(0) - mean(1)                                      t =  -2.2231</a:t>
            </a:r>
          </a:p>
          <a:p>
            <a:pPr eaLnBrk="1" hangingPunct="1">
              <a:lnSpc>
                <a:spcPct val="80000"/>
              </a:lnSpc>
              <a:buFontTx/>
              <a:buNone/>
            </a:pPr>
            <a:r>
              <a:rPr lang="en-GB" sz="1200" smtClean="0">
                <a:latin typeface="Courier New" pitchFamily="49" charset="0"/>
              </a:rPr>
              <a:t>Ho: diff = 0                                     degrees of freedom =      998</a:t>
            </a:r>
          </a:p>
          <a:p>
            <a:pPr eaLnBrk="1" hangingPunct="1">
              <a:lnSpc>
                <a:spcPct val="80000"/>
              </a:lnSpc>
              <a:buFontTx/>
              <a:buNone/>
            </a:pPr>
            <a:endParaRPr lang="en-GB" sz="1200" smtClean="0">
              <a:latin typeface="Courier New" pitchFamily="49" charset="0"/>
            </a:endParaRPr>
          </a:p>
          <a:p>
            <a:pPr eaLnBrk="1" hangingPunct="1">
              <a:lnSpc>
                <a:spcPct val="80000"/>
              </a:lnSpc>
              <a:buFontTx/>
              <a:buNone/>
            </a:pPr>
            <a:r>
              <a:rPr lang="en-GB" sz="1200" smtClean="0">
                <a:latin typeface="Courier New" pitchFamily="49" charset="0"/>
              </a:rPr>
              <a:t>    Ha: diff &lt; 0                 Ha: diff != 0                 Ha: diff &gt; 0</a:t>
            </a:r>
          </a:p>
          <a:p>
            <a:pPr eaLnBrk="1" hangingPunct="1">
              <a:lnSpc>
                <a:spcPct val="80000"/>
              </a:lnSpc>
              <a:buFontTx/>
              <a:buNone/>
            </a:pPr>
            <a:r>
              <a:rPr lang="en-GB" sz="1200" smtClean="0">
                <a:latin typeface="Courier New" pitchFamily="49" charset="0"/>
              </a:rPr>
              <a:t> Pr(T &lt; t) = 0.0132         Pr(|T| &gt; |t|) = </a:t>
            </a:r>
            <a:r>
              <a:rPr lang="en-GB" sz="1200" b="1" smtClean="0">
                <a:solidFill>
                  <a:srgbClr val="FF3399"/>
                </a:solidFill>
                <a:latin typeface="Courier New" pitchFamily="49" charset="0"/>
              </a:rPr>
              <a:t>0.0264 </a:t>
            </a:r>
            <a:r>
              <a:rPr lang="en-GB" sz="1200" smtClean="0">
                <a:latin typeface="Courier New" pitchFamily="49" charset="0"/>
              </a:rPr>
              <a:t>         Pr(T &gt; t) = 0.9868</a:t>
            </a:r>
          </a:p>
          <a:p>
            <a:pPr eaLnBrk="1" hangingPunct="1">
              <a:lnSpc>
                <a:spcPct val="80000"/>
              </a:lnSpc>
              <a:buFontTx/>
              <a:buNone/>
            </a:pPr>
            <a:endParaRPr lang="en-GB" sz="1200" smtClean="0">
              <a:latin typeface="Courier New" pitchFamily="49" charset="0"/>
            </a:endParaRPr>
          </a:p>
        </p:txBody>
      </p:sp>
      <p:sp>
        <p:nvSpPr>
          <p:cNvPr id="13316" name="Text Box 4"/>
          <p:cNvSpPr txBox="1">
            <a:spLocks noChangeArrowheads="1"/>
          </p:cNvSpPr>
          <p:nvPr/>
        </p:nvSpPr>
        <p:spPr bwMode="auto">
          <a:xfrm>
            <a:off x="684213" y="5013325"/>
            <a:ext cx="7848600" cy="1016000"/>
          </a:xfrm>
          <a:prstGeom prst="rect">
            <a:avLst/>
          </a:prstGeom>
          <a:noFill/>
          <a:ln w="9525">
            <a:noFill/>
            <a:miter lim="800000"/>
            <a:headEnd/>
            <a:tailEnd/>
          </a:ln>
          <a:effectLst/>
        </p:spPr>
        <p:txBody>
          <a:bodyPr>
            <a:spAutoFit/>
          </a:bodyPr>
          <a:lstStyle/>
          <a:p>
            <a:pPr fontAlgn="auto">
              <a:spcBef>
                <a:spcPct val="50000"/>
              </a:spcBef>
              <a:spcAft>
                <a:spcPts val="0"/>
              </a:spcAft>
              <a:defRPr/>
            </a:pPr>
            <a:r>
              <a:rPr lang="en-GB" sz="2000" dirty="0">
                <a:solidFill>
                  <a:prstClr val="black"/>
                </a:solidFill>
                <a:latin typeface="Calibri"/>
                <a:cs typeface="+mn-cs"/>
              </a:rPr>
              <a:t>We observe that those affiliated to the program me are, on average, 0.7 cm taller those who are not enrolled. And this difference is statistically significant! </a:t>
            </a:r>
          </a:p>
        </p:txBody>
      </p:sp>
      <p:sp>
        <p:nvSpPr>
          <p:cNvPr id="13317" name="Oval 5"/>
          <p:cNvSpPr>
            <a:spLocks noChangeArrowheads="1"/>
          </p:cNvSpPr>
          <p:nvPr/>
        </p:nvSpPr>
        <p:spPr bwMode="auto">
          <a:xfrm>
            <a:off x="3132138" y="3933825"/>
            <a:ext cx="2376487" cy="790575"/>
          </a:xfrm>
          <a:prstGeom prst="ellipse">
            <a:avLst/>
          </a:prstGeom>
          <a:solidFill>
            <a:schemeClr val="accent1">
              <a:alpha val="0"/>
            </a:schemeClr>
          </a:solidFill>
          <a:ln w="50800">
            <a:solidFill>
              <a:srgbClr val="FF00FF"/>
            </a:solidFill>
            <a:round/>
            <a:headEnd/>
            <a:tailEnd/>
          </a:ln>
          <a:effectLst/>
        </p:spPr>
        <p:txBody>
          <a:bodyPr wrap="none" anchor="ctr"/>
          <a:lstStyle/>
          <a:p>
            <a:pPr fontAlgn="auto">
              <a:spcBef>
                <a:spcPts val="0"/>
              </a:spcBef>
              <a:spcAft>
                <a:spcPts val="0"/>
              </a:spcAft>
              <a:defRPr/>
            </a:pPr>
            <a:endParaRPr lang="es-MX">
              <a:solidFill>
                <a:prstClr val="black"/>
              </a:solidFill>
              <a:latin typeface="Calibri"/>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GB" sz="4000" dirty="0" smtClean="0"/>
              <a:t>Proportion of females, by programme affiliation</a:t>
            </a:r>
            <a:endParaRPr lang="en-GB" sz="4000" dirty="0"/>
          </a:p>
        </p:txBody>
      </p:sp>
      <p:sp>
        <p:nvSpPr>
          <p:cNvPr id="117763" name="Rectangle 3"/>
          <p:cNvSpPr>
            <a:spLocks noGrp="1" noChangeArrowheads="1"/>
          </p:cNvSpPr>
          <p:nvPr>
            <p:ph type="body" idx="1"/>
          </p:nvPr>
        </p:nvSpPr>
        <p:spPr/>
        <p:txBody>
          <a:bodyPr/>
          <a:lstStyle/>
          <a:p>
            <a:pPr eaLnBrk="1" hangingPunct="1">
              <a:lnSpc>
                <a:spcPct val="80000"/>
              </a:lnSpc>
              <a:buFontTx/>
              <a:buNone/>
            </a:pPr>
            <a:r>
              <a:rPr lang="en-GB" sz="1400" smtClean="0">
                <a:latin typeface="Courier New" pitchFamily="49" charset="0"/>
              </a:rPr>
              <a:t>. tab program sex, row</a:t>
            </a:r>
          </a:p>
          <a:p>
            <a:pPr eaLnBrk="1" hangingPunct="1">
              <a:lnSpc>
                <a:spcPct val="80000"/>
              </a:lnSpc>
              <a:buFontTx/>
              <a:buNone/>
            </a:pPr>
            <a:endParaRPr lang="en-GB" sz="1400" smtClean="0">
              <a:latin typeface="Courier New" pitchFamily="49" charset="0"/>
            </a:endParaRPr>
          </a:p>
          <a:p>
            <a:pPr eaLnBrk="1" hangingPunct="1">
              <a:lnSpc>
                <a:spcPct val="80000"/>
              </a:lnSpc>
              <a:buFontTx/>
              <a:buNone/>
            </a:pPr>
            <a:r>
              <a:rPr lang="en-GB" sz="1400" smtClean="0">
                <a:latin typeface="Courier New" pitchFamily="49" charset="0"/>
              </a:rPr>
              <a:t>+----------------+</a:t>
            </a:r>
          </a:p>
          <a:p>
            <a:pPr eaLnBrk="1" hangingPunct="1">
              <a:lnSpc>
                <a:spcPct val="80000"/>
              </a:lnSpc>
              <a:buFontTx/>
              <a:buNone/>
            </a:pPr>
            <a:r>
              <a:rPr lang="en-GB" sz="1400" smtClean="0">
                <a:latin typeface="Courier New" pitchFamily="49" charset="0"/>
              </a:rPr>
              <a:t>| Key            |</a:t>
            </a:r>
          </a:p>
          <a:p>
            <a:pPr eaLnBrk="1" hangingPunct="1">
              <a:lnSpc>
                <a:spcPct val="80000"/>
              </a:lnSpc>
              <a:buFontTx/>
              <a:buNone/>
            </a:pPr>
            <a:r>
              <a:rPr lang="en-GB" sz="1400" smtClean="0">
                <a:latin typeface="Courier New" pitchFamily="49" charset="0"/>
              </a:rPr>
              <a:t>|----------------|</a:t>
            </a:r>
          </a:p>
          <a:p>
            <a:pPr eaLnBrk="1" hangingPunct="1">
              <a:lnSpc>
                <a:spcPct val="80000"/>
              </a:lnSpc>
              <a:buFontTx/>
              <a:buNone/>
            </a:pPr>
            <a:r>
              <a:rPr lang="en-GB" sz="1400" smtClean="0">
                <a:latin typeface="Courier New" pitchFamily="49" charset="0"/>
              </a:rPr>
              <a:t>|   frequency    |</a:t>
            </a:r>
          </a:p>
          <a:p>
            <a:pPr eaLnBrk="1" hangingPunct="1">
              <a:lnSpc>
                <a:spcPct val="80000"/>
              </a:lnSpc>
              <a:buFontTx/>
              <a:buNone/>
            </a:pPr>
            <a:r>
              <a:rPr lang="en-GB" sz="1400" smtClean="0">
                <a:latin typeface="Courier New" pitchFamily="49" charset="0"/>
              </a:rPr>
              <a:t>| row percentage |</a:t>
            </a:r>
          </a:p>
          <a:p>
            <a:pPr eaLnBrk="1" hangingPunct="1">
              <a:lnSpc>
                <a:spcPct val="80000"/>
              </a:lnSpc>
              <a:buFontTx/>
              <a:buNone/>
            </a:pPr>
            <a:r>
              <a:rPr lang="en-GB" sz="1400" smtClean="0">
                <a:latin typeface="Courier New" pitchFamily="49" charset="0"/>
              </a:rPr>
              <a:t>+----------------+</a:t>
            </a:r>
          </a:p>
          <a:p>
            <a:pPr eaLnBrk="1" hangingPunct="1">
              <a:lnSpc>
                <a:spcPct val="80000"/>
              </a:lnSpc>
              <a:buFontTx/>
              <a:buNone/>
            </a:pPr>
            <a:endParaRPr lang="en-GB" sz="1400" smtClean="0">
              <a:latin typeface="Courier New" pitchFamily="49" charset="0"/>
            </a:endParaRPr>
          </a:p>
          <a:p>
            <a:pPr eaLnBrk="1" hangingPunct="1">
              <a:lnSpc>
                <a:spcPct val="80000"/>
              </a:lnSpc>
              <a:buFontTx/>
              <a:buNone/>
            </a:pPr>
            <a:r>
              <a:rPr lang="en-GB" sz="1400" smtClean="0">
                <a:latin typeface="Courier New" pitchFamily="49" charset="0"/>
              </a:rPr>
              <a:t>           |         sex</a:t>
            </a:r>
          </a:p>
          <a:p>
            <a:pPr eaLnBrk="1" hangingPunct="1">
              <a:lnSpc>
                <a:spcPct val="80000"/>
              </a:lnSpc>
              <a:buFontTx/>
              <a:buNone/>
            </a:pPr>
            <a:r>
              <a:rPr lang="en-GB" sz="1400" smtClean="0">
                <a:latin typeface="Courier New" pitchFamily="49" charset="0"/>
              </a:rPr>
              <a:t>  programme |        F          M |     Total</a:t>
            </a:r>
          </a:p>
          <a:p>
            <a:pPr eaLnBrk="1" hangingPunct="1">
              <a:lnSpc>
                <a:spcPct val="80000"/>
              </a:lnSpc>
              <a:buFontTx/>
              <a:buNone/>
            </a:pPr>
            <a:r>
              <a:rPr lang="en-GB" sz="1400" smtClean="0">
                <a:latin typeface="Courier New" pitchFamily="49" charset="0"/>
              </a:rPr>
              <a:t>-----------+----------------------+----------</a:t>
            </a:r>
          </a:p>
          <a:p>
            <a:pPr eaLnBrk="1" hangingPunct="1">
              <a:lnSpc>
                <a:spcPct val="80000"/>
              </a:lnSpc>
              <a:buFontTx/>
              <a:buNone/>
            </a:pPr>
            <a:r>
              <a:rPr lang="en-GB" sz="1400" smtClean="0">
                <a:latin typeface="Courier New" pitchFamily="49" charset="0"/>
              </a:rPr>
              <a:t>       NO  |       179        331 |       510 </a:t>
            </a:r>
          </a:p>
          <a:p>
            <a:pPr eaLnBrk="1" hangingPunct="1">
              <a:lnSpc>
                <a:spcPct val="80000"/>
              </a:lnSpc>
              <a:buFontTx/>
              <a:buNone/>
            </a:pPr>
            <a:r>
              <a:rPr lang="en-GB" sz="1400" smtClean="0">
                <a:latin typeface="Courier New" pitchFamily="49" charset="0"/>
              </a:rPr>
              <a:t>           |     35.10      64.90 |    100.00 </a:t>
            </a:r>
          </a:p>
          <a:p>
            <a:pPr eaLnBrk="1" hangingPunct="1">
              <a:lnSpc>
                <a:spcPct val="80000"/>
              </a:lnSpc>
              <a:buFontTx/>
              <a:buNone/>
            </a:pPr>
            <a:r>
              <a:rPr lang="en-GB" sz="1400" smtClean="0">
                <a:latin typeface="Courier New" pitchFamily="49" charset="0"/>
              </a:rPr>
              <a:t>-----------+----------------------+----------</a:t>
            </a:r>
          </a:p>
          <a:p>
            <a:pPr eaLnBrk="1" hangingPunct="1">
              <a:lnSpc>
                <a:spcPct val="80000"/>
              </a:lnSpc>
              <a:buFontTx/>
              <a:buNone/>
            </a:pPr>
            <a:r>
              <a:rPr lang="en-GB" sz="1400" smtClean="0">
                <a:latin typeface="Courier New" pitchFamily="49" charset="0"/>
              </a:rPr>
              <a:t>      YES  |       301        189 |       490 </a:t>
            </a:r>
          </a:p>
          <a:p>
            <a:pPr eaLnBrk="1" hangingPunct="1">
              <a:lnSpc>
                <a:spcPct val="80000"/>
              </a:lnSpc>
              <a:buFontTx/>
              <a:buNone/>
            </a:pPr>
            <a:r>
              <a:rPr lang="en-GB" sz="1400" smtClean="0">
                <a:latin typeface="Courier New" pitchFamily="49" charset="0"/>
              </a:rPr>
              <a:t>           |     </a:t>
            </a:r>
            <a:r>
              <a:rPr lang="en-GB" sz="1400" b="1" smtClean="0">
                <a:solidFill>
                  <a:srgbClr val="FF3399"/>
                </a:solidFill>
                <a:latin typeface="Courier New" pitchFamily="49" charset="0"/>
              </a:rPr>
              <a:t>61.43      38.57</a:t>
            </a:r>
            <a:r>
              <a:rPr lang="en-GB" sz="1400" smtClean="0">
                <a:latin typeface="Courier New" pitchFamily="49" charset="0"/>
              </a:rPr>
              <a:t> |    100.00 </a:t>
            </a:r>
          </a:p>
          <a:p>
            <a:pPr eaLnBrk="1" hangingPunct="1">
              <a:lnSpc>
                <a:spcPct val="80000"/>
              </a:lnSpc>
              <a:buFontTx/>
              <a:buNone/>
            </a:pPr>
            <a:r>
              <a:rPr lang="en-GB" sz="1400" smtClean="0">
                <a:latin typeface="Courier New" pitchFamily="49" charset="0"/>
              </a:rPr>
              <a:t>-----------+----------------------+----------</a:t>
            </a:r>
          </a:p>
          <a:p>
            <a:pPr eaLnBrk="1" hangingPunct="1">
              <a:lnSpc>
                <a:spcPct val="80000"/>
              </a:lnSpc>
              <a:buFontTx/>
              <a:buNone/>
            </a:pPr>
            <a:r>
              <a:rPr lang="en-GB" sz="1400" smtClean="0">
                <a:latin typeface="Courier New" pitchFamily="49" charset="0"/>
              </a:rPr>
              <a:t>     Total |       480        520 |     1,000 </a:t>
            </a:r>
          </a:p>
          <a:p>
            <a:pPr eaLnBrk="1" hangingPunct="1">
              <a:lnSpc>
                <a:spcPct val="80000"/>
              </a:lnSpc>
              <a:buFontTx/>
              <a:buNone/>
            </a:pPr>
            <a:r>
              <a:rPr lang="en-GB" sz="1400" smtClean="0">
                <a:latin typeface="Courier New" pitchFamily="49" charset="0"/>
              </a:rPr>
              <a:t>           |     48.00      52.00 |    100.00 </a:t>
            </a:r>
          </a:p>
          <a:p>
            <a:pPr eaLnBrk="1" hangingPunct="1">
              <a:lnSpc>
                <a:spcPct val="80000"/>
              </a:lnSpc>
              <a:buFontTx/>
              <a:buNone/>
            </a:pPr>
            <a:endParaRPr lang="en-GB" sz="1400" smtClean="0">
              <a:latin typeface="Courier New" pitchFamily="49" charset="0"/>
            </a:endParaRPr>
          </a:p>
          <a:p>
            <a:pPr eaLnBrk="1" hangingPunct="1">
              <a:lnSpc>
                <a:spcPct val="80000"/>
              </a:lnSpc>
              <a:buFontTx/>
              <a:buNone/>
            </a:pPr>
            <a:endParaRPr lang="en-GB" sz="1400" smtClean="0">
              <a:latin typeface="Courier New" pitchFamily="49" charset="0"/>
            </a:endParaRPr>
          </a:p>
        </p:txBody>
      </p:sp>
      <p:sp>
        <p:nvSpPr>
          <p:cNvPr id="23556" name="Oval 4"/>
          <p:cNvSpPr>
            <a:spLocks noChangeArrowheads="1"/>
          </p:cNvSpPr>
          <p:nvPr/>
        </p:nvSpPr>
        <p:spPr bwMode="auto">
          <a:xfrm>
            <a:off x="2051050" y="4652963"/>
            <a:ext cx="2232025" cy="790575"/>
          </a:xfrm>
          <a:prstGeom prst="ellipse">
            <a:avLst/>
          </a:prstGeom>
          <a:solidFill>
            <a:schemeClr val="accent1">
              <a:alpha val="0"/>
            </a:schemeClr>
          </a:solidFill>
          <a:ln w="50800">
            <a:solidFill>
              <a:srgbClr val="FF00FF"/>
            </a:solidFill>
            <a:round/>
            <a:headEnd/>
            <a:tailEnd/>
          </a:ln>
          <a:effectLst/>
        </p:spPr>
        <p:txBody>
          <a:bodyPr wrap="none" anchor="ctr"/>
          <a:lstStyle/>
          <a:p>
            <a:pPr fontAlgn="auto">
              <a:spcBef>
                <a:spcPts val="0"/>
              </a:spcBef>
              <a:spcAft>
                <a:spcPts val="0"/>
              </a:spcAft>
              <a:defRPr/>
            </a:pPr>
            <a:endParaRPr lang="es-MX">
              <a:solidFill>
                <a:prstClr val="black"/>
              </a:solidFill>
              <a:latin typeface="Calibri"/>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468313" y="0"/>
            <a:ext cx="8229600" cy="765175"/>
          </a:xfrm>
        </p:spPr>
        <p:txBody>
          <a:bodyPr/>
          <a:lstStyle/>
          <a:p>
            <a:pPr eaLnBrk="1" hangingPunct="1"/>
            <a:r>
              <a:rPr lang="en-GB" smtClean="0"/>
              <a:t>Solution: Adjust for sex!</a:t>
            </a:r>
          </a:p>
        </p:txBody>
      </p:sp>
      <p:sp>
        <p:nvSpPr>
          <p:cNvPr id="118787" name="Rectangle 3"/>
          <p:cNvSpPr>
            <a:spLocks noGrp="1" noChangeArrowheads="1"/>
          </p:cNvSpPr>
          <p:nvPr>
            <p:ph type="body" idx="1"/>
          </p:nvPr>
        </p:nvSpPr>
        <p:spPr>
          <a:xfrm>
            <a:off x="468313" y="908050"/>
            <a:ext cx="8229600" cy="5400675"/>
          </a:xfrm>
        </p:spPr>
        <p:txBody>
          <a:bodyPr/>
          <a:lstStyle/>
          <a:p>
            <a:pPr eaLnBrk="1" hangingPunct="1">
              <a:lnSpc>
                <a:spcPct val="90000"/>
              </a:lnSpc>
              <a:buFontTx/>
              <a:buNone/>
            </a:pPr>
            <a:r>
              <a:rPr lang="en-GB" sz="1800" b="1" smtClean="0"/>
              <a:t>Programme impact in males: </a:t>
            </a:r>
            <a:r>
              <a:rPr lang="en-GB" sz="1200" b="1" smtClean="0">
                <a:latin typeface="Courier New" pitchFamily="49" charset="0"/>
              </a:rPr>
              <a:t>ttest height if sex==1,by(program)</a:t>
            </a:r>
          </a:p>
          <a:p>
            <a:pPr eaLnBrk="1" hangingPunct="1">
              <a:lnSpc>
                <a:spcPct val="90000"/>
              </a:lnSpc>
              <a:buFontTx/>
              <a:buNone/>
            </a:pPr>
            <a:endParaRPr lang="en-GB" sz="1200" smtClean="0">
              <a:latin typeface="Courier New" pitchFamily="49" charset="0"/>
            </a:endParaRPr>
          </a:p>
          <a:p>
            <a:pPr eaLnBrk="1" hangingPunct="1">
              <a:lnSpc>
                <a:spcPct val="90000"/>
              </a:lnSpc>
              <a:buFontTx/>
              <a:buNone/>
            </a:pPr>
            <a:r>
              <a:rPr lang="en-GB" sz="1000" smtClean="0">
                <a:latin typeface="Courier New" pitchFamily="49" charset="0"/>
              </a:rPr>
              <a:t>	Group |     Obs        Mean    Std. Err.   Std. Dev.   [95% Conf. Interval]</a:t>
            </a:r>
          </a:p>
          <a:p>
            <a:pPr eaLnBrk="1" hangingPunct="1">
              <a:lnSpc>
                <a:spcPct val="90000"/>
              </a:lnSpc>
              <a:buFontTx/>
              <a:buNone/>
            </a:pPr>
            <a:r>
              <a:rPr lang="en-GB" sz="1000" smtClean="0">
                <a:latin typeface="Courier New" pitchFamily="49" charset="0"/>
              </a:rPr>
              <a:t>---------+--------------------------------------------------------------------</a:t>
            </a:r>
          </a:p>
          <a:p>
            <a:pPr eaLnBrk="1" hangingPunct="1">
              <a:lnSpc>
                <a:spcPct val="90000"/>
              </a:lnSpc>
              <a:buFontTx/>
              <a:buNone/>
            </a:pPr>
            <a:r>
              <a:rPr lang="en-GB" sz="1000" smtClean="0">
                <a:latin typeface="Courier New" pitchFamily="49" charset="0"/>
              </a:rPr>
              <a:t>       0 |     331    1.354005    .0027559    .0501391    1.348584    1.359426</a:t>
            </a:r>
          </a:p>
          <a:p>
            <a:pPr eaLnBrk="1" hangingPunct="1">
              <a:lnSpc>
                <a:spcPct val="90000"/>
              </a:lnSpc>
              <a:buFontTx/>
              <a:buNone/>
            </a:pPr>
            <a:r>
              <a:rPr lang="en-GB" sz="1000" smtClean="0">
                <a:latin typeface="Courier New" pitchFamily="49" charset="0"/>
              </a:rPr>
              <a:t>       1 |     189    1.350468    .0036113    .0496466    1.343344    1.357592</a:t>
            </a:r>
          </a:p>
          <a:p>
            <a:pPr eaLnBrk="1" hangingPunct="1">
              <a:lnSpc>
                <a:spcPct val="90000"/>
              </a:lnSpc>
              <a:buFontTx/>
              <a:buNone/>
            </a:pPr>
            <a:r>
              <a:rPr lang="en-GB" sz="1000" smtClean="0">
                <a:latin typeface="Courier New" pitchFamily="49" charset="0"/>
              </a:rPr>
              <a:t>---------+--------------------------------------------------------------------</a:t>
            </a:r>
          </a:p>
          <a:p>
            <a:pPr eaLnBrk="1" hangingPunct="1">
              <a:lnSpc>
                <a:spcPct val="90000"/>
              </a:lnSpc>
              <a:buFontTx/>
              <a:buNone/>
            </a:pPr>
            <a:r>
              <a:rPr lang="en-GB" sz="1000" smtClean="0">
                <a:latin typeface="Courier New" pitchFamily="49" charset="0"/>
              </a:rPr>
              <a:t>	diff |             .003537     .004555               -.0054115    .0124855</a:t>
            </a:r>
          </a:p>
          <a:p>
            <a:pPr eaLnBrk="1" hangingPunct="1">
              <a:lnSpc>
                <a:spcPct val="90000"/>
              </a:lnSpc>
              <a:buFontTx/>
              <a:buNone/>
            </a:pPr>
            <a:r>
              <a:rPr lang="en-GB" sz="1000" smtClean="0">
                <a:latin typeface="Courier New" pitchFamily="49" charset="0"/>
              </a:rPr>
              <a:t>------------------------------------------------------------------------------</a:t>
            </a:r>
          </a:p>
          <a:p>
            <a:pPr eaLnBrk="1" hangingPunct="1">
              <a:lnSpc>
                <a:spcPct val="90000"/>
              </a:lnSpc>
              <a:buFontTx/>
              <a:buNone/>
            </a:pPr>
            <a:r>
              <a:rPr lang="en-GB" sz="1000" smtClean="0">
                <a:latin typeface="Courier New" pitchFamily="49" charset="0"/>
              </a:rPr>
              <a:t>	   Ha: diff &lt; 0                 Ha: diff != 0                 Ha: diff &gt; 0</a:t>
            </a:r>
          </a:p>
          <a:p>
            <a:pPr eaLnBrk="1" hangingPunct="1">
              <a:lnSpc>
                <a:spcPct val="90000"/>
              </a:lnSpc>
              <a:buFontTx/>
              <a:buNone/>
            </a:pPr>
            <a:r>
              <a:rPr lang="en-GB" sz="1000" smtClean="0">
                <a:latin typeface="Courier New" pitchFamily="49" charset="0"/>
              </a:rPr>
              <a:t> Pr(T &lt; t) = 0.7811         Pr(|T| &gt; |t|) = 0.4378          Pr(T &gt; t) = 0.2189</a:t>
            </a:r>
          </a:p>
          <a:p>
            <a:pPr eaLnBrk="1" hangingPunct="1">
              <a:lnSpc>
                <a:spcPct val="90000"/>
              </a:lnSpc>
              <a:buFontTx/>
              <a:buNone/>
            </a:pPr>
            <a:endParaRPr lang="en-GB" sz="1000" smtClean="0">
              <a:latin typeface="Courier New" pitchFamily="49" charset="0"/>
            </a:endParaRPr>
          </a:p>
          <a:p>
            <a:pPr eaLnBrk="1" hangingPunct="1">
              <a:lnSpc>
                <a:spcPct val="90000"/>
              </a:lnSpc>
              <a:buFontTx/>
              <a:buNone/>
            </a:pPr>
            <a:r>
              <a:rPr lang="en-GB" sz="1800" b="1" smtClean="0"/>
              <a:t>Programme impact in females : </a:t>
            </a:r>
            <a:r>
              <a:rPr lang="en-GB" sz="1200" b="1" smtClean="0">
                <a:latin typeface="Courier New" pitchFamily="49" charset="0"/>
              </a:rPr>
              <a:t>ttest height if sex==0,by(program)</a:t>
            </a:r>
            <a:endParaRPr lang="en-GB" sz="1800" b="1" smtClean="0"/>
          </a:p>
          <a:p>
            <a:pPr eaLnBrk="1" hangingPunct="1">
              <a:lnSpc>
                <a:spcPct val="90000"/>
              </a:lnSpc>
              <a:buFontTx/>
              <a:buNone/>
            </a:pPr>
            <a:endParaRPr lang="en-GB" sz="1000" smtClean="0">
              <a:latin typeface="Courier New" pitchFamily="49" charset="0"/>
            </a:endParaRPr>
          </a:p>
          <a:p>
            <a:pPr eaLnBrk="1" hangingPunct="1">
              <a:lnSpc>
                <a:spcPct val="90000"/>
              </a:lnSpc>
              <a:buFontTx/>
              <a:buNone/>
            </a:pPr>
            <a:endParaRPr lang="en-GB" sz="1000" smtClean="0">
              <a:latin typeface="Courier New" pitchFamily="49" charset="0"/>
            </a:endParaRPr>
          </a:p>
          <a:p>
            <a:pPr eaLnBrk="1" hangingPunct="1">
              <a:lnSpc>
                <a:spcPct val="90000"/>
              </a:lnSpc>
              <a:buFontTx/>
              <a:buNone/>
            </a:pPr>
            <a:r>
              <a:rPr lang="en-GB" sz="1000" smtClean="0">
                <a:latin typeface="Courier New" pitchFamily="49" charset="0"/>
              </a:rPr>
              <a:t>    Group |     Obs        Mean    Std. Err.   Std. Dev.   [95% Conf. Interval]</a:t>
            </a:r>
          </a:p>
          <a:p>
            <a:pPr eaLnBrk="1" hangingPunct="1">
              <a:lnSpc>
                <a:spcPct val="90000"/>
              </a:lnSpc>
              <a:buFontTx/>
              <a:buNone/>
            </a:pPr>
            <a:r>
              <a:rPr lang="en-GB" sz="1000" smtClean="0">
                <a:latin typeface="Courier New" pitchFamily="49" charset="0"/>
              </a:rPr>
              <a:t>---------+--------------------------------------------------------------------</a:t>
            </a:r>
          </a:p>
          <a:p>
            <a:pPr eaLnBrk="1" hangingPunct="1">
              <a:lnSpc>
                <a:spcPct val="90000"/>
              </a:lnSpc>
              <a:buFontTx/>
              <a:buNone/>
            </a:pPr>
            <a:r>
              <a:rPr lang="en-GB" sz="1000" smtClean="0">
                <a:latin typeface="Courier New" pitchFamily="49" charset="0"/>
              </a:rPr>
              <a:t>       0 |     179    1.402859    .0036593    .0489583    1.395638     1.41008</a:t>
            </a:r>
          </a:p>
          <a:p>
            <a:pPr eaLnBrk="1" hangingPunct="1">
              <a:lnSpc>
                <a:spcPct val="90000"/>
              </a:lnSpc>
              <a:buFontTx/>
              <a:buNone/>
            </a:pPr>
            <a:r>
              <a:rPr lang="en-GB" sz="1000" smtClean="0">
                <a:latin typeface="Courier New" pitchFamily="49" charset="0"/>
              </a:rPr>
              <a:t>       1 |     301    1.396593    .0028028    .0486262    1.391077    1.402108</a:t>
            </a:r>
          </a:p>
          <a:p>
            <a:pPr eaLnBrk="1" hangingPunct="1">
              <a:lnSpc>
                <a:spcPct val="90000"/>
              </a:lnSpc>
              <a:buFontTx/>
              <a:buNone/>
            </a:pPr>
            <a:r>
              <a:rPr lang="en-GB" sz="1000" smtClean="0">
                <a:latin typeface="Courier New" pitchFamily="49" charset="0"/>
              </a:rPr>
              <a:t>---------+--------------------------------------------------------------------</a:t>
            </a:r>
          </a:p>
          <a:p>
            <a:pPr eaLnBrk="1" hangingPunct="1">
              <a:lnSpc>
                <a:spcPct val="90000"/>
              </a:lnSpc>
              <a:buFontTx/>
              <a:buNone/>
            </a:pPr>
            <a:r>
              <a:rPr lang="en-GB" sz="1000" smtClean="0">
                <a:latin typeface="Courier New" pitchFamily="49" charset="0"/>
              </a:rPr>
              <a:t>combined |     480    1.398929    .0022271    .0487936    1.394553    1.403306</a:t>
            </a:r>
          </a:p>
          <a:p>
            <a:pPr eaLnBrk="1" hangingPunct="1">
              <a:lnSpc>
                <a:spcPct val="90000"/>
              </a:lnSpc>
              <a:buFontTx/>
              <a:buNone/>
            </a:pPr>
            <a:r>
              <a:rPr lang="en-GB" sz="1000" smtClean="0">
                <a:latin typeface="Courier New" pitchFamily="49" charset="0"/>
              </a:rPr>
              <a:t>---------+--------------------------------------------------------------------</a:t>
            </a:r>
          </a:p>
          <a:p>
            <a:pPr eaLnBrk="1" hangingPunct="1">
              <a:lnSpc>
                <a:spcPct val="90000"/>
              </a:lnSpc>
              <a:buFontTx/>
              <a:buNone/>
            </a:pPr>
            <a:r>
              <a:rPr lang="en-GB" sz="1000" smtClean="0">
                <a:latin typeface="Courier New" pitchFamily="49" charset="0"/>
              </a:rPr>
              <a:t>    diff |            .0062661    .0046014               -.0027753    .0153076</a:t>
            </a:r>
          </a:p>
          <a:p>
            <a:pPr eaLnBrk="1" hangingPunct="1">
              <a:lnSpc>
                <a:spcPct val="90000"/>
              </a:lnSpc>
              <a:buFontTx/>
              <a:buNone/>
            </a:pPr>
            <a:r>
              <a:rPr lang="en-GB" sz="1000" smtClean="0">
                <a:latin typeface="Courier New" pitchFamily="49" charset="0"/>
              </a:rPr>
              <a:t>------------------------------------------------------------------------------</a:t>
            </a:r>
          </a:p>
          <a:p>
            <a:pPr eaLnBrk="1" hangingPunct="1">
              <a:lnSpc>
                <a:spcPct val="90000"/>
              </a:lnSpc>
              <a:buFontTx/>
              <a:buNone/>
            </a:pPr>
            <a:endParaRPr lang="en-GB" sz="1000" smtClean="0">
              <a:latin typeface="Courier New" pitchFamily="49" charset="0"/>
            </a:endParaRPr>
          </a:p>
          <a:p>
            <a:pPr eaLnBrk="1" hangingPunct="1">
              <a:lnSpc>
                <a:spcPct val="90000"/>
              </a:lnSpc>
              <a:buFontTx/>
              <a:buNone/>
            </a:pPr>
            <a:endParaRPr lang="en-GB" sz="1000" smtClean="0">
              <a:latin typeface="Courier New" pitchFamily="49" charset="0"/>
            </a:endParaRPr>
          </a:p>
          <a:p>
            <a:pPr eaLnBrk="1" hangingPunct="1">
              <a:lnSpc>
                <a:spcPct val="90000"/>
              </a:lnSpc>
              <a:buFontTx/>
              <a:buNone/>
            </a:pPr>
            <a:r>
              <a:rPr lang="en-GB" sz="1000" smtClean="0">
                <a:latin typeface="Courier New" pitchFamily="49" charset="0"/>
              </a:rPr>
              <a:t>    Ha: diff &lt; 0                 Ha: diff != 0                 Ha: diff &gt; 0</a:t>
            </a:r>
          </a:p>
          <a:p>
            <a:pPr eaLnBrk="1" hangingPunct="1">
              <a:lnSpc>
                <a:spcPct val="90000"/>
              </a:lnSpc>
              <a:buFontTx/>
              <a:buNone/>
            </a:pPr>
            <a:r>
              <a:rPr lang="en-GB" sz="1000" smtClean="0">
                <a:latin typeface="Courier New" pitchFamily="49" charset="0"/>
              </a:rPr>
              <a:t> Pr(T &lt; t) = 0.9130         Pr(|T| &gt; |t|) = 0.1739          Pr(T &gt; t) = 0.0870</a:t>
            </a:r>
          </a:p>
          <a:p>
            <a:pPr eaLnBrk="1" hangingPunct="1">
              <a:lnSpc>
                <a:spcPct val="90000"/>
              </a:lnSpc>
              <a:buFontTx/>
              <a:buNone/>
            </a:pPr>
            <a:endParaRPr lang="en-GB" sz="1800" smtClean="0"/>
          </a:p>
        </p:txBody>
      </p:sp>
      <p:sp>
        <p:nvSpPr>
          <p:cNvPr id="24580" name="Oval 4"/>
          <p:cNvSpPr>
            <a:spLocks noChangeArrowheads="1"/>
          </p:cNvSpPr>
          <p:nvPr/>
        </p:nvSpPr>
        <p:spPr bwMode="auto">
          <a:xfrm>
            <a:off x="3132138" y="2636838"/>
            <a:ext cx="1512887" cy="358775"/>
          </a:xfrm>
          <a:prstGeom prst="ellipse">
            <a:avLst/>
          </a:prstGeom>
          <a:solidFill>
            <a:schemeClr val="accent1">
              <a:alpha val="0"/>
            </a:schemeClr>
          </a:solidFill>
          <a:ln w="50800">
            <a:solidFill>
              <a:srgbClr val="FF00FF"/>
            </a:solidFill>
            <a:round/>
            <a:headEnd/>
            <a:tailEnd/>
          </a:ln>
          <a:effectLst/>
        </p:spPr>
        <p:txBody>
          <a:bodyPr wrap="none" anchor="ctr"/>
          <a:lstStyle/>
          <a:p>
            <a:pPr fontAlgn="auto">
              <a:spcBef>
                <a:spcPts val="0"/>
              </a:spcBef>
              <a:spcAft>
                <a:spcPts val="0"/>
              </a:spcAft>
              <a:defRPr/>
            </a:pPr>
            <a:endParaRPr lang="es-MX">
              <a:solidFill>
                <a:prstClr val="black"/>
              </a:solidFill>
              <a:latin typeface="Calibri"/>
              <a:cs typeface="+mn-cs"/>
            </a:endParaRPr>
          </a:p>
        </p:txBody>
      </p:sp>
      <p:sp>
        <p:nvSpPr>
          <p:cNvPr id="24581" name="Oval 5"/>
          <p:cNvSpPr>
            <a:spLocks noChangeArrowheads="1"/>
          </p:cNvSpPr>
          <p:nvPr/>
        </p:nvSpPr>
        <p:spPr bwMode="auto">
          <a:xfrm>
            <a:off x="3132138" y="5661025"/>
            <a:ext cx="1512887" cy="358775"/>
          </a:xfrm>
          <a:prstGeom prst="ellipse">
            <a:avLst/>
          </a:prstGeom>
          <a:solidFill>
            <a:schemeClr val="accent1">
              <a:alpha val="0"/>
            </a:schemeClr>
          </a:solidFill>
          <a:ln w="50800">
            <a:solidFill>
              <a:srgbClr val="FF00FF"/>
            </a:solidFill>
            <a:round/>
            <a:headEnd/>
            <a:tailEnd/>
          </a:ln>
          <a:effectLst/>
        </p:spPr>
        <p:txBody>
          <a:bodyPr wrap="none" anchor="ctr"/>
          <a:lstStyle/>
          <a:p>
            <a:pPr fontAlgn="auto">
              <a:spcBef>
                <a:spcPts val="0"/>
              </a:spcBef>
              <a:spcAft>
                <a:spcPts val="0"/>
              </a:spcAft>
              <a:defRPr/>
            </a:pPr>
            <a:endParaRPr lang="es-MX">
              <a:solidFill>
                <a:prstClr val="black"/>
              </a:solidFill>
              <a:latin typeface="Calibri"/>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EASURE_Eval_slide_template-1">
  <a:themeElements>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6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7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hartreuse and blue_corrected" id="{320AFE6D-979A-4513-9F7C-0E76106AB958}" vid="{9757E902-1D03-4E78-812E-0D27B3FA25C2}"/>
    </a:ext>
  </a:extLst>
</a:theme>
</file>

<file path=ppt/theme/theme13.xml><?xml version="1.0" encoding="utf-8"?>
<a:theme xmlns:a="http://schemas.openxmlformats.org/drawingml/2006/main" name="Borde">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Bord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1">
  <a:themeElements>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MEASURE_Eval_slide_template-1">
  <a:themeElements>
    <a:clrScheme name="2_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2_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2_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2_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2_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9704</TotalTime>
  <Words>5604</Words>
  <Application>Microsoft Office PowerPoint</Application>
  <PresentationFormat>On-screen Show (4:3)</PresentationFormat>
  <Paragraphs>461</Paragraphs>
  <Slides>55</Slides>
  <Notes>54</Notes>
  <HiddenSlides>0</HiddenSlides>
  <MMClips>0</MMClips>
  <ScaleCrop>false</ScaleCrop>
  <HeadingPairs>
    <vt:vector size="8" baseType="variant">
      <vt:variant>
        <vt:lpstr>Fonts Used</vt:lpstr>
      </vt:variant>
      <vt:variant>
        <vt:i4>14</vt:i4>
      </vt:variant>
      <vt:variant>
        <vt:lpstr>Theme</vt:lpstr>
      </vt:variant>
      <vt:variant>
        <vt:i4>13</vt:i4>
      </vt:variant>
      <vt:variant>
        <vt:lpstr>Embedded OLE Servers</vt:lpstr>
      </vt:variant>
      <vt:variant>
        <vt:i4>2</vt:i4>
      </vt:variant>
      <vt:variant>
        <vt:lpstr>Slide Titles</vt:lpstr>
      </vt:variant>
      <vt:variant>
        <vt:i4>55</vt:i4>
      </vt:variant>
    </vt:vector>
  </HeadingPairs>
  <TitlesOfParts>
    <vt:vector size="84" baseType="lpstr">
      <vt:lpstr>MS PGothic</vt:lpstr>
      <vt:lpstr>MS PGothic</vt:lpstr>
      <vt:lpstr>ヒラギノ角ゴ Pro W3</vt:lpstr>
      <vt:lpstr>Arial</vt:lpstr>
      <vt:lpstr>Calibri</vt:lpstr>
      <vt:lpstr>Century Gothic</vt:lpstr>
      <vt:lpstr>Courier New</vt:lpstr>
      <vt:lpstr>Futura Lt BT</vt:lpstr>
      <vt:lpstr>Futura LT Pro Book</vt:lpstr>
      <vt:lpstr>Garamond</vt:lpstr>
      <vt:lpstr>Gill Sans MT</vt:lpstr>
      <vt:lpstr>Symbol</vt:lpstr>
      <vt:lpstr>Times New Roman</vt:lpstr>
      <vt:lpstr>Wingdings</vt:lpstr>
      <vt:lpstr>MEASURE_Eval_slide_template-1</vt:lpstr>
      <vt:lpstr>Theme1</vt:lpstr>
      <vt:lpstr>2_MEASURE_Eval_slide_template-1</vt:lpstr>
      <vt:lpstr>Custom Design</vt:lpstr>
      <vt:lpstr>Tema de Office</vt:lpstr>
      <vt:lpstr>1_Tema de Office</vt:lpstr>
      <vt:lpstr>2_Tema de Office</vt:lpstr>
      <vt:lpstr>4_Tema de Office</vt:lpstr>
      <vt:lpstr>5_Tema de Office</vt:lpstr>
      <vt:lpstr>6_Tema de Office</vt:lpstr>
      <vt:lpstr>7_Tema de Office</vt:lpstr>
      <vt:lpstr>Office Theme</vt:lpstr>
      <vt:lpstr>Borde</vt:lpstr>
      <vt:lpstr>Ecuación</vt:lpstr>
      <vt:lpstr>Equation</vt:lpstr>
      <vt:lpstr>PowerPoint Presentation</vt:lpstr>
      <vt:lpstr>¿Why use regression models?</vt:lpstr>
      <vt:lpstr>How do we answer the question…?</vt:lpstr>
      <vt:lpstr>T-test</vt:lpstr>
      <vt:lpstr>Problems with the T-test</vt:lpstr>
      <vt:lpstr>Endogeneity</vt:lpstr>
      <vt:lpstr>Example:</vt:lpstr>
      <vt:lpstr>Proportion of females, by programme affiliation</vt:lpstr>
      <vt:lpstr>Solution: Adjust for sex!</vt:lpstr>
      <vt:lpstr>PowerPoint Presentation</vt:lpstr>
      <vt:lpstr>Continuous response</vt:lpstr>
      <vt:lpstr>Continuous response</vt:lpstr>
      <vt:lpstr>Assumptions of the linear regression model</vt:lpstr>
      <vt:lpstr>PowerPoint Presentation</vt:lpstr>
      <vt:lpstr>Properties of the OLS estimators</vt:lpstr>
      <vt:lpstr>Estimation of programme impacts</vt:lpstr>
      <vt:lpstr>Estimation of programme impact</vt:lpstr>
      <vt:lpstr>Estimation of programme impact</vt:lpstr>
      <vt:lpstr>Estimation of programme impact</vt:lpstr>
      <vt:lpstr>Including explanatory dummy variables  in the model</vt:lpstr>
      <vt:lpstr>PowerPoint Presentation</vt:lpstr>
      <vt:lpstr>PowerPoint Presentation</vt:lpstr>
      <vt:lpstr>Problem: True underlying relationship between age and family size is not linear</vt:lpstr>
      <vt:lpstr>PowerPoint Presentation</vt:lpstr>
      <vt:lpstr>PowerPoint Presentation</vt:lpstr>
      <vt:lpstr>PowerPoint Presentation</vt:lpstr>
      <vt:lpstr>PowerPoint Presentation</vt:lpstr>
      <vt:lpstr>Heterogeneous impact</vt:lpstr>
      <vt:lpstr>Heterogeneous impact </vt:lpstr>
      <vt:lpstr>PowerPoint Presentation</vt:lpstr>
      <vt:lpstr>PowerPoint Presentation</vt:lpstr>
      <vt:lpstr>Part II: Dichotomous response</vt:lpstr>
      <vt:lpstr>Probit regression</vt:lpstr>
      <vt:lpstr>The cumulative normal distribution</vt:lpstr>
      <vt:lpstr>Why not just OLS? </vt:lpstr>
      <vt:lpstr>PowerPoint Presentation</vt:lpstr>
      <vt:lpstr>Programme Impact in terms of the probability of the event</vt:lpstr>
      <vt:lpstr>Simulations</vt:lpstr>
      <vt:lpstr>Logit model</vt:lpstr>
      <vt:lpstr>Logit model</vt:lpstr>
      <vt:lpstr>Why we DON’T like Odds Ratios…</vt:lpstr>
      <vt:lpstr>PowerPoint Presentation</vt:lpstr>
      <vt:lpstr>PowerPoint Presentation</vt:lpstr>
      <vt:lpstr>PowerPoint Presentation</vt:lpstr>
      <vt:lpstr>Comparison of probit &amp; logit impact estimates on contraception prevalence rate (PROGRESA programme) </vt:lpstr>
      <vt:lpstr>Linear probability model</vt:lpstr>
      <vt:lpstr>The cumulative normal distribution</vt:lpstr>
      <vt:lpstr>Extensions ... Polytomous response</vt:lpstr>
      <vt:lpstr>Ordered logit</vt:lpstr>
      <vt:lpstr>Ordered logit</vt:lpstr>
      <vt:lpstr>Ordered logit</vt:lpstr>
      <vt:lpstr>Multinomial response </vt:lpstr>
      <vt:lpstr>Multinomial logit</vt:lpstr>
      <vt:lpstr>Multinomial logit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Monitoring and Evaluation</dc:title>
  <dc:creator>hp</dc:creator>
  <cp:lastModifiedBy>Hoover, Donald Wayne</cp:lastModifiedBy>
  <cp:revision>132</cp:revision>
  <dcterms:created xsi:type="dcterms:W3CDTF">2012-07-20T14:27:01Z</dcterms:created>
  <dcterms:modified xsi:type="dcterms:W3CDTF">2017-04-06T00:44:51Z</dcterms:modified>
</cp:coreProperties>
</file>