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xml" ContentType="application/vnd.openxmlformats-officedocument.presentationml.tags+xml"/>
  <Override PartName="/ppt/notesSlides/notesSlide39.xml" ContentType="application/vnd.openxmlformats-officedocument.presentationml.notesSlide+xml"/>
  <Override PartName="/ppt/tags/tag2.xml" ContentType="application/vnd.openxmlformats-officedocument.presentationml.tags+xml"/>
  <Override PartName="/ppt/notesSlides/notesSlide40.xml" ContentType="application/vnd.openxmlformats-officedocument.presentationml.notesSlide+xml"/>
  <Override PartName="/ppt/tags/tag3.xml" ContentType="application/vnd.openxmlformats-officedocument.presentationml.tags+xml"/>
  <Override PartName="/ppt/notesSlides/notesSlide41.xml" ContentType="application/vnd.openxmlformats-officedocument.presentationml.notesSlide+xml"/>
  <Override PartName="/ppt/tags/tag4.xml" ContentType="application/vnd.openxmlformats-officedocument.presentationml.tags+xml"/>
  <Override PartName="/ppt/notesSlides/notesSlide42.xml" ContentType="application/vnd.openxmlformats-officedocument.presentationml.notesSlide+xml"/>
  <Override PartName="/ppt/tags/tag5.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6.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0"/>
  </p:notesMasterIdLst>
  <p:handoutMasterIdLst>
    <p:handoutMasterId r:id="rId91"/>
  </p:handoutMasterIdLst>
  <p:sldIdLst>
    <p:sldId id="358"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 id="328" r:id="rId60"/>
    <p:sldId id="329" r:id="rId61"/>
    <p:sldId id="330" r:id="rId62"/>
    <p:sldId id="331" r:id="rId63"/>
    <p:sldId id="332" r:id="rId64"/>
    <p:sldId id="333" r:id="rId65"/>
    <p:sldId id="334" r:id="rId66"/>
    <p:sldId id="335" r:id="rId67"/>
    <p:sldId id="336" r:id="rId68"/>
    <p:sldId id="337" r:id="rId69"/>
    <p:sldId id="338" r:id="rId70"/>
    <p:sldId id="339" r:id="rId71"/>
    <p:sldId id="340" r:id="rId72"/>
    <p:sldId id="341" r:id="rId73"/>
    <p:sldId id="342" r:id="rId74"/>
    <p:sldId id="343" r:id="rId75"/>
    <p:sldId id="344" r:id="rId76"/>
    <p:sldId id="345" r:id="rId77"/>
    <p:sldId id="346" r:id="rId78"/>
    <p:sldId id="347" r:id="rId79"/>
    <p:sldId id="348" r:id="rId80"/>
    <p:sldId id="349" r:id="rId81"/>
    <p:sldId id="350" r:id="rId82"/>
    <p:sldId id="351" r:id="rId83"/>
    <p:sldId id="352" r:id="rId84"/>
    <p:sldId id="353" r:id="rId85"/>
    <p:sldId id="354" r:id="rId86"/>
    <p:sldId id="355" r:id="rId87"/>
    <p:sldId id="356" r:id="rId88"/>
    <p:sldId id="357" r:id="rId89"/>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9CC0"/>
    <a:srgbClr val="1E1860"/>
    <a:srgbClr val="555276"/>
    <a:srgbClr val="A6C038"/>
    <a:srgbClr val="ECCE18"/>
    <a:srgbClr val="E6661F"/>
    <a:srgbClr val="C83537"/>
    <a:srgbClr val="1E185F"/>
    <a:srgbClr val="A7BF39"/>
    <a:srgbClr val="008C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980" autoAdjust="0"/>
  </p:normalViewPr>
  <p:slideViewPr>
    <p:cSldViewPr>
      <p:cViewPr varScale="1">
        <p:scale>
          <a:sx n="71" d="100"/>
          <a:sy n="71" d="100"/>
        </p:scale>
        <p:origin x="1536" y="48"/>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DCB700-0A25-4705-9024-C432437F3DA4}" type="doc">
      <dgm:prSet loTypeId="urn:microsoft.com/office/officeart/2005/8/layout/cycle8" loCatId="cycle" qsTypeId="urn:microsoft.com/office/officeart/2005/8/quickstyle/simple4" qsCatId="simple" csTypeId="urn:microsoft.com/office/officeart/2005/8/colors/accent1_4" csCatId="accent1" phldr="1"/>
      <dgm:spPr/>
      <dgm:t>
        <a:bodyPr/>
        <a:lstStyle/>
        <a:p>
          <a:endParaRPr lang="es-MX"/>
        </a:p>
      </dgm:t>
    </dgm:pt>
    <dgm:pt modelId="{82AE4B09-9EC9-4562-9733-B92AED469800}">
      <dgm:prSet phldrT="[Texto]" custT="1"/>
      <dgm:spPr/>
      <dgm:t>
        <a:bodyPr/>
        <a:lstStyle/>
        <a:p>
          <a:pPr algn="ctr"/>
          <a:endParaRPr lang="es-MX" sz="1600" b="1" dirty="0">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endParaRPr>
        </a:p>
        <a:p>
          <a:pPr algn="ctr"/>
          <a:r>
            <a:rPr lang="es-MX" sz="1400" b="1" dirty="0" err="1">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rPr>
            <a:t>Accountability</a:t>
          </a:r>
          <a:endParaRPr lang="es-MX" sz="1400" b="1" dirty="0">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endParaRPr>
        </a:p>
      </dgm:t>
    </dgm:pt>
    <dgm:pt modelId="{F2D7FCDB-5CB8-47D4-A186-145A6D600276}" type="parTrans" cxnId="{B3D8D76B-B7DA-4F34-975E-22FAD368EB7F}">
      <dgm:prSet/>
      <dgm:spPr/>
      <dgm:t>
        <a:bodyPr/>
        <a:lstStyle/>
        <a:p>
          <a:pPr algn="ctr"/>
          <a:endParaRPr lang="es-MX" sz="2000" b="1">
            <a:effectLst>
              <a:outerShdw blurRad="38100" dist="38100" dir="2700000" algn="tl">
                <a:srgbClr val="000000">
                  <a:alpha val="43137"/>
                </a:srgbClr>
              </a:outerShdw>
            </a:effectLst>
          </a:endParaRPr>
        </a:p>
      </dgm:t>
    </dgm:pt>
    <dgm:pt modelId="{0C024899-969A-4AD1-A1CF-99C344FDEFDA}" type="sibTrans" cxnId="{B3D8D76B-B7DA-4F34-975E-22FAD368EB7F}">
      <dgm:prSet/>
      <dgm:spPr/>
      <dgm:t>
        <a:bodyPr/>
        <a:lstStyle/>
        <a:p>
          <a:pPr algn="ctr"/>
          <a:endParaRPr lang="es-MX" sz="2000" b="1">
            <a:effectLst>
              <a:outerShdw blurRad="38100" dist="38100" dir="2700000" algn="tl">
                <a:srgbClr val="000000">
                  <a:alpha val="43137"/>
                </a:srgbClr>
              </a:outerShdw>
            </a:effectLst>
          </a:endParaRPr>
        </a:p>
      </dgm:t>
    </dgm:pt>
    <dgm:pt modelId="{2ECD83A2-7374-4A50-BE80-6736CB7D7513}">
      <dgm:prSet phldrT="[Texto]" custT="1"/>
      <dgm:spPr>
        <a:solidFill>
          <a:schemeClr val="accent1">
            <a:lumMod val="50000"/>
          </a:schemeClr>
        </a:solidFill>
      </dgm:spPr>
      <dgm:t>
        <a:bodyPr/>
        <a:lstStyle/>
        <a:p>
          <a:pPr algn="ctr"/>
          <a:r>
            <a:rPr lang="es-MX" sz="2000" b="1" dirty="0" err="1">
              <a:effectLst>
                <a:outerShdw blurRad="38100" dist="38100" dir="2700000" algn="tl">
                  <a:srgbClr val="000000">
                    <a:alpha val="43137"/>
                  </a:srgbClr>
                </a:outerShdw>
              </a:effectLst>
              <a:latin typeface="Century Gothic" panose="020B0502020202020204" pitchFamily="34" charset="0"/>
            </a:rPr>
            <a:t>Resource</a:t>
          </a:r>
          <a:r>
            <a:rPr lang="es-MX" sz="2000" b="1" dirty="0">
              <a:effectLst>
                <a:outerShdw blurRad="38100" dist="38100" dir="2700000" algn="tl">
                  <a:srgbClr val="000000">
                    <a:alpha val="43137"/>
                  </a:srgbClr>
                </a:outerShdw>
              </a:effectLst>
              <a:latin typeface="Century Gothic" panose="020B0502020202020204" pitchFamily="34" charset="0"/>
            </a:rPr>
            <a:t> </a:t>
          </a:r>
          <a:r>
            <a:rPr lang="es-MX" sz="2000" b="1" dirty="0" err="1">
              <a:effectLst>
                <a:outerShdw blurRad="38100" dist="38100" dir="2700000" algn="tl">
                  <a:srgbClr val="000000">
                    <a:alpha val="43137"/>
                  </a:srgbClr>
                </a:outerShdw>
              </a:effectLst>
              <a:latin typeface="Century Gothic" panose="020B0502020202020204" pitchFamily="34" charset="0"/>
            </a:rPr>
            <a:t>allocation</a:t>
          </a:r>
          <a:endParaRPr lang="es-MX" sz="2000" b="1" dirty="0">
            <a:effectLst>
              <a:outerShdw blurRad="38100" dist="38100" dir="2700000" algn="tl">
                <a:srgbClr val="000000">
                  <a:alpha val="43137"/>
                </a:srgbClr>
              </a:outerShdw>
            </a:effectLst>
            <a:latin typeface="Century Gothic" panose="020B0502020202020204" pitchFamily="34" charset="0"/>
          </a:endParaRPr>
        </a:p>
      </dgm:t>
    </dgm:pt>
    <dgm:pt modelId="{CE55A860-9B31-4054-94F6-2895AFB59FE6}" type="parTrans" cxnId="{607F793A-9AE0-4DD5-BEE6-31067C90E90D}">
      <dgm:prSet/>
      <dgm:spPr/>
      <dgm:t>
        <a:bodyPr/>
        <a:lstStyle/>
        <a:p>
          <a:pPr algn="ctr"/>
          <a:endParaRPr lang="es-MX" sz="2000" b="1">
            <a:effectLst>
              <a:outerShdw blurRad="38100" dist="38100" dir="2700000" algn="tl">
                <a:srgbClr val="000000">
                  <a:alpha val="43137"/>
                </a:srgbClr>
              </a:outerShdw>
            </a:effectLst>
          </a:endParaRPr>
        </a:p>
      </dgm:t>
    </dgm:pt>
    <dgm:pt modelId="{C660E083-1CF8-452E-81D7-FCEF3E8749FD}" type="sibTrans" cxnId="{607F793A-9AE0-4DD5-BEE6-31067C90E90D}">
      <dgm:prSet/>
      <dgm:spPr/>
      <dgm:t>
        <a:bodyPr/>
        <a:lstStyle/>
        <a:p>
          <a:pPr algn="ctr"/>
          <a:endParaRPr lang="es-MX" sz="2000" b="1">
            <a:effectLst>
              <a:outerShdw blurRad="38100" dist="38100" dir="2700000" algn="tl">
                <a:srgbClr val="000000">
                  <a:alpha val="43137"/>
                </a:srgbClr>
              </a:outerShdw>
            </a:effectLst>
          </a:endParaRPr>
        </a:p>
      </dgm:t>
    </dgm:pt>
    <dgm:pt modelId="{313B3575-AB9D-4225-819A-B57D4D8BA0D7}">
      <dgm:prSet phldrT="[Texto]" custT="1"/>
      <dgm:spPr/>
      <dgm:t>
        <a:bodyPr/>
        <a:lstStyle/>
        <a:p>
          <a:pPr algn="ctr"/>
          <a:r>
            <a:rPr lang="es-MX" sz="2000" b="1" dirty="0" err="1">
              <a:solidFill>
                <a:schemeClr val="tx1"/>
              </a:solidFill>
              <a:effectLst>
                <a:outerShdw blurRad="38100" dist="38100" dir="2700000" algn="tl">
                  <a:srgbClr val="000000">
                    <a:alpha val="43137"/>
                  </a:srgbClr>
                </a:outerShdw>
              </a:effectLst>
              <a:latin typeface="Century Gothic" panose="020B0502020202020204" pitchFamily="34" charset="0"/>
            </a:rPr>
            <a:t>Learning</a:t>
          </a:r>
          <a:endParaRPr lang="es-MX" sz="2000" b="1"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2E09FD29-E2CF-40E2-A7B7-C57C31DAF8D1}" type="sibTrans" cxnId="{9E5580CD-AC4E-49B6-8933-483C296F4A60}">
      <dgm:prSet/>
      <dgm:spPr/>
      <dgm:t>
        <a:bodyPr/>
        <a:lstStyle/>
        <a:p>
          <a:pPr algn="ctr"/>
          <a:endParaRPr lang="es-MX" sz="2000" b="1">
            <a:effectLst>
              <a:outerShdw blurRad="38100" dist="38100" dir="2700000" algn="tl">
                <a:srgbClr val="000000">
                  <a:alpha val="43137"/>
                </a:srgbClr>
              </a:outerShdw>
            </a:effectLst>
          </a:endParaRPr>
        </a:p>
      </dgm:t>
    </dgm:pt>
    <dgm:pt modelId="{AF3EAA03-63BF-43CA-BD46-0B6AFCB50497}" type="parTrans" cxnId="{9E5580CD-AC4E-49B6-8933-483C296F4A60}">
      <dgm:prSet/>
      <dgm:spPr/>
      <dgm:t>
        <a:bodyPr/>
        <a:lstStyle/>
        <a:p>
          <a:pPr algn="ctr"/>
          <a:endParaRPr lang="es-MX" sz="2000" b="1">
            <a:effectLst>
              <a:outerShdw blurRad="38100" dist="38100" dir="2700000" algn="tl">
                <a:srgbClr val="000000">
                  <a:alpha val="43137"/>
                </a:srgbClr>
              </a:outerShdw>
            </a:effectLst>
          </a:endParaRPr>
        </a:p>
      </dgm:t>
    </dgm:pt>
    <dgm:pt modelId="{D0305498-B5DC-4050-BC96-83CB443CDD5E}" type="pres">
      <dgm:prSet presAssocID="{82DCB700-0A25-4705-9024-C432437F3DA4}" presName="compositeShape" presStyleCnt="0">
        <dgm:presLayoutVars>
          <dgm:chMax val="7"/>
          <dgm:dir/>
          <dgm:resizeHandles val="exact"/>
        </dgm:presLayoutVars>
      </dgm:prSet>
      <dgm:spPr/>
      <dgm:t>
        <a:bodyPr/>
        <a:lstStyle/>
        <a:p>
          <a:endParaRPr lang="en-US"/>
        </a:p>
      </dgm:t>
    </dgm:pt>
    <dgm:pt modelId="{0CEB14C9-7670-4F97-8C0B-4D35F601D683}" type="pres">
      <dgm:prSet presAssocID="{82DCB700-0A25-4705-9024-C432437F3DA4}" presName="wedge1" presStyleLbl="node1" presStyleIdx="0" presStyleCnt="3" custScaleX="107842" custLinFactNeighborX="-10" custLinFactNeighborY="-412"/>
      <dgm:spPr/>
      <dgm:t>
        <a:bodyPr/>
        <a:lstStyle/>
        <a:p>
          <a:endParaRPr lang="en-US"/>
        </a:p>
      </dgm:t>
    </dgm:pt>
    <dgm:pt modelId="{97D732E3-3DF5-4F86-BB30-32F1931338E1}" type="pres">
      <dgm:prSet presAssocID="{82DCB700-0A25-4705-9024-C432437F3DA4}" presName="dummy1a" presStyleCnt="0"/>
      <dgm:spPr/>
    </dgm:pt>
    <dgm:pt modelId="{B79C1705-0BF2-49CC-90B9-43FFE64BB0DA}" type="pres">
      <dgm:prSet presAssocID="{82DCB700-0A25-4705-9024-C432437F3DA4}" presName="dummy1b" presStyleCnt="0"/>
      <dgm:spPr/>
    </dgm:pt>
    <dgm:pt modelId="{844CB0EB-8409-44D3-820C-2458598FD430}" type="pres">
      <dgm:prSet presAssocID="{82DCB700-0A25-4705-9024-C432437F3DA4}" presName="wedge1Tx" presStyleLbl="node1" presStyleIdx="0" presStyleCnt="3">
        <dgm:presLayoutVars>
          <dgm:chMax val="0"/>
          <dgm:chPref val="0"/>
          <dgm:bulletEnabled val="1"/>
        </dgm:presLayoutVars>
      </dgm:prSet>
      <dgm:spPr/>
      <dgm:t>
        <a:bodyPr/>
        <a:lstStyle/>
        <a:p>
          <a:endParaRPr lang="en-US"/>
        </a:p>
      </dgm:t>
    </dgm:pt>
    <dgm:pt modelId="{CCB36B89-CB21-4F76-B2A3-42689233E1BA}" type="pres">
      <dgm:prSet presAssocID="{82DCB700-0A25-4705-9024-C432437F3DA4}" presName="wedge2" presStyleLbl="node1" presStyleIdx="1" presStyleCnt="3"/>
      <dgm:spPr/>
      <dgm:t>
        <a:bodyPr/>
        <a:lstStyle/>
        <a:p>
          <a:endParaRPr lang="en-US"/>
        </a:p>
      </dgm:t>
    </dgm:pt>
    <dgm:pt modelId="{C6710D64-4324-4E50-9B4F-82CDC80D7AB4}" type="pres">
      <dgm:prSet presAssocID="{82DCB700-0A25-4705-9024-C432437F3DA4}" presName="dummy2a" presStyleCnt="0"/>
      <dgm:spPr/>
    </dgm:pt>
    <dgm:pt modelId="{27524BD0-46FC-4D95-850A-16A3F051292C}" type="pres">
      <dgm:prSet presAssocID="{82DCB700-0A25-4705-9024-C432437F3DA4}" presName="dummy2b" presStyleCnt="0"/>
      <dgm:spPr/>
    </dgm:pt>
    <dgm:pt modelId="{0122AFF0-5A44-4518-B7C4-AA65AA4B7088}" type="pres">
      <dgm:prSet presAssocID="{82DCB700-0A25-4705-9024-C432437F3DA4}" presName="wedge2Tx" presStyleLbl="node1" presStyleIdx="1" presStyleCnt="3">
        <dgm:presLayoutVars>
          <dgm:chMax val="0"/>
          <dgm:chPref val="0"/>
          <dgm:bulletEnabled val="1"/>
        </dgm:presLayoutVars>
      </dgm:prSet>
      <dgm:spPr/>
      <dgm:t>
        <a:bodyPr/>
        <a:lstStyle/>
        <a:p>
          <a:endParaRPr lang="en-US"/>
        </a:p>
      </dgm:t>
    </dgm:pt>
    <dgm:pt modelId="{1D61588C-2AED-4D8D-8B63-3F2B33A62715}" type="pres">
      <dgm:prSet presAssocID="{82DCB700-0A25-4705-9024-C432437F3DA4}" presName="wedge3" presStyleLbl="node1" presStyleIdx="2" presStyleCnt="3" custScaleX="108315" custLinFactNeighborX="-145"/>
      <dgm:spPr/>
      <dgm:t>
        <a:bodyPr/>
        <a:lstStyle/>
        <a:p>
          <a:endParaRPr lang="en-US"/>
        </a:p>
      </dgm:t>
    </dgm:pt>
    <dgm:pt modelId="{AC1E7121-2D84-4A1C-B0D8-0572B25C2011}" type="pres">
      <dgm:prSet presAssocID="{82DCB700-0A25-4705-9024-C432437F3DA4}" presName="dummy3a" presStyleCnt="0"/>
      <dgm:spPr/>
    </dgm:pt>
    <dgm:pt modelId="{1B7996EE-E415-4E85-A3E7-6170ACB3DCD9}" type="pres">
      <dgm:prSet presAssocID="{82DCB700-0A25-4705-9024-C432437F3DA4}" presName="dummy3b" presStyleCnt="0"/>
      <dgm:spPr/>
    </dgm:pt>
    <dgm:pt modelId="{801A1C57-BE51-4664-BED6-09F613805AFD}" type="pres">
      <dgm:prSet presAssocID="{82DCB700-0A25-4705-9024-C432437F3DA4}" presName="wedge3Tx" presStyleLbl="node1" presStyleIdx="2" presStyleCnt="3">
        <dgm:presLayoutVars>
          <dgm:chMax val="0"/>
          <dgm:chPref val="0"/>
          <dgm:bulletEnabled val="1"/>
        </dgm:presLayoutVars>
      </dgm:prSet>
      <dgm:spPr/>
      <dgm:t>
        <a:bodyPr/>
        <a:lstStyle/>
        <a:p>
          <a:endParaRPr lang="en-US"/>
        </a:p>
      </dgm:t>
    </dgm:pt>
    <dgm:pt modelId="{1C856C1D-E469-49E7-A43B-76E9E8D18256}" type="pres">
      <dgm:prSet presAssocID="{0C024899-969A-4AD1-A1CF-99C344FDEFDA}" presName="arrowWedge1" presStyleLbl="fgSibTrans2D1" presStyleIdx="0" presStyleCnt="3"/>
      <dgm:spPr/>
    </dgm:pt>
    <dgm:pt modelId="{4672A451-8D89-4F5B-B3CB-9D769C5B3464}" type="pres">
      <dgm:prSet presAssocID="{2E09FD29-E2CF-40E2-A7B7-C57C31DAF8D1}" presName="arrowWedge2" presStyleLbl="fgSibTrans2D1" presStyleIdx="1" presStyleCnt="3"/>
      <dgm:spPr/>
    </dgm:pt>
    <dgm:pt modelId="{C872BE7A-6E0A-4461-86FC-747D0BD31FA0}" type="pres">
      <dgm:prSet presAssocID="{C660E083-1CF8-452E-81D7-FCEF3E8749FD}" presName="arrowWedge3" presStyleLbl="fgSibTrans2D1" presStyleIdx="2" presStyleCnt="3"/>
      <dgm:spPr/>
    </dgm:pt>
  </dgm:ptLst>
  <dgm:cxnLst>
    <dgm:cxn modelId="{BE948B58-3C9A-470F-A059-F6D1459FA5C4}" type="presOf" srcId="{313B3575-AB9D-4225-819A-B57D4D8BA0D7}" destId="{CCB36B89-CB21-4F76-B2A3-42689233E1BA}" srcOrd="0" destOrd="0" presId="urn:microsoft.com/office/officeart/2005/8/layout/cycle8"/>
    <dgm:cxn modelId="{FDAE9554-49C1-499B-9B4F-5524560479CA}" type="presOf" srcId="{2ECD83A2-7374-4A50-BE80-6736CB7D7513}" destId="{1D61588C-2AED-4D8D-8B63-3F2B33A62715}" srcOrd="0" destOrd="0" presId="urn:microsoft.com/office/officeart/2005/8/layout/cycle8"/>
    <dgm:cxn modelId="{F904E378-80CB-48E5-BEE8-37285B0D694E}" type="presOf" srcId="{82DCB700-0A25-4705-9024-C432437F3DA4}" destId="{D0305498-B5DC-4050-BC96-83CB443CDD5E}" srcOrd="0" destOrd="0" presId="urn:microsoft.com/office/officeart/2005/8/layout/cycle8"/>
    <dgm:cxn modelId="{B3D8D76B-B7DA-4F34-975E-22FAD368EB7F}" srcId="{82DCB700-0A25-4705-9024-C432437F3DA4}" destId="{82AE4B09-9EC9-4562-9733-B92AED469800}" srcOrd="0" destOrd="0" parTransId="{F2D7FCDB-5CB8-47D4-A186-145A6D600276}" sibTransId="{0C024899-969A-4AD1-A1CF-99C344FDEFDA}"/>
    <dgm:cxn modelId="{9E5580CD-AC4E-49B6-8933-483C296F4A60}" srcId="{82DCB700-0A25-4705-9024-C432437F3DA4}" destId="{313B3575-AB9D-4225-819A-B57D4D8BA0D7}" srcOrd="1" destOrd="0" parTransId="{AF3EAA03-63BF-43CA-BD46-0B6AFCB50497}" sibTransId="{2E09FD29-E2CF-40E2-A7B7-C57C31DAF8D1}"/>
    <dgm:cxn modelId="{F3C39F7C-CDD1-4BA3-B622-B64612E8606E}" type="presOf" srcId="{313B3575-AB9D-4225-819A-B57D4D8BA0D7}" destId="{0122AFF0-5A44-4518-B7C4-AA65AA4B7088}" srcOrd="1" destOrd="0" presId="urn:microsoft.com/office/officeart/2005/8/layout/cycle8"/>
    <dgm:cxn modelId="{CBE2247C-92C3-4D23-A076-D86CD80DAFFE}" type="presOf" srcId="{82AE4B09-9EC9-4562-9733-B92AED469800}" destId="{844CB0EB-8409-44D3-820C-2458598FD430}" srcOrd="1" destOrd="0" presId="urn:microsoft.com/office/officeart/2005/8/layout/cycle8"/>
    <dgm:cxn modelId="{167DBBCE-2CE3-4CC9-A709-277D3D393CE7}" type="presOf" srcId="{2ECD83A2-7374-4A50-BE80-6736CB7D7513}" destId="{801A1C57-BE51-4664-BED6-09F613805AFD}" srcOrd="1" destOrd="0" presId="urn:microsoft.com/office/officeart/2005/8/layout/cycle8"/>
    <dgm:cxn modelId="{607F793A-9AE0-4DD5-BEE6-31067C90E90D}" srcId="{82DCB700-0A25-4705-9024-C432437F3DA4}" destId="{2ECD83A2-7374-4A50-BE80-6736CB7D7513}" srcOrd="2" destOrd="0" parTransId="{CE55A860-9B31-4054-94F6-2895AFB59FE6}" sibTransId="{C660E083-1CF8-452E-81D7-FCEF3E8749FD}"/>
    <dgm:cxn modelId="{85B05A63-5207-46C5-9D00-AABCAC2B5CD3}" type="presOf" srcId="{82AE4B09-9EC9-4562-9733-B92AED469800}" destId="{0CEB14C9-7670-4F97-8C0B-4D35F601D683}" srcOrd="0" destOrd="0" presId="urn:microsoft.com/office/officeart/2005/8/layout/cycle8"/>
    <dgm:cxn modelId="{FA699AE5-750C-47AF-B5DF-F1738C638609}" type="presParOf" srcId="{D0305498-B5DC-4050-BC96-83CB443CDD5E}" destId="{0CEB14C9-7670-4F97-8C0B-4D35F601D683}" srcOrd="0" destOrd="0" presId="urn:microsoft.com/office/officeart/2005/8/layout/cycle8"/>
    <dgm:cxn modelId="{9F0001F0-CB79-49E8-8599-F514D0451339}" type="presParOf" srcId="{D0305498-B5DC-4050-BC96-83CB443CDD5E}" destId="{97D732E3-3DF5-4F86-BB30-32F1931338E1}" srcOrd="1" destOrd="0" presId="urn:microsoft.com/office/officeart/2005/8/layout/cycle8"/>
    <dgm:cxn modelId="{45FB1614-43E0-4451-B76C-C911A779ADC6}" type="presParOf" srcId="{D0305498-B5DC-4050-BC96-83CB443CDD5E}" destId="{B79C1705-0BF2-49CC-90B9-43FFE64BB0DA}" srcOrd="2" destOrd="0" presId="urn:microsoft.com/office/officeart/2005/8/layout/cycle8"/>
    <dgm:cxn modelId="{973B07D2-0F53-48F9-8F67-EA9B49125773}" type="presParOf" srcId="{D0305498-B5DC-4050-BC96-83CB443CDD5E}" destId="{844CB0EB-8409-44D3-820C-2458598FD430}" srcOrd="3" destOrd="0" presId="urn:microsoft.com/office/officeart/2005/8/layout/cycle8"/>
    <dgm:cxn modelId="{08F99091-CC7D-4623-9A0A-9DE7388B9DF3}" type="presParOf" srcId="{D0305498-B5DC-4050-BC96-83CB443CDD5E}" destId="{CCB36B89-CB21-4F76-B2A3-42689233E1BA}" srcOrd="4" destOrd="0" presId="urn:microsoft.com/office/officeart/2005/8/layout/cycle8"/>
    <dgm:cxn modelId="{D55501AB-74A0-4664-B625-06D68F3AD7C6}" type="presParOf" srcId="{D0305498-B5DC-4050-BC96-83CB443CDD5E}" destId="{C6710D64-4324-4E50-9B4F-82CDC80D7AB4}" srcOrd="5" destOrd="0" presId="urn:microsoft.com/office/officeart/2005/8/layout/cycle8"/>
    <dgm:cxn modelId="{3529A5EB-17A3-4C2C-A6E0-869424860F21}" type="presParOf" srcId="{D0305498-B5DC-4050-BC96-83CB443CDD5E}" destId="{27524BD0-46FC-4D95-850A-16A3F051292C}" srcOrd="6" destOrd="0" presId="urn:microsoft.com/office/officeart/2005/8/layout/cycle8"/>
    <dgm:cxn modelId="{F89E89AE-8E7E-4AD6-8848-C8C91D3081DE}" type="presParOf" srcId="{D0305498-B5DC-4050-BC96-83CB443CDD5E}" destId="{0122AFF0-5A44-4518-B7C4-AA65AA4B7088}" srcOrd="7" destOrd="0" presId="urn:microsoft.com/office/officeart/2005/8/layout/cycle8"/>
    <dgm:cxn modelId="{4F359E2E-444F-474B-BE88-C8977FA6EAB5}" type="presParOf" srcId="{D0305498-B5DC-4050-BC96-83CB443CDD5E}" destId="{1D61588C-2AED-4D8D-8B63-3F2B33A62715}" srcOrd="8" destOrd="0" presId="urn:microsoft.com/office/officeart/2005/8/layout/cycle8"/>
    <dgm:cxn modelId="{27FDEBA5-C055-41F5-9122-494C0A2C16B8}" type="presParOf" srcId="{D0305498-B5DC-4050-BC96-83CB443CDD5E}" destId="{AC1E7121-2D84-4A1C-B0D8-0572B25C2011}" srcOrd="9" destOrd="0" presId="urn:microsoft.com/office/officeart/2005/8/layout/cycle8"/>
    <dgm:cxn modelId="{169F9CFE-3BBA-449E-952B-452674547B41}" type="presParOf" srcId="{D0305498-B5DC-4050-BC96-83CB443CDD5E}" destId="{1B7996EE-E415-4E85-A3E7-6170ACB3DCD9}" srcOrd="10" destOrd="0" presId="urn:microsoft.com/office/officeart/2005/8/layout/cycle8"/>
    <dgm:cxn modelId="{153280A8-C963-410F-B98B-CC0DE85B1AFD}" type="presParOf" srcId="{D0305498-B5DC-4050-BC96-83CB443CDD5E}" destId="{801A1C57-BE51-4664-BED6-09F613805AFD}" srcOrd="11" destOrd="0" presId="urn:microsoft.com/office/officeart/2005/8/layout/cycle8"/>
    <dgm:cxn modelId="{BDD02A81-2D50-4544-BC06-1C857B5EE2EE}" type="presParOf" srcId="{D0305498-B5DC-4050-BC96-83CB443CDD5E}" destId="{1C856C1D-E469-49E7-A43B-76E9E8D18256}" srcOrd="12" destOrd="0" presId="urn:microsoft.com/office/officeart/2005/8/layout/cycle8"/>
    <dgm:cxn modelId="{F3959753-7E7D-40D4-9532-236F5EABDCCA}" type="presParOf" srcId="{D0305498-B5DC-4050-BC96-83CB443CDD5E}" destId="{4672A451-8D89-4F5B-B3CB-9D769C5B3464}" srcOrd="13" destOrd="0" presId="urn:microsoft.com/office/officeart/2005/8/layout/cycle8"/>
    <dgm:cxn modelId="{EF437771-1050-4126-8807-A6388225EAE9}" type="presParOf" srcId="{D0305498-B5DC-4050-BC96-83CB443CDD5E}" destId="{C872BE7A-6E0A-4461-86FC-747D0BD31FA0}"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B14C9-7670-4F97-8C0B-4D35F601D683}">
      <dsp:nvSpPr>
        <dsp:cNvPr id="0" name=""/>
        <dsp:cNvSpPr/>
      </dsp:nvSpPr>
      <dsp:spPr>
        <a:xfrm>
          <a:off x="2140597" y="263220"/>
          <a:ext cx="3874667" cy="3592911"/>
        </a:xfrm>
        <a:prstGeom prst="pie">
          <a:avLst>
            <a:gd name="adj1" fmla="val 16200000"/>
            <a:gd name="adj2" fmla="val 1800000"/>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s-MX" sz="1600" b="1" kern="1200" dirty="0">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endParaRPr>
        </a:p>
        <a:p>
          <a:pPr lvl="0" algn="ctr" defTabSz="711200">
            <a:lnSpc>
              <a:spcPct val="90000"/>
            </a:lnSpc>
            <a:spcBef>
              <a:spcPct val="0"/>
            </a:spcBef>
            <a:spcAft>
              <a:spcPct val="35000"/>
            </a:spcAft>
          </a:pPr>
          <a:r>
            <a:rPr lang="es-MX" sz="1400" b="1" kern="1200" dirty="0" err="1">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rPr>
            <a:t>Accountability</a:t>
          </a:r>
          <a:endParaRPr lang="es-MX" sz="1400" b="1" kern="1200" dirty="0">
            <a:solidFill>
              <a:schemeClr val="tx1">
                <a:lumMod val="95000"/>
                <a:lumOff val="5000"/>
              </a:schemeClr>
            </a:solidFill>
            <a:effectLst>
              <a:outerShdw blurRad="38100" dist="38100" dir="2700000" algn="tl">
                <a:srgbClr val="000000">
                  <a:alpha val="43137"/>
                </a:srgbClr>
              </a:outerShdw>
            </a:effectLst>
            <a:latin typeface="Century Gothic" panose="020B0502020202020204" pitchFamily="34" charset="0"/>
          </a:endParaRPr>
        </a:p>
      </dsp:txBody>
      <dsp:txXfrm>
        <a:off x="4182638" y="1024575"/>
        <a:ext cx="1383809" cy="1069318"/>
      </dsp:txXfrm>
    </dsp:sp>
    <dsp:sp modelId="{CCB36B89-CB21-4F76-B2A3-42689233E1BA}">
      <dsp:nvSpPr>
        <dsp:cNvPr id="0" name=""/>
        <dsp:cNvSpPr/>
      </dsp:nvSpPr>
      <dsp:spPr>
        <a:xfrm>
          <a:off x="2207837" y="406341"/>
          <a:ext cx="3592911" cy="3592911"/>
        </a:xfrm>
        <a:prstGeom prst="pie">
          <a:avLst>
            <a:gd name="adj1" fmla="val 1800000"/>
            <a:gd name="adj2" fmla="val 9000000"/>
          </a:avLst>
        </a:prstGeom>
        <a:gradFill rotWithShape="0">
          <a:gsLst>
            <a:gs pos="0">
              <a:schemeClr val="accent1">
                <a:shade val="50000"/>
                <a:hueOff val="240958"/>
                <a:satOff val="-5040"/>
                <a:lumOff val="28042"/>
                <a:alphaOff val="0"/>
                <a:shade val="51000"/>
                <a:satMod val="130000"/>
              </a:schemeClr>
            </a:gs>
            <a:gs pos="80000">
              <a:schemeClr val="accent1">
                <a:shade val="50000"/>
                <a:hueOff val="240958"/>
                <a:satOff val="-5040"/>
                <a:lumOff val="28042"/>
                <a:alphaOff val="0"/>
                <a:shade val="93000"/>
                <a:satMod val="130000"/>
              </a:schemeClr>
            </a:gs>
            <a:gs pos="100000">
              <a:schemeClr val="accent1">
                <a:shade val="50000"/>
                <a:hueOff val="240958"/>
                <a:satOff val="-5040"/>
                <a:lumOff val="280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err="1">
              <a:solidFill>
                <a:schemeClr val="tx1"/>
              </a:solidFill>
              <a:effectLst>
                <a:outerShdw blurRad="38100" dist="38100" dir="2700000" algn="tl">
                  <a:srgbClr val="000000">
                    <a:alpha val="43137"/>
                  </a:srgbClr>
                </a:outerShdw>
              </a:effectLst>
              <a:latin typeface="Century Gothic" panose="020B0502020202020204" pitchFamily="34" charset="0"/>
            </a:rPr>
            <a:t>Learning</a:t>
          </a:r>
          <a:endParaRPr lang="es-MX" sz="2000" b="1"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3063292" y="2737456"/>
        <a:ext cx="1924773" cy="941000"/>
      </dsp:txXfrm>
    </dsp:sp>
    <dsp:sp modelId="{1D61588C-2AED-4D8D-8B63-3F2B33A62715}">
      <dsp:nvSpPr>
        <dsp:cNvPr id="0" name=""/>
        <dsp:cNvSpPr/>
      </dsp:nvSpPr>
      <dsp:spPr>
        <a:xfrm>
          <a:off x="1979255" y="278022"/>
          <a:ext cx="3891661" cy="3592911"/>
        </a:xfrm>
        <a:prstGeom prst="pie">
          <a:avLst>
            <a:gd name="adj1" fmla="val 9000000"/>
            <a:gd name="adj2" fmla="val 16200000"/>
          </a:avLst>
        </a:prstGeom>
        <a:solidFill>
          <a:schemeClr val="accent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err="1">
              <a:effectLst>
                <a:outerShdw blurRad="38100" dist="38100" dir="2700000" algn="tl">
                  <a:srgbClr val="000000">
                    <a:alpha val="43137"/>
                  </a:srgbClr>
                </a:outerShdw>
              </a:effectLst>
              <a:latin typeface="Century Gothic" panose="020B0502020202020204" pitchFamily="34" charset="0"/>
            </a:rPr>
            <a:t>Resource</a:t>
          </a:r>
          <a:r>
            <a:rPr lang="es-MX" sz="2000" b="1" kern="1200" dirty="0">
              <a:effectLst>
                <a:outerShdw blurRad="38100" dist="38100" dir="2700000" algn="tl">
                  <a:srgbClr val="000000">
                    <a:alpha val="43137"/>
                  </a:srgbClr>
                </a:outerShdw>
              </a:effectLst>
              <a:latin typeface="Century Gothic" panose="020B0502020202020204" pitchFamily="34" charset="0"/>
            </a:rPr>
            <a:t> </a:t>
          </a:r>
          <a:r>
            <a:rPr lang="es-MX" sz="2000" b="1" kern="1200" dirty="0" err="1">
              <a:effectLst>
                <a:outerShdw blurRad="38100" dist="38100" dir="2700000" algn="tl">
                  <a:srgbClr val="000000">
                    <a:alpha val="43137"/>
                  </a:srgbClr>
                </a:outerShdw>
              </a:effectLst>
              <a:latin typeface="Century Gothic" panose="020B0502020202020204" pitchFamily="34" charset="0"/>
            </a:rPr>
            <a:t>allocation</a:t>
          </a:r>
          <a:endParaRPr lang="es-MX" sz="2000" b="1" kern="1200" dirty="0">
            <a:effectLst>
              <a:outerShdw blurRad="38100" dist="38100" dir="2700000" algn="tl">
                <a:srgbClr val="000000">
                  <a:alpha val="43137"/>
                </a:srgbClr>
              </a:outerShdw>
            </a:effectLst>
            <a:latin typeface="Century Gothic" panose="020B0502020202020204" pitchFamily="34" charset="0"/>
          </a:endParaRPr>
        </a:p>
      </dsp:txBody>
      <dsp:txXfrm>
        <a:off x="2430039" y="1039377"/>
        <a:ext cx="1389879" cy="1069318"/>
      </dsp:txXfrm>
    </dsp:sp>
    <dsp:sp modelId="{1C856C1D-E469-49E7-A43B-76E9E8D18256}">
      <dsp:nvSpPr>
        <dsp:cNvPr id="0" name=""/>
        <dsp:cNvSpPr/>
      </dsp:nvSpPr>
      <dsp:spPr>
        <a:xfrm>
          <a:off x="2057831" y="40801"/>
          <a:ext cx="4037747" cy="4037747"/>
        </a:xfrm>
        <a:prstGeom prst="circularArrow">
          <a:avLst>
            <a:gd name="adj1" fmla="val 5085"/>
            <a:gd name="adj2" fmla="val 327528"/>
            <a:gd name="adj3" fmla="val 1472472"/>
            <a:gd name="adj4" fmla="val 16199432"/>
            <a:gd name="adj5" fmla="val 5932"/>
          </a:avLst>
        </a:prstGeom>
        <a:gradFill rotWithShape="0">
          <a:gsLst>
            <a:gs pos="0">
              <a:schemeClr val="accent1">
                <a:shade val="90000"/>
                <a:hueOff val="0"/>
                <a:satOff val="0"/>
                <a:lumOff val="0"/>
                <a:alphaOff val="0"/>
                <a:shade val="51000"/>
                <a:satMod val="130000"/>
              </a:schemeClr>
            </a:gs>
            <a:gs pos="80000">
              <a:schemeClr val="accent1">
                <a:shade val="90000"/>
                <a:hueOff val="0"/>
                <a:satOff val="0"/>
                <a:lumOff val="0"/>
                <a:alphaOff val="0"/>
                <a:shade val="93000"/>
                <a:satMod val="130000"/>
              </a:schemeClr>
            </a:gs>
            <a:gs pos="100000">
              <a:schemeClr val="accent1">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672A451-8D89-4F5B-B3CB-9D769C5B3464}">
      <dsp:nvSpPr>
        <dsp:cNvPr id="0" name=""/>
        <dsp:cNvSpPr/>
      </dsp:nvSpPr>
      <dsp:spPr>
        <a:xfrm>
          <a:off x="1985419" y="183695"/>
          <a:ext cx="4037747" cy="4037747"/>
        </a:xfrm>
        <a:prstGeom prst="circularArrow">
          <a:avLst>
            <a:gd name="adj1" fmla="val 5085"/>
            <a:gd name="adj2" fmla="val 327528"/>
            <a:gd name="adj3" fmla="val 8671970"/>
            <a:gd name="adj4" fmla="val 1800502"/>
            <a:gd name="adj5" fmla="val 5932"/>
          </a:avLst>
        </a:prstGeom>
        <a:gradFill rotWithShape="0">
          <a:gsLst>
            <a:gs pos="0">
              <a:schemeClr val="accent1">
                <a:shade val="90000"/>
                <a:hueOff val="250074"/>
                <a:satOff val="-4618"/>
                <a:lumOff val="21418"/>
                <a:alphaOff val="0"/>
                <a:shade val="51000"/>
                <a:satMod val="130000"/>
              </a:schemeClr>
            </a:gs>
            <a:gs pos="80000">
              <a:schemeClr val="accent1">
                <a:shade val="90000"/>
                <a:hueOff val="250074"/>
                <a:satOff val="-4618"/>
                <a:lumOff val="21418"/>
                <a:alphaOff val="0"/>
                <a:shade val="93000"/>
                <a:satMod val="130000"/>
              </a:schemeClr>
            </a:gs>
            <a:gs pos="100000">
              <a:schemeClr val="accent1">
                <a:shade val="90000"/>
                <a:hueOff val="250074"/>
                <a:satOff val="-4618"/>
                <a:lumOff val="2141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872BE7A-6E0A-4461-86FC-747D0BD31FA0}">
      <dsp:nvSpPr>
        <dsp:cNvPr id="0" name=""/>
        <dsp:cNvSpPr/>
      </dsp:nvSpPr>
      <dsp:spPr>
        <a:xfrm>
          <a:off x="1904295" y="55604"/>
          <a:ext cx="4037747" cy="4037747"/>
        </a:xfrm>
        <a:prstGeom prst="circularArrow">
          <a:avLst>
            <a:gd name="adj1" fmla="val 5085"/>
            <a:gd name="adj2" fmla="val 327528"/>
            <a:gd name="adj3" fmla="val 15873039"/>
            <a:gd name="adj4" fmla="val 9000000"/>
            <a:gd name="adj5" fmla="val 5932"/>
          </a:avLst>
        </a:prstGeom>
        <a:gradFill rotWithShape="0">
          <a:gsLst>
            <a:gs pos="0">
              <a:schemeClr val="accent1">
                <a:shade val="90000"/>
                <a:hueOff val="250074"/>
                <a:satOff val="-4618"/>
                <a:lumOff val="21418"/>
                <a:alphaOff val="0"/>
                <a:shade val="51000"/>
                <a:satMod val="130000"/>
              </a:schemeClr>
            </a:gs>
            <a:gs pos="80000">
              <a:schemeClr val="accent1">
                <a:shade val="90000"/>
                <a:hueOff val="250074"/>
                <a:satOff val="-4618"/>
                <a:lumOff val="21418"/>
                <a:alphaOff val="0"/>
                <a:shade val="93000"/>
                <a:satMod val="130000"/>
              </a:schemeClr>
            </a:gs>
            <a:gs pos="100000">
              <a:schemeClr val="accent1">
                <a:shade val="90000"/>
                <a:hueOff val="250074"/>
                <a:satOff val="-4618"/>
                <a:lumOff val="2141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4/20/2017</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2813" y="4432300"/>
            <a:ext cx="5172075" cy="4202113"/>
          </a:xfrm>
          <a:prstGeom prst="rect">
            <a:avLst/>
          </a:prstGeom>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dirty="0"/>
          </a:p>
        </p:txBody>
      </p:sp>
    </p:spTree>
    <p:extLst>
      <p:ext uri="{BB962C8B-B14F-4D97-AF65-F5344CB8AC3E}">
        <p14:creationId xmlns:p14="http://schemas.microsoft.com/office/powerpoint/2010/main" val="9194620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3584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3584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6CA7A5E-E36F-4505-868F-8DCFFAD71EF2}" type="slidenum">
              <a:rPr lang="en-US" altLang="en-US" sz="1200" smtClean="0">
                <a:latin typeface="Times New Roman" panose="02020603050405020304" pitchFamily="18" charset="0"/>
              </a:rPr>
              <a:pPr/>
              <a:t>10</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080547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3789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3789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B20CF89-29CE-40DA-8CF3-A416B87B759C}" type="slidenum">
              <a:rPr lang="en-US" altLang="en-US" sz="1200" smtClean="0">
                <a:latin typeface="Times New Roman" panose="02020603050405020304" pitchFamily="18" charset="0"/>
              </a:rPr>
              <a:pPr/>
              <a:t>11</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767119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39939"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39940"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6920BDF3-7DB3-4C65-8F80-49AF5A568F5A}" type="slidenum">
              <a:rPr lang="en-US" altLang="en-US" sz="1200" smtClean="0">
                <a:latin typeface="Times New Roman" panose="02020603050405020304" pitchFamily="18" charset="0"/>
              </a:rPr>
              <a:pPr/>
              <a:t>12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809753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41987"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41988"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F07FBF77-6521-4F63-BC56-6AC355459B6E}" type="slidenum">
              <a:rPr lang="en-US" altLang="en-US" sz="1200" smtClean="0">
                <a:latin typeface="Times New Roman" panose="02020603050405020304" pitchFamily="18" charset="0"/>
              </a:rPr>
              <a:pPr/>
              <a:t>13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323929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FB4683AC-7E25-4068-8199-EFAC7E161D3D}" type="slidenum">
              <a:rPr lang="en-US" altLang="en-US" sz="1200" smtClean="0">
                <a:latin typeface="Times New Roman" panose="02020603050405020304" pitchFamily="18" charset="0"/>
              </a:rPr>
              <a:pPr/>
              <a:t>14</a:t>
            </a:fld>
            <a:endParaRPr lang="en-US" altLang="en-US" sz="1200">
              <a:latin typeface="Times New Roman" panose="02020603050405020304" pitchFamily="18" charset="0"/>
            </a:endParaRPr>
          </a:p>
        </p:txBody>
      </p:sp>
      <p:sp>
        <p:nvSpPr>
          <p:cNvPr id="44035"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44036"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2020044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1225550" y="687388"/>
            <a:ext cx="4549775" cy="3516312"/>
          </a:xfrm>
          <a:prstGeom prst="rect">
            <a:avLst/>
          </a:prstGeom>
          <a:ln/>
        </p:spPr>
      </p:sp>
      <p:sp>
        <p:nvSpPr>
          <p:cNvPr id="46083"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6084"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7EFDB9F0-7BC3-4B04-8E6E-9CD5B02862FC}" type="slidenum">
              <a:rPr lang="en-US" altLang="en-US" sz="1200" smtClean="0">
                <a:latin typeface="Times New Roman" panose="02020603050405020304" pitchFamily="18" charset="0"/>
              </a:rPr>
              <a:pPr/>
              <a:t>15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594371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1225550" y="687388"/>
            <a:ext cx="4549775" cy="3516312"/>
          </a:xfrm>
          <a:prstGeom prst="rect">
            <a:avLst/>
          </a:prstGeom>
          <a:ln/>
        </p:spPr>
      </p:sp>
      <p:sp>
        <p:nvSpPr>
          <p:cNvPr id="48131"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8132"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269A21E9-61F5-4B80-B0A6-7476CC9B56AB}" type="slidenum">
              <a:rPr lang="en-US" altLang="en-US" sz="1200" smtClean="0">
                <a:latin typeface="Times New Roman" panose="02020603050405020304" pitchFamily="18" charset="0"/>
              </a:rPr>
              <a:pPr/>
              <a:t>16</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805690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236C1C92-373C-4850-BADF-88246349500C}" type="slidenum">
              <a:rPr lang="en-US" altLang="en-US" sz="1200" smtClean="0">
                <a:latin typeface="Times New Roman" panose="02020603050405020304" pitchFamily="18" charset="0"/>
              </a:rPr>
              <a:pPr/>
              <a:t>17</a:t>
            </a:fld>
            <a:endParaRPr lang="en-US" altLang="en-US" sz="1200">
              <a:latin typeface="Times New Roman" panose="02020603050405020304" pitchFamily="18" charset="0"/>
            </a:endParaRPr>
          </a:p>
        </p:txBody>
      </p:sp>
      <p:sp>
        <p:nvSpPr>
          <p:cNvPr id="50179" name="Rectangle 2"/>
          <p:cNvSpPr>
            <a:spLocks noGrp="1" noChangeArrowheads="1"/>
          </p:cNvSpPr>
          <p:nvPr>
            <p:ph type="body" idx="1"/>
          </p:nvPr>
        </p:nvSpPr>
        <p:spPr>
          <a:xfrm>
            <a:off x="896938" y="4276725"/>
            <a:ext cx="4926012" cy="4046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663" tIns="42080" rIns="85663" bIns="42080"/>
          <a:lstStyle/>
          <a:p>
            <a:endParaRPr lang="en-US" altLang="en-US"/>
          </a:p>
        </p:txBody>
      </p:sp>
      <p:sp>
        <p:nvSpPr>
          <p:cNvPr id="50180" name="Rectangle 3"/>
          <p:cNvSpPr>
            <a:spLocks noGrp="1" noRot="1" noChangeAspect="1" noChangeArrowheads="1" noTextEdit="1"/>
          </p:cNvSpPr>
          <p:nvPr>
            <p:ph type="sldImg"/>
          </p:nvPr>
        </p:nvSpPr>
        <p:spPr>
          <a:xfrm>
            <a:off x="1174750" y="677863"/>
            <a:ext cx="4367213" cy="3373437"/>
          </a:xfrm>
          <a:prstGeom prst="rect">
            <a:avLst/>
          </a:prstGeom>
          <a:ln w="12700" cap="flat">
            <a:solidFill>
              <a:schemeClr val="tx1"/>
            </a:solidFill>
          </a:ln>
        </p:spPr>
      </p:sp>
    </p:spTree>
    <p:extLst>
      <p:ext uri="{BB962C8B-B14F-4D97-AF65-F5344CB8AC3E}">
        <p14:creationId xmlns:p14="http://schemas.microsoft.com/office/powerpoint/2010/main" val="605590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62E7AC4D-FC6D-4EF4-9971-E07D6929029E}" type="slidenum">
              <a:rPr lang="en-US" altLang="en-US" sz="1200" smtClean="0">
                <a:latin typeface="Times New Roman" panose="02020603050405020304" pitchFamily="18" charset="0"/>
              </a:rPr>
              <a:pPr/>
              <a:t>18</a:t>
            </a:fld>
            <a:endParaRPr lang="en-US" altLang="en-US" sz="1200">
              <a:latin typeface="Times New Roman" panose="02020603050405020304" pitchFamily="18" charset="0"/>
            </a:endParaRPr>
          </a:p>
        </p:txBody>
      </p:sp>
      <p:sp>
        <p:nvSpPr>
          <p:cNvPr id="52227" name="Rectangle 2"/>
          <p:cNvSpPr>
            <a:spLocks noGrp="1" noChangeArrowheads="1"/>
          </p:cNvSpPr>
          <p:nvPr>
            <p:ph type="body" idx="1"/>
          </p:nvPr>
        </p:nvSpPr>
        <p:spPr>
          <a:xfrm>
            <a:off x="896938" y="4276725"/>
            <a:ext cx="4926012" cy="4046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663" tIns="42080" rIns="85663" bIns="42080"/>
          <a:lstStyle/>
          <a:p>
            <a:endParaRPr lang="en-US" altLang="en-US"/>
          </a:p>
        </p:txBody>
      </p:sp>
      <p:sp>
        <p:nvSpPr>
          <p:cNvPr id="52228" name="Rectangle 3"/>
          <p:cNvSpPr>
            <a:spLocks noGrp="1" noRot="1" noChangeAspect="1" noChangeArrowheads="1" noTextEdit="1"/>
          </p:cNvSpPr>
          <p:nvPr>
            <p:ph type="sldImg"/>
          </p:nvPr>
        </p:nvSpPr>
        <p:spPr>
          <a:xfrm>
            <a:off x="1174750" y="677863"/>
            <a:ext cx="4367213" cy="3373437"/>
          </a:xfrm>
          <a:prstGeom prst="rect">
            <a:avLst/>
          </a:prstGeom>
          <a:ln w="12700" cap="flat">
            <a:solidFill>
              <a:schemeClr val="tx1"/>
            </a:solidFill>
          </a:ln>
        </p:spPr>
      </p:sp>
    </p:spTree>
    <p:extLst>
      <p:ext uri="{BB962C8B-B14F-4D97-AF65-F5344CB8AC3E}">
        <p14:creationId xmlns:p14="http://schemas.microsoft.com/office/powerpoint/2010/main" val="30178184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C36A341-1F41-426A-8FE9-EB51DC436C84}" type="slidenum">
              <a:rPr lang="en-US" altLang="en-US" sz="1200" smtClean="0">
                <a:latin typeface="Times New Roman" panose="02020603050405020304" pitchFamily="18" charset="0"/>
              </a:rPr>
              <a:pPr/>
              <a:t>19</a:t>
            </a:fld>
            <a:endParaRPr lang="en-US" altLang="en-US" sz="1200">
              <a:latin typeface="Times New Roman" panose="02020603050405020304" pitchFamily="18" charset="0"/>
            </a:endParaRPr>
          </a:p>
        </p:txBody>
      </p:sp>
      <p:sp>
        <p:nvSpPr>
          <p:cNvPr id="54275"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n-US" altLang="en-US"/>
          </a:p>
        </p:txBody>
      </p:sp>
      <p:sp>
        <p:nvSpPr>
          <p:cNvPr id="54276"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850901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225550" y="687388"/>
            <a:ext cx="4549775" cy="3516312"/>
          </a:xfrm>
          <a:prstGeom prst="rect">
            <a:avLst/>
          </a:prstGeom>
          <a:ln/>
        </p:spPr>
      </p:sp>
      <p:sp>
        <p:nvSpPr>
          <p:cNvPr id="19459"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551B7BB5-7CAB-48DB-9DDC-FDBA37FF0DC4}" type="slidenum">
              <a:rPr lang="en-US" altLang="en-US" sz="1200" smtClean="0">
                <a:latin typeface="Times New Roman" panose="02020603050405020304" pitchFamily="18" charset="0"/>
              </a:rPr>
              <a:pPr/>
              <a:t>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988549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F65E8766-F3A5-47BB-A826-5299A426E55C}" type="slidenum">
              <a:rPr lang="en-US" altLang="en-US" sz="1200" smtClean="0">
                <a:latin typeface="Times New Roman" panose="02020603050405020304" pitchFamily="18" charset="0"/>
              </a:rPr>
              <a:pPr/>
              <a:t>20</a:t>
            </a:fld>
            <a:endParaRPr lang="en-US" altLang="en-US" sz="1200">
              <a:latin typeface="Times New Roman" panose="02020603050405020304" pitchFamily="18" charset="0"/>
            </a:endParaRPr>
          </a:p>
        </p:txBody>
      </p:sp>
      <p:sp>
        <p:nvSpPr>
          <p:cNvPr id="56323" name="Rectangle 2"/>
          <p:cNvSpPr>
            <a:spLocks noGrp="1" noChangeArrowheads="1"/>
          </p:cNvSpPr>
          <p:nvPr>
            <p:ph type="body" idx="1"/>
          </p:nvPr>
        </p:nvSpPr>
        <p:spPr>
          <a:xfrm>
            <a:off x="896938" y="4276725"/>
            <a:ext cx="4926012" cy="40449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830" tIns="42163" rIns="85830" bIns="42163"/>
          <a:lstStyle/>
          <a:p>
            <a:endParaRPr lang="es-MX" altLang="en-US"/>
          </a:p>
        </p:txBody>
      </p:sp>
      <p:sp>
        <p:nvSpPr>
          <p:cNvPr id="56324" name="Rectangle 3"/>
          <p:cNvSpPr>
            <a:spLocks noGrp="1" noRot="1" noChangeAspect="1" noChangeArrowheads="1" noTextEdit="1"/>
          </p:cNvSpPr>
          <p:nvPr>
            <p:ph type="sldImg"/>
          </p:nvPr>
        </p:nvSpPr>
        <p:spPr>
          <a:xfrm>
            <a:off x="1177925" y="679450"/>
            <a:ext cx="4362450" cy="3370263"/>
          </a:xfrm>
          <a:prstGeom prst="rect">
            <a:avLst/>
          </a:prstGeom>
          <a:ln w="12700" cap="flat">
            <a:solidFill>
              <a:schemeClr val="tx1"/>
            </a:solidFill>
          </a:ln>
        </p:spPr>
      </p:sp>
    </p:spTree>
    <p:extLst>
      <p:ext uri="{BB962C8B-B14F-4D97-AF65-F5344CB8AC3E}">
        <p14:creationId xmlns:p14="http://schemas.microsoft.com/office/powerpoint/2010/main" val="3182302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CFF1256F-B595-42FE-B743-DC39778F16C6}" type="slidenum">
              <a:rPr lang="en-US" altLang="en-US" sz="1200" smtClean="0">
                <a:latin typeface="Times New Roman" panose="02020603050405020304" pitchFamily="18" charset="0"/>
              </a:rPr>
              <a:pPr/>
              <a:t>21</a:t>
            </a:fld>
            <a:endParaRPr lang="en-US" altLang="en-US" sz="1200">
              <a:latin typeface="Times New Roman" panose="02020603050405020304" pitchFamily="18" charset="0"/>
            </a:endParaRPr>
          </a:p>
        </p:txBody>
      </p:sp>
      <p:sp>
        <p:nvSpPr>
          <p:cNvPr id="58371"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36" tIns="43638" rIns="88836" bIns="43638"/>
          <a:lstStyle/>
          <a:p>
            <a:endParaRPr lang="es-MX" altLang="en-US"/>
          </a:p>
        </p:txBody>
      </p:sp>
      <p:sp>
        <p:nvSpPr>
          <p:cNvPr id="58372"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1426387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1225550" y="687388"/>
            <a:ext cx="4549775" cy="3516312"/>
          </a:xfrm>
          <a:prstGeom prst="rect">
            <a:avLst/>
          </a:prstGeom>
          <a:ln/>
        </p:spPr>
      </p:sp>
      <p:sp>
        <p:nvSpPr>
          <p:cNvPr id="60419"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0420"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90480748-29F5-443E-B27F-4502E5232795}" type="slidenum">
              <a:rPr lang="en-US" altLang="en-US" sz="1200" smtClean="0">
                <a:latin typeface="Times New Roman" panose="02020603050405020304" pitchFamily="18" charset="0"/>
              </a:rPr>
              <a:pPr/>
              <a:t>22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546970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4677570-F94D-4FF0-8BA0-BB71CCBE6C27}" type="slidenum">
              <a:rPr lang="en-US" altLang="en-US" sz="1200" smtClean="0">
                <a:latin typeface="Times New Roman" panose="02020603050405020304" pitchFamily="18" charset="0"/>
              </a:rPr>
              <a:pPr/>
              <a:t>23</a:t>
            </a:fld>
            <a:endParaRPr lang="en-US" altLang="en-US" sz="1200">
              <a:latin typeface="Times New Roman" panose="02020603050405020304" pitchFamily="18" charset="0"/>
            </a:endParaRPr>
          </a:p>
        </p:txBody>
      </p:sp>
      <p:sp>
        <p:nvSpPr>
          <p:cNvPr id="62467"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36" tIns="43638" rIns="88836" bIns="43638"/>
          <a:lstStyle/>
          <a:p>
            <a:endParaRPr lang="es-MX" altLang="en-US"/>
          </a:p>
        </p:txBody>
      </p:sp>
      <p:sp>
        <p:nvSpPr>
          <p:cNvPr id="62468"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5109506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FB13440-53D0-43A3-BA63-A82B09CB3BD9}" type="slidenum">
              <a:rPr lang="en-US" altLang="en-US" sz="1200" smtClean="0">
                <a:latin typeface="Times New Roman" panose="02020603050405020304" pitchFamily="18" charset="0"/>
              </a:rPr>
              <a:pPr/>
              <a:t>24</a:t>
            </a:fld>
            <a:endParaRPr lang="en-US" altLang="en-US" sz="1200">
              <a:latin typeface="Times New Roman" panose="02020603050405020304" pitchFamily="18" charset="0"/>
            </a:endParaRPr>
          </a:p>
        </p:txBody>
      </p:sp>
      <p:sp>
        <p:nvSpPr>
          <p:cNvPr id="64515"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799" tIns="43621" rIns="88799" bIns="43621"/>
          <a:lstStyle/>
          <a:p>
            <a:endParaRPr lang="es-MX" altLang="en-US"/>
          </a:p>
        </p:txBody>
      </p:sp>
      <p:sp>
        <p:nvSpPr>
          <p:cNvPr id="64516"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2311367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43BBCD00-8273-46DB-A226-2B24B5DA7063}" type="slidenum">
              <a:rPr lang="en-US" altLang="en-US" sz="1200" smtClean="0">
                <a:latin typeface="Times New Roman" panose="02020603050405020304" pitchFamily="18" charset="0"/>
              </a:rPr>
              <a:pPr/>
              <a:t>25</a:t>
            </a:fld>
            <a:endParaRPr lang="en-US" altLang="en-US" sz="1200">
              <a:latin typeface="Times New Roman" panose="02020603050405020304" pitchFamily="18" charset="0"/>
            </a:endParaRPr>
          </a:p>
        </p:txBody>
      </p:sp>
      <p:sp>
        <p:nvSpPr>
          <p:cNvPr id="66563"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799" tIns="43621" rIns="88799" bIns="43621"/>
          <a:lstStyle/>
          <a:p>
            <a:endParaRPr lang="es-MX" altLang="en-US"/>
          </a:p>
        </p:txBody>
      </p:sp>
      <p:sp>
        <p:nvSpPr>
          <p:cNvPr id="66564"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2113223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6BE66F9-BD57-47EA-AC7C-3AE02AB59DC4}" type="slidenum">
              <a:rPr lang="en-US" altLang="en-US" sz="1200" smtClean="0">
                <a:latin typeface="Times New Roman" panose="02020603050405020304" pitchFamily="18" charset="0"/>
              </a:rPr>
              <a:pPr/>
              <a:t>26</a:t>
            </a:fld>
            <a:endParaRPr lang="en-US" altLang="en-US" sz="1200">
              <a:latin typeface="Times New Roman" panose="02020603050405020304" pitchFamily="18" charset="0"/>
            </a:endParaRPr>
          </a:p>
        </p:txBody>
      </p:sp>
      <p:sp>
        <p:nvSpPr>
          <p:cNvPr id="68611"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799" tIns="43621" rIns="88799" bIns="43621"/>
          <a:lstStyle/>
          <a:p>
            <a:endParaRPr lang="es-MX" altLang="en-US"/>
          </a:p>
        </p:txBody>
      </p:sp>
      <p:sp>
        <p:nvSpPr>
          <p:cNvPr id="68612"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3240927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F8AA5094-3703-4BEE-9EAF-A9ED94840123}" type="slidenum">
              <a:rPr lang="en-US" altLang="en-US" sz="1200" smtClean="0">
                <a:latin typeface="Times New Roman" panose="02020603050405020304" pitchFamily="18" charset="0"/>
              </a:rPr>
              <a:pPr/>
              <a:t>27</a:t>
            </a:fld>
            <a:endParaRPr lang="en-US" altLang="en-US" sz="1200">
              <a:latin typeface="Times New Roman" panose="02020603050405020304" pitchFamily="18" charset="0"/>
            </a:endParaRPr>
          </a:p>
        </p:txBody>
      </p:sp>
      <p:sp>
        <p:nvSpPr>
          <p:cNvPr id="70659"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36" tIns="43638" rIns="88836" bIns="43638"/>
          <a:lstStyle/>
          <a:p>
            <a:endParaRPr lang="es-MX" altLang="en-US"/>
          </a:p>
        </p:txBody>
      </p:sp>
      <p:sp>
        <p:nvSpPr>
          <p:cNvPr id="70660"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1198537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4203973D-F0B2-42CB-9A83-38EF9CBE6411}" type="slidenum">
              <a:rPr lang="en-US" altLang="en-US" sz="1200" smtClean="0">
                <a:latin typeface="Times New Roman" panose="02020603050405020304" pitchFamily="18" charset="0"/>
              </a:rPr>
              <a:pPr/>
              <a:t>28</a:t>
            </a:fld>
            <a:endParaRPr lang="en-US" altLang="en-US" sz="1200">
              <a:latin typeface="Times New Roman" panose="02020603050405020304" pitchFamily="18" charset="0"/>
            </a:endParaRPr>
          </a:p>
        </p:txBody>
      </p:sp>
      <p:sp>
        <p:nvSpPr>
          <p:cNvPr id="72707"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72708"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169591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687C31B0-9FB1-42B7-A9B7-2A134BDA017D}" type="slidenum">
              <a:rPr lang="en-US" altLang="en-US" sz="1200" smtClean="0">
                <a:latin typeface="Times New Roman" panose="02020603050405020304" pitchFamily="18" charset="0"/>
              </a:rPr>
              <a:pPr/>
              <a:t>29</a:t>
            </a:fld>
            <a:endParaRPr lang="en-US" altLang="en-US" sz="1200">
              <a:latin typeface="Times New Roman" panose="02020603050405020304" pitchFamily="18" charset="0"/>
            </a:endParaRPr>
          </a:p>
        </p:txBody>
      </p:sp>
      <p:sp>
        <p:nvSpPr>
          <p:cNvPr id="74755"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74756"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22360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225550" y="687388"/>
            <a:ext cx="4549775" cy="3516312"/>
          </a:xfrm>
          <a:prstGeom prst="rect">
            <a:avLst/>
          </a:prstGeom>
          <a:ln/>
        </p:spPr>
      </p:sp>
      <p:sp>
        <p:nvSpPr>
          <p:cNvPr id="21507"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1508"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8B5E7494-1F27-4BBA-812F-82EEFF5AE469}" type="slidenum">
              <a:rPr lang="en-US" altLang="en-US" sz="1200" smtClean="0">
                <a:latin typeface="Times New Roman" panose="02020603050405020304" pitchFamily="18" charset="0"/>
              </a:rPr>
              <a:pPr/>
              <a:t>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8810316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7680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7680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96EF2833-4DEF-4BEB-8EE0-047F8AFCDC81}" type="slidenum">
              <a:rPr lang="en-US" altLang="en-US" sz="1200" smtClean="0">
                <a:latin typeface="Times New Roman" panose="02020603050405020304" pitchFamily="18" charset="0"/>
              </a:rPr>
              <a:pPr/>
              <a:t>30</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1029450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443D7E8-0466-4488-8C9F-B5977BC7629C}" type="slidenum">
              <a:rPr lang="en-US" altLang="en-US" sz="1200" smtClean="0">
                <a:latin typeface="Times New Roman" panose="02020603050405020304" pitchFamily="18" charset="0"/>
              </a:rPr>
              <a:pPr/>
              <a:t>31</a:t>
            </a:fld>
            <a:endParaRPr lang="en-US" altLang="en-US" sz="1200">
              <a:latin typeface="Times New Roman" panose="02020603050405020304" pitchFamily="18" charset="0"/>
            </a:endParaRPr>
          </a:p>
        </p:txBody>
      </p:sp>
      <p:sp>
        <p:nvSpPr>
          <p:cNvPr id="78851"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78852"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28835653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AF56C222-4C2B-469C-B31D-79A89FDB39EA}" type="slidenum">
              <a:rPr lang="en-US" altLang="en-US" sz="1200" smtClean="0">
                <a:latin typeface="Times New Roman" panose="02020603050405020304" pitchFamily="18" charset="0"/>
              </a:rPr>
              <a:pPr/>
              <a:t>32</a:t>
            </a:fld>
            <a:endParaRPr lang="en-US" altLang="en-US" sz="1200">
              <a:latin typeface="Times New Roman" panose="02020603050405020304" pitchFamily="18" charset="0"/>
            </a:endParaRPr>
          </a:p>
        </p:txBody>
      </p:sp>
      <p:sp>
        <p:nvSpPr>
          <p:cNvPr id="80899"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80900"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32419575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82947"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82948"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57756499-6AA3-4986-9FCA-1179241E2700}" type="slidenum">
              <a:rPr lang="en-US" altLang="en-US" sz="1200" smtClean="0">
                <a:latin typeface="Times New Roman" panose="02020603050405020304" pitchFamily="18" charset="0"/>
              </a:rPr>
              <a:pPr/>
              <a:t>33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40685024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xfrm>
            <a:off x="1225550" y="687388"/>
            <a:ext cx="4549775" cy="3516312"/>
          </a:xfrm>
          <a:prstGeom prst="rect">
            <a:avLst/>
          </a:prstGeom>
          <a:ln/>
        </p:spPr>
      </p:sp>
      <p:sp>
        <p:nvSpPr>
          <p:cNvPr id="84995"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4996"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A61431D3-7C41-46C2-8DC6-4449025BC226}" type="slidenum">
              <a:rPr lang="en-US" altLang="en-US" sz="1200" smtClean="0">
                <a:latin typeface="Times New Roman" panose="02020603050405020304" pitchFamily="18" charset="0"/>
              </a:rPr>
              <a:pPr/>
              <a:t>34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1641111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xfrm>
            <a:off x="1225550" y="687388"/>
            <a:ext cx="4549775" cy="3516312"/>
          </a:xfrm>
          <a:prstGeom prst="rect">
            <a:avLst/>
          </a:prstGeom>
          <a:ln/>
        </p:spPr>
      </p:sp>
      <p:sp>
        <p:nvSpPr>
          <p:cNvPr id="87043"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7044"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525DE324-6434-4583-A6B3-3EB7C5D368C4}" type="slidenum">
              <a:rPr lang="en-US" altLang="en-US" sz="1200" smtClean="0">
                <a:latin typeface="Times New Roman" panose="02020603050405020304" pitchFamily="18" charset="0"/>
              </a:rPr>
              <a:pPr/>
              <a:t>35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6426705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1225550" y="687388"/>
            <a:ext cx="4549775" cy="3516312"/>
          </a:xfrm>
          <a:prstGeom prst="rect">
            <a:avLst/>
          </a:prstGeom>
          <a:ln/>
        </p:spPr>
      </p:sp>
      <p:sp>
        <p:nvSpPr>
          <p:cNvPr id="89091"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9092"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FA3C870B-853E-46F3-9B3B-6352D5AD74A4}" type="slidenum">
              <a:rPr lang="en-US" altLang="en-US" sz="1200" smtClean="0">
                <a:latin typeface="Times New Roman" panose="02020603050405020304" pitchFamily="18" charset="0"/>
              </a:rPr>
              <a:pPr/>
              <a:t>36</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8046405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5550" y="687388"/>
            <a:ext cx="4549775" cy="3516312"/>
          </a:xfrm>
          <a:prstGeom prst="rect">
            <a:avLst/>
          </a:prstGeom>
          <a:ln/>
        </p:spPr>
      </p:sp>
      <p:sp>
        <p:nvSpPr>
          <p:cNvPr id="91139"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1140"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9D3EBAB5-D266-4AAD-9405-59ADB46579F5}" type="slidenum">
              <a:rPr lang="en-US" altLang="en-US" sz="1200" smtClean="0">
                <a:latin typeface="Times New Roman" panose="02020603050405020304" pitchFamily="18" charset="0"/>
              </a:rPr>
              <a:pPr/>
              <a:t>37</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1944193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xfrm>
            <a:off x="1225550" y="687388"/>
            <a:ext cx="4549775" cy="3516312"/>
          </a:xfrm>
          <a:prstGeom prst="rect">
            <a:avLst/>
          </a:prstGeom>
          <a:ln/>
        </p:spPr>
      </p:sp>
      <p:sp>
        <p:nvSpPr>
          <p:cNvPr id="93187"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3188"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5680A1EC-46ED-468D-B5FE-F9339B52DC81}" type="slidenum">
              <a:rPr lang="en-US" altLang="en-US" sz="1200" smtClean="0">
                <a:latin typeface="Times New Roman" panose="02020603050405020304" pitchFamily="18" charset="0"/>
              </a:rPr>
              <a:pPr/>
              <a:t>38</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6851908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xfrm>
            <a:off x="1225550" y="687388"/>
            <a:ext cx="4549775" cy="3516312"/>
          </a:xfrm>
          <a:prstGeom prst="rect">
            <a:avLst/>
          </a:prstGeom>
          <a:ln/>
        </p:spPr>
      </p:sp>
      <p:sp>
        <p:nvSpPr>
          <p:cNvPr id="95235"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5236"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defRPr sz="2400">
                <a:solidFill>
                  <a:schemeClr val="tx1"/>
                </a:solidFill>
                <a:latin typeface="SAS Monospace" pitchFamily="49" charset="0"/>
              </a:defRPr>
            </a:lvl1pPr>
            <a:lvl2pPr marL="741363" indent="-284163" defTabSz="950913">
              <a:defRPr sz="2400">
                <a:solidFill>
                  <a:schemeClr val="tx1"/>
                </a:solidFill>
                <a:latin typeface="SAS Monospace" pitchFamily="49" charset="0"/>
              </a:defRPr>
            </a:lvl2pPr>
            <a:lvl3pPr marL="1141413" indent="-227013" defTabSz="950913">
              <a:defRPr sz="2400">
                <a:solidFill>
                  <a:schemeClr val="tx1"/>
                </a:solidFill>
                <a:latin typeface="SAS Monospace" pitchFamily="49" charset="0"/>
              </a:defRPr>
            </a:lvl3pPr>
            <a:lvl4pPr marL="1598613" indent="-227013" defTabSz="950913">
              <a:defRPr sz="2400">
                <a:solidFill>
                  <a:schemeClr val="tx1"/>
                </a:solidFill>
                <a:latin typeface="SAS Monospace" pitchFamily="49" charset="0"/>
              </a:defRPr>
            </a:lvl4pPr>
            <a:lvl5pPr marL="2055813" indent="-227013" defTabSz="950913">
              <a:defRPr sz="2400">
                <a:solidFill>
                  <a:schemeClr val="tx1"/>
                </a:solidFill>
                <a:latin typeface="SAS Monospace" pitchFamily="49" charset="0"/>
              </a:defRPr>
            </a:lvl5pPr>
            <a:lvl6pPr marL="2513013" indent="-227013" defTabSz="950913" eaLnBrk="0" fontAlgn="base" hangingPunct="0">
              <a:spcBef>
                <a:spcPct val="0"/>
              </a:spcBef>
              <a:spcAft>
                <a:spcPct val="0"/>
              </a:spcAft>
              <a:defRPr sz="2400">
                <a:solidFill>
                  <a:schemeClr val="tx1"/>
                </a:solidFill>
                <a:latin typeface="SAS Monospace" pitchFamily="49" charset="0"/>
              </a:defRPr>
            </a:lvl6pPr>
            <a:lvl7pPr marL="2970213" indent="-227013" defTabSz="950913" eaLnBrk="0" fontAlgn="base" hangingPunct="0">
              <a:spcBef>
                <a:spcPct val="0"/>
              </a:spcBef>
              <a:spcAft>
                <a:spcPct val="0"/>
              </a:spcAft>
              <a:defRPr sz="2400">
                <a:solidFill>
                  <a:schemeClr val="tx1"/>
                </a:solidFill>
                <a:latin typeface="SAS Monospace" pitchFamily="49" charset="0"/>
              </a:defRPr>
            </a:lvl7pPr>
            <a:lvl8pPr marL="3427413" indent="-227013" defTabSz="950913" eaLnBrk="0" fontAlgn="base" hangingPunct="0">
              <a:spcBef>
                <a:spcPct val="0"/>
              </a:spcBef>
              <a:spcAft>
                <a:spcPct val="0"/>
              </a:spcAft>
              <a:defRPr sz="2400">
                <a:solidFill>
                  <a:schemeClr val="tx1"/>
                </a:solidFill>
                <a:latin typeface="SAS Monospace" pitchFamily="49" charset="0"/>
              </a:defRPr>
            </a:lvl8pPr>
            <a:lvl9pPr marL="3884613" indent="-227013" defTabSz="950913" eaLnBrk="0" fontAlgn="base" hangingPunct="0">
              <a:spcBef>
                <a:spcPct val="0"/>
              </a:spcBef>
              <a:spcAft>
                <a:spcPct val="0"/>
              </a:spcAft>
              <a:defRPr sz="2400">
                <a:solidFill>
                  <a:schemeClr val="tx1"/>
                </a:solidFill>
                <a:latin typeface="SAS Monospace" pitchFamily="49" charset="0"/>
              </a:defRPr>
            </a:lvl9pPr>
          </a:lstStyle>
          <a:p>
            <a:fld id="{8178385E-FCB3-4C72-A768-D51FC12F1CFF}" type="slidenum">
              <a:rPr lang="en-US" altLang="en-US" sz="1400" smtClean="0">
                <a:latin typeface="Times New Roman" panose="02020603050405020304" pitchFamily="18" charset="0"/>
              </a:rPr>
              <a:pPr/>
              <a:t>39</a:t>
            </a:fld>
            <a:endParaRPr lang="en-US" altLang="en-US" sz="1400">
              <a:latin typeface="Times New Roman" panose="02020603050405020304" pitchFamily="18" charset="0"/>
            </a:endParaRPr>
          </a:p>
        </p:txBody>
      </p:sp>
    </p:spTree>
    <p:extLst>
      <p:ext uri="{BB962C8B-B14F-4D97-AF65-F5344CB8AC3E}">
        <p14:creationId xmlns:p14="http://schemas.microsoft.com/office/powerpoint/2010/main" val="1096306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2355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2355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BC3580A-1173-41DE-8F7F-3BDDBCF98C90}" type="slidenum">
              <a:rPr lang="en-US" altLang="en-US" sz="1200" smtClean="0">
                <a:latin typeface="Times New Roman" panose="02020603050405020304" pitchFamily="18" charset="0"/>
              </a:rPr>
              <a:pPr/>
              <a:t>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857883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xfrm>
            <a:off x="1225550" y="687388"/>
            <a:ext cx="4549775" cy="3516312"/>
          </a:xfrm>
          <a:prstGeom prst="rect">
            <a:avLst/>
          </a:prstGeom>
          <a:ln/>
        </p:spPr>
      </p:sp>
      <p:sp>
        <p:nvSpPr>
          <p:cNvPr id="97283"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7284"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defRPr sz="2400">
                <a:solidFill>
                  <a:schemeClr val="tx1"/>
                </a:solidFill>
                <a:latin typeface="SAS Monospace" pitchFamily="49" charset="0"/>
              </a:defRPr>
            </a:lvl1pPr>
            <a:lvl2pPr marL="741363" indent="-284163" defTabSz="950913">
              <a:defRPr sz="2400">
                <a:solidFill>
                  <a:schemeClr val="tx1"/>
                </a:solidFill>
                <a:latin typeface="SAS Monospace" pitchFamily="49" charset="0"/>
              </a:defRPr>
            </a:lvl2pPr>
            <a:lvl3pPr marL="1141413" indent="-227013" defTabSz="950913">
              <a:defRPr sz="2400">
                <a:solidFill>
                  <a:schemeClr val="tx1"/>
                </a:solidFill>
                <a:latin typeface="SAS Monospace" pitchFamily="49" charset="0"/>
              </a:defRPr>
            </a:lvl3pPr>
            <a:lvl4pPr marL="1598613" indent="-227013" defTabSz="950913">
              <a:defRPr sz="2400">
                <a:solidFill>
                  <a:schemeClr val="tx1"/>
                </a:solidFill>
                <a:latin typeface="SAS Monospace" pitchFamily="49" charset="0"/>
              </a:defRPr>
            </a:lvl4pPr>
            <a:lvl5pPr marL="2055813" indent="-227013" defTabSz="950913">
              <a:defRPr sz="2400">
                <a:solidFill>
                  <a:schemeClr val="tx1"/>
                </a:solidFill>
                <a:latin typeface="SAS Monospace" pitchFamily="49" charset="0"/>
              </a:defRPr>
            </a:lvl5pPr>
            <a:lvl6pPr marL="2513013" indent="-227013" defTabSz="950913" eaLnBrk="0" fontAlgn="base" hangingPunct="0">
              <a:spcBef>
                <a:spcPct val="0"/>
              </a:spcBef>
              <a:spcAft>
                <a:spcPct val="0"/>
              </a:spcAft>
              <a:defRPr sz="2400">
                <a:solidFill>
                  <a:schemeClr val="tx1"/>
                </a:solidFill>
                <a:latin typeface="SAS Monospace" pitchFamily="49" charset="0"/>
              </a:defRPr>
            </a:lvl6pPr>
            <a:lvl7pPr marL="2970213" indent="-227013" defTabSz="950913" eaLnBrk="0" fontAlgn="base" hangingPunct="0">
              <a:spcBef>
                <a:spcPct val="0"/>
              </a:spcBef>
              <a:spcAft>
                <a:spcPct val="0"/>
              </a:spcAft>
              <a:defRPr sz="2400">
                <a:solidFill>
                  <a:schemeClr val="tx1"/>
                </a:solidFill>
                <a:latin typeface="SAS Monospace" pitchFamily="49" charset="0"/>
              </a:defRPr>
            </a:lvl7pPr>
            <a:lvl8pPr marL="3427413" indent="-227013" defTabSz="950913" eaLnBrk="0" fontAlgn="base" hangingPunct="0">
              <a:spcBef>
                <a:spcPct val="0"/>
              </a:spcBef>
              <a:spcAft>
                <a:spcPct val="0"/>
              </a:spcAft>
              <a:defRPr sz="2400">
                <a:solidFill>
                  <a:schemeClr val="tx1"/>
                </a:solidFill>
                <a:latin typeface="SAS Monospace" pitchFamily="49" charset="0"/>
              </a:defRPr>
            </a:lvl8pPr>
            <a:lvl9pPr marL="3884613" indent="-227013" defTabSz="950913" eaLnBrk="0" fontAlgn="base" hangingPunct="0">
              <a:spcBef>
                <a:spcPct val="0"/>
              </a:spcBef>
              <a:spcAft>
                <a:spcPct val="0"/>
              </a:spcAft>
              <a:defRPr sz="2400">
                <a:solidFill>
                  <a:schemeClr val="tx1"/>
                </a:solidFill>
                <a:latin typeface="SAS Monospace" pitchFamily="49" charset="0"/>
              </a:defRPr>
            </a:lvl9pPr>
          </a:lstStyle>
          <a:p>
            <a:fld id="{8667C99E-E95F-4944-9D7B-EFE2130C008D}" type="slidenum">
              <a:rPr lang="en-US" altLang="en-US" sz="1400" smtClean="0">
                <a:latin typeface="Times New Roman" panose="02020603050405020304" pitchFamily="18" charset="0"/>
              </a:rPr>
              <a:pPr/>
              <a:t>40</a:t>
            </a:fld>
            <a:endParaRPr lang="en-US" altLang="en-US" sz="1400">
              <a:latin typeface="Times New Roman" panose="02020603050405020304" pitchFamily="18" charset="0"/>
            </a:endParaRPr>
          </a:p>
        </p:txBody>
      </p:sp>
    </p:spTree>
    <p:extLst>
      <p:ext uri="{BB962C8B-B14F-4D97-AF65-F5344CB8AC3E}">
        <p14:creationId xmlns:p14="http://schemas.microsoft.com/office/powerpoint/2010/main" val="31179315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xfrm>
            <a:off x="1225550" y="687388"/>
            <a:ext cx="4549775" cy="3516312"/>
          </a:xfrm>
          <a:prstGeom prst="rect">
            <a:avLst/>
          </a:prstGeom>
          <a:ln/>
        </p:spPr>
      </p:sp>
      <p:sp>
        <p:nvSpPr>
          <p:cNvPr id="99331"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9332"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defRPr sz="2400">
                <a:solidFill>
                  <a:schemeClr val="tx1"/>
                </a:solidFill>
                <a:latin typeface="SAS Monospace" pitchFamily="49" charset="0"/>
              </a:defRPr>
            </a:lvl1pPr>
            <a:lvl2pPr marL="741363" indent="-284163" defTabSz="950913">
              <a:defRPr sz="2400">
                <a:solidFill>
                  <a:schemeClr val="tx1"/>
                </a:solidFill>
                <a:latin typeface="SAS Monospace" pitchFamily="49" charset="0"/>
              </a:defRPr>
            </a:lvl2pPr>
            <a:lvl3pPr marL="1141413" indent="-227013" defTabSz="950913">
              <a:defRPr sz="2400">
                <a:solidFill>
                  <a:schemeClr val="tx1"/>
                </a:solidFill>
                <a:latin typeface="SAS Monospace" pitchFamily="49" charset="0"/>
              </a:defRPr>
            </a:lvl3pPr>
            <a:lvl4pPr marL="1598613" indent="-227013" defTabSz="950913">
              <a:defRPr sz="2400">
                <a:solidFill>
                  <a:schemeClr val="tx1"/>
                </a:solidFill>
                <a:latin typeface="SAS Monospace" pitchFamily="49" charset="0"/>
              </a:defRPr>
            </a:lvl4pPr>
            <a:lvl5pPr marL="2055813" indent="-227013" defTabSz="950913">
              <a:defRPr sz="2400">
                <a:solidFill>
                  <a:schemeClr val="tx1"/>
                </a:solidFill>
                <a:latin typeface="SAS Monospace" pitchFamily="49" charset="0"/>
              </a:defRPr>
            </a:lvl5pPr>
            <a:lvl6pPr marL="2513013" indent="-227013" defTabSz="950913" eaLnBrk="0" fontAlgn="base" hangingPunct="0">
              <a:spcBef>
                <a:spcPct val="0"/>
              </a:spcBef>
              <a:spcAft>
                <a:spcPct val="0"/>
              </a:spcAft>
              <a:defRPr sz="2400">
                <a:solidFill>
                  <a:schemeClr val="tx1"/>
                </a:solidFill>
                <a:latin typeface="SAS Monospace" pitchFamily="49" charset="0"/>
              </a:defRPr>
            </a:lvl6pPr>
            <a:lvl7pPr marL="2970213" indent="-227013" defTabSz="950913" eaLnBrk="0" fontAlgn="base" hangingPunct="0">
              <a:spcBef>
                <a:spcPct val="0"/>
              </a:spcBef>
              <a:spcAft>
                <a:spcPct val="0"/>
              </a:spcAft>
              <a:defRPr sz="2400">
                <a:solidFill>
                  <a:schemeClr val="tx1"/>
                </a:solidFill>
                <a:latin typeface="SAS Monospace" pitchFamily="49" charset="0"/>
              </a:defRPr>
            </a:lvl7pPr>
            <a:lvl8pPr marL="3427413" indent="-227013" defTabSz="950913" eaLnBrk="0" fontAlgn="base" hangingPunct="0">
              <a:spcBef>
                <a:spcPct val="0"/>
              </a:spcBef>
              <a:spcAft>
                <a:spcPct val="0"/>
              </a:spcAft>
              <a:defRPr sz="2400">
                <a:solidFill>
                  <a:schemeClr val="tx1"/>
                </a:solidFill>
                <a:latin typeface="SAS Monospace" pitchFamily="49" charset="0"/>
              </a:defRPr>
            </a:lvl8pPr>
            <a:lvl9pPr marL="3884613" indent="-227013" defTabSz="950913" eaLnBrk="0" fontAlgn="base" hangingPunct="0">
              <a:spcBef>
                <a:spcPct val="0"/>
              </a:spcBef>
              <a:spcAft>
                <a:spcPct val="0"/>
              </a:spcAft>
              <a:defRPr sz="2400">
                <a:solidFill>
                  <a:schemeClr val="tx1"/>
                </a:solidFill>
                <a:latin typeface="SAS Monospace" pitchFamily="49" charset="0"/>
              </a:defRPr>
            </a:lvl9pPr>
          </a:lstStyle>
          <a:p>
            <a:fld id="{1FC1E8B8-9BA8-4E07-AF4E-BBA11F9B1D00}" type="slidenum">
              <a:rPr lang="en-US" altLang="en-US" sz="1400" smtClean="0">
                <a:latin typeface="Times New Roman" panose="02020603050405020304" pitchFamily="18" charset="0"/>
              </a:rPr>
              <a:pPr/>
              <a:t>41</a:t>
            </a:fld>
            <a:endParaRPr lang="en-US" altLang="en-US" sz="1400">
              <a:latin typeface="Times New Roman" panose="02020603050405020304" pitchFamily="18" charset="0"/>
            </a:endParaRPr>
          </a:p>
        </p:txBody>
      </p:sp>
    </p:spTree>
    <p:extLst>
      <p:ext uri="{BB962C8B-B14F-4D97-AF65-F5344CB8AC3E}">
        <p14:creationId xmlns:p14="http://schemas.microsoft.com/office/powerpoint/2010/main" val="11248326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xfrm>
            <a:off x="1225550" y="687388"/>
            <a:ext cx="4549775" cy="3516312"/>
          </a:xfrm>
          <a:prstGeom prst="rect">
            <a:avLst/>
          </a:prstGeom>
          <a:ln/>
        </p:spPr>
      </p:sp>
      <p:sp>
        <p:nvSpPr>
          <p:cNvPr id="101379"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1380"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defRPr sz="2400">
                <a:solidFill>
                  <a:schemeClr val="tx1"/>
                </a:solidFill>
                <a:latin typeface="SAS Monospace" pitchFamily="49" charset="0"/>
              </a:defRPr>
            </a:lvl1pPr>
            <a:lvl2pPr marL="741363" indent="-284163" defTabSz="950913">
              <a:defRPr sz="2400">
                <a:solidFill>
                  <a:schemeClr val="tx1"/>
                </a:solidFill>
                <a:latin typeface="SAS Monospace" pitchFamily="49" charset="0"/>
              </a:defRPr>
            </a:lvl2pPr>
            <a:lvl3pPr marL="1141413" indent="-227013" defTabSz="950913">
              <a:defRPr sz="2400">
                <a:solidFill>
                  <a:schemeClr val="tx1"/>
                </a:solidFill>
                <a:latin typeface="SAS Monospace" pitchFamily="49" charset="0"/>
              </a:defRPr>
            </a:lvl3pPr>
            <a:lvl4pPr marL="1598613" indent="-227013" defTabSz="950913">
              <a:defRPr sz="2400">
                <a:solidFill>
                  <a:schemeClr val="tx1"/>
                </a:solidFill>
                <a:latin typeface="SAS Monospace" pitchFamily="49" charset="0"/>
              </a:defRPr>
            </a:lvl4pPr>
            <a:lvl5pPr marL="2055813" indent="-227013" defTabSz="950913">
              <a:defRPr sz="2400">
                <a:solidFill>
                  <a:schemeClr val="tx1"/>
                </a:solidFill>
                <a:latin typeface="SAS Monospace" pitchFamily="49" charset="0"/>
              </a:defRPr>
            </a:lvl5pPr>
            <a:lvl6pPr marL="2513013" indent="-227013" defTabSz="950913" eaLnBrk="0" fontAlgn="base" hangingPunct="0">
              <a:spcBef>
                <a:spcPct val="0"/>
              </a:spcBef>
              <a:spcAft>
                <a:spcPct val="0"/>
              </a:spcAft>
              <a:defRPr sz="2400">
                <a:solidFill>
                  <a:schemeClr val="tx1"/>
                </a:solidFill>
                <a:latin typeface="SAS Monospace" pitchFamily="49" charset="0"/>
              </a:defRPr>
            </a:lvl6pPr>
            <a:lvl7pPr marL="2970213" indent="-227013" defTabSz="950913" eaLnBrk="0" fontAlgn="base" hangingPunct="0">
              <a:spcBef>
                <a:spcPct val="0"/>
              </a:spcBef>
              <a:spcAft>
                <a:spcPct val="0"/>
              </a:spcAft>
              <a:defRPr sz="2400">
                <a:solidFill>
                  <a:schemeClr val="tx1"/>
                </a:solidFill>
                <a:latin typeface="SAS Monospace" pitchFamily="49" charset="0"/>
              </a:defRPr>
            </a:lvl7pPr>
            <a:lvl8pPr marL="3427413" indent="-227013" defTabSz="950913" eaLnBrk="0" fontAlgn="base" hangingPunct="0">
              <a:spcBef>
                <a:spcPct val="0"/>
              </a:spcBef>
              <a:spcAft>
                <a:spcPct val="0"/>
              </a:spcAft>
              <a:defRPr sz="2400">
                <a:solidFill>
                  <a:schemeClr val="tx1"/>
                </a:solidFill>
                <a:latin typeface="SAS Monospace" pitchFamily="49" charset="0"/>
              </a:defRPr>
            </a:lvl8pPr>
            <a:lvl9pPr marL="3884613" indent="-227013" defTabSz="950913" eaLnBrk="0" fontAlgn="base" hangingPunct="0">
              <a:spcBef>
                <a:spcPct val="0"/>
              </a:spcBef>
              <a:spcAft>
                <a:spcPct val="0"/>
              </a:spcAft>
              <a:defRPr sz="2400">
                <a:solidFill>
                  <a:schemeClr val="tx1"/>
                </a:solidFill>
                <a:latin typeface="SAS Monospace" pitchFamily="49" charset="0"/>
              </a:defRPr>
            </a:lvl9pPr>
          </a:lstStyle>
          <a:p>
            <a:fld id="{F51FA328-615B-4D19-B1BE-083202DA5153}" type="slidenum">
              <a:rPr lang="en-US" altLang="en-US" sz="1400" smtClean="0">
                <a:latin typeface="Times New Roman" panose="02020603050405020304" pitchFamily="18" charset="0"/>
              </a:rPr>
              <a:pPr/>
              <a:t>42</a:t>
            </a:fld>
            <a:endParaRPr lang="en-US" altLang="en-US" sz="1400">
              <a:latin typeface="Times New Roman" panose="02020603050405020304" pitchFamily="18" charset="0"/>
            </a:endParaRPr>
          </a:p>
        </p:txBody>
      </p:sp>
    </p:spTree>
    <p:extLst>
      <p:ext uri="{BB962C8B-B14F-4D97-AF65-F5344CB8AC3E}">
        <p14:creationId xmlns:p14="http://schemas.microsoft.com/office/powerpoint/2010/main" val="22594182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xfrm>
            <a:off x="1225550" y="687388"/>
            <a:ext cx="4549775" cy="3516312"/>
          </a:xfrm>
          <a:prstGeom prst="rect">
            <a:avLst/>
          </a:prstGeom>
          <a:ln/>
        </p:spPr>
      </p:sp>
      <p:sp>
        <p:nvSpPr>
          <p:cNvPr id="103427"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3428"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defRPr sz="2400">
                <a:solidFill>
                  <a:schemeClr val="tx1"/>
                </a:solidFill>
                <a:latin typeface="SAS Monospace" pitchFamily="49" charset="0"/>
              </a:defRPr>
            </a:lvl1pPr>
            <a:lvl2pPr marL="741363" indent="-284163" defTabSz="950913">
              <a:defRPr sz="2400">
                <a:solidFill>
                  <a:schemeClr val="tx1"/>
                </a:solidFill>
                <a:latin typeface="SAS Monospace" pitchFamily="49" charset="0"/>
              </a:defRPr>
            </a:lvl2pPr>
            <a:lvl3pPr marL="1141413" indent="-227013" defTabSz="950913">
              <a:defRPr sz="2400">
                <a:solidFill>
                  <a:schemeClr val="tx1"/>
                </a:solidFill>
                <a:latin typeface="SAS Monospace" pitchFamily="49" charset="0"/>
              </a:defRPr>
            </a:lvl3pPr>
            <a:lvl4pPr marL="1598613" indent="-227013" defTabSz="950913">
              <a:defRPr sz="2400">
                <a:solidFill>
                  <a:schemeClr val="tx1"/>
                </a:solidFill>
                <a:latin typeface="SAS Monospace" pitchFamily="49" charset="0"/>
              </a:defRPr>
            </a:lvl4pPr>
            <a:lvl5pPr marL="2055813" indent="-227013" defTabSz="950913">
              <a:defRPr sz="2400">
                <a:solidFill>
                  <a:schemeClr val="tx1"/>
                </a:solidFill>
                <a:latin typeface="SAS Monospace" pitchFamily="49" charset="0"/>
              </a:defRPr>
            </a:lvl5pPr>
            <a:lvl6pPr marL="2513013" indent="-227013" defTabSz="950913" eaLnBrk="0" fontAlgn="base" hangingPunct="0">
              <a:spcBef>
                <a:spcPct val="0"/>
              </a:spcBef>
              <a:spcAft>
                <a:spcPct val="0"/>
              </a:spcAft>
              <a:defRPr sz="2400">
                <a:solidFill>
                  <a:schemeClr val="tx1"/>
                </a:solidFill>
                <a:latin typeface="SAS Monospace" pitchFamily="49" charset="0"/>
              </a:defRPr>
            </a:lvl6pPr>
            <a:lvl7pPr marL="2970213" indent="-227013" defTabSz="950913" eaLnBrk="0" fontAlgn="base" hangingPunct="0">
              <a:spcBef>
                <a:spcPct val="0"/>
              </a:spcBef>
              <a:spcAft>
                <a:spcPct val="0"/>
              </a:spcAft>
              <a:defRPr sz="2400">
                <a:solidFill>
                  <a:schemeClr val="tx1"/>
                </a:solidFill>
                <a:latin typeface="SAS Monospace" pitchFamily="49" charset="0"/>
              </a:defRPr>
            </a:lvl7pPr>
            <a:lvl8pPr marL="3427413" indent="-227013" defTabSz="950913" eaLnBrk="0" fontAlgn="base" hangingPunct="0">
              <a:spcBef>
                <a:spcPct val="0"/>
              </a:spcBef>
              <a:spcAft>
                <a:spcPct val="0"/>
              </a:spcAft>
              <a:defRPr sz="2400">
                <a:solidFill>
                  <a:schemeClr val="tx1"/>
                </a:solidFill>
                <a:latin typeface="SAS Monospace" pitchFamily="49" charset="0"/>
              </a:defRPr>
            </a:lvl8pPr>
            <a:lvl9pPr marL="3884613" indent="-227013" defTabSz="950913" eaLnBrk="0" fontAlgn="base" hangingPunct="0">
              <a:spcBef>
                <a:spcPct val="0"/>
              </a:spcBef>
              <a:spcAft>
                <a:spcPct val="0"/>
              </a:spcAft>
              <a:defRPr sz="2400">
                <a:solidFill>
                  <a:schemeClr val="tx1"/>
                </a:solidFill>
                <a:latin typeface="SAS Monospace" pitchFamily="49" charset="0"/>
              </a:defRPr>
            </a:lvl9pPr>
          </a:lstStyle>
          <a:p>
            <a:fld id="{413B55E8-E677-40CB-9E9C-4DA45D455BE3}" type="slidenum">
              <a:rPr lang="en-US" altLang="en-US" sz="1400" smtClean="0">
                <a:latin typeface="Times New Roman" panose="02020603050405020304" pitchFamily="18" charset="0"/>
              </a:rPr>
              <a:pPr/>
              <a:t>43</a:t>
            </a:fld>
            <a:endParaRPr lang="en-US" altLang="en-US" sz="1400">
              <a:latin typeface="Times New Roman" panose="02020603050405020304" pitchFamily="18" charset="0"/>
            </a:endParaRPr>
          </a:p>
        </p:txBody>
      </p:sp>
    </p:spTree>
    <p:extLst>
      <p:ext uri="{BB962C8B-B14F-4D97-AF65-F5344CB8AC3E}">
        <p14:creationId xmlns:p14="http://schemas.microsoft.com/office/powerpoint/2010/main" val="485221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xfrm>
            <a:off x="1225550" y="687388"/>
            <a:ext cx="4549775" cy="3516312"/>
          </a:xfrm>
          <a:prstGeom prst="rect">
            <a:avLst/>
          </a:prstGeom>
          <a:ln/>
        </p:spPr>
      </p:sp>
      <p:sp>
        <p:nvSpPr>
          <p:cNvPr id="105475"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5476"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AABD076C-8251-4B4A-89A0-EDB29E85FFD2}" type="slidenum">
              <a:rPr lang="en-US" altLang="en-US" sz="1200" smtClean="0">
                <a:latin typeface="Times New Roman" panose="02020603050405020304" pitchFamily="18" charset="0"/>
              </a:rPr>
              <a:pPr/>
              <a:t>44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9114317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xfrm>
            <a:off x="1225550" y="687388"/>
            <a:ext cx="4549775" cy="3516312"/>
          </a:xfrm>
          <a:prstGeom prst="rect">
            <a:avLst/>
          </a:prstGeom>
          <a:ln/>
        </p:spPr>
      </p:sp>
      <p:sp>
        <p:nvSpPr>
          <p:cNvPr id="107523"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7524"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73C2F3A9-6E4B-4358-B010-83DCFF03FB34}" type="slidenum">
              <a:rPr lang="en-US" altLang="en-US" sz="1200" smtClean="0">
                <a:latin typeface="Times New Roman" panose="02020603050405020304" pitchFamily="18" charset="0"/>
              </a:rPr>
              <a:pPr/>
              <a:t>45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7841759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xfrm>
            <a:off x="1225550" y="687388"/>
            <a:ext cx="4549775" cy="3516312"/>
          </a:xfrm>
          <a:prstGeom prst="rect">
            <a:avLst/>
          </a:prstGeom>
          <a:ln/>
        </p:spPr>
      </p:sp>
      <p:sp>
        <p:nvSpPr>
          <p:cNvPr id="109571"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9572"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328598B5-C8C9-432E-9D87-AC0A38C2B127}" type="slidenum">
              <a:rPr lang="en-US" altLang="en-US" sz="1200" smtClean="0">
                <a:latin typeface="Times New Roman" panose="02020603050405020304" pitchFamily="18" charset="0"/>
              </a:rPr>
              <a:pPr/>
              <a:t>46</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7087024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7263">
              <a:defRPr sz="2400">
                <a:solidFill>
                  <a:schemeClr val="tx1"/>
                </a:solidFill>
                <a:latin typeface="SAS Monospace" pitchFamily="49" charset="0"/>
              </a:defRPr>
            </a:lvl1pPr>
            <a:lvl2pPr marL="774700" indent="-295275" defTabSz="957263">
              <a:defRPr sz="2400">
                <a:solidFill>
                  <a:schemeClr val="tx1"/>
                </a:solidFill>
                <a:latin typeface="SAS Monospace" pitchFamily="49" charset="0"/>
              </a:defRPr>
            </a:lvl2pPr>
            <a:lvl3pPr marL="1190625" indent="-236538" defTabSz="957263">
              <a:defRPr sz="2400">
                <a:solidFill>
                  <a:schemeClr val="tx1"/>
                </a:solidFill>
                <a:latin typeface="SAS Monospace" pitchFamily="49" charset="0"/>
              </a:defRPr>
            </a:lvl3pPr>
            <a:lvl4pPr marL="1670050" indent="-236538" defTabSz="957263">
              <a:defRPr sz="2400">
                <a:solidFill>
                  <a:schemeClr val="tx1"/>
                </a:solidFill>
                <a:latin typeface="SAS Monospace" pitchFamily="49" charset="0"/>
              </a:defRPr>
            </a:lvl4pPr>
            <a:lvl5pPr marL="2149475" indent="-236538" defTabSz="957263">
              <a:defRPr sz="2400">
                <a:solidFill>
                  <a:schemeClr val="tx1"/>
                </a:solidFill>
                <a:latin typeface="SAS Monospace" pitchFamily="49" charset="0"/>
              </a:defRPr>
            </a:lvl5pPr>
            <a:lvl6pPr marL="2606675" indent="-236538" defTabSz="957263" eaLnBrk="0" fontAlgn="base" hangingPunct="0">
              <a:spcBef>
                <a:spcPct val="0"/>
              </a:spcBef>
              <a:spcAft>
                <a:spcPct val="0"/>
              </a:spcAft>
              <a:defRPr sz="2400">
                <a:solidFill>
                  <a:schemeClr val="tx1"/>
                </a:solidFill>
                <a:latin typeface="SAS Monospace" pitchFamily="49" charset="0"/>
              </a:defRPr>
            </a:lvl6pPr>
            <a:lvl7pPr marL="3063875" indent="-236538" defTabSz="957263" eaLnBrk="0" fontAlgn="base" hangingPunct="0">
              <a:spcBef>
                <a:spcPct val="0"/>
              </a:spcBef>
              <a:spcAft>
                <a:spcPct val="0"/>
              </a:spcAft>
              <a:defRPr sz="2400">
                <a:solidFill>
                  <a:schemeClr val="tx1"/>
                </a:solidFill>
                <a:latin typeface="SAS Monospace" pitchFamily="49" charset="0"/>
              </a:defRPr>
            </a:lvl7pPr>
            <a:lvl8pPr marL="3521075" indent="-236538" defTabSz="957263" eaLnBrk="0" fontAlgn="base" hangingPunct="0">
              <a:spcBef>
                <a:spcPct val="0"/>
              </a:spcBef>
              <a:spcAft>
                <a:spcPct val="0"/>
              </a:spcAft>
              <a:defRPr sz="2400">
                <a:solidFill>
                  <a:schemeClr val="tx1"/>
                </a:solidFill>
                <a:latin typeface="SAS Monospace" pitchFamily="49" charset="0"/>
              </a:defRPr>
            </a:lvl8pPr>
            <a:lvl9pPr marL="3978275" indent="-236538" defTabSz="957263" eaLnBrk="0" fontAlgn="base" hangingPunct="0">
              <a:spcBef>
                <a:spcPct val="0"/>
              </a:spcBef>
              <a:spcAft>
                <a:spcPct val="0"/>
              </a:spcAft>
              <a:defRPr sz="2400">
                <a:solidFill>
                  <a:schemeClr val="tx1"/>
                </a:solidFill>
                <a:latin typeface="SAS Monospace" pitchFamily="49" charset="0"/>
              </a:defRPr>
            </a:lvl9pPr>
          </a:lstStyle>
          <a:p>
            <a:fld id="{ED77B7F2-D826-4A9E-B783-215690E77776}" type="slidenum">
              <a:rPr lang="en-US" altLang="en-US" sz="1400" smtClean="0">
                <a:latin typeface="Times New Roman" panose="02020603050405020304" pitchFamily="18" charset="0"/>
              </a:rPr>
              <a:pPr/>
              <a:t>47</a:t>
            </a:fld>
            <a:endParaRPr lang="en-US" altLang="en-US" sz="1400">
              <a:latin typeface="Times New Roman" panose="02020603050405020304" pitchFamily="18" charset="0"/>
            </a:endParaRPr>
          </a:p>
        </p:txBody>
      </p:sp>
      <p:sp>
        <p:nvSpPr>
          <p:cNvPr id="111619" name="Rectangle 2"/>
          <p:cNvSpPr>
            <a:spLocks noGrp="1" noChangeArrowheads="1"/>
          </p:cNvSpPr>
          <p:nvPr>
            <p:ph type="body" idx="1"/>
          </p:nvPr>
        </p:nvSpPr>
        <p:spPr>
          <a:xfrm>
            <a:off x="976313" y="4560888"/>
            <a:ext cx="5364162" cy="4318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123" tIns="47709" rIns="97123" bIns="47709"/>
          <a:lstStyle/>
          <a:p>
            <a:endParaRPr lang="es-MX" altLang="en-US"/>
          </a:p>
        </p:txBody>
      </p:sp>
      <p:sp>
        <p:nvSpPr>
          <p:cNvPr id="111620" name="Rectangle 3"/>
          <p:cNvSpPr>
            <a:spLocks noGrp="1" noRot="1" noChangeAspect="1" noChangeArrowheads="1" noTextEdit="1"/>
          </p:cNvSpPr>
          <p:nvPr>
            <p:ph type="sldImg"/>
          </p:nvPr>
        </p:nvSpPr>
        <p:spPr>
          <a:xfrm>
            <a:off x="1328738" y="722313"/>
            <a:ext cx="4656137" cy="3598862"/>
          </a:xfrm>
          <a:prstGeom prst="rect">
            <a:avLst/>
          </a:prstGeom>
          <a:ln w="12700" cap="flat">
            <a:solidFill>
              <a:schemeClr val="tx1"/>
            </a:solidFill>
          </a:ln>
        </p:spPr>
      </p:sp>
    </p:spTree>
    <p:extLst>
      <p:ext uri="{BB962C8B-B14F-4D97-AF65-F5344CB8AC3E}">
        <p14:creationId xmlns:p14="http://schemas.microsoft.com/office/powerpoint/2010/main" val="25647044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xfrm>
            <a:off x="1225550" y="687388"/>
            <a:ext cx="4549775" cy="3516312"/>
          </a:xfrm>
          <a:prstGeom prst="rect">
            <a:avLst/>
          </a:prstGeom>
          <a:ln/>
        </p:spPr>
      </p:sp>
      <p:sp>
        <p:nvSpPr>
          <p:cNvPr id="113667"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3668"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488510D4-090D-4E10-A65D-5841031FC3EA}" type="slidenum">
              <a:rPr lang="en-US" altLang="en-US" sz="1200" smtClean="0">
                <a:latin typeface="Times New Roman" panose="02020603050405020304" pitchFamily="18" charset="0"/>
              </a:rPr>
              <a:pPr/>
              <a:t>48</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603368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FFE0D958-C6A0-4145-A799-295E085976FC}" type="slidenum">
              <a:rPr lang="en-US" altLang="en-US" sz="1200" smtClean="0">
                <a:latin typeface="Times New Roman" panose="02020603050405020304" pitchFamily="18" charset="0"/>
              </a:rPr>
              <a:pPr/>
              <a:t>49</a:t>
            </a:fld>
            <a:endParaRPr lang="en-US" altLang="en-US" sz="1200">
              <a:latin typeface="Times New Roman" panose="02020603050405020304" pitchFamily="18" charset="0"/>
            </a:endParaRPr>
          </a:p>
        </p:txBody>
      </p:sp>
      <p:sp>
        <p:nvSpPr>
          <p:cNvPr id="115715"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15716"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2166888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2560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2560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14733F9A-AA9A-4DAA-8D8F-495A0F54AC7F}" type="slidenum">
              <a:rPr lang="en-US" altLang="en-US" sz="1200" smtClean="0">
                <a:latin typeface="Times New Roman" panose="02020603050405020304" pitchFamily="18" charset="0"/>
              </a:rPr>
              <a:pPr/>
              <a:t>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8090472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157AAB1-3372-402C-9EA1-9126C72B923E}" type="slidenum">
              <a:rPr lang="en-US" altLang="en-US" sz="1200" smtClean="0">
                <a:latin typeface="Times New Roman" panose="02020603050405020304" pitchFamily="18" charset="0"/>
              </a:rPr>
              <a:pPr/>
              <a:t>50</a:t>
            </a:fld>
            <a:endParaRPr lang="en-US" altLang="en-US" sz="1200">
              <a:latin typeface="Times New Roman" panose="02020603050405020304" pitchFamily="18" charset="0"/>
            </a:endParaRPr>
          </a:p>
        </p:txBody>
      </p:sp>
      <p:sp>
        <p:nvSpPr>
          <p:cNvPr id="117763"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17764"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42127470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ABDE120C-BBFB-4EB7-B8D1-2A90A2535B3A}" type="slidenum">
              <a:rPr lang="en-US" altLang="en-US" sz="1200" smtClean="0">
                <a:latin typeface="Times New Roman" panose="02020603050405020304" pitchFamily="18" charset="0"/>
              </a:rPr>
              <a:pPr/>
              <a:t>51</a:t>
            </a:fld>
            <a:endParaRPr lang="en-US" altLang="en-US" sz="1200">
              <a:latin typeface="Times New Roman" panose="02020603050405020304" pitchFamily="18" charset="0"/>
            </a:endParaRPr>
          </a:p>
        </p:txBody>
      </p:sp>
      <p:sp>
        <p:nvSpPr>
          <p:cNvPr id="119811"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19812"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31014990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DB8694DB-FDA1-4994-BFFD-82487AB9E622}" type="slidenum">
              <a:rPr lang="en-US" altLang="en-US" sz="1200" smtClean="0">
                <a:latin typeface="Times New Roman" panose="02020603050405020304" pitchFamily="18" charset="0"/>
              </a:rPr>
              <a:pPr/>
              <a:t>52</a:t>
            </a:fld>
            <a:endParaRPr lang="en-US" altLang="en-US" sz="1200">
              <a:latin typeface="Times New Roman" panose="02020603050405020304" pitchFamily="18" charset="0"/>
            </a:endParaRPr>
          </a:p>
        </p:txBody>
      </p:sp>
      <p:sp>
        <p:nvSpPr>
          <p:cNvPr id="121859"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21860"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7090153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23907"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23908"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20FBCBEF-781B-4D60-9464-B12EEB6C63D8}" type="slidenum">
              <a:rPr lang="en-US" altLang="en-US" sz="1200" smtClean="0">
                <a:latin typeface="Times New Roman" panose="02020603050405020304" pitchFamily="18" charset="0"/>
              </a:rPr>
              <a:pPr/>
              <a:t>53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3351990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2595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2595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3617BF87-2E5C-4F5A-9DCD-E913A919FF81}" type="slidenum">
              <a:rPr lang="en-US" altLang="en-US" sz="1200" smtClean="0">
                <a:latin typeface="Times New Roman" panose="02020603050405020304" pitchFamily="18" charset="0"/>
              </a:rPr>
              <a:pPr/>
              <a:t>54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06998055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2800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2800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1DF97C07-70E7-4ACC-B7AB-1A189F16BCBE}" type="slidenum">
              <a:rPr lang="en-US" altLang="en-US" sz="1200" smtClean="0">
                <a:latin typeface="Times New Roman" panose="02020603050405020304" pitchFamily="18" charset="0"/>
              </a:rPr>
              <a:pPr/>
              <a:t>55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1248115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3005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3005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65D8D620-83ED-4AB6-B3EB-053F6530C5D5}" type="slidenum">
              <a:rPr lang="en-US" altLang="en-US" sz="1200" smtClean="0">
                <a:latin typeface="Times New Roman" panose="02020603050405020304" pitchFamily="18" charset="0"/>
              </a:rPr>
              <a:pPr/>
              <a:t>56</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8269892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74CF973-6EE6-4C83-B793-FC8776BC3A48}" type="slidenum">
              <a:rPr lang="en-US" altLang="en-US" sz="1200" smtClean="0">
                <a:latin typeface="Times New Roman" panose="02020603050405020304" pitchFamily="18" charset="0"/>
              </a:rPr>
              <a:pPr/>
              <a:t>57</a:t>
            </a:fld>
            <a:endParaRPr lang="en-US" altLang="en-US" sz="1200">
              <a:latin typeface="Times New Roman" panose="02020603050405020304" pitchFamily="18" charset="0"/>
            </a:endParaRPr>
          </a:p>
        </p:txBody>
      </p:sp>
      <p:sp>
        <p:nvSpPr>
          <p:cNvPr id="132099"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32100"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8595890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9C1E41E0-1FB1-462A-AF60-7571F84D78B0}" type="slidenum">
              <a:rPr lang="en-US" altLang="en-US" sz="1200" smtClean="0">
                <a:latin typeface="Times New Roman" panose="02020603050405020304" pitchFamily="18" charset="0"/>
              </a:rPr>
              <a:pPr/>
              <a:t>58</a:t>
            </a:fld>
            <a:endParaRPr lang="en-US" altLang="en-US" sz="1200">
              <a:latin typeface="Times New Roman" panose="02020603050405020304" pitchFamily="18" charset="0"/>
            </a:endParaRPr>
          </a:p>
        </p:txBody>
      </p:sp>
      <p:sp>
        <p:nvSpPr>
          <p:cNvPr id="134147"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36" tIns="43638" rIns="88836" bIns="43638"/>
          <a:lstStyle/>
          <a:p>
            <a:endParaRPr lang="es-MX" altLang="en-US"/>
          </a:p>
        </p:txBody>
      </p:sp>
      <p:sp>
        <p:nvSpPr>
          <p:cNvPr id="134148"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36225214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5354E231-9E4E-4240-B4E4-D1A1A862BA3D}" type="slidenum">
              <a:rPr lang="en-US" altLang="en-US" sz="1200" smtClean="0">
                <a:latin typeface="Times New Roman" panose="02020603050405020304" pitchFamily="18" charset="0"/>
              </a:rPr>
              <a:pPr/>
              <a:t>59</a:t>
            </a:fld>
            <a:endParaRPr lang="en-US" altLang="en-US" sz="1200">
              <a:latin typeface="Times New Roman" panose="02020603050405020304" pitchFamily="18" charset="0"/>
            </a:endParaRPr>
          </a:p>
        </p:txBody>
      </p:sp>
      <p:sp>
        <p:nvSpPr>
          <p:cNvPr id="136195"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136196"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679449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A35371C6-9B45-4204-97CB-7AF04DD2D282}" type="slidenum">
              <a:rPr lang="en-US" altLang="en-US" sz="1200" smtClean="0">
                <a:latin typeface="Times New Roman" panose="02020603050405020304" pitchFamily="18" charset="0"/>
              </a:rPr>
              <a:pPr/>
              <a:t>6</a:t>
            </a:fld>
            <a:endParaRPr lang="en-US" altLang="en-US" sz="1200">
              <a:latin typeface="Times New Roman" panose="02020603050405020304" pitchFamily="18" charset="0"/>
            </a:endParaRPr>
          </a:p>
        </p:txBody>
      </p:sp>
      <p:sp>
        <p:nvSpPr>
          <p:cNvPr id="27651" name="Rectangle 2"/>
          <p:cNvSpPr>
            <a:spLocks noGrp="1" noChangeArrowheads="1"/>
          </p:cNvSpPr>
          <p:nvPr>
            <p:ph type="body" idx="1"/>
          </p:nvPr>
        </p:nvSpPr>
        <p:spPr>
          <a:xfrm>
            <a:off x="896938" y="4276725"/>
            <a:ext cx="4926012" cy="4046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663" tIns="42080" rIns="85663" bIns="42080"/>
          <a:lstStyle/>
          <a:p>
            <a:endParaRPr lang="en-US" altLang="en-US"/>
          </a:p>
        </p:txBody>
      </p:sp>
      <p:sp>
        <p:nvSpPr>
          <p:cNvPr id="27652" name="Rectangle 3"/>
          <p:cNvSpPr>
            <a:spLocks noGrp="1" noRot="1" noChangeAspect="1" noChangeArrowheads="1" noTextEdit="1"/>
          </p:cNvSpPr>
          <p:nvPr>
            <p:ph type="sldImg"/>
          </p:nvPr>
        </p:nvSpPr>
        <p:spPr>
          <a:xfrm>
            <a:off x="1174750" y="677863"/>
            <a:ext cx="4367213" cy="3373437"/>
          </a:xfrm>
          <a:prstGeom prst="rect">
            <a:avLst/>
          </a:prstGeom>
          <a:ln w="12700" cap="flat">
            <a:solidFill>
              <a:schemeClr val="tx1"/>
            </a:solidFill>
          </a:ln>
        </p:spPr>
      </p:sp>
    </p:spTree>
    <p:extLst>
      <p:ext uri="{BB962C8B-B14F-4D97-AF65-F5344CB8AC3E}">
        <p14:creationId xmlns:p14="http://schemas.microsoft.com/office/powerpoint/2010/main" val="280934707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3824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3824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EB4A501D-445E-40F5-B9E6-7F37C2060EAD}" type="slidenum">
              <a:rPr lang="en-US" altLang="en-US" sz="1200" smtClean="0">
                <a:latin typeface="Times New Roman" panose="02020603050405020304" pitchFamily="18" charset="0"/>
              </a:rPr>
              <a:pPr/>
              <a:t>60</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5729621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4029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4029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E5D1626B-8093-47CB-98B3-1F07A4AB52CA}" type="slidenum">
              <a:rPr lang="en-US" altLang="en-US" sz="1200" smtClean="0">
                <a:latin typeface="Times New Roman" panose="02020603050405020304" pitchFamily="18" charset="0"/>
              </a:rPr>
              <a:pPr/>
              <a:t>61</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8889625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42339"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42340"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32E7F920-98EE-45D2-B952-5B13B321E4F2}" type="slidenum">
              <a:rPr lang="en-US" altLang="en-US" sz="1200" smtClean="0">
                <a:latin typeface="Times New Roman" panose="02020603050405020304" pitchFamily="18" charset="0"/>
              </a:rPr>
              <a:pPr/>
              <a:t>62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4758875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xfrm>
            <a:off x="1225550" y="687388"/>
            <a:ext cx="4549775" cy="3516312"/>
          </a:xfrm>
          <a:prstGeom prst="rect">
            <a:avLst/>
          </a:prstGeom>
          <a:ln/>
        </p:spPr>
      </p:sp>
      <p:sp>
        <p:nvSpPr>
          <p:cNvPr id="144387"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4388"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41363" indent="-284163" defTabSz="876300">
              <a:defRPr sz="2400">
                <a:solidFill>
                  <a:schemeClr val="tx1"/>
                </a:solidFill>
                <a:latin typeface="SAS Monospace" pitchFamily="49" charset="0"/>
              </a:defRPr>
            </a:lvl2pPr>
            <a:lvl3pPr marL="1141413" indent="-227013" defTabSz="876300">
              <a:defRPr sz="2400">
                <a:solidFill>
                  <a:schemeClr val="tx1"/>
                </a:solidFill>
                <a:latin typeface="SAS Monospace" pitchFamily="49" charset="0"/>
              </a:defRPr>
            </a:lvl3pPr>
            <a:lvl4pPr marL="1598613" indent="-227013" defTabSz="876300">
              <a:defRPr sz="2400">
                <a:solidFill>
                  <a:schemeClr val="tx1"/>
                </a:solidFill>
                <a:latin typeface="SAS Monospace" pitchFamily="49" charset="0"/>
              </a:defRPr>
            </a:lvl4pPr>
            <a:lvl5pPr marL="2055813" indent="-227013" defTabSz="876300">
              <a:defRPr sz="2400">
                <a:solidFill>
                  <a:schemeClr val="tx1"/>
                </a:solidFill>
                <a:latin typeface="SAS Monospace" pitchFamily="49" charset="0"/>
              </a:defRPr>
            </a:lvl5pPr>
            <a:lvl6pPr marL="2513013" indent="-227013" defTabSz="876300" eaLnBrk="0" fontAlgn="base" hangingPunct="0">
              <a:spcBef>
                <a:spcPct val="0"/>
              </a:spcBef>
              <a:spcAft>
                <a:spcPct val="0"/>
              </a:spcAft>
              <a:defRPr sz="2400">
                <a:solidFill>
                  <a:schemeClr val="tx1"/>
                </a:solidFill>
                <a:latin typeface="SAS Monospace" pitchFamily="49" charset="0"/>
              </a:defRPr>
            </a:lvl6pPr>
            <a:lvl7pPr marL="2970213" indent="-227013" defTabSz="876300" eaLnBrk="0" fontAlgn="base" hangingPunct="0">
              <a:spcBef>
                <a:spcPct val="0"/>
              </a:spcBef>
              <a:spcAft>
                <a:spcPct val="0"/>
              </a:spcAft>
              <a:defRPr sz="2400">
                <a:solidFill>
                  <a:schemeClr val="tx1"/>
                </a:solidFill>
                <a:latin typeface="SAS Monospace" pitchFamily="49" charset="0"/>
              </a:defRPr>
            </a:lvl7pPr>
            <a:lvl8pPr marL="3427413" indent="-227013" defTabSz="876300" eaLnBrk="0" fontAlgn="base" hangingPunct="0">
              <a:spcBef>
                <a:spcPct val="0"/>
              </a:spcBef>
              <a:spcAft>
                <a:spcPct val="0"/>
              </a:spcAft>
              <a:defRPr sz="2400">
                <a:solidFill>
                  <a:schemeClr val="tx1"/>
                </a:solidFill>
                <a:latin typeface="SAS Monospace" pitchFamily="49" charset="0"/>
              </a:defRPr>
            </a:lvl8pPr>
            <a:lvl9pPr marL="3884613" indent="-227013" defTabSz="876300" eaLnBrk="0" fontAlgn="base" hangingPunct="0">
              <a:spcBef>
                <a:spcPct val="0"/>
              </a:spcBef>
              <a:spcAft>
                <a:spcPct val="0"/>
              </a:spcAft>
              <a:defRPr sz="2400">
                <a:solidFill>
                  <a:schemeClr val="tx1"/>
                </a:solidFill>
                <a:latin typeface="SAS Monospace" pitchFamily="49" charset="0"/>
              </a:defRPr>
            </a:lvl9pPr>
          </a:lstStyle>
          <a:p>
            <a:fld id="{3FBCA8A1-4B4D-40B5-A163-26699B3D3205}" type="slidenum">
              <a:rPr lang="en-US" altLang="en-US" sz="1200" smtClean="0">
                <a:latin typeface="Times New Roman" panose="02020603050405020304" pitchFamily="18" charset="0"/>
              </a:rPr>
              <a:pPr/>
              <a:t>63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3556910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4643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4643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BF9076D4-C89A-4D28-8BF5-B877BAA877E7}" type="slidenum">
              <a:rPr lang="en-US" altLang="en-US" sz="1200" smtClean="0">
                <a:latin typeface="Times New Roman" panose="02020603050405020304" pitchFamily="18" charset="0"/>
              </a:rPr>
              <a:pPr/>
              <a:t>64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7195323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4848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4848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A996106E-5E8B-4D57-9ADD-3B9EDDEEB195}" type="slidenum">
              <a:rPr lang="en-US" altLang="en-US" sz="1200" smtClean="0">
                <a:latin typeface="Times New Roman" panose="02020603050405020304" pitchFamily="18" charset="0"/>
              </a:rPr>
              <a:pPr/>
              <a:t>65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2790433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72F912AB-E9B2-4104-A6D5-A85380A23D12}" type="slidenum">
              <a:rPr lang="en-US" altLang="en-US" sz="1200" smtClean="0">
                <a:latin typeface="Times New Roman" panose="02020603050405020304" pitchFamily="18" charset="0"/>
              </a:rPr>
              <a:pPr/>
              <a:t>66</a:t>
            </a:fld>
            <a:endParaRPr lang="en-US" altLang="en-US" sz="1200">
              <a:latin typeface="Times New Roman" panose="02020603050405020304" pitchFamily="18" charset="0"/>
            </a:endParaRPr>
          </a:p>
        </p:txBody>
      </p:sp>
      <p:sp>
        <p:nvSpPr>
          <p:cNvPr id="150531"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150532"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119536722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5E6E5CE7-1AC8-404F-B267-B4F7B1DC1F90}" type="slidenum">
              <a:rPr lang="en-US" altLang="en-US" sz="1200" smtClean="0">
                <a:latin typeface="Times New Roman" panose="02020603050405020304" pitchFamily="18" charset="0"/>
              </a:rPr>
              <a:pPr/>
              <a:t>67</a:t>
            </a:fld>
            <a:endParaRPr lang="en-US" altLang="en-US" sz="1200">
              <a:latin typeface="Times New Roman" panose="02020603050405020304" pitchFamily="18" charset="0"/>
            </a:endParaRPr>
          </a:p>
        </p:txBody>
      </p:sp>
      <p:sp>
        <p:nvSpPr>
          <p:cNvPr id="152579"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9" tIns="43627" rIns="88809" bIns="43627"/>
          <a:lstStyle/>
          <a:p>
            <a:endParaRPr lang="es-MX" altLang="en-US"/>
          </a:p>
        </p:txBody>
      </p:sp>
      <p:sp>
        <p:nvSpPr>
          <p:cNvPr id="152580" name="Rectangle 3"/>
          <p:cNvSpPr>
            <a:spLocks noGrp="1" noRot="1" noChangeAspect="1" noChangeArrowheads="1" noTextEdit="1"/>
          </p:cNvSpPr>
          <p:nvPr>
            <p:ph type="sldImg"/>
          </p:nvPr>
        </p:nvSpPr>
        <p:spPr>
          <a:xfrm>
            <a:off x="1227138" y="687388"/>
            <a:ext cx="4551362" cy="3517900"/>
          </a:xfrm>
          <a:prstGeom prst="rect">
            <a:avLst/>
          </a:prstGeom>
          <a:ln w="12700" cap="flat">
            <a:solidFill>
              <a:schemeClr val="tx1"/>
            </a:solidFill>
          </a:ln>
        </p:spPr>
      </p:sp>
    </p:spTree>
    <p:extLst>
      <p:ext uri="{BB962C8B-B14F-4D97-AF65-F5344CB8AC3E}">
        <p14:creationId xmlns:p14="http://schemas.microsoft.com/office/powerpoint/2010/main" val="373018569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0136B588-8BA4-4755-BFCF-59A7A8149187}" type="slidenum">
              <a:rPr lang="en-US" altLang="en-US" sz="1200" smtClean="0">
                <a:latin typeface="Times New Roman" panose="02020603050405020304" pitchFamily="18" charset="0"/>
              </a:rPr>
              <a:pPr/>
              <a:t>68</a:t>
            </a:fld>
            <a:endParaRPr lang="en-US" altLang="en-US" sz="1200">
              <a:latin typeface="Times New Roman" panose="02020603050405020304" pitchFamily="18" charset="0"/>
            </a:endParaRPr>
          </a:p>
        </p:txBody>
      </p:sp>
      <p:sp>
        <p:nvSpPr>
          <p:cNvPr id="154627"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490" tIns="43470" rIns="88490" bIns="43470"/>
          <a:lstStyle/>
          <a:p>
            <a:endParaRPr lang="en-US" altLang="en-US"/>
          </a:p>
        </p:txBody>
      </p:sp>
      <p:sp>
        <p:nvSpPr>
          <p:cNvPr id="154628" name="Rectangle 3"/>
          <p:cNvSpPr>
            <a:spLocks noGrp="1" noRot="1" noChangeAspect="1" noChangeArrowheads="1" noTextEdit="1"/>
          </p:cNvSpPr>
          <p:nvPr>
            <p:ph type="sldImg"/>
          </p:nvPr>
        </p:nvSpPr>
        <p:spPr>
          <a:xfrm>
            <a:off x="1225550" y="687388"/>
            <a:ext cx="4549775" cy="3516312"/>
          </a:xfrm>
          <a:prstGeom prst="rect">
            <a:avLst/>
          </a:prstGeom>
          <a:ln w="12700" cap="flat">
            <a:solidFill>
              <a:schemeClr val="tx1"/>
            </a:solidFill>
          </a:ln>
        </p:spPr>
      </p:sp>
    </p:spTree>
    <p:extLst>
      <p:ext uri="{BB962C8B-B14F-4D97-AF65-F5344CB8AC3E}">
        <p14:creationId xmlns:p14="http://schemas.microsoft.com/office/powerpoint/2010/main" val="39223378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1E2EB0B4-1074-47BB-B3ED-3C882E3BE60E}" type="slidenum">
              <a:rPr lang="en-US" altLang="en-US" sz="1200" smtClean="0">
                <a:latin typeface="Times New Roman" panose="02020603050405020304" pitchFamily="18" charset="0"/>
              </a:rPr>
              <a:pPr/>
              <a:t>69</a:t>
            </a:fld>
            <a:endParaRPr lang="en-US" altLang="en-US" sz="1200">
              <a:latin typeface="Times New Roman" panose="02020603050405020304" pitchFamily="18" charset="0"/>
            </a:endParaRPr>
          </a:p>
        </p:txBody>
      </p:sp>
      <p:sp>
        <p:nvSpPr>
          <p:cNvPr id="156675" name="Rectangle 2"/>
          <p:cNvSpPr>
            <a:spLocks noGrp="1" noChangeArrowheads="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490" tIns="43470" rIns="88490" bIns="43470"/>
          <a:lstStyle/>
          <a:p>
            <a:endParaRPr lang="en-US" altLang="en-US"/>
          </a:p>
        </p:txBody>
      </p:sp>
      <p:sp>
        <p:nvSpPr>
          <p:cNvPr id="156676" name="Rectangle 3"/>
          <p:cNvSpPr>
            <a:spLocks noGrp="1" noRot="1" noChangeAspect="1" noChangeArrowheads="1" noTextEdit="1"/>
          </p:cNvSpPr>
          <p:nvPr>
            <p:ph type="sldImg"/>
          </p:nvPr>
        </p:nvSpPr>
        <p:spPr>
          <a:xfrm>
            <a:off x="1225550" y="687388"/>
            <a:ext cx="4549775" cy="3516312"/>
          </a:xfrm>
          <a:prstGeom prst="rect">
            <a:avLst/>
          </a:prstGeom>
          <a:ln w="12700" cap="flat">
            <a:solidFill>
              <a:schemeClr val="tx1"/>
            </a:solidFill>
          </a:ln>
        </p:spPr>
      </p:sp>
    </p:spTree>
    <p:extLst>
      <p:ext uri="{BB962C8B-B14F-4D97-AF65-F5344CB8AC3E}">
        <p14:creationId xmlns:p14="http://schemas.microsoft.com/office/powerpoint/2010/main" val="979722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B42B0DF0-D9FE-4ABE-9EC3-0A4A0598D764}" type="slidenum">
              <a:rPr lang="en-US" altLang="en-US" sz="1200" smtClean="0">
                <a:latin typeface="Times New Roman" panose="02020603050405020304" pitchFamily="18" charset="0"/>
              </a:rPr>
              <a:pPr/>
              <a:t>7</a:t>
            </a:fld>
            <a:endParaRPr lang="en-US" altLang="en-US" sz="1200">
              <a:latin typeface="Times New Roman" panose="02020603050405020304" pitchFamily="18" charset="0"/>
            </a:endParaRPr>
          </a:p>
        </p:txBody>
      </p:sp>
      <p:sp>
        <p:nvSpPr>
          <p:cNvPr id="29699" name="Rectangle 2"/>
          <p:cNvSpPr>
            <a:spLocks noGrp="1" noChangeArrowheads="1"/>
          </p:cNvSpPr>
          <p:nvPr>
            <p:ph type="body" idx="1"/>
          </p:nvPr>
        </p:nvSpPr>
        <p:spPr>
          <a:xfrm>
            <a:off x="896938" y="4276725"/>
            <a:ext cx="4926012" cy="40465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663" tIns="42080" rIns="85663" bIns="42080"/>
          <a:lstStyle/>
          <a:p>
            <a:endParaRPr lang="en-US" altLang="en-US"/>
          </a:p>
        </p:txBody>
      </p:sp>
      <p:sp>
        <p:nvSpPr>
          <p:cNvPr id="29700" name="Rectangle 3"/>
          <p:cNvSpPr>
            <a:spLocks noGrp="1" noRot="1" noChangeAspect="1" noChangeArrowheads="1" noTextEdit="1"/>
          </p:cNvSpPr>
          <p:nvPr>
            <p:ph type="sldImg"/>
          </p:nvPr>
        </p:nvSpPr>
        <p:spPr>
          <a:xfrm>
            <a:off x="1174750" y="677863"/>
            <a:ext cx="4367213" cy="3373437"/>
          </a:xfrm>
          <a:prstGeom prst="rect">
            <a:avLst/>
          </a:prstGeom>
          <a:ln w="12700" cap="flat">
            <a:solidFill>
              <a:schemeClr val="tx1"/>
            </a:solidFill>
          </a:ln>
        </p:spPr>
      </p:sp>
    </p:spTree>
    <p:extLst>
      <p:ext uri="{BB962C8B-B14F-4D97-AF65-F5344CB8AC3E}">
        <p14:creationId xmlns:p14="http://schemas.microsoft.com/office/powerpoint/2010/main" val="1695429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5872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5872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2A3D4DFE-9D9B-47BA-8214-A53077F39073}" type="slidenum">
              <a:rPr lang="en-US" altLang="en-US" sz="1200" smtClean="0">
                <a:latin typeface="Times New Roman" panose="02020603050405020304" pitchFamily="18" charset="0"/>
              </a:rPr>
              <a:pPr/>
              <a:t>70</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5218754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6077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6077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76E40B61-3AC6-4D66-9ADA-1B153FF73FB4}" type="slidenum">
              <a:rPr lang="en-US" altLang="en-US" sz="1200" smtClean="0">
                <a:latin typeface="Times New Roman" panose="02020603050405020304" pitchFamily="18" charset="0"/>
              </a:rPr>
              <a:pPr/>
              <a:t>71</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85423024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62819"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62820"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B823D386-3174-4308-BDAC-2BAC64EA2E1A}" type="slidenum">
              <a:rPr lang="en-US" altLang="en-US" sz="1200" smtClean="0">
                <a:latin typeface="Times New Roman" panose="02020603050405020304" pitchFamily="18" charset="0"/>
              </a:rPr>
              <a:pPr/>
              <a:t>72</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7889626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64867"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64868"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57DBDBD4-843F-46DD-9C16-F1CB8B1CB88E}" type="slidenum">
              <a:rPr lang="en-US" altLang="en-US" sz="1200" smtClean="0">
                <a:latin typeface="Times New Roman" panose="02020603050405020304" pitchFamily="18" charset="0"/>
              </a:rPr>
              <a:pPr/>
              <a:t>73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16284914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6691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6691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BD2E448F-F72C-4D65-B835-A7A6E8660477}" type="slidenum">
              <a:rPr lang="en-US" altLang="en-US" sz="1200" smtClean="0">
                <a:latin typeface="Times New Roman" panose="02020603050405020304" pitchFamily="18" charset="0"/>
              </a:rPr>
              <a:pPr/>
              <a:t>74</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4713271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6896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6896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D4E11831-86B9-478A-96E5-424FC04D1056}" type="slidenum">
              <a:rPr lang="en-US" altLang="en-US" sz="1200" smtClean="0">
                <a:latin typeface="Times New Roman" panose="02020603050405020304" pitchFamily="18" charset="0"/>
              </a:rPr>
              <a:pPr/>
              <a:t>75</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76230781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7101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7101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2938066E-A78B-41A9-B6BA-BD2724CE4AE4}" type="slidenum">
              <a:rPr lang="en-US" altLang="en-US" sz="1200" smtClean="0">
                <a:latin typeface="Times New Roman" panose="02020603050405020304" pitchFamily="18" charset="0"/>
              </a:rPr>
              <a:pPr/>
              <a:t>76</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132723675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73059"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73060"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9ECB7552-BF15-4C64-B524-5445C5B39DBB}" type="slidenum">
              <a:rPr lang="en-US" altLang="en-US" sz="1200" smtClean="0">
                <a:latin typeface="Times New Roman" panose="02020603050405020304" pitchFamily="18" charset="0"/>
              </a:rPr>
              <a:pPr/>
              <a:t>77</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67794203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75107"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75108"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8A52E0A8-A518-48FD-8277-1FF1150E257E}" type="slidenum">
              <a:rPr lang="en-US" altLang="en-US" sz="1200" smtClean="0">
                <a:latin typeface="Times New Roman" panose="02020603050405020304" pitchFamily="18" charset="0"/>
              </a:rPr>
              <a:pPr/>
              <a:t>78</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47803516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7715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7715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B876CF3E-0201-403E-AA3F-DAA7F95FC076}" type="slidenum">
              <a:rPr lang="en-US" altLang="en-US" sz="1200" smtClean="0">
                <a:latin typeface="Times New Roman" panose="02020603050405020304" pitchFamily="18" charset="0"/>
              </a:rPr>
              <a:pPr/>
              <a:t>79</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3306181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63413E1A-BDF5-4248-87FF-84027A861A00}" type="slidenum">
              <a:rPr lang="en-US" altLang="en-US" sz="1200" smtClean="0">
                <a:latin typeface="Times New Roman" panose="02020603050405020304" pitchFamily="18" charset="0"/>
              </a:rPr>
              <a:pPr/>
              <a:t>8</a:t>
            </a:fld>
            <a:endParaRPr lang="en-US" altLang="en-US" sz="1200">
              <a:latin typeface="Times New Roman" panose="02020603050405020304" pitchFamily="18" charset="0"/>
            </a:endParaRPr>
          </a:p>
        </p:txBody>
      </p:sp>
      <p:sp>
        <p:nvSpPr>
          <p:cNvPr id="31747" name="Rectangle 2"/>
          <p:cNvSpPr>
            <a:spLocks noGrp="1" noChangeArrowheads="1"/>
          </p:cNvSpPr>
          <p:nvPr>
            <p:ph type="body" idx="1"/>
          </p:nvPr>
        </p:nvSpPr>
        <p:spPr>
          <a:xfrm>
            <a:off x="936625" y="4416425"/>
            <a:ext cx="5138738" cy="417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45" tIns="43643" rIns="88845" bIns="43643"/>
          <a:lstStyle/>
          <a:p>
            <a:endParaRPr lang="es-MX" altLang="en-US"/>
          </a:p>
        </p:txBody>
      </p:sp>
      <p:sp>
        <p:nvSpPr>
          <p:cNvPr id="31748" name="Rectangle 3"/>
          <p:cNvSpPr>
            <a:spLocks noGrp="1" noRot="1" noChangeAspect="1" noChangeArrowheads="1" noTextEdit="1"/>
          </p:cNvSpPr>
          <p:nvPr>
            <p:ph type="sldImg"/>
          </p:nvPr>
        </p:nvSpPr>
        <p:spPr>
          <a:xfrm>
            <a:off x="1249363" y="700088"/>
            <a:ext cx="4510087" cy="3484562"/>
          </a:xfrm>
          <a:prstGeom prst="rect">
            <a:avLst/>
          </a:prstGeom>
          <a:ln w="12700" cap="flat">
            <a:solidFill>
              <a:schemeClr val="tx1"/>
            </a:solidFill>
          </a:ln>
        </p:spPr>
      </p:sp>
    </p:spTree>
    <p:extLst>
      <p:ext uri="{BB962C8B-B14F-4D97-AF65-F5344CB8AC3E}">
        <p14:creationId xmlns:p14="http://schemas.microsoft.com/office/powerpoint/2010/main" val="162659813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xfrm>
            <a:off x="1225550" y="687388"/>
            <a:ext cx="4549775" cy="3516312"/>
          </a:xfrm>
          <a:prstGeom prst="rect">
            <a:avLst/>
          </a:prstGeom>
          <a:ln/>
        </p:spPr>
      </p:sp>
      <p:sp>
        <p:nvSpPr>
          <p:cNvPr id="179203" name="Notes Placeholder 2"/>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79204" name="Slide Number Placeholder 3"/>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7888">
              <a:defRPr sz="2400">
                <a:solidFill>
                  <a:schemeClr val="tx1"/>
                </a:solidFill>
                <a:latin typeface="SAS Monospace" pitchFamily="49" charset="0"/>
              </a:defRPr>
            </a:lvl1pPr>
            <a:lvl2pPr marL="742950" indent="-285750" defTabSz="877888">
              <a:defRPr sz="2400">
                <a:solidFill>
                  <a:schemeClr val="tx1"/>
                </a:solidFill>
                <a:latin typeface="SAS Monospace" pitchFamily="49" charset="0"/>
              </a:defRPr>
            </a:lvl2pPr>
            <a:lvl3pPr marL="1143000" indent="-228600" defTabSz="877888">
              <a:defRPr sz="2400">
                <a:solidFill>
                  <a:schemeClr val="tx1"/>
                </a:solidFill>
                <a:latin typeface="SAS Monospace" pitchFamily="49" charset="0"/>
              </a:defRPr>
            </a:lvl3pPr>
            <a:lvl4pPr marL="1600200" indent="-228600" defTabSz="877888">
              <a:defRPr sz="2400">
                <a:solidFill>
                  <a:schemeClr val="tx1"/>
                </a:solidFill>
                <a:latin typeface="SAS Monospace" pitchFamily="49" charset="0"/>
              </a:defRPr>
            </a:lvl4pPr>
            <a:lvl5pPr marL="2057400" indent="-228600" defTabSz="877888">
              <a:defRPr sz="2400">
                <a:solidFill>
                  <a:schemeClr val="tx1"/>
                </a:solidFill>
                <a:latin typeface="SAS Monospace" pitchFamily="49" charset="0"/>
              </a:defRPr>
            </a:lvl5pPr>
            <a:lvl6pPr marL="2514600" indent="-228600" defTabSz="877888" eaLnBrk="0" fontAlgn="base" hangingPunct="0">
              <a:spcBef>
                <a:spcPct val="0"/>
              </a:spcBef>
              <a:spcAft>
                <a:spcPct val="0"/>
              </a:spcAft>
              <a:defRPr sz="2400">
                <a:solidFill>
                  <a:schemeClr val="tx1"/>
                </a:solidFill>
                <a:latin typeface="SAS Monospace" pitchFamily="49" charset="0"/>
              </a:defRPr>
            </a:lvl6pPr>
            <a:lvl7pPr marL="2971800" indent="-228600" defTabSz="877888" eaLnBrk="0" fontAlgn="base" hangingPunct="0">
              <a:spcBef>
                <a:spcPct val="0"/>
              </a:spcBef>
              <a:spcAft>
                <a:spcPct val="0"/>
              </a:spcAft>
              <a:defRPr sz="2400">
                <a:solidFill>
                  <a:schemeClr val="tx1"/>
                </a:solidFill>
                <a:latin typeface="SAS Monospace" pitchFamily="49" charset="0"/>
              </a:defRPr>
            </a:lvl7pPr>
            <a:lvl8pPr marL="3429000" indent="-228600" defTabSz="877888" eaLnBrk="0" fontAlgn="base" hangingPunct="0">
              <a:spcBef>
                <a:spcPct val="0"/>
              </a:spcBef>
              <a:spcAft>
                <a:spcPct val="0"/>
              </a:spcAft>
              <a:defRPr sz="2400">
                <a:solidFill>
                  <a:schemeClr val="tx1"/>
                </a:solidFill>
                <a:latin typeface="SAS Monospace" pitchFamily="49" charset="0"/>
              </a:defRPr>
            </a:lvl8pPr>
            <a:lvl9pPr marL="3886200" indent="-228600" defTabSz="877888" eaLnBrk="0" fontAlgn="base" hangingPunct="0">
              <a:spcBef>
                <a:spcPct val="0"/>
              </a:spcBef>
              <a:spcAft>
                <a:spcPct val="0"/>
              </a:spcAft>
              <a:defRPr sz="2400">
                <a:solidFill>
                  <a:schemeClr val="tx1"/>
                </a:solidFill>
                <a:latin typeface="SAS Monospace" pitchFamily="49" charset="0"/>
              </a:defRPr>
            </a:lvl9pPr>
          </a:lstStyle>
          <a:p>
            <a:fld id="{9D510F7A-5116-4594-9863-CFEF9466ACC1}" type="slidenum">
              <a:rPr lang="en-US" altLang="en-US" sz="1200" smtClean="0">
                <a:latin typeface="Times New Roman" panose="02020603050405020304" pitchFamily="18" charset="0"/>
              </a:rPr>
              <a:pPr/>
              <a:t>80</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99356374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84323"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n-US"/>
          </a:p>
        </p:txBody>
      </p:sp>
      <p:sp>
        <p:nvSpPr>
          <p:cNvPr id="184324"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pPr eaLnBrk="1" hangingPunct="1"/>
            <a:fld id="{2A4753F3-82F5-43E5-A201-554BBC4A89E6}" type="slidenum">
              <a:rPr lang="es-ES" altLang="en-US" sz="1200" smtClean="0">
                <a:solidFill>
                  <a:srgbClr val="000000"/>
                </a:solidFill>
                <a:latin typeface="Arial" panose="020B0604020202020204" pitchFamily="34" charset="0"/>
              </a:rPr>
              <a:pPr eaLnBrk="1" hangingPunct="1"/>
              <a:t>82</a:t>
            </a:fld>
            <a:endParaRPr lang="es-ES" alt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409954599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86371"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86372"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4410396F-A2CA-421D-8200-02F321B17E1D}" type="slidenum">
              <a:rPr lang="es-MX" altLang="en-US" sz="1200" smtClean="0">
                <a:latin typeface="Times New Roman" panose="02020603050405020304" pitchFamily="18" charset="0"/>
              </a:rPr>
              <a:pPr/>
              <a:t>83</a:t>
            </a:fld>
            <a:endParaRPr lang="es-MX" altLang="en-US" sz="1200">
              <a:latin typeface="Times New Roman" panose="02020603050405020304" pitchFamily="18" charset="0"/>
            </a:endParaRPr>
          </a:p>
        </p:txBody>
      </p:sp>
    </p:spTree>
    <p:extLst>
      <p:ext uri="{BB962C8B-B14F-4D97-AF65-F5344CB8AC3E}">
        <p14:creationId xmlns:p14="http://schemas.microsoft.com/office/powerpoint/2010/main" val="274975274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188419"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188420"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6138">
              <a:defRPr sz="2400">
                <a:solidFill>
                  <a:schemeClr val="tx1"/>
                </a:solidFill>
                <a:latin typeface="SAS Monospace" pitchFamily="49" charset="0"/>
              </a:defRPr>
            </a:lvl1pPr>
            <a:lvl2pPr marL="688975" indent="-263525" defTabSz="846138">
              <a:defRPr sz="2400">
                <a:solidFill>
                  <a:schemeClr val="tx1"/>
                </a:solidFill>
                <a:latin typeface="SAS Monospace" pitchFamily="49" charset="0"/>
              </a:defRPr>
            </a:lvl2pPr>
            <a:lvl3pPr marL="1060450" indent="-211138" defTabSz="846138">
              <a:defRPr sz="2400">
                <a:solidFill>
                  <a:schemeClr val="tx1"/>
                </a:solidFill>
                <a:latin typeface="SAS Monospace" pitchFamily="49" charset="0"/>
              </a:defRPr>
            </a:lvl3pPr>
            <a:lvl4pPr marL="1484313" indent="-211138" defTabSz="846138">
              <a:defRPr sz="2400">
                <a:solidFill>
                  <a:schemeClr val="tx1"/>
                </a:solidFill>
                <a:latin typeface="SAS Monospace" pitchFamily="49" charset="0"/>
              </a:defRPr>
            </a:lvl4pPr>
            <a:lvl5pPr marL="1909763" indent="-211138" defTabSz="846138">
              <a:defRPr sz="2400">
                <a:solidFill>
                  <a:schemeClr val="tx1"/>
                </a:solidFill>
                <a:latin typeface="SAS Monospace" pitchFamily="49" charset="0"/>
              </a:defRPr>
            </a:lvl5pPr>
            <a:lvl6pPr marL="2366963" indent="-211138" defTabSz="846138" eaLnBrk="0" fontAlgn="base" hangingPunct="0">
              <a:spcBef>
                <a:spcPct val="0"/>
              </a:spcBef>
              <a:spcAft>
                <a:spcPct val="0"/>
              </a:spcAft>
              <a:defRPr sz="2400">
                <a:solidFill>
                  <a:schemeClr val="tx1"/>
                </a:solidFill>
                <a:latin typeface="SAS Monospace" pitchFamily="49" charset="0"/>
              </a:defRPr>
            </a:lvl6pPr>
            <a:lvl7pPr marL="2824163" indent="-211138" defTabSz="846138" eaLnBrk="0" fontAlgn="base" hangingPunct="0">
              <a:spcBef>
                <a:spcPct val="0"/>
              </a:spcBef>
              <a:spcAft>
                <a:spcPct val="0"/>
              </a:spcAft>
              <a:defRPr sz="2400">
                <a:solidFill>
                  <a:schemeClr val="tx1"/>
                </a:solidFill>
                <a:latin typeface="SAS Monospace" pitchFamily="49" charset="0"/>
              </a:defRPr>
            </a:lvl7pPr>
            <a:lvl8pPr marL="3281363" indent="-211138" defTabSz="846138" eaLnBrk="0" fontAlgn="base" hangingPunct="0">
              <a:spcBef>
                <a:spcPct val="0"/>
              </a:spcBef>
              <a:spcAft>
                <a:spcPct val="0"/>
              </a:spcAft>
              <a:defRPr sz="2400">
                <a:solidFill>
                  <a:schemeClr val="tx1"/>
                </a:solidFill>
                <a:latin typeface="SAS Monospace" pitchFamily="49" charset="0"/>
              </a:defRPr>
            </a:lvl8pPr>
            <a:lvl9pPr marL="3738563" indent="-211138" defTabSz="846138" eaLnBrk="0" fontAlgn="base" hangingPunct="0">
              <a:spcBef>
                <a:spcPct val="0"/>
              </a:spcBef>
              <a:spcAft>
                <a:spcPct val="0"/>
              </a:spcAft>
              <a:defRPr sz="2400">
                <a:solidFill>
                  <a:schemeClr val="tx1"/>
                </a:solidFill>
                <a:latin typeface="SAS Monospace" pitchFamily="49" charset="0"/>
              </a:defRPr>
            </a:lvl9pPr>
          </a:lstStyle>
          <a:p>
            <a:fld id="{68E8EA5C-0E6E-4801-8CF0-D580FD771EB3}" type="slidenum">
              <a:rPr lang="es-MX" altLang="en-US" sz="1200" smtClean="0">
                <a:latin typeface="Times New Roman" panose="02020603050405020304" pitchFamily="18" charset="0"/>
              </a:rPr>
              <a:pPr/>
              <a:t>84</a:t>
            </a:fld>
            <a:endParaRPr lang="es-MX" altLang="en-US" sz="1200">
              <a:latin typeface="Times New Roman" panose="02020603050405020304" pitchFamily="18" charset="0"/>
            </a:endParaRPr>
          </a:p>
        </p:txBody>
      </p:sp>
    </p:spTree>
    <p:extLst>
      <p:ext uri="{BB962C8B-B14F-4D97-AF65-F5344CB8AC3E}">
        <p14:creationId xmlns:p14="http://schemas.microsoft.com/office/powerpoint/2010/main" val="167339531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12813" y="4432300"/>
            <a:ext cx="5172075" cy="4202113"/>
          </a:xfrm>
          <a:prstGeom prst="rect">
            <a:avLst/>
          </a:prstGeom>
        </p:spPr>
        <p:txBody>
          <a:bodyPr>
            <a:normAutofit/>
          </a:bodyPr>
          <a:lstStyle/>
          <a:p>
            <a:endParaRPr/>
          </a:p>
        </p:txBody>
      </p:sp>
    </p:spTree>
    <p:extLst>
      <p:ext uri="{BB962C8B-B14F-4D97-AF65-F5344CB8AC3E}">
        <p14:creationId xmlns:p14="http://schemas.microsoft.com/office/powerpoint/2010/main" val="182436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a:xfrm>
            <a:off x="1225550" y="687388"/>
            <a:ext cx="4549775" cy="3516312"/>
          </a:xfrm>
          <a:prstGeom prst="rect">
            <a:avLst/>
          </a:prstGeom>
          <a:ln/>
        </p:spPr>
      </p:sp>
      <p:sp>
        <p:nvSpPr>
          <p:cNvPr id="33795" name="2 Marcador de notas"/>
          <p:cNvSpPr>
            <a:spLocks noGrp="1"/>
          </p:cNvSpPr>
          <p:nvPr>
            <p:ph type="body" idx="1"/>
          </p:nvPr>
        </p:nvSpPr>
        <p:spPr>
          <a:xfrm>
            <a:off x="912813" y="4432300"/>
            <a:ext cx="5172075" cy="4202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p>
        </p:txBody>
      </p:sp>
      <p:sp>
        <p:nvSpPr>
          <p:cNvPr id="33796" name="3 Marcador de número de diapositiva"/>
          <p:cNvSpPr>
            <a:spLocks noGrp="1"/>
          </p:cNvSpPr>
          <p:nvPr>
            <p:ph type="sldNum" sz="quarter" idx="5"/>
          </p:nvPr>
        </p:nvSpPr>
        <p:spPr>
          <a:xfrm>
            <a:off x="3956050" y="8866188"/>
            <a:ext cx="304165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sz="2400">
                <a:solidFill>
                  <a:schemeClr val="tx1"/>
                </a:solidFill>
                <a:latin typeface="SAS Monospace" pitchFamily="49" charset="0"/>
              </a:defRPr>
            </a:lvl1pPr>
            <a:lvl2pPr marL="714375" indent="-273050" defTabSz="876300">
              <a:defRPr sz="2400">
                <a:solidFill>
                  <a:schemeClr val="tx1"/>
                </a:solidFill>
                <a:latin typeface="SAS Monospace" pitchFamily="49" charset="0"/>
              </a:defRPr>
            </a:lvl2pPr>
            <a:lvl3pPr marL="1100138" indent="-217488" defTabSz="876300">
              <a:defRPr sz="2400">
                <a:solidFill>
                  <a:schemeClr val="tx1"/>
                </a:solidFill>
                <a:latin typeface="SAS Monospace" pitchFamily="49" charset="0"/>
              </a:defRPr>
            </a:lvl3pPr>
            <a:lvl4pPr marL="1539875" indent="-217488" defTabSz="876300">
              <a:defRPr sz="2400">
                <a:solidFill>
                  <a:schemeClr val="tx1"/>
                </a:solidFill>
                <a:latin typeface="SAS Monospace" pitchFamily="49" charset="0"/>
              </a:defRPr>
            </a:lvl4pPr>
            <a:lvl5pPr marL="1981200" indent="-217488" defTabSz="876300">
              <a:defRPr sz="2400">
                <a:solidFill>
                  <a:schemeClr val="tx1"/>
                </a:solidFill>
                <a:latin typeface="SAS Monospace" pitchFamily="49" charset="0"/>
              </a:defRPr>
            </a:lvl5pPr>
            <a:lvl6pPr marL="2438400" indent="-217488" defTabSz="876300" eaLnBrk="0" fontAlgn="base" hangingPunct="0">
              <a:spcBef>
                <a:spcPct val="0"/>
              </a:spcBef>
              <a:spcAft>
                <a:spcPct val="0"/>
              </a:spcAft>
              <a:defRPr sz="2400">
                <a:solidFill>
                  <a:schemeClr val="tx1"/>
                </a:solidFill>
                <a:latin typeface="SAS Monospace" pitchFamily="49" charset="0"/>
              </a:defRPr>
            </a:lvl6pPr>
            <a:lvl7pPr marL="2895600" indent="-217488" defTabSz="876300" eaLnBrk="0" fontAlgn="base" hangingPunct="0">
              <a:spcBef>
                <a:spcPct val="0"/>
              </a:spcBef>
              <a:spcAft>
                <a:spcPct val="0"/>
              </a:spcAft>
              <a:defRPr sz="2400">
                <a:solidFill>
                  <a:schemeClr val="tx1"/>
                </a:solidFill>
                <a:latin typeface="SAS Monospace" pitchFamily="49" charset="0"/>
              </a:defRPr>
            </a:lvl7pPr>
            <a:lvl8pPr marL="3352800" indent="-217488" defTabSz="876300" eaLnBrk="0" fontAlgn="base" hangingPunct="0">
              <a:spcBef>
                <a:spcPct val="0"/>
              </a:spcBef>
              <a:spcAft>
                <a:spcPct val="0"/>
              </a:spcAft>
              <a:defRPr sz="2400">
                <a:solidFill>
                  <a:schemeClr val="tx1"/>
                </a:solidFill>
                <a:latin typeface="SAS Monospace" pitchFamily="49" charset="0"/>
              </a:defRPr>
            </a:lvl8pPr>
            <a:lvl9pPr marL="3810000" indent="-217488" defTabSz="876300" eaLnBrk="0" fontAlgn="base" hangingPunct="0">
              <a:spcBef>
                <a:spcPct val="0"/>
              </a:spcBef>
              <a:spcAft>
                <a:spcPct val="0"/>
              </a:spcAft>
              <a:defRPr sz="2400">
                <a:solidFill>
                  <a:schemeClr val="tx1"/>
                </a:solidFill>
                <a:latin typeface="SAS Monospace" pitchFamily="49" charset="0"/>
              </a:defRPr>
            </a:lvl9pPr>
          </a:lstStyle>
          <a:p>
            <a:fld id="{3286A307-0117-48DC-8BC1-13331D5FB25C}" type="slidenum">
              <a:rPr lang="en-US" altLang="en-US" sz="1200" smtClean="0">
                <a:latin typeface="Times New Roman" panose="02020603050405020304" pitchFamily="18" charset="0"/>
              </a:rPr>
              <a:pPr/>
              <a:t>9</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4125391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Futura LT Pro Book" panose="020B0502020204020303" pitchFamily="34" charset="0"/>
                <a:cs typeface="Gill Sans MT"/>
              </a:rPr>
              <a:t>Headline goes here</a:t>
            </a:r>
          </a:p>
          <a:p>
            <a:pPr marL="12700">
              <a:lnSpc>
                <a:spcPts val="6495"/>
              </a:lnSpc>
            </a:pPr>
            <a:r>
              <a:rPr lang="en-US" sz="5700" b="1" spc="-265" dirty="0">
                <a:solidFill>
                  <a:srgbClr val="1E1860"/>
                </a:solidFill>
                <a:latin typeface="Futura Lt BT" panose="020B0402020204020303"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1" spc="-265" dirty="0">
                <a:solidFill>
                  <a:schemeClr val="bg1"/>
                </a:solidFill>
                <a:latin typeface="Futura Lt BT" panose="020B0402020204020303" pitchFamily="34" charset="0"/>
                <a:cs typeface="Gill Sans MT"/>
              </a:rPr>
              <a:t>Headline goes here</a:t>
            </a:r>
            <a:endParaRPr lang="en-US" sz="5700" dirty="0">
              <a:solidFill>
                <a:schemeClr val="bg1"/>
              </a:solidFill>
              <a:latin typeface="Futura Lt BT" panose="020B0402020204020303" pitchFamily="34" charset="0"/>
              <a:cs typeface="Gill Sans MT"/>
            </a:endParaRP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sz="5700" dirty="0">
              <a:solidFill>
                <a:srgbClr val="1E185F"/>
              </a:solidFill>
              <a:latin typeface="Futura Lt BT" panose="020B0402020204020303"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1E1860"/>
                </a:solidFill>
                <a:latin typeface="Futura LT Pro Book"/>
                <a:cs typeface="Futura LT Pro Book"/>
              </a:rPr>
              <a:t>Author Name and Degree Here</a:t>
            </a:r>
          </a:p>
          <a:p>
            <a:pPr marL="12700">
              <a:lnSpc>
                <a:spcPts val="2250"/>
              </a:lnSpc>
            </a:pPr>
            <a:r>
              <a:rPr sz="1600" b="1" dirty="0">
                <a:solidFill>
                  <a:srgbClr val="1E1860"/>
                </a:solidFill>
                <a:latin typeface="Futura LT Pro Book"/>
                <a:cs typeface="Futura LT Pro Book"/>
              </a:rPr>
              <a:t>MEASURE Evaluation</a:t>
            </a:r>
            <a:endParaRPr sz="1600" dirty="0">
              <a:solidFill>
                <a:srgbClr val="1E1860"/>
              </a:solidFill>
              <a:latin typeface="Futura LT Pro Book"/>
              <a:cs typeface="Futura LT Pro Book"/>
            </a:endParaRPr>
          </a:p>
          <a:p>
            <a:pPr marL="12700">
              <a:lnSpc>
                <a:spcPct val="100000"/>
              </a:lnSpc>
            </a:pPr>
            <a:r>
              <a:rPr sz="1600" dirty="0">
                <a:solidFill>
                  <a:srgbClr val="1E1860"/>
                </a:solidFill>
                <a:latin typeface="Futura LT Pro Book"/>
                <a:cs typeface="Futura LT Pro Book"/>
              </a:rPr>
              <a:t>Your organization here</a:t>
            </a:r>
          </a:p>
          <a:p>
            <a:pPr>
              <a:lnSpc>
                <a:spcPct val="100000"/>
              </a:lnSpc>
              <a:spcBef>
                <a:spcPts val="45"/>
              </a:spcBef>
            </a:pPr>
            <a:endParaRPr sz="1600" dirty="0">
              <a:solidFill>
                <a:srgbClr val="1E1860"/>
              </a:solidFill>
              <a:latin typeface="Times New Roman"/>
              <a:cs typeface="Times New Roman"/>
            </a:endParaRPr>
          </a:p>
          <a:p>
            <a:pPr marL="12700">
              <a:lnSpc>
                <a:spcPts val="2200"/>
              </a:lnSpc>
            </a:pPr>
            <a:r>
              <a:rPr lang="en-US" sz="1600" dirty="0">
                <a:solidFill>
                  <a:srgbClr val="1E1860"/>
                </a:solidFill>
                <a:latin typeface="Futura LT Pro Book"/>
                <a:cs typeface="Futura LT Pro Book"/>
              </a:rPr>
              <a:t>Date for presentation</a:t>
            </a:r>
            <a:r>
              <a:rPr lang="en-US" sz="1600" baseline="0" dirty="0">
                <a:solidFill>
                  <a:srgbClr val="1E1860"/>
                </a:solidFill>
                <a:latin typeface="Futura LT Pro Book"/>
                <a:cs typeface="Futura LT Pro Book"/>
              </a:rPr>
              <a:t> if necessary</a:t>
            </a:r>
            <a:endParaRPr sz="1600" dirty="0">
              <a:solidFill>
                <a:srgbClr val="1E1860"/>
              </a:solidFill>
              <a:latin typeface="Futura LT Pro Book"/>
              <a:cs typeface="Futura LT Pro Book"/>
            </a:endParaRPr>
          </a:p>
          <a:p>
            <a:pPr marL="12700">
              <a:lnSpc>
                <a:spcPts val="2200"/>
              </a:lnSpc>
            </a:pPr>
            <a:r>
              <a:rPr lang="en-US" sz="1600" b="1" dirty="0">
                <a:solidFill>
                  <a:srgbClr val="1E1860"/>
                </a:solidFill>
                <a:latin typeface="Futura LT Pro Book"/>
                <a:cs typeface="Futura LT Pro Book"/>
              </a:rPr>
              <a:t>Name of meeting</a:t>
            </a:r>
            <a:endParaRPr sz="1600" dirty="0">
              <a:solidFill>
                <a:srgbClr val="1E1860"/>
              </a:solidFill>
              <a:latin typeface="Futura LT Pro Book"/>
              <a:cs typeface="Futura LT Pro Book"/>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13450"/>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06476"/>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88344" y="1069181"/>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Futura LT Pro Book" panose="020B0502020204020303" pitchFamily="34" charset="0"/>
              </a:defRPr>
            </a:lvl1pPr>
            <a:lvl2pPr marL="800100" indent="-342900">
              <a:buFont typeface="Arial" panose="020B0604020202020204" pitchFamily="34" charset="0"/>
              <a:buChar char="•"/>
              <a:defRPr sz="2400" baseline="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1062038"/>
            <a:ext cx="6629400" cy="1147762"/>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Futura LT Pro Book" panose="020B0502020204020303" pitchFamily="34" charset="0"/>
              </a:defRPr>
            </a:lvl1pPr>
            <a:lvl2pPr marL="800100" indent="-342900">
              <a:buFont typeface="Arial" panose="020B0604020202020204" pitchFamily="34" charset="0"/>
              <a:buChar char="•"/>
              <a:defRPr sz="200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vl4pPr marL="1657350" indent="-285750">
              <a:buFont typeface="Arial" panose="020B0604020202020204" pitchFamily="34" charset="0"/>
              <a:buChar char="•"/>
              <a:defRPr>
                <a:latin typeface="Futura LT Pro Book" panose="020B0502020204020303" pitchFamily="34" charset="0"/>
              </a:defRPr>
            </a:lvl4pPr>
            <a:lvl5pPr marL="2114550" indent="-285750">
              <a:buFont typeface="Arial" panose="020B0604020202020204" pitchFamily="34" charset="0"/>
              <a:buChar char="•"/>
              <a:defRPr>
                <a:latin typeface="Futura LT Pro Book" panose="020B0502020204020303"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6629400" cy="1147762"/>
          </a:xfrm>
          <a:prstGeom prst="rect">
            <a:avLst/>
          </a:prstGeom>
        </p:spPr>
        <p:txBody>
          <a:bodyPr/>
          <a:lstStyle>
            <a:lvl1pPr>
              <a:defRPr sz="4400" baseline="0">
                <a:solidFill>
                  <a:srgbClr val="1E1860"/>
                </a:solidFill>
                <a:latin typeface="Futura LT Pro Book" panose="020B0502020204020303"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kern="1200" dirty="0">
                <a:solidFill>
                  <a:schemeClr val="bg1"/>
                </a:solidFill>
                <a:effectLst/>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a:solidFill>
                  <a:srgbClr val="1E1860"/>
                </a:solidFill>
                <a:latin typeface="Futura LT Pro Book"/>
                <a:cs typeface="Futura LT Pro Book"/>
              </a:rPr>
              <a:t>www.measureevaluation.org</a:t>
            </a: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096000" y="6705600"/>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21626" y="6598626"/>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54380" y="690880"/>
            <a:ext cx="8549640" cy="51816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754380" y="1554480"/>
            <a:ext cx="8549640" cy="535432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4013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6_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sz="1980" dirty="0">
              <a:latin typeface="Futura Lt BT" panose="020B0402020204020303" pitchFamily="34" charset="0"/>
            </a:endParaRPr>
          </a:p>
        </p:txBody>
      </p:sp>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980"/>
          </a:p>
        </p:txBody>
      </p:sp>
      <p:sp>
        <p:nvSpPr>
          <p:cNvPr id="12" name="Title 11"/>
          <p:cNvSpPr>
            <a:spLocks noGrp="1"/>
          </p:cNvSpPr>
          <p:nvPr>
            <p:ph type="title" hasCustomPrompt="1"/>
          </p:nvPr>
        </p:nvSpPr>
        <p:spPr>
          <a:xfrm>
            <a:off x="611770" y="366813"/>
            <a:ext cx="8674100" cy="1143000"/>
          </a:xfrm>
          <a:prstGeom prst="rect">
            <a:avLst/>
          </a:prstGeom>
        </p:spPr>
        <p:txBody>
          <a:bodyPr/>
          <a:lstStyle>
            <a:lvl1pPr>
              <a:defRPr sz="4660" b="1">
                <a:solidFill>
                  <a:srgbClr val="A29CC0"/>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1" y="2702611"/>
            <a:ext cx="8305800" cy="2590800"/>
          </a:xfrm>
          <a:prstGeom prst="rect">
            <a:avLst/>
          </a:prstGeom>
        </p:spPr>
        <p:txBody>
          <a:bodyPr/>
          <a:lstStyle>
            <a:lvl1pPr>
              <a:defRPr sz="2718">
                <a:solidFill>
                  <a:schemeClr val="tx1"/>
                </a:solidFill>
                <a:latin typeface="Futura LT Pro Book" panose="020B0502020204020303" pitchFamily="34" charset="0"/>
              </a:defRPr>
            </a:lvl1pPr>
            <a:lvl2pPr>
              <a:defRPr sz="2330">
                <a:solidFill>
                  <a:schemeClr val="tx1"/>
                </a:solidFill>
                <a:latin typeface="Futura LT Pro Book" panose="020B0502020204020303" pitchFamily="34" charset="0"/>
              </a:defRPr>
            </a:lvl2pPr>
            <a:lvl3pPr>
              <a:defRPr sz="1941">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77610" y="1039411"/>
            <a:ext cx="6629400" cy="1066800"/>
          </a:xfrm>
          <a:prstGeom prst="rect">
            <a:avLst/>
          </a:prstGeom>
        </p:spPr>
        <p:txBody>
          <a:bodyPr/>
          <a:lstStyle>
            <a:lvl1pPr>
              <a:defRPr sz="4271">
                <a:solidFill>
                  <a:srgbClr val="1E1860"/>
                </a:solidFill>
                <a:latin typeface="Century Gothic" panose="020B0502020202020204" pitchFamily="34" charset="0"/>
              </a:defRPr>
            </a:lvl1pPr>
          </a:lstStyle>
          <a:p>
            <a:pPr lvl="0"/>
            <a:r>
              <a:rPr lang="en-US" dirty="0"/>
              <a:t>Subtitle goes here</a:t>
            </a:r>
          </a:p>
        </p:txBody>
      </p:sp>
    </p:spTree>
    <p:extLst>
      <p:ext uri="{BB962C8B-B14F-4D97-AF65-F5344CB8AC3E}">
        <p14:creationId xmlns:p14="http://schemas.microsoft.com/office/powerpoint/2010/main" val="1260466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 id="2147483672"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8.xml"/><Relationship Id="rId1" Type="http://schemas.openxmlformats.org/officeDocument/2006/relationships/tags" Target="../tags/tag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918" y="1371600"/>
            <a:ext cx="0" cy="5137673"/>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887554"/>
            <a:endParaRPr sz="1747">
              <a:solidFill>
                <a:prstClr val="black"/>
              </a:solidFill>
              <a:latin typeface="Calibri"/>
            </a:endParaRPr>
          </a:p>
        </p:txBody>
      </p:sp>
      <p:sp>
        <p:nvSpPr>
          <p:cNvPr id="3" name="object 3"/>
          <p:cNvSpPr/>
          <p:nvPr/>
        </p:nvSpPr>
        <p:spPr>
          <a:xfrm>
            <a:off x="1" y="114300"/>
            <a:ext cx="10058399" cy="11558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887554"/>
            <a:endParaRPr sz="1747" dirty="0">
              <a:solidFill>
                <a:prstClr val="black"/>
              </a:solidFill>
              <a:latin typeface="Futura Lt BT" panose="020B0402020204020303" pitchFamily="34" charset="0"/>
            </a:endParaRPr>
          </a:p>
        </p:txBody>
      </p:sp>
      <p:sp>
        <p:nvSpPr>
          <p:cNvPr id="5" name="object 5"/>
          <p:cNvSpPr/>
          <p:nvPr/>
        </p:nvSpPr>
        <p:spPr>
          <a:xfrm>
            <a:off x="1" y="1270100"/>
            <a:ext cx="10058399" cy="523757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887554"/>
            <a:endParaRPr sz="1747">
              <a:solidFill>
                <a:prstClr val="black"/>
              </a:solidFill>
              <a:latin typeface="Calibri"/>
            </a:endParaRPr>
          </a:p>
        </p:txBody>
      </p:sp>
      <p:sp>
        <p:nvSpPr>
          <p:cNvPr id="8" name="object 8"/>
          <p:cNvSpPr txBox="1"/>
          <p:nvPr/>
        </p:nvSpPr>
        <p:spPr>
          <a:xfrm>
            <a:off x="653013" y="502789"/>
            <a:ext cx="9140658" cy="2423740"/>
          </a:xfrm>
          <a:prstGeom prst="rect">
            <a:avLst/>
          </a:prstGeom>
        </p:spPr>
        <p:txBody>
          <a:bodyPr vert="horz" wrap="square" lIns="0" tIns="0" rIns="0" bIns="0" rtlCol="0">
            <a:spAutoFit/>
          </a:bodyPr>
          <a:lstStyle/>
          <a:p>
            <a:pPr marL="12327" defTabSz="887554">
              <a:lnSpc>
                <a:spcPts val="6304"/>
              </a:lnSpc>
            </a:pPr>
            <a:r>
              <a:rPr lang="en-US" sz="4840" b="1" spc="-176" dirty="0">
                <a:solidFill>
                  <a:srgbClr val="A29CC0"/>
                </a:solidFill>
                <a:latin typeface="Century Gothic" panose="020B0502020202020204" pitchFamily="34" charset="0"/>
                <a:cs typeface="Gill Sans MT"/>
              </a:rPr>
              <a:t>Evaluating the Impact </a:t>
            </a:r>
            <a:br>
              <a:rPr lang="en-US" sz="4840" b="1" spc="-176" dirty="0">
                <a:solidFill>
                  <a:srgbClr val="A29CC0"/>
                </a:solidFill>
                <a:latin typeface="Century Gothic" panose="020B0502020202020204" pitchFamily="34" charset="0"/>
                <a:cs typeface="Gill Sans MT"/>
              </a:rPr>
            </a:br>
            <a:r>
              <a:rPr lang="en-US" sz="4840" b="1" spc="-176" dirty="0">
                <a:solidFill>
                  <a:srgbClr val="1E185F"/>
                </a:solidFill>
                <a:latin typeface="Century Gothic" panose="020B0502020202020204" pitchFamily="34" charset="0"/>
                <a:cs typeface="Gill Sans MT"/>
              </a:rPr>
              <a:t>of Health Programs</a:t>
            </a:r>
          </a:p>
          <a:p>
            <a:pPr marL="12327" defTabSz="887554">
              <a:lnSpc>
                <a:spcPts val="6304"/>
              </a:lnSpc>
            </a:pPr>
            <a:endParaRPr lang="en-US" sz="5533" b="1" spc="-97" dirty="0">
              <a:solidFill>
                <a:srgbClr val="A29CC0"/>
              </a:solidFill>
              <a:latin typeface="Century Gothic" panose="020B0502020202020204" pitchFamily="34" charset="0"/>
              <a:cs typeface="Gill Sans MT"/>
            </a:endParaRPr>
          </a:p>
        </p:txBody>
      </p:sp>
      <p:sp>
        <p:nvSpPr>
          <p:cNvPr id="6" name="Rectangle 1"/>
          <p:cNvSpPr>
            <a:spLocks noChangeArrowheads="1"/>
          </p:cNvSpPr>
          <p:nvPr/>
        </p:nvSpPr>
        <p:spPr bwMode="auto">
          <a:xfrm>
            <a:off x="-739589" y="7182792"/>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a:endParaRPr lang="fr-FR" altLang="en-US" sz="1747" dirty="0">
              <a:solidFill>
                <a:prstClr val="black"/>
              </a:solidFill>
            </a:endParaRPr>
          </a:p>
        </p:txBody>
      </p:sp>
      <p:sp>
        <p:nvSpPr>
          <p:cNvPr id="7" name="Rectangle 2"/>
          <p:cNvSpPr>
            <a:spLocks noChangeArrowheads="1"/>
          </p:cNvSpPr>
          <p:nvPr/>
        </p:nvSpPr>
        <p:spPr bwMode="auto">
          <a:xfrm>
            <a:off x="-3513875" y="6893915"/>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a:endParaRPr lang="fr-FR" altLang="en-US" sz="1747" dirty="0">
              <a:solidFill>
                <a:prstClr val="black"/>
              </a:solidFill>
            </a:endParaRPr>
          </a:p>
        </p:txBody>
      </p:sp>
      <p:sp>
        <p:nvSpPr>
          <p:cNvPr id="16" name="Rectangle 15"/>
          <p:cNvSpPr>
            <a:spLocks noChangeArrowheads="1"/>
          </p:cNvSpPr>
          <p:nvPr/>
        </p:nvSpPr>
        <p:spPr bwMode="auto">
          <a:xfrm>
            <a:off x="653013" y="4017497"/>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87554" eaLnBrk="0" hangingPunct="0"/>
            <a:endParaRPr lang="fr-FR" altLang="en-US" sz="1747" dirty="0">
              <a:solidFill>
                <a:prstClr val="black"/>
              </a:solidFill>
              <a:latin typeface="Arial" panose="020B0604020202020204" pitchFamily="34" charset="0"/>
            </a:endParaRPr>
          </a:p>
        </p:txBody>
      </p:sp>
      <p:sp>
        <p:nvSpPr>
          <p:cNvPr id="15" name="object 9"/>
          <p:cNvSpPr txBox="1"/>
          <p:nvPr/>
        </p:nvSpPr>
        <p:spPr>
          <a:xfrm>
            <a:off x="3604260" y="2990408"/>
            <a:ext cx="5781424" cy="2908489"/>
          </a:xfrm>
          <a:prstGeom prst="rect">
            <a:avLst/>
          </a:prstGeom>
        </p:spPr>
        <p:txBody>
          <a:bodyPr wrap="square" lIns="0" tIns="0" rIns="0" bIns="0">
            <a:spAutoFit/>
          </a:bodyPr>
          <a:lstStyle/>
          <a:p>
            <a:pPr marL="12327">
              <a:spcBef>
                <a:spcPts val="660"/>
              </a:spcBef>
              <a:spcAft>
                <a:spcPts val="660"/>
              </a:spcAft>
              <a:defRPr/>
            </a:pPr>
            <a:r>
              <a:rPr lang="en-US" sz="2200" dirty="0">
                <a:solidFill>
                  <a:srgbClr val="1E185F"/>
                </a:solidFill>
                <a:latin typeface="Century Gothic" panose="020B0502020202020204" pitchFamily="34" charset="0"/>
                <a:cs typeface="Futura LT Pro Book"/>
              </a:rPr>
              <a:t>Gustavo Angeles</a:t>
            </a:r>
            <a:br>
              <a:rPr lang="en-US" sz="2200" dirty="0">
                <a:solidFill>
                  <a:srgbClr val="1E185F"/>
                </a:solidFill>
                <a:latin typeface="Century Gothic" panose="020B0502020202020204" pitchFamily="34" charset="0"/>
                <a:cs typeface="Futura LT Pro Book"/>
              </a:rPr>
            </a:br>
            <a:r>
              <a:rPr lang="en-US" sz="2200" dirty="0">
                <a:solidFill>
                  <a:srgbClr val="1E185F"/>
                </a:solidFill>
                <a:latin typeface="Century Gothic" panose="020B0502020202020204" pitchFamily="34" charset="0"/>
                <a:cs typeface="Futura LT Pro Book"/>
              </a:rPr>
              <a:t>MEASURE Evaluation</a:t>
            </a:r>
          </a:p>
          <a:p>
            <a:pPr marL="12327">
              <a:spcBef>
                <a:spcPts val="660"/>
              </a:spcBef>
              <a:spcAft>
                <a:spcPts val="660"/>
              </a:spcAft>
              <a:defRPr/>
            </a:pPr>
            <a:r>
              <a:rPr lang="en-US" sz="2200" dirty="0">
                <a:solidFill>
                  <a:srgbClr val="1E185F"/>
                </a:solidFill>
                <a:latin typeface="Century Gothic" panose="020B0502020202020204" pitchFamily="34" charset="0"/>
                <a:cs typeface="Futura LT Pro Book"/>
              </a:rPr>
              <a:t>University of North Carolina at Chapel Hill</a:t>
            </a:r>
            <a:endParaRPr sz="2200" dirty="0">
              <a:solidFill>
                <a:prstClr val="black"/>
              </a:solidFill>
              <a:latin typeface="Century Gothic" panose="020B0502020202020204" pitchFamily="34" charset="0"/>
              <a:cs typeface="Times New Roman"/>
            </a:endParaRPr>
          </a:p>
          <a:p>
            <a:pPr marL="13970">
              <a:spcBef>
                <a:spcPts val="660"/>
              </a:spcBef>
              <a:spcAft>
                <a:spcPts val="660"/>
              </a:spcAft>
              <a:defRPr/>
            </a:pPr>
            <a:r>
              <a:rPr lang="en-US" sz="2200" b="1" dirty="0">
                <a:solidFill>
                  <a:srgbClr val="1E185F"/>
                </a:solidFill>
                <a:latin typeface="Century Gothic" panose="020B0502020202020204" pitchFamily="34" charset="0"/>
                <a:cs typeface="Futura LT Pro Book"/>
              </a:rPr>
              <a:t>Workshop on Impact Evaluation of Population, Health and Nutrition Programs</a:t>
            </a:r>
          </a:p>
          <a:p>
            <a:pPr marL="13970">
              <a:spcBef>
                <a:spcPts val="660"/>
              </a:spcBef>
              <a:spcAft>
                <a:spcPts val="660"/>
              </a:spcAft>
              <a:defRPr/>
            </a:pPr>
            <a:r>
              <a:rPr lang="en-US" sz="2200" dirty="0">
                <a:solidFill>
                  <a:srgbClr val="1E185F"/>
                </a:solidFill>
                <a:latin typeface="Century Gothic" panose="020B0502020202020204" pitchFamily="34" charset="0"/>
                <a:cs typeface="Futura LT Pro Book"/>
              </a:rPr>
              <a:t>Accra, Ghana</a:t>
            </a:r>
            <a:br>
              <a:rPr lang="en-US" sz="2200" dirty="0">
                <a:solidFill>
                  <a:srgbClr val="1E185F"/>
                </a:solidFill>
                <a:latin typeface="Century Gothic" panose="020B0502020202020204" pitchFamily="34" charset="0"/>
                <a:cs typeface="Futura LT Pro Book"/>
              </a:rPr>
            </a:br>
            <a:r>
              <a:rPr lang="en-US" sz="2200" dirty="0">
                <a:solidFill>
                  <a:srgbClr val="1E185F"/>
                </a:solidFill>
                <a:latin typeface="Century Gothic" panose="020B0502020202020204" pitchFamily="34" charset="0"/>
                <a:cs typeface="Futura LT Pro Book"/>
              </a:rPr>
              <a:t>July 18-29, 2016</a:t>
            </a:r>
            <a:endParaRPr lang="en-US" sz="2200" dirty="0">
              <a:solidFill>
                <a:prstClr val="black"/>
              </a:solidFill>
              <a:latin typeface="Century Gothic" panose="020B0502020202020204" pitchFamily="34" charset="0"/>
              <a:cs typeface="Futura LT Pro Book"/>
            </a:endParaRPr>
          </a:p>
        </p:txBody>
      </p:sp>
      <p:grpSp>
        <p:nvGrpSpPr>
          <p:cNvPr id="18" name="Group 17"/>
          <p:cNvGrpSpPr/>
          <p:nvPr/>
        </p:nvGrpSpPr>
        <p:grpSpPr>
          <a:xfrm>
            <a:off x="5615940" y="6658508"/>
            <a:ext cx="3988301" cy="885139"/>
            <a:chOff x="6432672" y="5949280"/>
            <a:chExt cx="3625728" cy="804672"/>
          </a:xfrm>
        </p:grpSpPr>
        <p:grpSp>
          <p:nvGrpSpPr>
            <p:cNvPr id="19" name="Group 18"/>
            <p:cNvGrpSpPr/>
            <p:nvPr/>
          </p:nvGrpSpPr>
          <p:grpSpPr>
            <a:xfrm>
              <a:off x="6432672" y="5949280"/>
              <a:ext cx="2099768" cy="804672"/>
              <a:chOff x="3635896" y="5942647"/>
              <a:chExt cx="2099768" cy="804672"/>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24" name="Picture 23"/>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22"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466187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34819" name="Line 3"/>
          <p:cNvSpPr>
            <a:spLocks noChangeShapeType="1"/>
          </p:cNvSpPr>
          <p:nvPr/>
        </p:nvSpPr>
        <p:spPr bwMode="auto">
          <a:xfrm flipV="1">
            <a:off x="1424940" y="4998562"/>
            <a:ext cx="1341120" cy="3352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4820"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4821"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4822"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34823"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34824"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34825"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34826" name="Rectangle 13"/>
          <p:cNvSpPr>
            <a:spLocks noChangeArrowheads="1"/>
          </p:cNvSpPr>
          <p:nvPr/>
        </p:nvSpPr>
        <p:spPr bwMode="auto">
          <a:xfrm>
            <a:off x="461009" y="370999"/>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a:t>
            </a:r>
          </a:p>
        </p:txBody>
      </p:sp>
      <p:sp>
        <p:nvSpPr>
          <p:cNvPr id="34827"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4828"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4829" name="AutoShape 14"/>
          <p:cNvSpPr>
            <a:spLocks/>
          </p:cNvSpPr>
          <p:nvPr/>
        </p:nvSpPr>
        <p:spPr bwMode="auto">
          <a:xfrm>
            <a:off x="7627620" y="2545080"/>
            <a:ext cx="251460" cy="2430780"/>
          </a:xfrm>
          <a:prstGeom prst="rightBrace">
            <a:avLst>
              <a:gd name="adj1" fmla="val 80556"/>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34830" name="Text Box 15"/>
          <p:cNvSpPr txBox="1">
            <a:spLocks noChangeArrowheads="1"/>
          </p:cNvSpPr>
          <p:nvPr/>
        </p:nvSpPr>
        <p:spPr bwMode="auto">
          <a:xfrm>
            <a:off x="7962900" y="2712720"/>
            <a:ext cx="2095499"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The Evaluation</a:t>
            </a:r>
          </a:p>
          <a:p>
            <a:pPr>
              <a:spcBef>
                <a:spcPct val="0"/>
              </a:spcBef>
              <a:buClrTx/>
              <a:buSzTx/>
              <a:buFontTx/>
              <a:buNone/>
            </a:pPr>
            <a:r>
              <a:rPr lang="en-US" altLang="en-US" sz="2200" b="1" dirty="0">
                <a:solidFill>
                  <a:schemeClr val="tx2"/>
                </a:solidFill>
                <a:latin typeface="Century Gothic" panose="020B0502020202020204" pitchFamily="34" charset="0"/>
              </a:rPr>
              <a:t>Question:</a:t>
            </a:r>
          </a:p>
          <a:p>
            <a:pPr>
              <a:spcBef>
                <a:spcPct val="0"/>
              </a:spcBef>
              <a:buClrTx/>
              <a:buSzTx/>
              <a:buFontTx/>
              <a:buNone/>
            </a:pPr>
            <a:r>
              <a:rPr lang="en-US" altLang="en-US" sz="2200" dirty="0">
                <a:latin typeface="Century Gothic" panose="020B0502020202020204" pitchFamily="34" charset="0"/>
              </a:rPr>
              <a:t>How much of</a:t>
            </a:r>
          </a:p>
          <a:p>
            <a:pPr>
              <a:spcBef>
                <a:spcPct val="0"/>
              </a:spcBef>
              <a:buClrTx/>
              <a:buSzTx/>
              <a:buFontTx/>
              <a:buNone/>
            </a:pPr>
            <a:r>
              <a:rPr lang="en-US" altLang="en-US" sz="2200" dirty="0">
                <a:latin typeface="Century Gothic" panose="020B0502020202020204" pitchFamily="34" charset="0"/>
              </a:rPr>
              <a:t>this change </a:t>
            </a:r>
          </a:p>
          <a:p>
            <a:pPr>
              <a:spcBef>
                <a:spcPct val="0"/>
              </a:spcBef>
              <a:buClrTx/>
              <a:buSzTx/>
              <a:buFontTx/>
              <a:buNone/>
            </a:pPr>
            <a:r>
              <a:rPr lang="en-US" altLang="en-US" sz="2200" dirty="0">
                <a:latin typeface="Century Gothic" panose="020B0502020202020204" pitchFamily="34" charset="0"/>
              </a:rPr>
              <a:t>is due to the</a:t>
            </a:r>
          </a:p>
          <a:p>
            <a:pPr>
              <a:spcBef>
                <a:spcPct val="0"/>
              </a:spcBef>
              <a:buClrTx/>
              <a:buSzTx/>
              <a:buFontTx/>
              <a:buNone/>
            </a:pPr>
            <a:r>
              <a:rPr lang="en-US" altLang="en-US" sz="2200" dirty="0">
                <a:latin typeface="Century Gothic" panose="020B0502020202020204" pitchFamily="34" charset="0"/>
              </a:rPr>
              <a:t>program?</a:t>
            </a:r>
            <a:endParaRPr lang="en-US" altLang="en-US" sz="2420" dirty="0">
              <a:latin typeface="Century Gothic" panose="020B0502020202020204" pitchFamily="34" charset="0"/>
            </a:endParaRPr>
          </a:p>
        </p:txBody>
      </p:sp>
      <p:sp>
        <p:nvSpPr>
          <p:cNvPr id="34831" name="Oval 19"/>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4832" name="Oval 20"/>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Tree>
    <p:extLst>
      <p:ext uri="{BB962C8B-B14F-4D97-AF65-F5344CB8AC3E}">
        <p14:creationId xmlns:p14="http://schemas.microsoft.com/office/powerpoint/2010/main" val="272157057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36867" name="Line 3"/>
          <p:cNvSpPr>
            <a:spLocks noChangeShapeType="1"/>
          </p:cNvSpPr>
          <p:nvPr/>
        </p:nvSpPr>
        <p:spPr bwMode="auto">
          <a:xfrm flipV="1">
            <a:off x="1424940" y="39700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6868"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6869"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6870" name="Text Box 7"/>
          <p:cNvSpPr txBox="1">
            <a:spLocks noChangeArrowheads="1"/>
          </p:cNvSpPr>
          <p:nvPr/>
        </p:nvSpPr>
        <p:spPr bwMode="auto">
          <a:xfrm>
            <a:off x="6208146" y="1938119"/>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36871" name="Text Box 8"/>
          <p:cNvSpPr txBox="1">
            <a:spLocks noChangeArrowheads="1"/>
          </p:cNvSpPr>
          <p:nvPr/>
        </p:nvSpPr>
        <p:spPr bwMode="auto">
          <a:xfrm>
            <a:off x="6218085" y="3359845"/>
            <a:ext cx="1320165"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36872"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36873"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36874"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36875"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36876" name="Rectangle 13"/>
          <p:cNvSpPr>
            <a:spLocks noChangeArrowheads="1"/>
          </p:cNvSpPr>
          <p:nvPr/>
        </p:nvSpPr>
        <p:spPr bwMode="auto">
          <a:xfrm>
            <a:off x="433070" y="410624"/>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a:t>
            </a:r>
          </a:p>
        </p:txBody>
      </p:sp>
      <p:sp>
        <p:nvSpPr>
          <p:cNvPr id="36877"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6878"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6879"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6880"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6881" name="Oval 19"/>
          <p:cNvSpPr>
            <a:spLocks noChangeArrowheads="1"/>
          </p:cNvSpPr>
          <p:nvPr/>
        </p:nvSpPr>
        <p:spPr bwMode="auto">
          <a:xfrm>
            <a:off x="7407593" y="39071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6882" name="Text Box 14"/>
          <p:cNvSpPr txBox="1">
            <a:spLocks noChangeArrowheads="1"/>
          </p:cNvSpPr>
          <p:nvPr/>
        </p:nvSpPr>
        <p:spPr bwMode="auto">
          <a:xfrm>
            <a:off x="7865110" y="4100989"/>
            <a:ext cx="177419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Effect of other factors</a:t>
            </a:r>
          </a:p>
        </p:txBody>
      </p:sp>
      <p:sp>
        <p:nvSpPr>
          <p:cNvPr id="36883" name="AutoShape 16"/>
          <p:cNvSpPr>
            <a:spLocks/>
          </p:cNvSpPr>
          <p:nvPr/>
        </p:nvSpPr>
        <p:spPr bwMode="auto">
          <a:xfrm>
            <a:off x="7711440" y="3996214"/>
            <a:ext cx="167640" cy="1068705"/>
          </a:xfrm>
          <a:prstGeom prst="rightBrace">
            <a:avLst>
              <a:gd name="adj1" fmla="val 70833"/>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Tree>
    <p:extLst>
      <p:ext uri="{BB962C8B-B14F-4D97-AF65-F5344CB8AC3E}">
        <p14:creationId xmlns:p14="http://schemas.microsoft.com/office/powerpoint/2010/main" val="428662811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38915" name="Line 3"/>
          <p:cNvSpPr>
            <a:spLocks noChangeShapeType="1"/>
          </p:cNvSpPr>
          <p:nvPr/>
        </p:nvSpPr>
        <p:spPr bwMode="auto">
          <a:xfrm flipV="1">
            <a:off x="1424940" y="39700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8916"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8917"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8918"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38919"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38920"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38921"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38922" name="Rectangle 13"/>
          <p:cNvSpPr>
            <a:spLocks noChangeArrowheads="1"/>
          </p:cNvSpPr>
          <p:nvPr/>
        </p:nvSpPr>
        <p:spPr bwMode="auto">
          <a:xfrm>
            <a:off x="586740" y="395577"/>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a:t>
            </a:r>
          </a:p>
        </p:txBody>
      </p:sp>
      <p:sp>
        <p:nvSpPr>
          <p:cNvPr id="38923" name="Text Box 14"/>
          <p:cNvSpPr txBox="1">
            <a:spLocks noChangeArrowheads="1"/>
          </p:cNvSpPr>
          <p:nvPr/>
        </p:nvSpPr>
        <p:spPr bwMode="auto">
          <a:xfrm>
            <a:off x="7865110" y="2796541"/>
            <a:ext cx="142218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Program </a:t>
            </a:r>
          </a:p>
          <a:p>
            <a:pPr>
              <a:spcBef>
                <a:spcPct val="0"/>
              </a:spcBef>
              <a:buClrTx/>
              <a:buSzTx/>
              <a:buFontTx/>
              <a:buNone/>
            </a:pPr>
            <a:r>
              <a:rPr lang="en-US" altLang="en-US" sz="2200" b="1" dirty="0">
                <a:solidFill>
                  <a:schemeClr val="tx2"/>
                </a:solidFill>
                <a:latin typeface="Century Gothic" panose="020B0502020202020204" pitchFamily="34" charset="0"/>
              </a:rPr>
              <a:t>Impact</a:t>
            </a:r>
            <a:endParaRPr lang="en-US" altLang="en-US" sz="2420" b="1" dirty="0">
              <a:solidFill>
                <a:schemeClr val="tx2"/>
              </a:solidFill>
              <a:latin typeface="Century Gothic" panose="020B0502020202020204" pitchFamily="34" charset="0"/>
            </a:endParaRPr>
          </a:p>
        </p:txBody>
      </p:sp>
      <p:sp>
        <p:nvSpPr>
          <p:cNvPr id="38924"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8925" name="AutoShape 16"/>
          <p:cNvSpPr>
            <a:spLocks/>
          </p:cNvSpPr>
          <p:nvPr/>
        </p:nvSpPr>
        <p:spPr bwMode="auto">
          <a:xfrm>
            <a:off x="7711440" y="2545080"/>
            <a:ext cx="167640" cy="1362075"/>
          </a:xfrm>
          <a:prstGeom prst="rightBrace">
            <a:avLst>
              <a:gd name="adj1" fmla="val 70830"/>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38926"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8927"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8928"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8929" name="Oval 19"/>
          <p:cNvSpPr>
            <a:spLocks noChangeArrowheads="1"/>
          </p:cNvSpPr>
          <p:nvPr/>
        </p:nvSpPr>
        <p:spPr bwMode="auto">
          <a:xfrm>
            <a:off x="7407593" y="39071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8930" name="Text Box 7"/>
          <p:cNvSpPr txBox="1">
            <a:spLocks noChangeArrowheads="1"/>
          </p:cNvSpPr>
          <p:nvPr/>
        </p:nvSpPr>
        <p:spPr bwMode="auto">
          <a:xfrm>
            <a:off x="6286500" y="1991520"/>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38931" name="Text Box 8"/>
          <p:cNvSpPr txBox="1">
            <a:spLocks noChangeArrowheads="1"/>
          </p:cNvSpPr>
          <p:nvPr/>
        </p:nvSpPr>
        <p:spPr bwMode="auto">
          <a:xfrm>
            <a:off x="6307455" y="3439161"/>
            <a:ext cx="1320165"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38932" name="Text Box 14"/>
          <p:cNvSpPr txBox="1">
            <a:spLocks noChangeArrowheads="1"/>
          </p:cNvSpPr>
          <p:nvPr/>
        </p:nvSpPr>
        <p:spPr bwMode="auto">
          <a:xfrm>
            <a:off x="7865110" y="4100989"/>
            <a:ext cx="177419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Effect of other factors</a:t>
            </a:r>
          </a:p>
        </p:txBody>
      </p:sp>
      <p:sp>
        <p:nvSpPr>
          <p:cNvPr id="38933" name="AutoShape 16"/>
          <p:cNvSpPr>
            <a:spLocks/>
          </p:cNvSpPr>
          <p:nvPr/>
        </p:nvSpPr>
        <p:spPr bwMode="auto">
          <a:xfrm>
            <a:off x="7711440" y="3996214"/>
            <a:ext cx="167640" cy="1068705"/>
          </a:xfrm>
          <a:prstGeom prst="rightBrace">
            <a:avLst>
              <a:gd name="adj1" fmla="val 70833"/>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Tree>
    <p:extLst>
      <p:ext uri="{BB962C8B-B14F-4D97-AF65-F5344CB8AC3E}">
        <p14:creationId xmlns:p14="http://schemas.microsoft.com/office/powerpoint/2010/main" val="1915271706"/>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40963" name="Line 3"/>
          <p:cNvSpPr>
            <a:spLocks noChangeShapeType="1"/>
          </p:cNvSpPr>
          <p:nvPr/>
        </p:nvSpPr>
        <p:spPr bwMode="auto">
          <a:xfrm flipV="1">
            <a:off x="1424940" y="39700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0964"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0965"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0966"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40967"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40968"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40969"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40970" name="Rectangle 13"/>
          <p:cNvSpPr>
            <a:spLocks noChangeArrowheads="1"/>
          </p:cNvSpPr>
          <p:nvPr/>
        </p:nvSpPr>
        <p:spPr bwMode="auto">
          <a:xfrm>
            <a:off x="606619" y="397230"/>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a:t>
            </a:r>
          </a:p>
        </p:txBody>
      </p:sp>
      <p:sp>
        <p:nvSpPr>
          <p:cNvPr id="40971" name="Text Box 14"/>
          <p:cNvSpPr txBox="1">
            <a:spLocks noChangeArrowheads="1"/>
          </p:cNvSpPr>
          <p:nvPr/>
        </p:nvSpPr>
        <p:spPr bwMode="auto">
          <a:xfrm>
            <a:off x="7865110" y="2796541"/>
            <a:ext cx="142218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Program </a:t>
            </a:r>
          </a:p>
          <a:p>
            <a:pPr>
              <a:spcBef>
                <a:spcPct val="0"/>
              </a:spcBef>
              <a:buClrTx/>
              <a:buSzTx/>
              <a:buFontTx/>
              <a:buNone/>
            </a:pPr>
            <a:r>
              <a:rPr lang="en-US" altLang="en-US" sz="2200" b="1" dirty="0">
                <a:solidFill>
                  <a:schemeClr val="tx2"/>
                </a:solidFill>
                <a:latin typeface="Century Gothic" panose="020B0502020202020204" pitchFamily="34" charset="0"/>
              </a:rPr>
              <a:t>Impact</a:t>
            </a:r>
            <a:endParaRPr lang="en-US" altLang="en-US" sz="2420" b="1" dirty="0">
              <a:solidFill>
                <a:schemeClr val="tx2"/>
              </a:solidFill>
              <a:latin typeface="Century Gothic" panose="020B0502020202020204" pitchFamily="34" charset="0"/>
            </a:endParaRPr>
          </a:p>
        </p:txBody>
      </p:sp>
      <p:sp>
        <p:nvSpPr>
          <p:cNvPr id="40972"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0973" name="AutoShape 16"/>
          <p:cNvSpPr>
            <a:spLocks/>
          </p:cNvSpPr>
          <p:nvPr/>
        </p:nvSpPr>
        <p:spPr bwMode="auto">
          <a:xfrm>
            <a:off x="7711440" y="2545080"/>
            <a:ext cx="167640" cy="1362075"/>
          </a:xfrm>
          <a:prstGeom prst="rightBrace">
            <a:avLst>
              <a:gd name="adj1" fmla="val 70830"/>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40974"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0975"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40976"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40977" name="Oval 19"/>
          <p:cNvSpPr>
            <a:spLocks noChangeArrowheads="1"/>
          </p:cNvSpPr>
          <p:nvPr/>
        </p:nvSpPr>
        <p:spPr bwMode="auto">
          <a:xfrm>
            <a:off x="7407593" y="39071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40978" name="Text Box 7"/>
          <p:cNvSpPr txBox="1">
            <a:spLocks noChangeArrowheads="1"/>
          </p:cNvSpPr>
          <p:nvPr/>
        </p:nvSpPr>
        <p:spPr bwMode="auto">
          <a:xfrm>
            <a:off x="6183901" y="1927275"/>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40979" name="Text Box 8"/>
          <p:cNvSpPr txBox="1">
            <a:spLocks noChangeArrowheads="1"/>
          </p:cNvSpPr>
          <p:nvPr/>
        </p:nvSpPr>
        <p:spPr bwMode="auto">
          <a:xfrm>
            <a:off x="6200237" y="3306713"/>
            <a:ext cx="1320165"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cxnSp>
        <p:nvCxnSpPr>
          <p:cNvPr id="40980" name="Straight Arrow Connector 20"/>
          <p:cNvCxnSpPr>
            <a:cxnSpLocks noChangeShapeType="1"/>
          </p:cNvCxnSpPr>
          <p:nvPr/>
        </p:nvCxnSpPr>
        <p:spPr bwMode="auto">
          <a:xfrm flipH="1">
            <a:off x="7795260" y="3970020"/>
            <a:ext cx="922020" cy="0"/>
          </a:xfrm>
          <a:prstGeom prst="straightConnector1">
            <a:avLst/>
          </a:prstGeom>
          <a:noFill/>
          <a:ln w="349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5" name="TextBox 24"/>
          <p:cNvSpPr txBox="1"/>
          <p:nvPr/>
        </p:nvSpPr>
        <p:spPr>
          <a:xfrm>
            <a:off x="8673625" y="3612039"/>
            <a:ext cx="462756" cy="617092"/>
          </a:xfrm>
          <a:prstGeom prst="rect">
            <a:avLst/>
          </a:prstGeom>
          <a:noFill/>
          <a:ln w="0">
            <a:noFill/>
          </a:ln>
        </p:spPr>
        <p:txBody>
          <a:bodyPr>
            <a:spAutoFit/>
          </a:bodyPr>
          <a:lstStyle/>
          <a:p>
            <a:pPr>
              <a:defRPr/>
            </a:pPr>
            <a:r>
              <a:rPr lang="en-US" sz="3410" b="1" dirty="0">
                <a:latin typeface="Century Gothic" panose="020B0502020202020204" pitchFamily="34" charset="0"/>
              </a:rPr>
              <a:t>?</a:t>
            </a:r>
          </a:p>
        </p:txBody>
      </p:sp>
      <p:sp>
        <p:nvSpPr>
          <p:cNvPr id="40982" name="Text Box 14"/>
          <p:cNvSpPr txBox="1">
            <a:spLocks noChangeArrowheads="1"/>
          </p:cNvSpPr>
          <p:nvPr/>
        </p:nvSpPr>
        <p:spPr bwMode="auto">
          <a:xfrm>
            <a:off x="7865110" y="4139407"/>
            <a:ext cx="177419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Effect of other factors</a:t>
            </a:r>
          </a:p>
        </p:txBody>
      </p:sp>
      <p:sp>
        <p:nvSpPr>
          <p:cNvPr id="40983" name="AutoShape 16"/>
          <p:cNvSpPr>
            <a:spLocks/>
          </p:cNvSpPr>
          <p:nvPr/>
        </p:nvSpPr>
        <p:spPr bwMode="auto">
          <a:xfrm>
            <a:off x="7711440" y="4006692"/>
            <a:ext cx="167640" cy="1068705"/>
          </a:xfrm>
          <a:prstGeom prst="rightBrace">
            <a:avLst>
              <a:gd name="adj1" fmla="val 70833"/>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Tree>
    <p:extLst>
      <p:ext uri="{BB962C8B-B14F-4D97-AF65-F5344CB8AC3E}">
        <p14:creationId xmlns:p14="http://schemas.microsoft.com/office/powerpoint/2010/main" val="71709707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533400" y="3466916"/>
            <a:ext cx="8968740" cy="3772084"/>
          </a:xfrm>
          <a:noFill/>
        </p:spPr>
        <p:txBody>
          <a:bodyPr lIns="99537" tIns="48895" rIns="99537" bIns="48895"/>
          <a:lstStyle/>
          <a:p>
            <a:pPr>
              <a:lnSpc>
                <a:spcPct val="90000"/>
              </a:lnSpc>
              <a:tabLst>
                <a:tab pos="2584450" algn="l"/>
              </a:tabLst>
            </a:pPr>
            <a:r>
              <a:rPr lang="en-US" altLang="en-US" sz="2310" u="sng" dirty="0">
                <a:solidFill>
                  <a:schemeClr val="tx2"/>
                </a:solidFill>
                <a:latin typeface="Century Gothic" panose="020B0502020202020204" pitchFamily="34" charset="0"/>
              </a:rPr>
              <a:t>The Evaluation Problem</a:t>
            </a:r>
            <a:r>
              <a:rPr lang="en-US" altLang="en-US" sz="2310" dirty="0">
                <a:solidFill>
                  <a:schemeClr val="tx2"/>
                </a:solidFill>
                <a:latin typeface="Century Gothic" panose="020B0502020202020204" pitchFamily="34" charset="0"/>
              </a:rPr>
              <a:t>:</a:t>
            </a:r>
          </a:p>
          <a:p>
            <a:pPr>
              <a:lnSpc>
                <a:spcPct val="90000"/>
              </a:lnSpc>
              <a:tabLst>
                <a:tab pos="2584450" algn="l"/>
              </a:tabLst>
            </a:pPr>
            <a:r>
              <a:rPr lang="en-US" altLang="en-US" sz="2310" dirty="0">
                <a:latin typeface="Century Gothic" panose="020B0502020202020204" pitchFamily="34" charset="0"/>
              </a:rPr>
              <a:t>The second term, called the </a:t>
            </a:r>
            <a:r>
              <a:rPr lang="en-US" altLang="en-US" sz="2310" u="sng" dirty="0">
                <a:latin typeface="Century Gothic" panose="020B0502020202020204" pitchFamily="34" charset="0"/>
              </a:rPr>
              <a:t>counterfactual</a:t>
            </a:r>
            <a:r>
              <a:rPr lang="en-US" altLang="en-US" sz="2310" dirty="0">
                <a:latin typeface="Century Gothic" panose="020B0502020202020204" pitchFamily="34" charset="0"/>
              </a:rPr>
              <a:t>, is unknown.</a:t>
            </a:r>
          </a:p>
          <a:p>
            <a:pPr>
              <a:lnSpc>
                <a:spcPct val="90000"/>
              </a:lnSpc>
              <a:tabLst>
                <a:tab pos="2584450" algn="l"/>
              </a:tabLst>
            </a:pPr>
            <a:r>
              <a:rPr lang="en-US" altLang="en-US" sz="2310" dirty="0">
                <a:latin typeface="Century Gothic" panose="020B0502020202020204" pitchFamily="34" charset="0"/>
              </a:rPr>
              <a:t>We never observe the same individual both exposed and not exposed to the program at the same time.</a:t>
            </a:r>
          </a:p>
          <a:p>
            <a:pPr>
              <a:lnSpc>
                <a:spcPct val="30000"/>
              </a:lnSpc>
              <a:tabLst>
                <a:tab pos="2584450" algn="l"/>
              </a:tabLst>
            </a:pPr>
            <a:endParaRPr lang="en-US" altLang="en-US" sz="2310" dirty="0">
              <a:latin typeface="Century Gothic" panose="020B0502020202020204" pitchFamily="34" charset="0"/>
            </a:endParaRP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However, it can be estimated, using evaluation designs. </a:t>
            </a: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Given the impossibility of obtaining the counterfactual for each individual, we use </a:t>
            </a:r>
            <a:r>
              <a:rPr lang="en-US" altLang="en-US" sz="2310" u="sng" dirty="0">
                <a:latin typeface="Century Gothic" panose="020B0502020202020204" pitchFamily="34" charset="0"/>
              </a:rPr>
              <a:t>comparison groups</a:t>
            </a:r>
            <a:r>
              <a:rPr lang="en-US" altLang="en-US" sz="2310" dirty="0">
                <a:latin typeface="Century Gothic" panose="020B0502020202020204" pitchFamily="34" charset="0"/>
              </a:rPr>
              <a:t> to estimate it.</a:t>
            </a:r>
          </a:p>
          <a:p>
            <a:pPr>
              <a:lnSpc>
                <a:spcPct val="40000"/>
              </a:lnSpc>
              <a:tabLst>
                <a:tab pos="2584450" algn="l"/>
              </a:tabLst>
            </a:pPr>
            <a:endParaRPr lang="en-US" altLang="en-US" sz="2310" u="sng" dirty="0">
              <a:latin typeface="Century Gothic" panose="020B0502020202020204" pitchFamily="34" charset="0"/>
            </a:endParaRPr>
          </a:p>
        </p:txBody>
      </p:sp>
      <p:sp>
        <p:nvSpPr>
          <p:cNvPr id="13315" name="Text Box 4"/>
          <p:cNvSpPr txBox="1">
            <a:spLocks noChangeArrowheads="1"/>
          </p:cNvSpPr>
          <p:nvPr/>
        </p:nvSpPr>
        <p:spPr bwMode="auto">
          <a:xfrm>
            <a:off x="703152" y="1967429"/>
            <a:ext cx="2877711" cy="447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310" dirty="0">
                <a:latin typeface="Century Gothic" panose="020B0502020202020204" pitchFamily="34" charset="0"/>
              </a:rPr>
              <a:t>Program Impact  =</a:t>
            </a:r>
          </a:p>
        </p:txBody>
      </p:sp>
      <p:sp>
        <p:nvSpPr>
          <p:cNvPr id="13316" name="Text Box 6"/>
          <p:cNvSpPr txBox="1">
            <a:spLocks noChangeArrowheads="1"/>
          </p:cNvSpPr>
          <p:nvPr/>
        </p:nvSpPr>
        <p:spPr bwMode="auto">
          <a:xfrm>
            <a:off x="3580863" y="1843002"/>
            <a:ext cx="1797287" cy="69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310" dirty="0">
                <a:latin typeface="Century Gothic" panose="020B0502020202020204" pitchFamily="34" charset="0"/>
              </a:rPr>
              <a:t>Results with</a:t>
            </a:r>
          </a:p>
          <a:p>
            <a:pPr>
              <a:lnSpc>
                <a:spcPct val="70000"/>
              </a:lnSpc>
              <a:spcBef>
                <a:spcPct val="0"/>
              </a:spcBef>
              <a:buClrTx/>
              <a:buSzTx/>
              <a:buFontTx/>
              <a:buNone/>
            </a:pPr>
            <a:r>
              <a:rPr lang="en-US" altLang="en-US" sz="2310" dirty="0">
                <a:latin typeface="Century Gothic" panose="020B0502020202020204" pitchFamily="34" charset="0"/>
              </a:rPr>
              <a:t>   program</a:t>
            </a:r>
          </a:p>
        </p:txBody>
      </p:sp>
      <p:sp>
        <p:nvSpPr>
          <p:cNvPr id="13317" name="Text Box 7"/>
          <p:cNvSpPr txBox="1">
            <a:spLocks noChangeArrowheads="1"/>
          </p:cNvSpPr>
          <p:nvPr/>
        </p:nvSpPr>
        <p:spPr bwMode="auto">
          <a:xfrm>
            <a:off x="5404265" y="1916646"/>
            <a:ext cx="296876"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b="1" dirty="0"/>
              <a:t>-</a:t>
            </a:r>
            <a:endParaRPr lang="en-US" altLang="en-US" sz="2640" dirty="0"/>
          </a:p>
        </p:txBody>
      </p:sp>
      <p:sp>
        <p:nvSpPr>
          <p:cNvPr id="13318" name="Text Box 8"/>
          <p:cNvSpPr txBox="1">
            <a:spLocks noChangeArrowheads="1"/>
          </p:cNvSpPr>
          <p:nvPr/>
        </p:nvSpPr>
        <p:spPr bwMode="auto">
          <a:xfrm>
            <a:off x="5810637" y="1505249"/>
            <a:ext cx="3007555" cy="137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310" dirty="0">
                <a:latin typeface="Century Gothic" panose="020B0502020202020204" pitchFamily="34" charset="0"/>
              </a:rPr>
              <a:t>Results would have</a:t>
            </a:r>
          </a:p>
          <a:p>
            <a:pPr>
              <a:lnSpc>
                <a:spcPct val="90000"/>
              </a:lnSpc>
              <a:spcBef>
                <a:spcPct val="0"/>
              </a:spcBef>
              <a:buClrTx/>
              <a:buSzTx/>
              <a:buFontTx/>
              <a:buNone/>
            </a:pPr>
            <a:r>
              <a:rPr lang="en-US" altLang="en-US" sz="2310" dirty="0">
                <a:latin typeface="Century Gothic" panose="020B0502020202020204" pitchFamily="34" charset="0"/>
              </a:rPr>
              <a:t>been obtained if </a:t>
            </a:r>
          </a:p>
          <a:p>
            <a:pPr>
              <a:lnSpc>
                <a:spcPct val="90000"/>
              </a:lnSpc>
              <a:spcBef>
                <a:spcPct val="0"/>
              </a:spcBef>
              <a:buClrTx/>
              <a:buSzTx/>
              <a:buFontTx/>
              <a:buNone/>
            </a:pPr>
            <a:r>
              <a:rPr lang="en-US" altLang="en-US" sz="2310" dirty="0">
                <a:latin typeface="Century Gothic" panose="020B0502020202020204" pitchFamily="34" charset="0"/>
              </a:rPr>
              <a:t>program </a:t>
            </a:r>
            <a:r>
              <a:rPr lang="en-US" altLang="en-US" sz="2310" u="sng" dirty="0">
                <a:latin typeface="Century Gothic" panose="020B0502020202020204" pitchFamily="34" charset="0"/>
              </a:rPr>
              <a:t>had never</a:t>
            </a:r>
          </a:p>
          <a:p>
            <a:pPr>
              <a:lnSpc>
                <a:spcPct val="90000"/>
              </a:lnSpc>
              <a:spcBef>
                <a:spcPct val="0"/>
              </a:spcBef>
              <a:buClrTx/>
              <a:buSzTx/>
              <a:buFontTx/>
              <a:buNone/>
            </a:pPr>
            <a:r>
              <a:rPr lang="en-US" altLang="en-US" sz="2310" u="sng" dirty="0">
                <a:latin typeface="Century Gothic" panose="020B0502020202020204" pitchFamily="34" charset="0"/>
              </a:rPr>
              <a:t>been</a:t>
            </a:r>
            <a:r>
              <a:rPr lang="en-US" altLang="en-US" sz="2310" dirty="0">
                <a:latin typeface="Century Gothic" panose="020B0502020202020204" pitchFamily="34" charset="0"/>
              </a:rPr>
              <a:t> implemented</a:t>
            </a:r>
          </a:p>
        </p:txBody>
      </p:sp>
      <p:sp>
        <p:nvSpPr>
          <p:cNvPr id="13319" name="Rectangle 9"/>
          <p:cNvSpPr>
            <a:spLocks noChangeArrowheads="1"/>
          </p:cNvSpPr>
          <p:nvPr/>
        </p:nvSpPr>
        <p:spPr bwMode="auto">
          <a:xfrm>
            <a:off x="533400" y="1353137"/>
            <a:ext cx="8717280" cy="1676400"/>
          </a:xfrm>
          <a:prstGeom prst="rect">
            <a:avLst/>
          </a:prstGeom>
          <a:noFill/>
          <a:ln w="158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Tree>
    <p:extLst>
      <p:ext uri="{BB962C8B-B14F-4D97-AF65-F5344CB8AC3E}">
        <p14:creationId xmlns:p14="http://schemas.microsoft.com/office/powerpoint/2010/main" val="23226227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linds(horizontal)">
                                      <p:cBhvr>
                                        <p:cTn id="7" dur="500"/>
                                        <p:tgtEl>
                                          <p:spTgt spid="133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316"/>
                                        </p:tgtEl>
                                        <p:attrNameLst>
                                          <p:attrName>style.visibility</p:attrName>
                                        </p:attrNameLst>
                                      </p:cBhvr>
                                      <p:to>
                                        <p:strVal val="visible"/>
                                      </p:to>
                                    </p:set>
                                    <p:animEffect transition="in" filter="blinds(horizontal)">
                                      <p:cBhvr>
                                        <p:cTn id="10" dur="500"/>
                                        <p:tgtEl>
                                          <p:spTgt spid="133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3317"/>
                                        </p:tgtEl>
                                        <p:attrNameLst>
                                          <p:attrName>style.visibility</p:attrName>
                                        </p:attrNameLst>
                                      </p:cBhvr>
                                      <p:to>
                                        <p:strVal val="visible"/>
                                      </p:to>
                                    </p:set>
                                    <p:animEffect transition="in" filter="blinds(horizontal)">
                                      <p:cBhvr>
                                        <p:cTn id="13" dur="500"/>
                                        <p:tgtEl>
                                          <p:spTgt spid="1331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3318"/>
                                        </p:tgtEl>
                                        <p:attrNameLst>
                                          <p:attrName>style.visibility</p:attrName>
                                        </p:attrNameLst>
                                      </p:cBhvr>
                                      <p:to>
                                        <p:strVal val="visible"/>
                                      </p:to>
                                    </p:set>
                                    <p:animEffect transition="in" filter="blinds(horizontal)">
                                      <p:cBhvr>
                                        <p:cTn id="16" dur="500"/>
                                        <p:tgtEl>
                                          <p:spTgt spid="1331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3319"/>
                                        </p:tgtEl>
                                        <p:attrNameLst>
                                          <p:attrName>style.visibility</p:attrName>
                                        </p:attrNameLst>
                                      </p:cBhvr>
                                      <p:to>
                                        <p:strVal val="visible"/>
                                      </p:to>
                                    </p:set>
                                    <p:animEffect transition="in" filter="blinds(horizontal)">
                                      <p:cBhvr>
                                        <p:cTn id="19" dur="500"/>
                                        <p:tgtEl>
                                          <p:spTgt spid="1331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nodeType="clickEffect">
                                  <p:stCondLst>
                                    <p:cond delay="0"/>
                                  </p:stCondLst>
                                  <p:childTnLst>
                                    <p:set>
                                      <p:cBhvr>
                                        <p:cTn id="23" dur="1" fill="hold">
                                          <p:stCondLst>
                                            <p:cond delay="0"/>
                                          </p:stCondLst>
                                        </p:cTn>
                                        <p:tgtEl>
                                          <p:spTgt spid="13314">
                                            <p:txEl>
                                              <p:pRg st="0" end="0"/>
                                            </p:txEl>
                                          </p:spTgt>
                                        </p:tgtEl>
                                        <p:attrNameLst>
                                          <p:attrName>style.visibility</p:attrName>
                                        </p:attrNameLst>
                                      </p:cBhvr>
                                      <p:to>
                                        <p:strVal val="visible"/>
                                      </p:to>
                                    </p:set>
                                    <p:animEffect transition="in" filter="wipe(down)">
                                      <p:cBhvr>
                                        <p:cTn id="24" dur="500"/>
                                        <p:tgtEl>
                                          <p:spTgt spid="13314">
                                            <p:txEl>
                                              <p:pRg st="0" end="0"/>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13314">
                                            <p:txEl>
                                              <p:pRg st="1" end="1"/>
                                            </p:txEl>
                                          </p:spTgt>
                                        </p:tgtEl>
                                        <p:attrNameLst>
                                          <p:attrName>style.visibility</p:attrName>
                                        </p:attrNameLst>
                                      </p:cBhvr>
                                      <p:to>
                                        <p:strVal val="visible"/>
                                      </p:to>
                                    </p:set>
                                    <p:animEffect transition="in" filter="wipe(down)">
                                      <p:cBhvr>
                                        <p:cTn id="27" dur="500"/>
                                        <p:tgtEl>
                                          <p:spTgt spid="13314">
                                            <p:txEl>
                                              <p:pRg st="1" end="1"/>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13314">
                                            <p:txEl>
                                              <p:pRg st="2" end="2"/>
                                            </p:txEl>
                                          </p:spTgt>
                                        </p:tgtEl>
                                        <p:attrNameLst>
                                          <p:attrName>style.visibility</p:attrName>
                                        </p:attrNameLst>
                                      </p:cBhvr>
                                      <p:to>
                                        <p:strVal val="visible"/>
                                      </p:to>
                                    </p:set>
                                    <p:animEffect transition="in" filter="wipe(down)">
                                      <p:cBhvr>
                                        <p:cTn id="30" dur="500"/>
                                        <p:tgtEl>
                                          <p:spTgt spid="13314">
                                            <p:txEl>
                                              <p:pRg st="2" end="2"/>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13314">
                                            <p:txEl>
                                              <p:pRg st="5" end="5"/>
                                            </p:txEl>
                                          </p:spTgt>
                                        </p:tgtEl>
                                        <p:attrNameLst>
                                          <p:attrName>style.visibility</p:attrName>
                                        </p:attrNameLst>
                                      </p:cBhvr>
                                      <p:to>
                                        <p:strVal val="visible"/>
                                      </p:to>
                                    </p:set>
                                    <p:animEffect transition="in" filter="wipe(down)">
                                      <p:cBhvr>
                                        <p:cTn id="33" dur="500"/>
                                        <p:tgtEl>
                                          <p:spTgt spid="13314">
                                            <p:txEl>
                                              <p:pRg st="5" end="5"/>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13314">
                                            <p:txEl>
                                              <p:pRg st="7" end="7"/>
                                            </p:txEl>
                                          </p:spTgt>
                                        </p:tgtEl>
                                        <p:attrNameLst>
                                          <p:attrName>style.visibility</p:attrName>
                                        </p:attrNameLst>
                                      </p:cBhvr>
                                      <p:to>
                                        <p:strVal val="visible"/>
                                      </p:to>
                                    </p:set>
                                    <p:animEffect transition="in" filter="wipe(down)">
                                      <p:cBhvr>
                                        <p:cTn id="36" dur="500"/>
                                        <p:tgtEl>
                                          <p:spTgt spid="133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6" grpId="0"/>
      <p:bldP spid="13317" grpId="0"/>
      <p:bldP spid="13318" grpId="0"/>
      <p:bldP spid="133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8600" y="152400"/>
            <a:ext cx="9075420" cy="518160"/>
          </a:xfrm>
        </p:spPr>
        <p:txBody>
          <a:bodyPr/>
          <a:lstStyle/>
          <a:p>
            <a:r>
              <a:rPr lang="en-US" altLang="en-US" sz="3200" b="1" dirty="0">
                <a:solidFill>
                  <a:srgbClr val="A29CC0"/>
                </a:solidFill>
                <a:latin typeface="Century Gothic" panose="020B0502020202020204" pitchFamily="34" charset="0"/>
              </a:rPr>
              <a:t>Heterogeneous individuals, heterogeneous impacts</a:t>
            </a:r>
          </a:p>
        </p:txBody>
      </p:sp>
      <p:sp>
        <p:nvSpPr>
          <p:cNvPr id="45059" name="Rectangle 3"/>
          <p:cNvSpPr>
            <a:spLocks noGrp="1" noChangeArrowheads="1"/>
          </p:cNvSpPr>
          <p:nvPr>
            <p:ph type="body" idx="1"/>
          </p:nvPr>
        </p:nvSpPr>
        <p:spPr>
          <a:xfrm>
            <a:off x="533400" y="1600200"/>
            <a:ext cx="9052560" cy="5196840"/>
          </a:xfrm>
        </p:spPr>
        <p:txBody>
          <a:bodyPr/>
          <a:lstStyle/>
          <a:p>
            <a:r>
              <a:rPr lang="en-US" altLang="en-US" sz="2310" dirty="0">
                <a:latin typeface="Century Gothic" panose="020B0502020202020204" pitchFamily="34" charset="0"/>
              </a:rPr>
              <a:t>In a population of different individuals, we expect each individual will have a different response to the program. </a:t>
            </a:r>
          </a:p>
          <a:p>
            <a:endParaRPr lang="en-US" altLang="en-US" sz="2310" dirty="0">
              <a:latin typeface="Century Gothic" panose="020B0502020202020204" pitchFamily="34" charset="0"/>
            </a:endParaRPr>
          </a:p>
          <a:p>
            <a:endParaRPr lang="en-US" altLang="en-US" sz="2750" dirty="0">
              <a:latin typeface="Century Gothic" panose="020B0502020202020204" pitchFamily="34" charset="0"/>
            </a:endParaRPr>
          </a:p>
          <a:p>
            <a:r>
              <a:rPr lang="en-US" altLang="en-US" sz="2090" dirty="0">
                <a:latin typeface="Century Gothic" panose="020B0502020202020204" pitchFamily="34" charset="0"/>
              </a:rPr>
              <a:t>Define:</a:t>
            </a:r>
          </a:p>
          <a:p>
            <a:pPr lvl="1">
              <a:buFontTx/>
              <a:buNone/>
            </a:pPr>
            <a:r>
              <a:rPr lang="en-US" altLang="en-US" sz="2090" dirty="0">
                <a:latin typeface="Century Gothic" panose="020B0502020202020204" pitchFamily="34" charset="0"/>
              </a:rPr>
              <a:t>Y(i,1) = Outcome for individual </a:t>
            </a:r>
            <a:r>
              <a:rPr lang="en-US" altLang="en-US" sz="2090" dirty="0" err="1">
                <a:latin typeface="Century Gothic" panose="020B0502020202020204" pitchFamily="34" charset="0"/>
              </a:rPr>
              <a:t>i</a:t>
            </a:r>
            <a:r>
              <a:rPr lang="en-US" altLang="en-US" sz="2090" dirty="0">
                <a:latin typeface="Century Gothic" panose="020B0502020202020204" pitchFamily="34" charset="0"/>
              </a:rPr>
              <a:t> who participates in program</a:t>
            </a:r>
          </a:p>
          <a:p>
            <a:pPr lvl="1">
              <a:buFontTx/>
              <a:buNone/>
            </a:pPr>
            <a:r>
              <a:rPr lang="en-US" altLang="en-US" sz="2090" dirty="0">
                <a:latin typeface="Century Gothic" panose="020B0502020202020204" pitchFamily="34" charset="0"/>
              </a:rPr>
              <a:t>Y(i,0) = Outcome for individual </a:t>
            </a:r>
            <a:r>
              <a:rPr lang="en-US" altLang="en-US" sz="2090" dirty="0" err="1">
                <a:latin typeface="Century Gothic" panose="020B0502020202020204" pitchFamily="34" charset="0"/>
              </a:rPr>
              <a:t>i</a:t>
            </a:r>
            <a:r>
              <a:rPr lang="en-US" altLang="en-US" sz="2090" dirty="0">
                <a:latin typeface="Century Gothic" panose="020B0502020202020204" pitchFamily="34" charset="0"/>
              </a:rPr>
              <a:t> who does not participate in program</a:t>
            </a:r>
          </a:p>
          <a:p>
            <a:pPr lvl="1">
              <a:buFontTx/>
              <a:buNone/>
            </a:pPr>
            <a:endParaRPr lang="en-US" altLang="en-US" sz="2090" dirty="0">
              <a:latin typeface="Century Gothic" panose="020B0502020202020204" pitchFamily="34" charset="0"/>
            </a:endParaRPr>
          </a:p>
          <a:p>
            <a:pPr lvl="1">
              <a:buFontTx/>
              <a:buNone/>
            </a:pPr>
            <a:r>
              <a:rPr lang="en-US" altLang="en-US" sz="2090" dirty="0">
                <a:latin typeface="Century Gothic" panose="020B0502020202020204" pitchFamily="34" charset="0"/>
              </a:rPr>
              <a:t>P =      1, if individual </a:t>
            </a:r>
            <a:r>
              <a:rPr lang="en-US" altLang="en-US" sz="2090" dirty="0" err="1">
                <a:latin typeface="Century Gothic" panose="020B0502020202020204" pitchFamily="34" charset="0"/>
              </a:rPr>
              <a:t>i</a:t>
            </a:r>
            <a:r>
              <a:rPr lang="en-US" altLang="en-US" sz="2090" dirty="0">
                <a:latin typeface="Century Gothic" panose="020B0502020202020204" pitchFamily="34" charset="0"/>
              </a:rPr>
              <a:t> participates in program</a:t>
            </a:r>
          </a:p>
          <a:p>
            <a:pPr lvl="1">
              <a:buFontTx/>
              <a:buNone/>
            </a:pPr>
            <a:r>
              <a:rPr lang="en-US" altLang="en-US" sz="2090" dirty="0">
                <a:latin typeface="Century Gothic" panose="020B0502020202020204" pitchFamily="34" charset="0"/>
              </a:rPr>
              <a:t>	    0, if individual </a:t>
            </a:r>
            <a:r>
              <a:rPr lang="en-US" altLang="en-US" sz="2090" dirty="0" err="1">
                <a:latin typeface="Century Gothic" panose="020B0502020202020204" pitchFamily="34" charset="0"/>
              </a:rPr>
              <a:t>i</a:t>
            </a:r>
            <a:r>
              <a:rPr lang="en-US" altLang="en-US" sz="2090" dirty="0">
                <a:latin typeface="Century Gothic" panose="020B0502020202020204" pitchFamily="34" charset="0"/>
              </a:rPr>
              <a:t> does not participate in program</a:t>
            </a:r>
          </a:p>
        </p:txBody>
      </p:sp>
      <p:sp>
        <p:nvSpPr>
          <p:cNvPr id="45060" name="AutoShape 4"/>
          <p:cNvSpPr>
            <a:spLocks/>
          </p:cNvSpPr>
          <p:nvPr/>
        </p:nvSpPr>
        <p:spPr bwMode="auto">
          <a:xfrm>
            <a:off x="1828800" y="4419600"/>
            <a:ext cx="83820" cy="670560"/>
          </a:xfrm>
          <a:prstGeom prst="leftBrace">
            <a:avLst>
              <a:gd name="adj1" fmla="val 66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Tree>
    <p:extLst>
      <p:ext uri="{BB962C8B-B14F-4D97-AF65-F5344CB8AC3E}">
        <p14:creationId xmlns:p14="http://schemas.microsoft.com/office/powerpoint/2010/main" val="3043412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reeform 2"/>
          <p:cNvSpPr>
            <a:spLocks/>
          </p:cNvSpPr>
          <p:nvPr/>
        </p:nvSpPr>
        <p:spPr bwMode="auto">
          <a:xfrm>
            <a:off x="747395" y="1465898"/>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47107" name="Line 3"/>
          <p:cNvSpPr>
            <a:spLocks noChangeShapeType="1"/>
          </p:cNvSpPr>
          <p:nvPr/>
        </p:nvSpPr>
        <p:spPr bwMode="auto">
          <a:xfrm flipV="1">
            <a:off x="747395" y="3980498"/>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7108" name="Line 5"/>
          <p:cNvSpPr>
            <a:spLocks noChangeShapeType="1"/>
          </p:cNvSpPr>
          <p:nvPr/>
        </p:nvSpPr>
        <p:spPr bwMode="auto">
          <a:xfrm flipV="1">
            <a:off x="2088515" y="4986338"/>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7109" name="Line 6"/>
          <p:cNvSpPr>
            <a:spLocks noChangeShapeType="1"/>
          </p:cNvSpPr>
          <p:nvPr/>
        </p:nvSpPr>
        <p:spPr bwMode="auto">
          <a:xfrm flipV="1">
            <a:off x="6782435" y="1884998"/>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7110" name="Text Box 7"/>
          <p:cNvSpPr txBox="1">
            <a:spLocks noChangeArrowheads="1"/>
          </p:cNvSpPr>
          <p:nvPr/>
        </p:nvSpPr>
        <p:spPr bwMode="auto">
          <a:xfrm>
            <a:off x="6782436" y="1834357"/>
            <a:ext cx="2175596"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With</a:t>
            </a:r>
          </a:p>
          <a:p>
            <a:pPr>
              <a:lnSpc>
                <a:spcPct val="60000"/>
              </a:lnSpc>
              <a:spcBef>
                <a:spcPct val="0"/>
              </a:spcBef>
              <a:buClrTx/>
              <a:buSzTx/>
              <a:buFontTx/>
              <a:buNone/>
            </a:pPr>
            <a:r>
              <a:rPr lang="en-US" altLang="en-US" sz="2200" dirty="0">
                <a:latin typeface="Century Gothic" panose="020B0502020202020204" pitchFamily="34" charset="0"/>
              </a:rPr>
              <a:t>Program: Y(i,1)</a:t>
            </a:r>
            <a:endParaRPr lang="en-US" altLang="en-US" sz="2420" dirty="0">
              <a:latin typeface="Century Gothic" panose="020B0502020202020204" pitchFamily="34" charset="0"/>
            </a:endParaRPr>
          </a:p>
        </p:txBody>
      </p:sp>
      <p:sp>
        <p:nvSpPr>
          <p:cNvPr id="47111" name="Text Box 8"/>
          <p:cNvSpPr txBox="1">
            <a:spLocks noChangeArrowheads="1"/>
          </p:cNvSpPr>
          <p:nvPr/>
        </p:nvSpPr>
        <p:spPr bwMode="auto">
          <a:xfrm>
            <a:off x="6866256" y="3980498"/>
            <a:ext cx="2279791"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Without</a:t>
            </a:r>
          </a:p>
          <a:p>
            <a:pPr>
              <a:lnSpc>
                <a:spcPct val="60000"/>
              </a:lnSpc>
              <a:spcBef>
                <a:spcPct val="0"/>
              </a:spcBef>
              <a:buClrTx/>
              <a:buSzTx/>
              <a:buFontTx/>
              <a:buNone/>
            </a:pPr>
            <a:r>
              <a:rPr lang="en-US" altLang="en-US" sz="2200" dirty="0">
                <a:latin typeface="Century Gothic" panose="020B0502020202020204" pitchFamily="34" charset="0"/>
              </a:rPr>
              <a:t>program : Y(i,0)</a:t>
            </a:r>
          </a:p>
        </p:txBody>
      </p:sp>
      <p:sp>
        <p:nvSpPr>
          <p:cNvPr id="47112" name="Text Box 10"/>
          <p:cNvSpPr txBox="1">
            <a:spLocks noChangeArrowheads="1"/>
          </p:cNvSpPr>
          <p:nvPr/>
        </p:nvSpPr>
        <p:spPr bwMode="auto">
          <a:xfrm>
            <a:off x="1697355" y="5835015"/>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47113" name="Text Box 11"/>
          <p:cNvSpPr txBox="1">
            <a:spLocks noChangeArrowheads="1"/>
          </p:cNvSpPr>
          <p:nvPr/>
        </p:nvSpPr>
        <p:spPr bwMode="auto">
          <a:xfrm>
            <a:off x="6111875" y="5789613"/>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47114" name="Text Box 12"/>
          <p:cNvSpPr txBox="1">
            <a:spLocks noChangeArrowheads="1"/>
          </p:cNvSpPr>
          <p:nvPr/>
        </p:nvSpPr>
        <p:spPr bwMode="auto">
          <a:xfrm>
            <a:off x="4868545" y="6718618"/>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47115" name="Text Box 13"/>
          <p:cNvSpPr txBox="1">
            <a:spLocks noChangeArrowheads="1"/>
          </p:cNvSpPr>
          <p:nvPr/>
        </p:nvSpPr>
        <p:spPr bwMode="auto">
          <a:xfrm>
            <a:off x="81988" y="1115557"/>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Outcome</a:t>
            </a:r>
          </a:p>
          <a:p>
            <a:pPr>
              <a:spcBef>
                <a:spcPct val="0"/>
              </a:spcBef>
              <a:buClrTx/>
              <a:buSzTx/>
              <a:buFontTx/>
              <a:buNone/>
            </a:pPr>
            <a:r>
              <a:rPr lang="en-US" altLang="en-US" sz="2200" dirty="0">
                <a:latin typeface="Century Gothic" panose="020B0502020202020204" pitchFamily="34" charset="0"/>
              </a:rPr>
              <a:t>Y(</a:t>
            </a:r>
            <a:r>
              <a:rPr lang="en-US" altLang="en-US" sz="2200" dirty="0" err="1">
                <a:latin typeface="Century Gothic" panose="020B0502020202020204" pitchFamily="34" charset="0"/>
              </a:rPr>
              <a:t>i</a:t>
            </a:r>
            <a:r>
              <a:rPr lang="en-US" altLang="en-US" sz="2200" dirty="0">
                <a:latin typeface="Century Gothic" panose="020B0502020202020204" pitchFamily="34" charset="0"/>
              </a:rPr>
              <a:t>)</a:t>
            </a:r>
          </a:p>
        </p:txBody>
      </p:sp>
      <p:sp>
        <p:nvSpPr>
          <p:cNvPr id="47116" name="Rectangle 14"/>
          <p:cNvSpPr>
            <a:spLocks noChangeArrowheads="1"/>
          </p:cNvSpPr>
          <p:nvPr/>
        </p:nvSpPr>
        <p:spPr bwMode="auto">
          <a:xfrm>
            <a:off x="0" y="363141"/>
            <a:ext cx="10052612"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 at the Individual Level</a:t>
            </a:r>
          </a:p>
        </p:txBody>
      </p:sp>
      <p:sp>
        <p:nvSpPr>
          <p:cNvPr id="47117" name="Text Box 16"/>
          <p:cNvSpPr txBox="1">
            <a:spLocks noChangeArrowheads="1"/>
          </p:cNvSpPr>
          <p:nvPr/>
        </p:nvSpPr>
        <p:spPr bwMode="auto">
          <a:xfrm>
            <a:off x="7187565" y="2974658"/>
            <a:ext cx="282962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Program </a:t>
            </a:r>
          </a:p>
          <a:p>
            <a:pPr>
              <a:spcBef>
                <a:spcPct val="0"/>
              </a:spcBef>
              <a:buClrTx/>
              <a:buSzTx/>
              <a:buFontTx/>
              <a:buNone/>
            </a:pPr>
            <a:r>
              <a:rPr lang="en-US" altLang="en-US" sz="2200" b="1" dirty="0">
                <a:solidFill>
                  <a:schemeClr val="tx2"/>
                </a:solidFill>
                <a:latin typeface="Century Gothic" panose="020B0502020202020204" pitchFamily="34" charset="0"/>
              </a:rPr>
              <a:t>Impact: Y(i,1)-Y(i,0)</a:t>
            </a:r>
            <a:endParaRPr lang="en-US" altLang="en-US" sz="2420" b="1" dirty="0">
              <a:solidFill>
                <a:schemeClr val="tx2"/>
              </a:solidFill>
              <a:latin typeface="Century Gothic" panose="020B0502020202020204" pitchFamily="34" charset="0"/>
            </a:endParaRPr>
          </a:p>
        </p:txBody>
      </p:sp>
      <p:sp>
        <p:nvSpPr>
          <p:cNvPr id="47118" name="Line 17"/>
          <p:cNvSpPr>
            <a:spLocks noChangeShapeType="1"/>
          </p:cNvSpPr>
          <p:nvPr/>
        </p:nvSpPr>
        <p:spPr bwMode="auto">
          <a:xfrm>
            <a:off x="747395" y="5028248"/>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7119" name="AutoShape 19"/>
          <p:cNvSpPr>
            <a:spLocks/>
          </p:cNvSpPr>
          <p:nvPr/>
        </p:nvSpPr>
        <p:spPr bwMode="auto">
          <a:xfrm>
            <a:off x="6950075" y="2611438"/>
            <a:ext cx="167640" cy="1257300"/>
          </a:xfrm>
          <a:prstGeom prst="rightBrace">
            <a:avLst>
              <a:gd name="adj1" fmla="val 62500"/>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n-US" altLang="en-US" sz="2640">
              <a:solidFill>
                <a:schemeClr val="tx2"/>
              </a:solidFill>
              <a:latin typeface="SAS Monospace" pitchFamily="49" charset="0"/>
            </a:endParaRPr>
          </a:p>
        </p:txBody>
      </p:sp>
      <p:sp>
        <p:nvSpPr>
          <p:cNvPr id="47120" name="Line 3"/>
          <p:cNvSpPr>
            <a:spLocks noChangeShapeType="1"/>
          </p:cNvSpPr>
          <p:nvPr/>
        </p:nvSpPr>
        <p:spPr bwMode="auto">
          <a:xfrm flipV="1">
            <a:off x="2088515" y="254857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47121" name="Oval 17"/>
          <p:cNvSpPr>
            <a:spLocks noChangeArrowheads="1"/>
          </p:cNvSpPr>
          <p:nvPr/>
        </p:nvSpPr>
        <p:spPr bwMode="auto">
          <a:xfrm>
            <a:off x="2034382" y="4958398"/>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47122" name="Oval 17"/>
          <p:cNvSpPr>
            <a:spLocks noChangeArrowheads="1"/>
          </p:cNvSpPr>
          <p:nvPr/>
        </p:nvSpPr>
        <p:spPr bwMode="auto">
          <a:xfrm>
            <a:off x="6714332" y="3929857"/>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47123" name="Oval 18"/>
          <p:cNvSpPr>
            <a:spLocks noChangeArrowheads="1"/>
          </p:cNvSpPr>
          <p:nvPr/>
        </p:nvSpPr>
        <p:spPr bwMode="auto">
          <a:xfrm>
            <a:off x="6724809" y="2497932"/>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Tree>
    <p:extLst>
      <p:ext uri="{BB962C8B-B14F-4D97-AF65-F5344CB8AC3E}">
        <p14:creationId xmlns:p14="http://schemas.microsoft.com/office/powerpoint/2010/main" val="4239212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167640" y="449580"/>
            <a:ext cx="9555480" cy="7040880"/>
          </a:xfrm>
          <a:noFill/>
        </p:spPr>
        <p:txBody>
          <a:bodyPr lIns="99537" tIns="48895" rIns="99537" bIns="48895"/>
          <a:lstStyle/>
          <a:p>
            <a:pPr>
              <a:lnSpc>
                <a:spcPct val="110000"/>
              </a:lnSpc>
              <a:tabLst>
                <a:tab pos="2584450" algn="l"/>
              </a:tabLst>
            </a:pPr>
            <a:r>
              <a:rPr lang="en-US" altLang="en-US" sz="3200" b="1" dirty="0">
                <a:solidFill>
                  <a:srgbClr val="A29CC0"/>
                </a:solidFill>
                <a:latin typeface="Century Gothic" panose="020B0502020202020204" pitchFamily="34" charset="0"/>
              </a:rPr>
              <a:t>Estimation of program impact but, for whom?</a:t>
            </a:r>
          </a:p>
          <a:p>
            <a:pPr>
              <a:lnSpc>
                <a:spcPct val="110000"/>
              </a:lnSpc>
              <a:tabLst>
                <a:tab pos="2584450" algn="l"/>
              </a:tabLst>
            </a:pPr>
            <a:endParaRPr lang="en-US" altLang="en-US" sz="1980" dirty="0">
              <a:solidFill>
                <a:schemeClr val="tx2"/>
              </a:solidFill>
            </a:endParaRPr>
          </a:p>
          <a:p>
            <a:pPr>
              <a:lnSpc>
                <a:spcPct val="80000"/>
              </a:lnSpc>
              <a:tabLst>
                <a:tab pos="2584450" algn="l"/>
              </a:tabLst>
            </a:pPr>
            <a:r>
              <a:rPr lang="en-US" altLang="en-US" sz="1980" dirty="0">
                <a:latin typeface="Century Gothic" panose="020B0502020202020204" pitchFamily="34" charset="0"/>
              </a:rPr>
              <a:t>There are different program effects you may be interested on:</a:t>
            </a:r>
          </a:p>
          <a:p>
            <a:pPr>
              <a:lnSpc>
                <a:spcPct val="80000"/>
              </a:lnSpc>
              <a:tabLst>
                <a:tab pos="2584450" algn="l"/>
              </a:tabLst>
            </a:pPr>
            <a:endParaRPr lang="en-US" altLang="en-US" sz="1980" dirty="0">
              <a:latin typeface="Century Gothic" panose="020B0502020202020204" pitchFamily="34" charset="0"/>
            </a:endParaRPr>
          </a:p>
          <a:p>
            <a:pPr>
              <a:lnSpc>
                <a:spcPct val="80000"/>
              </a:lnSpc>
              <a:buClr>
                <a:srgbClr val="FFFF00"/>
              </a:buClr>
              <a:tabLst>
                <a:tab pos="2584450" algn="l"/>
              </a:tabLst>
            </a:pPr>
            <a:r>
              <a:rPr lang="en-US" altLang="en-US" sz="2090" b="1" dirty="0">
                <a:solidFill>
                  <a:schemeClr val="tx2"/>
                </a:solidFill>
                <a:latin typeface="Century Gothic" panose="020B0502020202020204" pitchFamily="34" charset="0"/>
              </a:rPr>
              <a:t>1) </a:t>
            </a:r>
            <a:r>
              <a:rPr lang="en-US" altLang="en-US" sz="2090" b="1" u="sng" dirty="0">
                <a:solidFill>
                  <a:schemeClr val="tx2"/>
                </a:solidFill>
                <a:latin typeface="Century Gothic" panose="020B0502020202020204" pitchFamily="34" charset="0"/>
              </a:rPr>
              <a:t>Average Treatment Effect  (ATE):</a:t>
            </a:r>
          </a:p>
          <a:p>
            <a:pPr>
              <a:lnSpc>
                <a:spcPct val="80000"/>
              </a:lnSpc>
              <a:buFontTx/>
              <a:buAutoNum type="arabicParenR"/>
              <a:tabLst>
                <a:tab pos="2584450" algn="l"/>
              </a:tabLst>
            </a:pPr>
            <a:endParaRPr lang="en-US" altLang="en-US" sz="1980" dirty="0">
              <a:solidFill>
                <a:schemeClr val="tx2"/>
              </a:solidFill>
              <a:latin typeface="Century Gothic" panose="020B0502020202020204" pitchFamily="34" charset="0"/>
            </a:endParaRPr>
          </a:p>
          <a:p>
            <a:pPr lvl="1">
              <a:lnSpc>
                <a:spcPct val="80000"/>
              </a:lnSpc>
              <a:tabLst>
                <a:tab pos="2584450" algn="l"/>
              </a:tabLst>
            </a:pPr>
            <a:r>
              <a:rPr lang="en-US" altLang="en-US" sz="1980" dirty="0">
                <a:latin typeface="Century Gothic" panose="020B0502020202020204" pitchFamily="34" charset="0"/>
              </a:rPr>
              <a:t>		</a:t>
            </a:r>
            <a:r>
              <a:rPr lang="en-US" altLang="en-US" sz="2090" dirty="0">
                <a:latin typeface="Century Gothic" panose="020B0502020202020204" pitchFamily="34" charset="0"/>
              </a:rPr>
              <a:t>ATE = Average [ Y(i,1) – Y(i,0) ] </a:t>
            </a:r>
          </a:p>
          <a:p>
            <a:pPr lvl="1">
              <a:lnSpc>
                <a:spcPct val="80000"/>
              </a:lnSpc>
              <a:tabLst>
                <a:tab pos="2584450" algn="l"/>
              </a:tabLst>
            </a:pPr>
            <a:endParaRPr lang="en-US" altLang="en-US" sz="1980" dirty="0">
              <a:latin typeface="Century Gothic" panose="020B0502020202020204" pitchFamily="34" charset="0"/>
            </a:endParaRPr>
          </a:p>
          <a:p>
            <a:pPr lvl="1">
              <a:tabLst>
                <a:tab pos="2584450" algn="l"/>
              </a:tabLst>
            </a:pPr>
            <a:r>
              <a:rPr lang="en-US" altLang="en-US" sz="1980" dirty="0">
                <a:latin typeface="Century Gothic" panose="020B0502020202020204" pitchFamily="34" charset="0"/>
              </a:rPr>
              <a:t>The average impact of the program for the whole population of interest</a:t>
            </a:r>
          </a:p>
          <a:p>
            <a:pPr lvl="1">
              <a:tabLst>
                <a:tab pos="2584450" algn="l"/>
              </a:tabLst>
            </a:pPr>
            <a:endParaRPr lang="en-US" altLang="en-US" sz="1980" dirty="0">
              <a:latin typeface="Century Gothic" panose="020B0502020202020204" pitchFamily="34" charset="0"/>
            </a:endParaRPr>
          </a:p>
          <a:p>
            <a:pPr lvl="1">
              <a:lnSpc>
                <a:spcPct val="90000"/>
              </a:lnSpc>
              <a:tabLst>
                <a:tab pos="2584450" algn="l"/>
              </a:tabLst>
            </a:pPr>
            <a:r>
              <a:rPr lang="en-US" altLang="en-US" sz="2090" dirty="0">
                <a:latin typeface="Century Gothic" panose="020B0502020202020204" pitchFamily="34" charset="0"/>
              </a:rPr>
              <a:t>Typically, programs are intended for a target population and, say, you are interested in the impact on the whole group</a:t>
            </a:r>
          </a:p>
          <a:p>
            <a:pPr lvl="1">
              <a:lnSpc>
                <a:spcPct val="90000"/>
              </a:lnSpc>
              <a:tabLst>
                <a:tab pos="2584450" algn="l"/>
              </a:tabLst>
            </a:pPr>
            <a:endParaRPr lang="en-US" altLang="en-US" sz="2090" dirty="0">
              <a:latin typeface="Century Gothic" panose="020B0502020202020204" pitchFamily="34" charset="0"/>
            </a:endParaRPr>
          </a:p>
          <a:p>
            <a:pPr lvl="1">
              <a:lnSpc>
                <a:spcPct val="90000"/>
              </a:lnSpc>
              <a:tabLst>
                <a:tab pos="2584450" algn="l"/>
              </a:tabLst>
            </a:pPr>
            <a:r>
              <a:rPr lang="en-US" altLang="en-US" sz="2090" dirty="0">
                <a:latin typeface="Century Gothic" panose="020B0502020202020204" pitchFamily="34" charset="0"/>
              </a:rPr>
              <a:t> But, some groups will never participate in the program, so you are including the, likely, “zero-impact” of the non-participants, and, therefore, the overall average program effect in the population could be small.</a:t>
            </a:r>
          </a:p>
          <a:p>
            <a:pPr>
              <a:lnSpc>
                <a:spcPct val="80000"/>
              </a:lnSpc>
              <a:tabLst>
                <a:tab pos="2584450" algn="l"/>
              </a:tabLst>
            </a:pPr>
            <a:endParaRPr lang="en-US" altLang="en-US" sz="1980" dirty="0">
              <a:solidFill>
                <a:schemeClr val="tx2"/>
              </a:solidFill>
              <a:latin typeface="Century Gothic" panose="020B0502020202020204" pitchFamily="34" charset="0"/>
            </a:endParaRPr>
          </a:p>
        </p:txBody>
      </p:sp>
      <p:sp>
        <p:nvSpPr>
          <p:cNvPr id="49155" name="Rectangle 1"/>
          <p:cNvSpPr>
            <a:spLocks noChangeArrowheads="1"/>
          </p:cNvSpPr>
          <p:nvPr/>
        </p:nvSpPr>
        <p:spPr bwMode="auto">
          <a:xfrm>
            <a:off x="2697480" y="2209800"/>
            <a:ext cx="4495800" cy="50292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Tree>
    <p:extLst>
      <p:ext uri="{BB962C8B-B14F-4D97-AF65-F5344CB8AC3E}">
        <p14:creationId xmlns:p14="http://schemas.microsoft.com/office/powerpoint/2010/main" val="6181513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152400" y="304800"/>
            <a:ext cx="9555480" cy="7040880"/>
          </a:xfrm>
          <a:noFill/>
        </p:spPr>
        <p:txBody>
          <a:bodyPr lIns="99537" tIns="48895" rIns="99537" bIns="48895"/>
          <a:lstStyle/>
          <a:p>
            <a:pPr>
              <a:lnSpc>
                <a:spcPct val="110000"/>
              </a:lnSpc>
              <a:tabLst>
                <a:tab pos="2584450" algn="l"/>
              </a:tabLst>
            </a:pPr>
            <a:r>
              <a:rPr lang="en-US" altLang="en-US" sz="3200" b="1" dirty="0">
                <a:solidFill>
                  <a:srgbClr val="A29CC0"/>
                </a:solidFill>
                <a:latin typeface="Century Gothic" panose="020B0502020202020204" pitchFamily="34" charset="0"/>
              </a:rPr>
              <a:t>Estimation of program impact but, for whom?</a:t>
            </a:r>
          </a:p>
          <a:p>
            <a:pPr>
              <a:lnSpc>
                <a:spcPct val="80000"/>
              </a:lnSpc>
              <a:tabLst>
                <a:tab pos="2584450" algn="l"/>
              </a:tabLst>
            </a:pPr>
            <a:endParaRPr lang="en-US" altLang="en-US" sz="1980" b="1" dirty="0"/>
          </a:p>
          <a:p>
            <a:pPr>
              <a:lnSpc>
                <a:spcPct val="90000"/>
              </a:lnSpc>
              <a:tabLst>
                <a:tab pos="2584450" algn="l"/>
              </a:tabLst>
            </a:pPr>
            <a:endParaRPr lang="en-US" altLang="en-US" sz="1980" b="1" dirty="0">
              <a:solidFill>
                <a:schemeClr val="tx2"/>
              </a:solidFill>
            </a:endParaRPr>
          </a:p>
          <a:p>
            <a:pPr>
              <a:lnSpc>
                <a:spcPct val="90000"/>
              </a:lnSpc>
              <a:tabLst>
                <a:tab pos="2584450" algn="l"/>
              </a:tabLst>
            </a:pPr>
            <a:r>
              <a:rPr lang="en-US" altLang="en-US" sz="1980" b="1" dirty="0">
                <a:solidFill>
                  <a:schemeClr val="tx2"/>
                </a:solidFill>
                <a:latin typeface="Century Gothic" panose="020B0502020202020204" pitchFamily="34" charset="0"/>
              </a:rPr>
              <a:t>2) </a:t>
            </a:r>
            <a:r>
              <a:rPr lang="en-US" altLang="en-US" sz="2090" b="1" u="sng" dirty="0">
                <a:solidFill>
                  <a:schemeClr val="tx2"/>
                </a:solidFill>
                <a:latin typeface="Century Gothic" panose="020B0502020202020204" pitchFamily="34" charset="0"/>
              </a:rPr>
              <a:t>Average Treatment on the Treated Effect (ATTE</a:t>
            </a:r>
            <a:r>
              <a:rPr lang="en-US" altLang="en-US" sz="2090" b="1" dirty="0">
                <a:solidFill>
                  <a:schemeClr val="tx2"/>
                </a:solidFill>
                <a:latin typeface="Century Gothic" panose="020B0502020202020204" pitchFamily="34" charset="0"/>
              </a:rPr>
              <a:t>):</a:t>
            </a:r>
          </a:p>
          <a:p>
            <a:pPr>
              <a:lnSpc>
                <a:spcPct val="90000"/>
              </a:lnSpc>
              <a:tabLst>
                <a:tab pos="2584450" algn="l"/>
              </a:tabLst>
            </a:pPr>
            <a:endParaRPr lang="en-US" altLang="en-US" sz="1980" dirty="0">
              <a:solidFill>
                <a:schemeClr val="tx2"/>
              </a:solidFill>
              <a:latin typeface="Century Gothic" panose="020B0502020202020204" pitchFamily="34" charset="0"/>
            </a:endParaRPr>
          </a:p>
          <a:p>
            <a:pPr>
              <a:lnSpc>
                <a:spcPct val="110000"/>
              </a:lnSpc>
              <a:tabLst>
                <a:tab pos="2584450" algn="l"/>
              </a:tabLst>
            </a:pPr>
            <a:r>
              <a:rPr lang="en-US" altLang="en-US" sz="1980" dirty="0">
                <a:latin typeface="Century Gothic" panose="020B0502020202020204" pitchFamily="34" charset="0"/>
              </a:rPr>
              <a:t>	  ATTE = </a:t>
            </a:r>
            <a:r>
              <a:rPr lang="en-US" altLang="en-US" sz="2090" dirty="0">
                <a:latin typeface="Century Gothic" panose="020B0502020202020204" pitchFamily="34" charset="0"/>
              </a:rPr>
              <a:t>Average [ Y(i,1) – Y(i,0) | P=1]</a:t>
            </a:r>
          </a:p>
          <a:p>
            <a:pPr>
              <a:lnSpc>
                <a:spcPct val="40000"/>
              </a:lnSpc>
              <a:tabLst>
                <a:tab pos="2584450" algn="l"/>
              </a:tabLst>
            </a:pPr>
            <a:endParaRPr lang="en-US" altLang="en-US" sz="2090" dirty="0">
              <a:latin typeface="Century Gothic" panose="020B0502020202020204" pitchFamily="34" charset="0"/>
            </a:endParaRPr>
          </a:p>
          <a:p>
            <a:pPr>
              <a:lnSpc>
                <a:spcPct val="110000"/>
              </a:lnSpc>
              <a:tabLst>
                <a:tab pos="2584450" algn="l"/>
              </a:tabLst>
            </a:pPr>
            <a:endParaRPr lang="en-US" altLang="en-US" sz="1980" dirty="0">
              <a:latin typeface="Century Gothic" panose="020B0502020202020204" pitchFamily="34" charset="0"/>
            </a:endParaRPr>
          </a:p>
          <a:p>
            <a:pPr>
              <a:lnSpc>
                <a:spcPct val="110000"/>
              </a:lnSpc>
              <a:tabLst>
                <a:tab pos="2584450" algn="l"/>
              </a:tabLst>
            </a:pPr>
            <a:r>
              <a:rPr lang="en-US" altLang="en-US" sz="1980" dirty="0">
                <a:latin typeface="Century Gothic" panose="020B0502020202020204" pitchFamily="34" charset="0"/>
              </a:rPr>
              <a:t>The impact on those who actually participated in the program</a:t>
            </a:r>
          </a:p>
          <a:p>
            <a:pPr>
              <a:lnSpc>
                <a:spcPct val="110000"/>
              </a:lnSpc>
              <a:tabLst>
                <a:tab pos="2584450" algn="l"/>
              </a:tabLst>
            </a:pPr>
            <a:endParaRPr lang="en-US" altLang="en-US" sz="1980" dirty="0">
              <a:latin typeface="Century Gothic" panose="020B0502020202020204" pitchFamily="34" charset="0"/>
            </a:endParaRPr>
          </a:p>
          <a:p>
            <a:pPr>
              <a:lnSpc>
                <a:spcPct val="110000"/>
              </a:lnSpc>
              <a:tabLst>
                <a:tab pos="2584450" algn="l"/>
              </a:tabLst>
            </a:pPr>
            <a:r>
              <a:rPr lang="en-US" altLang="en-US" sz="1980" dirty="0">
                <a:latin typeface="Century Gothic" panose="020B0502020202020204" pitchFamily="34" charset="0"/>
              </a:rPr>
              <a:t>The effect of the program could be large on those who actually participated in the program, but they could be only a fraction of the target population</a:t>
            </a:r>
          </a:p>
          <a:p>
            <a:pPr>
              <a:lnSpc>
                <a:spcPct val="110000"/>
              </a:lnSpc>
              <a:tabLst>
                <a:tab pos="2584450" algn="l"/>
              </a:tabLst>
            </a:pPr>
            <a:endParaRPr lang="en-US" altLang="en-US" sz="1980" dirty="0">
              <a:latin typeface="Century Gothic" panose="020B0502020202020204" pitchFamily="34" charset="0"/>
            </a:endParaRPr>
          </a:p>
          <a:p>
            <a:pPr>
              <a:lnSpc>
                <a:spcPct val="110000"/>
              </a:lnSpc>
              <a:tabLst>
                <a:tab pos="2584450" algn="l"/>
              </a:tabLst>
            </a:pPr>
            <a:r>
              <a:rPr lang="en-US" altLang="en-US" sz="1980" dirty="0">
                <a:latin typeface="Century Gothic" panose="020B0502020202020204" pitchFamily="34" charset="0"/>
              </a:rPr>
              <a:t> Some people consider ATTE to be the policy relevant effect to measure, because you can relate it directly to the cost of the program for the actual participants</a:t>
            </a:r>
          </a:p>
          <a:p>
            <a:pPr>
              <a:lnSpc>
                <a:spcPct val="110000"/>
              </a:lnSpc>
              <a:tabLst>
                <a:tab pos="2584450" algn="l"/>
              </a:tabLst>
            </a:pPr>
            <a:endParaRPr lang="en-US" altLang="en-US" sz="1980" dirty="0">
              <a:latin typeface="Century Gothic" panose="020B0502020202020204" pitchFamily="34" charset="0"/>
            </a:endParaRPr>
          </a:p>
          <a:p>
            <a:pPr>
              <a:lnSpc>
                <a:spcPct val="110000"/>
              </a:lnSpc>
              <a:tabLst>
                <a:tab pos="2584450" algn="l"/>
              </a:tabLst>
            </a:pPr>
            <a:r>
              <a:rPr lang="en-US" altLang="en-US" sz="1980" dirty="0">
                <a:latin typeface="Century Gothic" panose="020B0502020202020204" pitchFamily="34" charset="0"/>
              </a:rPr>
              <a:t>Both ATE and ATTE are relevant for policy decisions.</a:t>
            </a:r>
          </a:p>
          <a:p>
            <a:pPr>
              <a:lnSpc>
                <a:spcPct val="110000"/>
              </a:lnSpc>
              <a:tabLst>
                <a:tab pos="2584450" algn="l"/>
              </a:tabLst>
            </a:pPr>
            <a:endParaRPr lang="en-US" altLang="en-US" sz="1980" dirty="0">
              <a:latin typeface="Century Gothic" panose="020B0502020202020204" pitchFamily="34" charset="0"/>
            </a:endParaRPr>
          </a:p>
        </p:txBody>
      </p:sp>
      <p:sp>
        <p:nvSpPr>
          <p:cNvPr id="51203" name="Rectangle 2"/>
          <p:cNvSpPr>
            <a:spLocks noChangeArrowheads="1"/>
          </p:cNvSpPr>
          <p:nvPr/>
        </p:nvSpPr>
        <p:spPr bwMode="auto">
          <a:xfrm>
            <a:off x="2590800" y="1905000"/>
            <a:ext cx="5334000" cy="50292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Tree>
    <p:extLst>
      <p:ext uri="{BB962C8B-B14F-4D97-AF65-F5344CB8AC3E}">
        <p14:creationId xmlns:p14="http://schemas.microsoft.com/office/powerpoint/2010/main" val="5763660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457200" y="381000"/>
            <a:ext cx="9326880" cy="6499860"/>
          </a:xfrm>
          <a:noFill/>
        </p:spPr>
        <p:txBody>
          <a:bodyPr lIns="99537" tIns="48895" rIns="99537" bIns="48895"/>
          <a:lstStyle/>
          <a:p>
            <a:pPr>
              <a:tabLst>
                <a:tab pos="2584450" algn="l"/>
              </a:tabLst>
            </a:pPr>
            <a:r>
              <a:rPr lang="en-US" altLang="en-US" sz="2600" b="1" dirty="0">
                <a:solidFill>
                  <a:srgbClr val="A29CC0"/>
                </a:solidFill>
                <a:latin typeface="Century Gothic" panose="020B0502020202020204" pitchFamily="34" charset="0"/>
              </a:rPr>
              <a:t>Notice that regardless of whether you are interested in either ATE or ATTE you need to estimate a counterfactual:</a:t>
            </a:r>
          </a:p>
          <a:p>
            <a:pPr>
              <a:tabLst>
                <a:tab pos="2584450" algn="l"/>
              </a:tabLst>
            </a:pPr>
            <a:endParaRPr lang="en-US" altLang="en-US" sz="2200" dirty="0">
              <a:solidFill>
                <a:schemeClr val="tx2"/>
              </a:solidFill>
            </a:endParaRPr>
          </a:p>
          <a:p>
            <a:pPr>
              <a:tabLst>
                <a:tab pos="2584450" algn="l"/>
              </a:tabLst>
            </a:pPr>
            <a:endParaRPr lang="en-US" altLang="en-US" sz="2200" dirty="0">
              <a:solidFill>
                <a:schemeClr val="tx2"/>
              </a:solidFill>
            </a:endParaRPr>
          </a:p>
          <a:p>
            <a:pPr marL="457200" indent="-457200">
              <a:buAutoNum type="arabicParenR"/>
              <a:tabLst>
                <a:tab pos="2584450" algn="l"/>
              </a:tabLst>
            </a:pPr>
            <a:r>
              <a:rPr lang="en-US" altLang="en-US" sz="2200" u="sng" dirty="0">
                <a:solidFill>
                  <a:schemeClr val="tx2"/>
                </a:solidFill>
                <a:latin typeface="Century Gothic" panose="020B0502020202020204" pitchFamily="34" charset="0"/>
              </a:rPr>
              <a:t>For the Average Treatment Effect</a:t>
            </a:r>
            <a:r>
              <a:rPr lang="en-US" altLang="en-US" sz="2200" dirty="0">
                <a:solidFill>
                  <a:schemeClr val="tx2"/>
                </a:solidFill>
                <a:latin typeface="Century Gothic" panose="020B0502020202020204" pitchFamily="34" charset="0"/>
              </a:rPr>
              <a:t>:</a:t>
            </a:r>
          </a:p>
          <a:p>
            <a:pPr>
              <a:tabLst>
                <a:tab pos="2584450" algn="l"/>
              </a:tabLst>
            </a:pPr>
            <a:r>
              <a:rPr lang="en-US" altLang="en-US" sz="2200" dirty="0">
                <a:latin typeface="Century Gothic" panose="020B0502020202020204" pitchFamily="34" charset="0"/>
              </a:rPr>
              <a:t>Average[ Y(i,1) – Y(i,0) ]  =  ATE</a:t>
            </a:r>
          </a:p>
          <a:p>
            <a:pPr>
              <a:tabLst>
                <a:tab pos="2584450" algn="l"/>
              </a:tabLst>
            </a:pPr>
            <a:r>
              <a:rPr lang="en-US" altLang="en-US" sz="2200" dirty="0">
                <a:latin typeface="Century Gothic" panose="020B0502020202020204" pitchFamily="34" charset="0"/>
              </a:rPr>
              <a:t>You need to estimate the counterfactual for:</a:t>
            </a:r>
          </a:p>
          <a:p>
            <a:pPr marL="342900" indent="-342900">
              <a:buFontTx/>
              <a:buChar char="-"/>
              <a:tabLst>
                <a:tab pos="2584450" algn="l"/>
              </a:tabLst>
            </a:pPr>
            <a:r>
              <a:rPr lang="en-US" altLang="en-US" sz="2200" dirty="0">
                <a:latin typeface="Century Gothic" panose="020B0502020202020204" pitchFamily="34" charset="0"/>
              </a:rPr>
              <a:t>Participants, which will be Y(i,0)</a:t>
            </a:r>
          </a:p>
          <a:p>
            <a:pPr marL="342900" indent="-342900">
              <a:buFontTx/>
              <a:buChar char="-"/>
              <a:tabLst>
                <a:tab pos="2584450" algn="l"/>
              </a:tabLst>
            </a:pPr>
            <a:r>
              <a:rPr lang="en-US" altLang="en-US" sz="2200" dirty="0">
                <a:latin typeface="Century Gothic" panose="020B0502020202020204" pitchFamily="34" charset="0"/>
              </a:rPr>
              <a:t>Non-participants, which will be Y(i,1)</a:t>
            </a:r>
          </a:p>
          <a:p>
            <a:pPr lvl="1">
              <a:tabLst>
                <a:tab pos="2584450" algn="l"/>
              </a:tabLst>
            </a:pPr>
            <a:endParaRPr lang="en-US" altLang="en-US" sz="2200" dirty="0">
              <a:latin typeface="Century Gothic" panose="020B0502020202020204" pitchFamily="34" charset="0"/>
            </a:endParaRPr>
          </a:p>
          <a:p>
            <a:pPr>
              <a:tabLst>
                <a:tab pos="2584450" algn="l"/>
              </a:tabLst>
            </a:pPr>
            <a:r>
              <a:rPr lang="en-US" altLang="en-US" sz="2200" dirty="0">
                <a:solidFill>
                  <a:schemeClr val="tx2"/>
                </a:solidFill>
                <a:latin typeface="Century Gothic" panose="020B0502020202020204" pitchFamily="34" charset="0"/>
              </a:rPr>
              <a:t>2) </a:t>
            </a:r>
            <a:r>
              <a:rPr lang="en-US" altLang="en-US" sz="2200" u="sng" dirty="0">
                <a:solidFill>
                  <a:schemeClr val="tx2"/>
                </a:solidFill>
                <a:latin typeface="Century Gothic" panose="020B0502020202020204" pitchFamily="34" charset="0"/>
              </a:rPr>
              <a:t>For the Average Treatment on the Treated Effect</a:t>
            </a:r>
            <a:r>
              <a:rPr lang="en-US" altLang="en-US" sz="2200" dirty="0">
                <a:solidFill>
                  <a:schemeClr val="tx2"/>
                </a:solidFill>
                <a:latin typeface="Century Gothic" panose="020B0502020202020204" pitchFamily="34" charset="0"/>
              </a:rPr>
              <a:t>:</a:t>
            </a:r>
          </a:p>
          <a:p>
            <a:pPr>
              <a:lnSpc>
                <a:spcPct val="110000"/>
              </a:lnSpc>
              <a:tabLst>
                <a:tab pos="2584450" algn="l"/>
              </a:tabLst>
            </a:pPr>
            <a:r>
              <a:rPr lang="en-US" altLang="en-US" sz="2200" dirty="0">
                <a:latin typeface="Century Gothic" panose="020B0502020202020204" pitchFamily="34" charset="0"/>
              </a:rPr>
              <a:t>Average [ Y(i,1) – Y(i,0) | P=1] =  ATTE</a:t>
            </a:r>
          </a:p>
          <a:p>
            <a:pPr>
              <a:lnSpc>
                <a:spcPct val="110000"/>
              </a:lnSpc>
              <a:tabLst>
                <a:tab pos="2584450" algn="l"/>
              </a:tabLst>
            </a:pPr>
            <a:r>
              <a:rPr lang="en-US" altLang="en-US" sz="2200" dirty="0">
                <a:latin typeface="Century Gothic" panose="020B0502020202020204" pitchFamily="34" charset="0"/>
              </a:rPr>
              <a:t>You observe Y(i,1), but you need to find an estimate of Y(i,0)</a:t>
            </a:r>
          </a:p>
          <a:p>
            <a:pPr>
              <a:lnSpc>
                <a:spcPct val="110000"/>
              </a:lnSpc>
              <a:tabLst>
                <a:tab pos="2584450" algn="l"/>
              </a:tabLst>
            </a:pPr>
            <a:endParaRPr lang="en-US" altLang="en-US" sz="2200" dirty="0"/>
          </a:p>
        </p:txBody>
      </p:sp>
    </p:spTree>
    <p:extLst>
      <p:ext uri="{BB962C8B-B14F-4D97-AF65-F5344CB8AC3E}">
        <p14:creationId xmlns:p14="http://schemas.microsoft.com/office/powerpoint/2010/main" val="57243871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76113" y="29817"/>
            <a:ext cx="9052560" cy="1040766"/>
          </a:xfrm>
        </p:spPr>
        <p:txBody>
          <a:bodyPr/>
          <a:lstStyle/>
          <a:p>
            <a:r>
              <a:rPr lang="en-US" altLang="en-US" sz="3200" b="1" dirty="0">
                <a:solidFill>
                  <a:srgbClr val="A29CC0"/>
                </a:solidFill>
                <a:latin typeface="Century Gothic" panose="020B0502020202020204" pitchFamily="34" charset="0"/>
              </a:rPr>
              <a:t/>
            </a:r>
            <a:br>
              <a:rPr lang="en-US" altLang="en-US" sz="3200" b="1" dirty="0">
                <a:solidFill>
                  <a:srgbClr val="A29CC0"/>
                </a:solidFill>
                <a:latin typeface="Century Gothic" panose="020B0502020202020204" pitchFamily="34" charset="0"/>
              </a:rPr>
            </a:br>
            <a:r>
              <a:rPr lang="en-US" altLang="en-US" sz="3200" b="1" dirty="0">
                <a:solidFill>
                  <a:srgbClr val="A29CC0"/>
                </a:solidFill>
                <a:latin typeface="Century Gothic" panose="020B0502020202020204" pitchFamily="34" charset="0"/>
              </a:rPr>
              <a:t>Evaluation of Program Impact</a:t>
            </a:r>
          </a:p>
        </p:txBody>
      </p:sp>
      <p:sp>
        <p:nvSpPr>
          <p:cNvPr id="18435" name="Content Placeholder 2"/>
          <p:cNvSpPr>
            <a:spLocks noGrp="1"/>
          </p:cNvSpPr>
          <p:nvPr>
            <p:ph idx="1"/>
          </p:nvPr>
        </p:nvSpPr>
        <p:spPr>
          <a:xfrm>
            <a:off x="356235" y="1447800"/>
            <a:ext cx="9366885" cy="4978559"/>
          </a:xfrm>
        </p:spPr>
        <p:txBody>
          <a:bodyPr/>
          <a:lstStyle/>
          <a:p>
            <a:r>
              <a:rPr lang="en-US" altLang="en-US" sz="2200" dirty="0">
                <a:latin typeface="Century Gothic" panose="020B0502020202020204" pitchFamily="34" charset="0"/>
              </a:rPr>
              <a:t>Billions of dollars are spent on social and health programs every year:</a:t>
            </a:r>
          </a:p>
          <a:p>
            <a:pPr marL="693262" lvl="2"/>
            <a:r>
              <a:rPr lang="es-MX" altLang="en-US" dirty="0">
                <a:latin typeface="Century Gothic" panose="020B0502020202020204" pitchFamily="34" charset="0"/>
              </a:rPr>
              <a:t>“.. $2.3 </a:t>
            </a:r>
            <a:r>
              <a:rPr lang="es-MX" altLang="en-US" dirty="0" err="1">
                <a:latin typeface="Century Gothic" panose="020B0502020202020204" pitchFamily="34" charset="0"/>
              </a:rPr>
              <a:t>trillion</a:t>
            </a:r>
            <a:r>
              <a:rPr lang="es-MX" altLang="en-US" dirty="0">
                <a:latin typeface="Century Gothic" panose="020B0502020202020204" pitchFamily="34" charset="0"/>
              </a:rPr>
              <a:t> has </a:t>
            </a:r>
            <a:r>
              <a:rPr lang="es-MX" altLang="en-US" dirty="0" err="1">
                <a:latin typeface="Century Gothic" panose="020B0502020202020204" pitchFamily="34" charset="0"/>
              </a:rPr>
              <a:t>been</a:t>
            </a:r>
            <a:r>
              <a:rPr lang="es-MX" altLang="en-US" dirty="0">
                <a:latin typeface="Century Gothic" panose="020B0502020202020204" pitchFamily="34" charset="0"/>
              </a:rPr>
              <a:t> </a:t>
            </a:r>
            <a:r>
              <a:rPr lang="es-MX" altLang="en-US" dirty="0" err="1">
                <a:latin typeface="Century Gothic" panose="020B0502020202020204" pitchFamily="34" charset="0"/>
              </a:rPr>
              <a:t>spent</a:t>
            </a:r>
            <a:r>
              <a:rPr lang="es-MX" altLang="en-US" dirty="0">
                <a:latin typeface="Century Gothic" panose="020B0502020202020204" pitchFamily="34" charset="0"/>
              </a:rPr>
              <a:t> </a:t>
            </a:r>
            <a:r>
              <a:rPr lang="es-MX" altLang="en-US" dirty="0" err="1">
                <a:latin typeface="Century Gothic" panose="020B0502020202020204" pitchFamily="34" charset="0"/>
              </a:rPr>
              <a:t>by</a:t>
            </a:r>
            <a:r>
              <a:rPr lang="es-MX" altLang="en-US" dirty="0">
                <a:latin typeface="Century Gothic" panose="020B0502020202020204" pitchFamily="34" charset="0"/>
              </a:rPr>
              <a:t> </a:t>
            </a:r>
            <a:r>
              <a:rPr lang="es-MX" altLang="en-US" dirty="0" err="1">
                <a:latin typeface="Century Gothic" panose="020B0502020202020204" pitchFamily="34" charset="0"/>
              </a:rPr>
              <a:t>the</a:t>
            </a:r>
            <a:r>
              <a:rPr lang="es-MX" altLang="en-US" dirty="0">
                <a:latin typeface="Century Gothic" panose="020B0502020202020204" pitchFamily="34" charset="0"/>
              </a:rPr>
              <a:t> </a:t>
            </a:r>
            <a:r>
              <a:rPr lang="es-MX" altLang="en-US" dirty="0" err="1">
                <a:latin typeface="Century Gothic" panose="020B0502020202020204" pitchFamily="34" charset="0"/>
              </a:rPr>
              <a:t>world’s</a:t>
            </a:r>
            <a:r>
              <a:rPr lang="es-MX" altLang="en-US" dirty="0">
                <a:latin typeface="Century Gothic" panose="020B0502020202020204" pitchFamily="34" charset="0"/>
              </a:rPr>
              <a:t> </a:t>
            </a:r>
            <a:r>
              <a:rPr lang="es-MX" altLang="en-US" dirty="0" err="1">
                <a:latin typeface="Century Gothic" panose="020B0502020202020204" pitchFamily="34" charset="0"/>
              </a:rPr>
              <a:t>wealthies</a:t>
            </a:r>
            <a:r>
              <a:rPr lang="es-MX" altLang="en-US" dirty="0">
                <a:latin typeface="Century Gothic" panose="020B0502020202020204" pitchFamily="34" charset="0"/>
              </a:rPr>
              <a:t> </a:t>
            </a:r>
            <a:r>
              <a:rPr lang="es-MX" altLang="en-US" dirty="0" err="1">
                <a:latin typeface="Century Gothic" panose="020B0502020202020204" pitchFamily="34" charset="0"/>
              </a:rPr>
              <a:t>nations</a:t>
            </a:r>
            <a:r>
              <a:rPr lang="es-MX" altLang="en-US" dirty="0">
                <a:latin typeface="Century Gothic" panose="020B0502020202020204" pitchFamily="34" charset="0"/>
              </a:rPr>
              <a:t> </a:t>
            </a:r>
            <a:r>
              <a:rPr lang="es-MX" altLang="en-US" dirty="0" err="1">
                <a:latin typeface="Century Gothic" panose="020B0502020202020204" pitchFamily="34" charset="0"/>
              </a:rPr>
              <a:t>on</a:t>
            </a:r>
            <a:r>
              <a:rPr lang="es-MX" altLang="en-US" dirty="0">
                <a:latin typeface="Century Gothic" panose="020B0502020202020204" pitchFamily="34" charset="0"/>
              </a:rPr>
              <a:t> </a:t>
            </a:r>
            <a:r>
              <a:rPr lang="es-MX" altLang="en-US" dirty="0" err="1">
                <a:latin typeface="Century Gothic" panose="020B0502020202020204" pitchFamily="34" charset="0"/>
              </a:rPr>
              <a:t>poverty</a:t>
            </a:r>
            <a:r>
              <a:rPr lang="es-MX" altLang="en-US" dirty="0">
                <a:latin typeface="Century Gothic" panose="020B0502020202020204" pitchFamily="34" charset="0"/>
              </a:rPr>
              <a:t> </a:t>
            </a:r>
            <a:r>
              <a:rPr lang="es-MX" altLang="en-US" dirty="0" err="1">
                <a:latin typeface="Century Gothic" panose="020B0502020202020204" pitchFamily="34" charset="0"/>
              </a:rPr>
              <a:t>reduction</a:t>
            </a:r>
            <a:r>
              <a:rPr lang="es-MX" altLang="en-US" dirty="0">
                <a:latin typeface="Century Gothic" panose="020B0502020202020204" pitchFamily="34" charset="0"/>
              </a:rPr>
              <a:t> </a:t>
            </a:r>
            <a:r>
              <a:rPr lang="es-MX" altLang="en-US" dirty="0" err="1">
                <a:latin typeface="Century Gothic" panose="020B0502020202020204" pitchFamily="34" charset="0"/>
              </a:rPr>
              <a:t>over</a:t>
            </a:r>
            <a:r>
              <a:rPr lang="es-MX" altLang="en-US" dirty="0">
                <a:latin typeface="Century Gothic" panose="020B0502020202020204" pitchFamily="34" charset="0"/>
              </a:rPr>
              <a:t> </a:t>
            </a:r>
            <a:r>
              <a:rPr lang="es-MX" altLang="en-US" dirty="0" err="1">
                <a:latin typeface="Century Gothic" panose="020B0502020202020204" pitchFamily="34" charset="0"/>
              </a:rPr>
              <a:t>the</a:t>
            </a:r>
            <a:r>
              <a:rPr lang="es-MX" altLang="en-US" dirty="0">
                <a:latin typeface="Century Gothic" panose="020B0502020202020204" pitchFamily="34" charset="0"/>
              </a:rPr>
              <a:t> </a:t>
            </a:r>
            <a:r>
              <a:rPr lang="es-MX" altLang="en-US" dirty="0" err="1">
                <a:latin typeface="Century Gothic" panose="020B0502020202020204" pitchFamily="34" charset="0"/>
              </a:rPr>
              <a:t>past</a:t>
            </a:r>
            <a:r>
              <a:rPr lang="es-MX" altLang="en-US" dirty="0">
                <a:latin typeface="Century Gothic" panose="020B0502020202020204" pitchFamily="34" charset="0"/>
              </a:rPr>
              <a:t> </a:t>
            </a:r>
            <a:r>
              <a:rPr lang="es-MX" altLang="en-US" dirty="0" err="1">
                <a:latin typeface="Century Gothic" panose="020B0502020202020204" pitchFamily="34" charset="0"/>
              </a:rPr>
              <a:t>fifty</a:t>
            </a:r>
            <a:r>
              <a:rPr lang="es-MX" altLang="en-US" dirty="0">
                <a:latin typeface="Century Gothic" panose="020B0502020202020204" pitchFamily="34" charset="0"/>
              </a:rPr>
              <a:t> </a:t>
            </a:r>
            <a:r>
              <a:rPr lang="es-MX" altLang="en-US" dirty="0" err="1">
                <a:latin typeface="Century Gothic" panose="020B0502020202020204" pitchFamily="34" charset="0"/>
              </a:rPr>
              <a:t>years</a:t>
            </a:r>
            <a:r>
              <a:rPr lang="es-MX" altLang="en-US" dirty="0">
                <a:latin typeface="Century Gothic" panose="020B0502020202020204" pitchFamily="34" charset="0"/>
              </a:rPr>
              <a:t>..”</a:t>
            </a:r>
          </a:p>
          <a:p>
            <a:pPr marL="693262" lvl="2"/>
            <a:r>
              <a:rPr lang="es-MX" altLang="en-US" sz="1980" dirty="0" err="1">
                <a:latin typeface="Century Gothic" panose="020B0502020202020204" pitchFamily="34" charset="0"/>
              </a:rPr>
              <a:t>Karlan</a:t>
            </a:r>
            <a:r>
              <a:rPr lang="es-MX" altLang="en-US" sz="1980" dirty="0">
                <a:latin typeface="Century Gothic" panose="020B0502020202020204" pitchFamily="34" charset="0"/>
              </a:rPr>
              <a:t>, </a:t>
            </a:r>
            <a:r>
              <a:rPr lang="es-MX" altLang="en-US" sz="1980" dirty="0" err="1">
                <a:latin typeface="Century Gothic" panose="020B0502020202020204" pitchFamily="34" charset="0"/>
              </a:rPr>
              <a:t>Dean</a:t>
            </a:r>
            <a:r>
              <a:rPr lang="es-MX" altLang="en-US" sz="1980" dirty="0">
                <a:latin typeface="Century Gothic" panose="020B0502020202020204" pitchFamily="34" charset="0"/>
              </a:rPr>
              <a:t> and </a:t>
            </a:r>
            <a:r>
              <a:rPr lang="es-MX" altLang="en-US" sz="1980" dirty="0" err="1">
                <a:latin typeface="Century Gothic" panose="020B0502020202020204" pitchFamily="34" charset="0"/>
              </a:rPr>
              <a:t>Appel</a:t>
            </a:r>
            <a:r>
              <a:rPr lang="es-MX" altLang="en-US" sz="1980" dirty="0">
                <a:latin typeface="Century Gothic" panose="020B0502020202020204" pitchFamily="34" charset="0"/>
              </a:rPr>
              <a:t>, Jacob (2011) “More </a:t>
            </a:r>
            <a:r>
              <a:rPr lang="es-MX" altLang="en-US" sz="1980" dirty="0" err="1">
                <a:latin typeface="Century Gothic" panose="020B0502020202020204" pitchFamily="34" charset="0"/>
              </a:rPr>
              <a:t>than</a:t>
            </a:r>
            <a:r>
              <a:rPr lang="es-MX" altLang="en-US" sz="1980" dirty="0">
                <a:latin typeface="Century Gothic" panose="020B0502020202020204" pitchFamily="34" charset="0"/>
              </a:rPr>
              <a:t> </a:t>
            </a:r>
            <a:r>
              <a:rPr lang="es-MX" altLang="en-US" sz="1980" dirty="0" err="1">
                <a:latin typeface="Century Gothic" panose="020B0502020202020204" pitchFamily="34" charset="0"/>
              </a:rPr>
              <a:t>Good</a:t>
            </a:r>
            <a:r>
              <a:rPr lang="es-MX" altLang="en-US" sz="1980" dirty="0">
                <a:latin typeface="Century Gothic" panose="020B0502020202020204" pitchFamily="34" charset="0"/>
              </a:rPr>
              <a:t> </a:t>
            </a:r>
            <a:r>
              <a:rPr lang="es-MX" altLang="en-US" sz="1980" dirty="0" err="1">
                <a:latin typeface="Century Gothic" panose="020B0502020202020204" pitchFamily="34" charset="0"/>
              </a:rPr>
              <a:t>Intentions</a:t>
            </a:r>
            <a:r>
              <a:rPr lang="es-MX" altLang="en-US" sz="1980" dirty="0">
                <a:latin typeface="Century Gothic" panose="020B0502020202020204" pitchFamily="34" charset="0"/>
              </a:rPr>
              <a:t>”. </a:t>
            </a:r>
            <a:r>
              <a:rPr lang="es-MX" altLang="en-US" sz="1980" dirty="0" err="1">
                <a:latin typeface="Century Gothic" panose="020B0502020202020204" pitchFamily="34" charset="0"/>
              </a:rPr>
              <a:t>Dutton</a:t>
            </a:r>
            <a:r>
              <a:rPr lang="es-MX" altLang="en-US" sz="1980" dirty="0">
                <a:latin typeface="Century Gothic" panose="020B0502020202020204" pitchFamily="34" charset="0"/>
              </a:rPr>
              <a:t>, NY.</a:t>
            </a:r>
            <a:endParaRPr lang="es-MX" altLang="en-US" sz="1980" i="1" dirty="0">
              <a:latin typeface="Century Gothic" panose="020B0502020202020204" pitchFamily="34" charset="0"/>
            </a:endParaRPr>
          </a:p>
          <a:p>
            <a:endParaRPr lang="en-US" altLang="en-US" sz="2200" dirty="0">
              <a:latin typeface="Century Gothic" panose="020B0502020202020204" pitchFamily="34" charset="0"/>
            </a:endParaRPr>
          </a:p>
          <a:p>
            <a:r>
              <a:rPr lang="en-US" altLang="en-US" sz="2200" dirty="0">
                <a:latin typeface="Century Gothic" panose="020B0502020202020204" pitchFamily="34" charset="0"/>
              </a:rPr>
              <a:t>However, we know very little about the performance and the impact of these programs</a:t>
            </a:r>
          </a:p>
          <a:p>
            <a:endParaRPr lang="en-US" altLang="en-US" sz="990" dirty="0">
              <a:latin typeface="Century Gothic" panose="020B0502020202020204" pitchFamily="34" charset="0"/>
            </a:endParaRPr>
          </a:p>
          <a:p>
            <a:r>
              <a:rPr lang="en-US" altLang="en-US" sz="2200" dirty="0">
                <a:latin typeface="Century Gothic" panose="020B0502020202020204" pitchFamily="34" charset="0"/>
              </a:rPr>
              <a:t>We know very little about what works</a:t>
            </a:r>
          </a:p>
          <a:p>
            <a:endParaRPr lang="en-US" altLang="en-US" sz="990" dirty="0">
              <a:latin typeface="Century Gothic" panose="020B0502020202020204" pitchFamily="34" charset="0"/>
            </a:endParaRPr>
          </a:p>
          <a:p>
            <a:endParaRPr lang="en-US" altLang="en-US" sz="990" dirty="0">
              <a:latin typeface="Century Gothic" panose="020B0502020202020204" pitchFamily="34" charset="0"/>
            </a:endParaRPr>
          </a:p>
          <a:p>
            <a:r>
              <a:rPr lang="en-US" altLang="en-US" sz="2200" dirty="0">
                <a:latin typeface="Century Gothic" panose="020B0502020202020204" pitchFamily="34" charset="0"/>
              </a:rPr>
              <a:t>There is a knowledge gap: “Evaluation Gap”</a:t>
            </a:r>
          </a:p>
          <a:p>
            <a:pPr>
              <a:buFontTx/>
              <a:buNone/>
            </a:pPr>
            <a:endParaRPr lang="en-US" altLang="en-US" sz="2200" dirty="0"/>
          </a:p>
          <a:p>
            <a:pPr>
              <a:buFontTx/>
              <a:buChar char="-"/>
            </a:pPr>
            <a:endParaRPr lang="en-US" altLang="en-US" sz="2200" dirty="0"/>
          </a:p>
          <a:p>
            <a:pPr>
              <a:buFontTx/>
              <a:buChar char="-"/>
            </a:pPr>
            <a:endParaRPr lang="en-US" altLang="en-US" sz="2200" dirty="0"/>
          </a:p>
          <a:p>
            <a:endParaRPr lang="en-US" altLang="en-US" sz="2200" dirty="0"/>
          </a:p>
        </p:txBody>
      </p:sp>
    </p:spTree>
    <p:extLst>
      <p:ext uri="{BB962C8B-B14F-4D97-AF65-F5344CB8AC3E}">
        <p14:creationId xmlns:p14="http://schemas.microsoft.com/office/powerpoint/2010/main" val="1294288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body" idx="1"/>
          </p:nvPr>
        </p:nvSpPr>
        <p:spPr>
          <a:xfrm>
            <a:off x="228600" y="457200"/>
            <a:ext cx="9220200" cy="6789420"/>
          </a:xfrm>
          <a:noFill/>
        </p:spPr>
        <p:txBody>
          <a:bodyPr lIns="99537" tIns="48895" rIns="99537" bIns="48895"/>
          <a:lstStyle/>
          <a:p>
            <a:pPr>
              <a:tabLst>
                <a:tab pos="2584450" algn="l"/>
              </a:tabLst>
            </a:pPr>
            <a:r>
              <a:rPr lang="en-US" altLang="en-US" sz="3200" b="1" dirty="0">
                <a:solidFill>
                  <a:srgbClr val="A29CC0"/>
                </a:solidFill>
                <a:latin typeface="Century Gothic" panose="020B0502020202020204" pitchFamily="34" charset="0"/>
              </a:rPr>
              <a:t>Basic Questions on Impact Evaluation:</a:t>
            </a:r>
          </a:p>
          <a:p>
            <a:pPr>
              <a:tabLst>
                <a:tab pos="2584450" algn="l"/>
              </a:tabLst>
            </a:pPr>
            <a:endParaRPr lang="en-US" altLang="en-US" sz="770" b="1" dirty="0">
              <a:solidFill>
                <a:schemeClr val="tx2"/>
              </a:solidFill>
            </a:endParaRPr>
          </a:p>
          <a:p>
            <a:pPr>
              <a:tabLst>
                <a:tab pos="2584450" algn="l"/>
              </a:tabLst>
            </a:pPr>
            <a:r>
              <a:rPr lang="en-US" altLang="en-US" sz="2200" dirty="0">
                <a:solidFill>
                  <a:schemeClr val="tx2"/>
                </a:solidFill>
              </a:rPr>
              <a:t>	</a:t>
            </a:r>
          </a:p>
          <a:p>
            <a:pPr>
              <a:tabLst>
                <a:tab pos="2584450" algn="l"/>
              </a:tabLst>
            </a:pPr>
            <a:endParaRPr lang="en-US" altLang="en-US" sz="2200" b="1" i="1" dirty="0">
              <a:solidFill>
                <a:schemeClr val="tx2"/>
              </a:solidFill>
            </a:endParaRPr>
          </a:p>
          <a:p>
            <a:pPr>
              <a:tabLst>
                <a:tab pos="2584450" algn="l"/>
              </a:tabLst>
            </a:pPr>
            <a:r>
              <a:rPr lang="en-US" altLang="en-US" sz="2200" b="1" i="1" dirty="0">
                <a:latin typeface="Century Gothic" panose="020B0502020202020204" pitchFamily="34" charset="0"/>
              </a:rPr>
              <a:t>Does the program have an impact on the health outcome?</a:t>
            </a:r>
          </a:p>
          <a:p>
            <a:pPr>
              <a:tabLst>
                <a:tab pos="2584450" algn="l"/>
              </a:tabLst>
            </a:pPr>
            <a:r>
              <a:rPr lang="en-US" altLang="en-US" sz="2200" dirty="0">
                <a:latin typeface="Century Gothic" panose="020B0502020202020204" pitchFamily="34" charset="0"/>
              </a:rPr>
              <a:t>	     If the answer is Yes, </a:t>
            </a:r>
            <a:r>
              <a:rPr lang="en-US" altLang="en-US" sz="2200" b="1" i="1" dirty="0">
                <a:latin typeface="Century Gothic" panose="020B0502020202020204" pitchFamily="34" charset="0"/>
              </a:rPr>
              <a:t>By how much?</a:t>
            </a:r>
          </a:p>
          <a:p>
            <a:pPr>
              <a:tabLst>
                <a:tab pos="2584450" algn="l"/>
              </a:tabLst>
            </a:pPr>
            <a:endParaRPr lang="en-US" altLang="en-US" sz="1320" dirty="0">
              <a:latin typeface="Century Gothic" panose="020B0502020202020204" pitchFamily="34" charset="0"/>
            </a:endParaRPr>
          </a:p>
          <a:p>
            <a:pPr>
              <a:tabLst>
                <a:tab pos="2584450" algn="l"/>
              </a:tabLst>
            </a:pPr>
            <a:r>
              <a:rPr lang="en-US" altLang="en-US" sz="2200" u="sng" dirty="0">
                <a:solidFill>
                  <a:schemeClr val="tx2"/>
                </a:solidFill>
                <a:latin typeface="Century Gothic" panose="020B0502020202020204" pitchFamily="34" charset="0"/>
              </a:rPr>
              <a:t>But, there are other questions</a:t>
            </a:r>
            <a:r>
              <a:rPr lang="en-US" altLang="en-US" sz="2200" dirty="0">
                <a:latin typeface="Century Gothic" panose="020B0502020202020204" pitchFamily="34" charset="0"/>
              </a:rPr>
              <a:t>:</a:t>
            </a:r>
          </a:p>
          <a:p>
            <a:pPr>
              <a:tabLst>
                <a:tab pos="2584450" algn="l"/>
              </a:tabLst>
            </a:pPr>
            <a:endParaRPr lang="en-US" altLang="en-US" sz="550" dirty="0">
              <a:latin typeface="Century Gothic" panose="020B0502020202020204" pitchFamily="34" charset="0"/>
            </a:endParaRPr>
          </a:p>
          <a:p>
            <a:pPr>
              <a:tabLst>
                <a:tab pos="2584450" algn="l"/>
              </a:tabLst>
            </a:pPr>
            <a:r>
              <a:rPr lang="en-US" altLang="en-US" sz="2200" dirty="0">
                <a:latin typeface="Century Gothic" panose="020B0502020202020204" pitchFamily="34" charset="0"/>
              </a:rPr>
              <a:t>  +  Does the program have:</a:t>
            </a:r>
          </a:p>
          <a:p>
            <a:pPr marL="800100" lvl="1" indent="-342900">
              <a:buFontTx/>
              <a:buChar char="-"/>
              <a:tabLst>
                <a:tab pos="2584450" algn="l"/>
              </a:tabLst>
            </a:pPr>
            <a:r>
              <a:rPr lang="en-US" altLang="en-US" sz="2200" dirty="0">
                <a:latin typeface="Century Gothic" panose="020B0502020202020204" pitchFamily="34" charset="0"/>
              </a:rPr>
              <a:t>different impact on different groups?</a:t>
            </a:r>
          </a:p>
          <a:p>
            <a:pPr marL="800100" lvl="1" indent="-342900">
              <a:buFontTx/>
              <a:buChar char="-"/>
              <a:tabLst>
                <a:tab pos="2584450" algn="l"/>
              </a:tabLst>
            </a:pPr>
            <a:r>
              <a:rPr lang="en-US" altLang="en-US" sz="2200" dirty="0">
                <a:latin typeface="Century Gothic" panose="020B0502020202020204" pitchFamily="34" charset="0"/>
              </a:rPr>
              <a:t>impacts on non-participant groups?</a:t>
            </a:r>
          </a:p>
          <a:p>
            <a:pPr marL="800100" lvl="1" indent="-342900">
              <a:buFontTx/>
              <a:buChar char="-"/>
              <a:tabLst>
                <a:tab pos="2584450" algn="l"/>
              </a:tabLst>
            </a:pPr>
            <a:r>
              <a:rPr lang="en-US" altLang="en-US" sz="2200" dirty="0">
                <a:latin typeface="Century Gothic" panose="020B0502020202020204" pitchFamily="34" charset="0"/>
              </a:rPr>
              <a:t>impacts on other (final or intermediate) outcomes? </a:t>
            </a:r>
          </a:p>
          <a:p>
            <a:pPr marL="800100" lvl="1" indent="-342900">
              <a:buFontTx/>
              <a:buChar char="-"/>
              <a:tabLst>
                <a:tab pos="2584450" algn="l"/>
              </a:tabLst>
            </a:pPr>
            <a:r>
              <a:rPr lang="en-US" altLang="en-US" sz="2200" dirty="0">
                <a:latin typeface="Century Gothic" panose="020B0502020202020204" pitchFamily="34" charset="0"/>
              </a:rPr>
              <a:t>unexpected impacts?</a:t>
            </a:r>
          </a:p>
          <a:p>
            <a:pPr>
              <a:tabLst>
                <a:tab pos="2584450" algn="l"/>
              </a:tabLst>
            </a:pPr>
            <a:endParaRPr lang="en-US" altLang="en-US" sz="880" dirty="0">
              <a:latin typeface="Century Gothic" panose="020B0502020202020204" pitchFamily="34" charset="0"/>
            </a:endParaRPr>
          </a:p>
          <a:p>
            <a:pPr>
              <a:tabLst>
                <a:tab pos="2584450" algn="l"/>
              </a:tabLst>
            </a:pPr>
            <a:r>
              <a:rPr lang="en-US" altLang="en-US" sz="2200" dirty="0">
                <a:latin typeface="Century Gothic" panose="020B0502020202020204" pitchFamily="34" charset="0"/>
              </a:rPr>
              <a:t>  +  Is the impact permanent or transitory over time?</a:t>
            </a:r>
          </a:p>
          <a:p>
            <a:pPr>
              <a:tabLst>
                <a:tab pos="2584450" algn="l"/>
              </a:tabLst>
            </a:pPr>
            <a:endParaRPr lang="en-US" altLang="en-US" sz="770" dirty="0">
              <a:latin typeface="Century Gothic" panose="020B0502020202020204" pitchFamily="34" charset="0"/>
            </a:endParaRPr>
          </a:p>
          <a:p>
            <a:pPr>
              <a:tabLst>
                <a:tab pos="2584450" algn="l"/>
              </a:tabLst>
            </a:pPr>
            <a:r>
              <a:rPr lang="en-US" altLang="en-US" sz="2200" dirty="0">
                <a:latin typeface="Century Gothic" panose="020B0502020202020204" pitchFamily="34" charset="0"/>
              </a:rPr>
              <a:t>  + </a:t>
            </a:r>
            <a:r>
              <a:rPr lang="en-US" altLang="en-US" sz="2200" u="sng" dirty="0">
                <a:latin typeface="Century Gothic" panose="020B0502020202020204" pitchFamily="34" charset="0"/>
              </a:rPr>
              <a:t>How</a:t>
            </a:r>
            <a:r>
              <a:rPr lang="en-US" altLang="en-US" sz="2200" dirty="0">
                <a:latin typeface="Century Gothic" panose="020B0502020202020204" pitchFamily="34" charset="0"/>
              </a:rPr>
              <a:t> does the program have an impact?</a:t>
            </a:r>
          </a:p>
          <a:p>
            <a:pPr>
              <a:tabLst>
                <a:tab pos="2584450" algn="l"/>
              </a:tabLst>
            </a:pPr>
            <a:r>
              <a:rPr lang="en-US" altLang="en-US" sz="2200" dirty="0">
                <a:latin typeface="Century Gothic" panose="020B0502020202020204" pitchFamily="34" charset="0"/>
              </a:rPr>
              <a:t>  + What are the </a:t>
            </a:r>
            <a:r>
              <a:rPr lang="en-US" altLang="en-US" sz="2200" u="sng" dirty="0">
                <a:latin typeface="Century Gothic" panose="020B0502020202020204" pitchFamily="34" charset="0"/>
              </a:rPr>
              <a:t>causal pathways through which</a:t>
            </a:r>
            <a:r>
              <a:rPr lang="en-US" altLang="en-US" sz="2200" dirty="0">
                <a:latin typeface="Century Gothic" panose="020B0502020202020204" pitchFamily="34" charset="0"/>
              </a:rPr>
              <a:t> the program   have an impact?</a:t>
            </a:r>
          </a:p>
          <a:p>
            <a:pPr>
              <a:tabLst>
                <a:tab pos="2584450" algn="l"/>
              </a:tabLst>
            </a:pPr>
            <a:endParaRPr lang="en-US" altLang="en-US" sz="880" dirty="0">
              <a:latin typeface="Century Gothic" panose="020B0502020202020204" pitchFamily="34" charset="0"/>
            </a:endParaRPr>
          </a:p>
          <a:p>
            <a:pPr>
              <a:tabLst>
                <a:tab pos="2584450" algn="l"/>
              </a:tabLst>
            </a:pPr>
            <a:r>
              <a:rPr lang="en-US" altLang="en-US" sz="2200" dirty="0">
                <a:latin typeface="Century Gothic" panose="020B0502020202020204" pitchFamily="34" charset="0"/>
              </a:rPr>
              <a:t>  +  At what cost? Is it cost effective?</a:t>
            </a:r>
          </a:p>
        </p:txBody>
      </p:sp>
    </p:spTree>
    <p:extLst>
      <p:ext uri="{BB962C8B-B14F-4D97-AF65-F5344CB8AC3E}">
        <p14:creationId xmlns:p14="http://schemas.microsoft.com/office/powerpoint/2010/main" val="246540553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381000" y="381000"/>
            <a:ext cx="8968740" cy="5532120"/>
          </a:xfrm>
          <a:noFill/>
        </p:spPr>
        <p:txBody>
          <a:bodyPr lIns="99537" tIns="48895" rIns="99537" bIns="48895"/>
          <a:lstStyle/>
          <a:p>
            <a:pPr>
              <a:lnSpc>
                <a:spcPct val="80000"/>
              </a:lnSpc>
              <a:tabLst>
                <a:tab pos="2584450" algn="l"/>
              </a:tabLst>
            </a:pPr>
            <a:endParaRPr lang="en-US" altLang="en-US" sz="2750" dirty="0"/>
          </a:p>
          <a:p>
            <a:pPr algn="l">
              <a:lnSpc>
                <a:spcPct val="80000"/>
              </a:lnSpc>
              <a:tabLst>
                <a:tab pos="2584450" algn="l"/>
              </a:tabLst>
            </a:pPr>
            <a:r>
              <a:rPr lang="en-US" altLang="en-US" sz="3200" b="1" dirty="0">
                <a:solidFill>
                  <a:srgbClr val="A29CC0"/>
                </a:solidFill>
                <a:latin typeface="Century Gothic" panose="020B0502020202020204" pitchFamily="34" charset="0"/>
              </a:rPr>
              <a:t>Evaluation Designs  </a:t>
            </a:r>
          </a:p>
          <a:p>
            <a:pPr>
              <a:lnSpc>
                <a:spcPct val="80000"/>
              </a:lnSpc>
              <a:tabLst>
                <a:tab pos="2584450" algn="l"/>
              </a:tabLst>
            </a:pPr>
            <a:endParaRPr lang="en-US" altLang="en-US" dirty="0"/>
          </a:p>
          <a:p>
            <a:pPr>
              <a:lnSpc>
                <a:spcPct val="120000"/>
              </a:lnSpc>
              <a:tabLst>
                <a:tab pos="2584450" algn="l"/>
              </a:tabLst>
            </a:pPr>
            <a:endParaRPr lang="en-US" altLang="en-US" sz="2200" dirty="0">
              <a:latin typeface="Century Gothic" panose="020B0502020202020204" pitchFamily="34" charset="0"/>
            </a:endParaRPr>
          </a:p>
          <a:p>
            <a:pPr>
              <a:lnSpc>
                <a:spcPct val="120000"/>
              </a:lnSpc>
              <a:tabLst>
                <a:tab pos="2584450" algn="l"/>
              </a:tabLst>
            </a:pPr>
            <a:r>
              <a:rPr lang="en-US" altLang="en-US" sz="2200" dirty="0">
                <a:latin typeface="Century Gothic" panose="020B0502020202020204" pitchFamily="34" charset="0"/>
              </a:rPr>
              <a:t>Set of procedures that guide the selection of an appropriate  comparison group in order to identify a credible counterfactual and to answer the evaluation question.  </a:t>
            </a:r>
          </a:p>
          <a:p>
            <a:pPr>
              <a:lnSpc>
                <a:spcPct val="120000"/>
              </a:lnSpc>
              <a:tabLst>
                <a:tab pos="2584450" algn="l"/>
              </a:tabLst>
            </a:pPr>
            <a:endParaRPr lang="en-US" altLang="en-US" sz="2200" dirty="0">
              <a:latin typeface="Century Gothic" panose="020B0502020202020204" pitchFamily="34" charset="0"/>
            </a:endParaRPr>
          </a:p>
          <a:p>
            <a:pPr>
              <a:lnSpc>
                <a:spcPct val="120000"/>
              </a:lnSpc>
              <a:tabLst>
                <a:tab pos="2584450" algn="l"/>
              </a:tabLst>
            </a:pPr>
            <a:r>
              <a:rPr lang="en-US" altLang="en-US" sz="2200" dirty="0">
                <a:latin typeface="Century Gothic" panose="020B0502020202020204" pitchFamily="34" charset="0"/>
              </a:rPr>
              <a:t>Estimation procedures are associated with the different evaluation designs.</a:t>
            </a:r>
          </a:p>
          <a:p>
            <a:pPr>
              <a:lnSpc>
                <a:spcPct val="120000"/>
              </a:lnSpc>
              <a:tabLst>
                <a:tab pos="2584450" algn="l"/>
              </a:tabLst>
            </a:pPr>
            <a:endParaRPr lang="en-US" altLang="en-US" sz="2310" dirty="0"/>
          </a:p>
          <a:p>
            <a:pPr>
              <a:lnSpc>
                <a:spcPct val="120000"/>
              </a:lnSpc>
              <a:tabLst>
                <a:tab pos="2584450" algn="l"/>
              </a:tabLst>
            </a:pPr>
            <a:r>
              <a:rPr lang="en-US" altLang="en-US" sz="2310" dirty="0"/>
              <a:t>	</a:t>
            </a:r>
          </a:p>
        </p:txBody>
      </p:sp>
    </p:spTree>
    <p:extLst>
      <p:ext uri="{BB962C8B-B14F-4D97-AF65-F5344CB8AC3E}">
        <p14:creationId xmlns:p14="http://schemas.microsoft.com/office/powerpoint/2010/main" val="251198040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533400" y="533400"/>
            <a:ext cx="8549640" cy="518160"/>
          </a:xfrm>
        </p:spPr>
        <p:txBody>
          <a:bodyPr/>
          <a:lstStyle/>
          <a:p>
            <a:pPr eaLnBrk="1" hangingPunct="1"/>
            <a:r>
              <a:rPr lang="en-US" altLang="en-US" sz="3200" b="1" dirty="0">
                <a:solidFill>
                  <a:srgbClr val="A29CC0"/>
                </a:solidFill>
                <a:latin typeface="Century Gothic" panose="020B0502020202020204" pitchFamily="34" charset="0"/>
              </a:rPr>
              <a:t>Finding a Good Counterfactual</a:t>
            </a:r>
          </a:p>
        </p:txBody>
      </p:sp>
      <p:sp>
        <p:nvSpPr>
          <p:cNvPr id="16387" name="Content Placeholder 2"/>
          <p:cNvSpPr>
            <a:spLocks noGrp="1"/>
          </p:cNvSpPr>
          <p:nvPr>
            <p:ph idx="1"/>
          </p:nvPr>
        </p:nvSpPr>
        <p:spPr>
          <a:xfrm>
            <a:off x="533400" y="1447800"/>
            <a:ext cx="9136380" cy="5364480"/>
          </a:xfrm>
        </p:spPr>
        <p:txBody>
          <a:bodyPr/>
          <a:lstStyle/>
          <a:p>
            <a:pPr>
              <a:tabLst>
                <a:tab pos="2584450" algn="l"/>
              </a:tabLst>
              <a:defRPr/>
            </a:pPr>
            <a:r>
              <a:rPr lang="en-US" sz="2200" dirty="0">
                <a:latin typeface="Century Gothic" panose="020B0502020202020204" pitchFamily="34" charset="0"/>
              </a:rPr>
              <a:t>Good evaluation designs address:</a:t>
            </a:r>
          </a:p>
          <a:p>
            <a:pPr>
              <a:tabLst>
                <a:tab pos="2584450" algn="l"/>
              </a:tabLst>
              <a:defRPr/>
            </a:pPr>
            <a:endParaRPr lang="en-US" sz="2200" dirty="0">
              <a:latin typeface="Century Gothic" panose="020B0502020202020204" pitchFamily="34" charset="0"/>
            </a:endParaRPr>
          </a:p>
          <a:p>
            <a:pPr>
              <a:tabLst>
                <a:tab pos="2584450" algn="l"/>
              </a:tabLst>
              <a:defRPr/>
            </a:pPr>
            <a:r>
              <a:rPr lang="en-US" sz="2200" dirty="0">
                <a:latin typeface="Century Gothic" panose="020B0502020202020204" pitchFamily="34" charset="0"/>
              </a:rPr>
              <a:t>I.   Multiple factors</a:t>
            </a:r>
          </a:p>
          <a:p>
            <a:pPr>
              <a:tabLst>
                <a:tab pos="2584450" algn="l"/>
              </a:tabLst>
              <a:defRPr/>
            </a:pPr>
            <a:r>
              <a:rPr lang="en-US" sz="2200" dirty="0">
                <a:latin typeface="Century Gothic" panose="020B0502020202020204" pitchFamily="34" charset="0"/>
              </a:rPr>
              <a:t>II.  Selection bias</a:t>
            </a:r>
          </a:p>
          <a:p>
            <a:pPr>
              <a:tabLst>
                <a:tab pos="2584450" algn="l"/>
              </a:tabLst>
              <a:defRPr/>
            </a:pPr>
            <a:r>
              <a:rPr lang="en-US" sz="2200" dirty="0">
                <a:latin typeface="Century Gothic" panose="020B0502020202020204" pitchFamily="34" charset="0"/>
              </a:rPr>
              <a:t>III. Spillovers</a:t>
            </a:r>
          </a:p>
          <a:p>
            <a:pPr>
              <a:tabLst>
                <a:tab pos="2584450" algn="l"/>
              </a:tabLst>
              <a:defRPr/>
            </a:pPr>
            <a:r>
              <a:rPr lang="en-US" sz="2200" dirty="0">
                <a:latin typeface="Century Gothic" panose="020B0502020202020204" pitchFamily="34" charset="0"/>
              </a:rPr>
              <a:t>IV. Contamination</a:t>
            </a:r>
          </a:p>
          <a:p>
            <a:pPr>
              <a:tabLst>
                <a:tab pos="2584450" algn="l"/>
              </a:tabLst>
              <a:defRPr/>
            </a:pPr>
            <a:r>
              <a:rPr lang="en-US" sz="2200" dirty="0">
                <a:latin typeface="Century Gothic" panose="020B0502020202020204" pitchFamily="34" charset="0"/>
              </a:rPr>
              <a:t>V.  Heterogeneous impacts</a:t>
            </a:r>
          </a:p>
          <a:p>
            <a:pPr>
              <a:tabLst>
                <a:tab pos="2584450" algn="l"/>
              </a:tabLst>
              <a:defRPr/>
            </a:pPr>
            <a:r>
              <a:rPr lang="en-US" sz="2200" dirty="0">
                <a:latin typeface="Century Gothic" panose="020B0502020202020204" pitchFamily="34" charset="0"/>
              </a:rPr>
              <a:t>VI. Timing of effects</a:t>
            </a:r>
          </a:p>
          <a:p>
            <a:pPr>
              <a:tabLst>
                <a:tab pos="2584450" algn="l"/>
              </a:tabLst>
              <a:defRPr/>
            </a:pPr>
            <a:endParaRPr lang="en-US" sz="2200" dirty="0">
              <a:latin typeface="Century Gothic" panose="020B0502020202020204" pitchFamily="34" charset="0"/>
            </a:endParaRPr>
          </a:p>
          <a:p>
            <a:pPr>
              <a:tabLst>
                <a:tab pos="2584450" algn="l"/>
              </a:tabLst>
              <a:defRPr/>
            </a:pPr>
            <a:endParaRPr lang="en-US" sz="2200" dirty="0">
              <a:latin typeface="Century Gothic" panose="020B0502020202020204" pitchFamily="34" charset="0"/>
            </a:endParaRPr>
          </a:p>
          <a:p>
            <a:pPr>
              <a:tabLst>
                <a:tab pos="2584450" algn="l"/>
              </a:tabLst>
              <a:defRPr/>
            </a:pPr>
            <a:r>
              <a:rPr lang="en-US" sz="2200" dirty="0">
                <a:latin typeface="Century Gothic" panose="020B0502020202020204" pitchFamily="34" charset="0"/>
              </a:rPr>
              <a:t>They are needed for </a:t>
            </a:r>
            <a:r>
              <a:rPr lang="en-US" sz="2200" b="1" u="sng" dirty="0">
                <a:solidFill>
                  <a:schemeClr val="tx1"/>
                </a:solidFill>
                <a:latin typeface="Century Gothic" panose="020B0502020202020204" pitchFamily="34" charset="0"/>
              </a:rPr>
              <a:t>internal validity</a:t>
            </a:r>
            <a:r>
              <a:rPr lang="en-US" sz="2200" dirty="0">
                <a:latin typeface="Century Gothic" panose="020B0502020202020204" pitchFamily="34" charset="0"/>
              </a:rPr>
              <a:t>:  </a:t>
            </a:r>
          </a:p>
          <a:p>
            <a:pPr>
              <a:tabLst>
                <a:tab pos="2584450" algn="l"/>
              </a:tabLst>
              <a:defRPr/>
            </a:pPr>
            <a:r>
              <a:rPr lang="en-US" sz="2200" dirty="0">
                <a:latin typeface="Century Gothic" panose="020B0502020202020204" pitchFamily="34" charset="0"/>
              </a:rPr>
              <a:t>your estimate of program impact is really a good measure (approximation) of the real causal relationship between the intervention and the outcome in the sample of analysis.</a:t>
            </a:r>
          </a:p>
          <a:p>
            <a:pPr>
              <a:tabLst>
                <a:tab pos="2584450" algn="l"/>
              </a:tabLst>
              <a:defRPr/>
            </a:pPr>
            <a:endParaRPr lang="en-US" sz="2200" dirty="0">
              <a:latin typeface="Century Gothic" panose="020B0502020202020204" pitchFamily="34" charset="0"/>
            </a:endParaRPr>
          </a:p>
        </p:txBody>
      </p:sp>
    </p:spTree>
    <p:extLst>
      <p:ext uri="{BB962C8B-B14F-4D97-AF65-F5344CB8AC3E}">
        <p14:creationId xmlns:p14="http://schemas.microsoft.com/office/powerpoint/2010/main" val="1022205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xfrm>
            <a:off x="336601" y="1219200"/>
            <a:ext cx="9174480" cy="6286500"/>
          </a:xfrm>
          <a:noFill/>
        </p:spPr>
        <p:txBody>
          <a:bodyPr lIns="99537" tIns="48895" rIns="99537" bIns="48895"/>
          <a:lstStyle/>
          <a:p>
            <a:pPr>
              <a:tabLst>
                <a:tab pos="2584450" algn="l"/>
              </a:tabLst>
            </a:pPr>
            <a:endParaRPr lang="en-US" altLang="en-US" sz="2750" dirty="0">
              <a:latin typeface="Century Gothic" panose="020B0502020202020204" pitchFamily="34" charset="0"/>
            </a:endParaRPr>
          </a:p>
          <a:p>
            <a:pPr>
              <a:spcBef>
                <a:spcPct val="0"/>
              </a:spcBef>
              <a:tabLst>
                <a:tab pos="2584450" algn="l"/>
              </a:tabLst>
            </a:pPr>
            <a:r>
              <a:rPr lang="en-US" altLang="en-US" b="1" dirty="0">
                <a:latin typeface="Century Gothic" panose="020B0502020202020204" pitchFamily="34" charset="0"/>
              </a:rPr>
              <a:t> </a:t>
            </a:r>
            <a:r>
              <a:rPr lang="en-US" altLang="en-US" sz="2310" b="1" dirty="0">
                <a:solidFill>
                  <a:schemeClr val="tx2"/>
                </a:solidFill>
                <a:latin typeface="Century Gothic" panose="020B0502020202020204" pitchFamily="34" charset="0"/>
              </a:rPr>
              <a:t>I.</a:t>
            </a:r>
            <a:r>
              <a:rPr lang="en-US" altLang="en-US" sz="2310" dirty="0">
                <a:solidFill>
                  <a:schemeClr val="tx2"/>
                </a:solidFill>
                <a:latin typeface="Century Gothic" panose="020B0502020202020204" pitchFamily="34" charset="0"/>
              </a:rPr>
              <a:t> </a:t>
            </a:r>
            <a:r>
              <a:rPr lang="en-US" altLang="en-US" sz="2310" u="sng" dirty="0">
                <a:solidFill>
                  <a:schemeClr val="tx2"/>
                </a:solidFill>
                <a:latin typeface="Century Gothic" panose="020B0502020202020204" pitchFamily="34" charset="0"/>
              </a:rPr>
              <a:t>Multiple factors </a:t>
            </a:r>
            <a:r>
              <a:rPr lang="en-US" altLang="en-US" sz="2310" dirty="0">
                <a:latin typeface="Century Gothic" panose="020B0502020202020204" pitchFamily="34" charset="0"/>
              </a:rPr>
              <a:t>influence the behavior or health outcome of interest. The program is only one factor among many.</a:t>
            </a:r>
          </a:p>
          <a:p>
            <a:pPr>
              <a:spcBef>
                <a:spcPct val="0"/>
              </a:spcBef>
              <a:tabLst>
                <a:tab pos="2584450" algn="l"/>
              </a:tabLst>
            </a:pPr>
            <a:r>
              <a:rPr lang="en-US" altLang="en-US" sz="2310" dirty="0">
                <a:latin typeface="Century Gothic" panose="020B0502020202020204" pitchFamily="34" charset="0"/>
              </a:rPr>
              <a:t>	</a:t>
            </a:r>
          </a:p>
          <a:p>
            <a:pPr>
              <a:spcBef>
                <a:spcPct val="0"/>
              </a:spcBef>
              <a:tabLst>
                <a:tab pos="2584450" algn="l"/>
              </a:tabLst>
            </a:pPr>
            <a:r>
              <a:rPr lang="en-US" altLang="en-US" sz="2310" dirty="0">
                <a:latin typeface="Century Gothic" panose="020B0502020202020204" pitchFamily="34" charset="0"/>
              </a:rPr>
              <a:t>You need a conceptual framework.</a:t>
            </a:r>
          </a:p>
          <a:p>
            <a:pPr>
              <a:lnSpc>
                <a:spcPct val="110000"/>
              </a:lnSpc>
              <a:tabLst>
                <a:tab pos="2584450" algn="l"/>
              </a:tabLst>
            </a:pPr>
            <a:endParaRPr lang="en-US" altLang="en-US" sz="2310" dirty="0"/>
          </a:p>
          <a:p>
            <a:pPr>
              <a:lnSpc>
                <a:spcPct val="110000"/>
              </a:lnSpc>
              <a:tabLst>
                <a:tab pos="2584450" algn="l"/>
              </a:tabLst>
            </a:pPr>
            <a:endParaRPr lang="en-US" altLang="en-US" sz="2310" dirty="0"/>
          </a:p>
          <a:p>
            <a:pPr>
              <a:lnSpc>
                <a:spcPct val="110000"/>
              </a:lnSpc>
              <a:tabLst>
                <a:tab pos="2584450" algn="l"/>
              </a:tabLst>
            </a:pPr>
            <a:endParaRPr lang="en-US" altLang="en-US" sz="2310" dirty="0"/>
          </a:p>
          <a:p>
            <a:pPr>
              <a:lnSpc>
                <a:spcPct val="75000"/>
              </a:lnSpc>
              <a:tabLst>
                <a:tab pos="2584450" algn="l"/>
              </a:tabLst>
            </a:pPr>
            <a:endParaRPr lang="en-US" altLang="en-US" sz="2310" dirty="0"/>
          </a:p>
        </p:txBody>
      </p:sp>
      <p:sp>
        <p:nvSpPr>
          <p:cNvPr id="61443" name="Text Box 3"/>
          <p:cNvSpPr txBox="1">
            <a:spLocks noChangeArrowheads="1"/>
          </p:cNvSpPr>
          <p:nvPr/>
        </p:nvSpPr>
        <p:spPr bwMode="auto">
          <a:xfrm>
            <a:off x="76200" y="457200"/>
            <a:ext cx="981390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800" b="1" dirty="0">
                <a:solidFill>
                  <a:srgbClr val="A29CC0"/>
                </a:solidFill>
                <a:latin typeface="Century Gothic" panose="020B0502020202020204" pitchFamily="34" charset="0"/>
              </a:rPr>
              <a:t>Finding a Good Counterfactual - Key Issues to Consider:</a:t>
            </a:r>
          </a:p>
        </p:txBody>
      </p:sp>
    </p:spTree>
    <p:extLst>
      <p:ext uri="{BB962C8B-B14F-4D97-AF65-F5344CB8AC3E}">
        <p14:creationId xmlns:p14="http://schemas.microsoft.com/office/powerpoint/2010/main" val="296910306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Line 2"/>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63491"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63492" name="Rectangle 4"/>
          <p:cNvSpPr>
            <a:spLocks noChangeArrowheads="1"/>
          </p:cNvSpPr>
          <p:nvPr/>
        </p:nvSpPr>
        <p:spPr bwMode="auto">
          <a:xfrm>
            <a:off x="754380" y="114300"/>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Simple Conceptual Framework of Health Outcomes</a:t>
            </a:r>
          </a:p>
        </p:txBody>
      </p:sp>
      <p:sp>
        <p:nvSpPr>
          <p:cNvPr id="63493" name="Text Box 5"/>
          <p:cNvSpPr txBox="1">
            <a:spLocks noChangeArrowheads="1"/>
          </p:cNvSpPr>
          <p:nvPr/>
        </p:nvSpPr>
        <p:spPr bwMode="auto">
          <a:xfrm>
            <a:off x="1752600" y="1513047"/>
            <a:ext cx="3108960"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00FF00"/>
                </a:solidFill>
                <a:latin typeface="Century Gothic" panose="020B0502020202020204" pitchFamily="34" charset="0"/>
              </a:rPr>
              <a:t>   </a:t>
            </a:r>
            <a:r>
              <a:rPr lang="en-US" altLang="en-US" sz="1980" dirty="0">
                <a:solidFill>
                  <a:srgbClr val="1E1860"/>
                </a:solidFill>
                <a:latin typeface="Century Gothic" panose="020B0502020202020204" pitchFamily="34" charset="0"/>
              </a:rPr>
              <a:t>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Household wealth/SES</a:t>
            </a:r>
          </a:p>
          <a:p>
            <a:pPr>
              <a:lnSpc>
                <a:spcPct val="80000"/>
              </a:lnSpc>
              <a:spcBef>
                <a:spcPct val="0"/>
              </a:spcBef>
              <a:buClrTx/>
              <a:buSzTx/>
              <a:buFontTx/>
              <a:buNone/>
            </a:pPr>
            <a:r>
              <a:rPr lang="en-US" altLang="en-US" sz="1760" dirty="0">
                <a:latin typeface="Century Gothic" panose="020B0502020202020204" pitchFamily="34" charset="0"/>
              </a:rPr>
              <a:t>   - Risk aversion</a:t>
            </a:r>
          </a:p>
          <a:p>
            <a:pPr>
              <a:lnSpc>
                <a:spcPct val="80000"/>
              </a:lnSpc>
              <a:spcBef>
                <a:spcPct val="0"/>
              </a:spcBef>
              <a:buClrTx/>
              <a:buSzTx/>
              <a:buFontTx/>
              <a:buNone/>
            </a:pPr>
            <a:r>
              <a:rPr lang="en-US" altLang="en-US" sz="1760" dirty="0">
                <a:latin typeface="Century Gothic" panose="020B0502020202020204" pitchFamily="34" charset="0"/>
              </a:rPr>
              <a:t>   - Biological endowments</a:t>
            </a:r>
            <a:endParaRPr lang="en-US" altLang="en-US" sz="1870" dirty="0">
              <a:latin typeface="Century Gothic" panose="020B0502020202020204" pitchFamily="34" charset="0"/>
            </a:endParaRPr>
          </a:p>
        </p:txBody>
      </p:sp>
      <p:sp>
        <p:nvSpPr>
          <p:cNvPr id="63494" name="Text Box 6"/>
          <p:cNvSpPr txBox="1">
            <a:spLocks noChangeArrowheads="1"/>
          </p:cNvSpPr>
          <p:nvPr/>
        </p:nvSpPr>
        <p:spPr bwMode="auto">
          <a:xfrm>
            <a:off x="1844040" y="3814605"/>
            <a:ext cx="3520440" cy="260449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Health Service Supply/ Community</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Health facilities  Access</a:t>
            </a:r>
          </a:p>
          <a:p>
            <a:pPr>
              <a:lnSpc>
                <a:spcPct val="90000"/>
              </a:lnSpc>
              <a:spcBef>
                <a:spcPct val="0"/>
              </a:spcBef>
              <a:buClrTx/>
              <a:buSzTx/>
              <a:buFontTx/>
              <a:buNone/>
            </a:pPr>
            <a:r>
              <a:rPr lang="en-US" altLang="en-US" sz="1760" dirty="0">
                <a:latin typeface="Century Gothic" panose="020B0502020202020204" pitchFamily="34" charset="0"/>
              </a:rPr>
              <a:t>		   Price</a:t>
            </a:r>
          </a:p>
          <a:p>
            <a:pPr>
              <a:lnSpc>
                <a:spcPct val="90000"/>
              </a:lnSpc>
              <a:spcBef>
                <a:spcPct val="0"/>
              </a:spcBef>
              <a:buClrTx/>
              <a:buSzTx/>
              <a:buFontTx/>
              <a:buNone/>
            </a:pPr>
            <a:r>
              <a:rPr lang="en-US" altLang="en-US" sz="1760" dirty="0">
                <a:latin typeface="Century Gothic" panose="020B0502020202020204" pitchFamily="34" charset="0"/>
              </a:rPr>
              <a:t>		   Quality</a:t>
            </a:r>
          </a:p>
          <a:p>
            <a:pPr>
              <a:lnSpc>
                <a:spcPct val="90000"/>
              </a:lnSpc>
              <a:spcBef>
                <a:spcPct val="0"/>
              </a:spcBef>
              <a:buClrTx/>
              <a:buSzTx/>
              <a:buFontTx/>
              <a:buNone/>
            </a:pPr>
            <a:r>
              <a:rPr lang="en-US" altLang="en-US" sz="1760" dirty="0">
                <a:latin typeface="Century Gothic" panose="020B0502020202020204" pitchFamily="34" charset="0"/>
              </a:rPr>
              <a:t>  - Fieldworkers    	   Number</a:t>
            </a:r>
          </a:p>
          <a:p>
            <a:pPr>
              <a:lnSpc>
                <a:spcPct val="90000"/>
              </a:lnSpc>
              <a:spcBef>
                <a:spcPct val="0"/>
              </a:spcBef>
              <a:buClrTx/>
              <a:buSzTx/>
              <a:buFontTx/>
              <a:buNone/>
            </a:pPr>
            <a:r>
              <a:rPr lang="en-US" altLang="en-US" sz="1760" dirty="0">
                <a:latin typeface="Century Gothic" panose="020B0502020202020204" pitchFamily="34" charset="0"/>
              </a:rPr>
              <a:t>		   Quality</a:t>
            </a:r>
          </a:p>
          <a:p>
            <a:pPr>
              <a:lnSpc>
                <a:spcPct val="90000"/>
              </a:lnSpc>
              <a:spcBef>
                <a:spcPct val="0"/>
              </a:spcBef>
              <a:buClrTx/>
              <a:buSzTx/>
              <a:buFontTx/>
              <a:buNone/>
            </a:pPr>
            <a:r>
              <a:rPr lang="en-US" altLang="en-US" sz="1760" dirty="0">
                <a:latin typeface="Century Gothic" panose="020B0502020202020204" pitchFamily="34" charset="0"/>
              </a:rPr>
              <a:t>  - </a:t>
            </a:r>
            <a:r>
              <a:rPr lang="en-US" altLang="en-US" sz="1760" b="1" dirty="0">
                <a:latin typeface="Century Gothic" panose="020B0502020202020204" pitchFamily="34" charset="0"/>
              </a:rPr>
              <a:t>Program</a:t>
            </a:r>
          </a:p>
          <a:p>
            <a:pPr>
              <a:lnSpc>
                <a:spcPct val="10000"/>
              </a:lnSpc>
              <a:spcBef>
                <a:spcPct val="0"/>
              </a:spcBef>
              <a:buClrTx/>
              <a:buSzTx/>
              <a:buFontTx/>
              <a:buNone/>
            </a:pPr>
            <a:r>
              <a:rPr lang="en-US" altLang="en-US" sz="1760" dirty="0">
                <a:solidFill>
                  <a:schemeClr val="bg1"/>
                </a:solidFill>
                <a:latin typeface="Century Gothic" panose="020B0502020202020204" pitchFamily="34" charset="0"/>
              </a:rPr>
              <a:t> </a:t>
            </a:r>
          </a:p>
          <a:p>
            <a:pPr>
              <a:spcBef>
                <a:spcPct val="0"/>
              </a:spcBef>
              <a:buClrTx/>
              <a:buSzTx/>
              <a:buFontTx/>
              <a:buNone/>
            </a:pPr>
            <a:r>
              <a:rPr lang="en-US" altLang="en-US" sz="1760" dirty="0">
                <a:latin typeface="Century Gothic" panose="020B0502020202020204" pitchFamily="34" charset="0"/>
              </a:rPr>
              <a:t>  - Sanitation</a:t>
            </a:r>
          </a:p>
          <a:p>
            <a:pPr>
              <a:lnSpc>
                <a:spcPct val="80000"/>
              </a:lnSpc>
              <a:spcBef>
                <a:spcPct val="0"/>
              </a:spcBef>
              <a:buClrTx/>
              <a:buSzTx/>
              <a:buFontTx/>
              <a:buNone/>
            </a:pPr>
            <a:r>
              <a:rPr lang="en-US" altLang="en-US" sz="1760" dirty="0">
                <a:latin typeface="Century Gothic" panose="020B0502020202020204" pitchFamily="34" charset="0"/>
              </a:rPr>
              <a:t>  - Schools</a:t>
            </a:r>
            <a:endParaRPr lang="en-US" altLang="en-US" sz="1980" dirty="0">
              <a:latin typeface="Century Gothic" panose="020B0502020202020204" pitchFamily="34" charset="0"/>
            </a:endParaRPr>
          </a:p>
        </p:txBody>
      </p:sp>
      <p:sp>
        <p:nvSpPr>
          <p:cNvPr id="63495" name="Text Box 7"/>
          <p:cNvSpPr txBox="1">
            <a:spLocks noChangeArrowheads="1"/>
          </p:cNvSpPr>
          <p:nvPr/>
        </p:nvSpPr>
        <p:spPr bwMode="auto">
          <a:xfrm>
            <a:off x="6129338" y="2999105"/>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Healthy</a:t>
            </a:r>
          </a:p>
          <a:p>
            <a:pPr algn="ctr">
              <a:spcBef>
                <a:spcPct val="0"/>
              </a:spcBef>
              <a:buClrTx/>
              <a:buSzTx/>
              <a:buFontTx/>
              <a:buNone/>
            </a:pPr>
            <a:r>
              <a:rPr lang="en-US" altLang="en-US" sz="2200" dirty="0">
                <a:latin typeface="Century Gothic" panose="020B0502020202020204" pitchFamily="34" charset="0"/>
              </a:rPr>
              <a:t>Behavior</a:t>
            </a:r>
          </a:p>
        </p:txBody>
      </p:sp>
      <p:sp>
        <p:nvSpPr>
          <p:cNvPr id="63496" name="Text Box 8"/>
          <p:cNvSpPr txBox="1">
            <a:spLocks noChangeArrowheads="1"/>
          </p:cNvSpPr>
          <p:nvPr/>
        </p:nvSpPr>
        <p:spPr bwMode="auto">
          <a:xfrm>
            <a:off x="8427403" y="3013075"/>
            <a:ext cx="1630997"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Outcomes</a:t>
            </a:r>
            <a:endParaRPr lang="en-US" altLang="en-US" sz="2090" dirty="0">
              <a:latin typeface="Century Gothic" panose="020B0502020202020204" pitchFamily="34" charset="0"/>
            </a:endParaRPr>
          </a:p>
        </p:txBody>
      </p:sp>
      <p:sp>
        <p:nvSpPr>
          <p:cNvPr id="63497" name="Line 9"/>
          <p:cNvSpPr>
            <a:spLocks noChangeShapeType="1"/>
          </p:cNvSpPr>
          <p:nvPr/>
        </p:nvSpPr>
        <p:spPr bwMode="auto">
          <a:xfrm>
            <a:off x="4861560" y="2580005"/>
            <a:ext cx="1257300" cy="8382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3498" name="Line 10"/>
          <p:cNvSpPr>
            <a:spLocks noChangeShapeType="1"/>
          </p:cNvSpPr>
          <p:nvPr/>
        </p:nvSpPr>
        <p:spPr bwMode="auto">
          <a:xfrm flipV="1">
            <a:off x="5364480" y="3669665"/>
            <a:ext cx="754380" cy="166243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3499" name="Line 11"/>
          <p:cNvSpPr>
            <a:spLocks noChangeShapeType="1"/>
          </p:cNvSpPr>
          <p:nvPr/>
        </p:nvSpPr>
        <p:spPr bwMode="auto">
          <a:xfrm>
            <a:off x="7879080" y="3418205"/>
            <a:ext cx="50292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Tree>
    <p:extLst>
      <p:ext uri="{BB962C8B-B14F-4D97-AF65-F5344CB8AC3E}">
        <p14:creationId xmlns:p14="http://schemas.microsoft.com/office/powerpoint/2010/main" val="437320454"/>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Line 2"/>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65539"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65540" name="Rectangle 4"/>
          <p:cNvSpPr>
            <a:spLocks noChangeArrowheads="1"/>
          </p:cNvSpPr>
          <p:nvPr/>
        </p:nvSpPr>
        <p:spPr bwMode="auto">
          <a:xfrm>
            <a:off x="152400" y="114300"/>
            <a:ext cx="9677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800" b="1" dirty="0">
                <a:solidFill>
                  <a:srgbClr val="A29CC0"/>
                </a:solidFill>
                <a:latin typeface="Century Gothic" panose="020B0502020202020204" pitchFamily="34" charset="0"/>
              </a:rPr>
              <a:t>Simple Conceptual Framework of Health Outcomes    </a:t>
            </a:r>
            <a:br>
              <a:rPr lang="en-US" altLang="en-US" sz="2800" b="1" dirty="0">
                <a:solidFill>
                  <a:srgbClr val="A29CC0"/>
                </a:solidFill>
                <a:latin typeface="Century Gothic" panose="020B0502020202020204" pitchFamily="34" charset="0"/>
              </a:rPr>
            </a:br>
            <a:r>
              <a:rPr lang="en-US" altLang="en-US" sz="2800" b="1" dirty="0">
                <a:solidFill>
                  <a:srgbClr val="A29CC0"/>
                </a:solidFill>
                <a:latin typeface="Century Gothic" panose="020B0502020202020204" pitchFamily="34" charset="0"/>
              </a:rPr>
              <a:t>Which factors do we observe?</a:t>
            </a:r>
          </a:p>
        </p:txBody>
      </p:sp>
      <p:sp>
        <p:nvSpPr>
          <p:cNvPr id="65541" name="Text Box 5"/>
          <p:cNvSpPr txBox="1">
            <a:spLocks noChangeArrowheads="1"/>
          </p:cNvSpPr>
          <p:nvPr/>
        </p:nvSpPr>
        <p:spPr bwMode="auto">
          <a:xfrm>
            <a:off x="1752600" y="1513047"/>
            <a:ext cx="3108960"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latin typeface="Century Gothic" panose="020B0502020202020204" pitchFamily="34" charset="0"/>
              </a:rPr>
              <a:t>   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Household wealth/SES</a:t>
            </a:r>
          </a:p>
          <a:p>
            <a:pPr>
              <a:lnSpc>
                <a:spcPct val="8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0070C0"/>
                </a:solidFill>
                <a:latin typeface="Century Gothic" panose="020B0502020202020204" pitchFamily="34" charset="0"/>
              </a:rPr>
              <a:t>  </a:t>
            </a:r>
            <a:r>
              <a:rPr lang="en-US" altLang="en-US" sz="1760" b="1" dirty="0">
                <a:latin typeface="Century Gothic" panose="020B0502020202020204" pitchFamily="34" charset="0"/>
              </a:rPr>
              <a:t>- Risk aversion </a:t>
            </a:r>
          </a:p>
          <a:p>
            <a:pPr>
              <a:lnSpc>
                <a:spcPct val="80000"/>
              </a:lnSpc>
              <a:spcBef>
                <a:spcPct val="0"/>
              </a:spcBef>
              <a:buClrTx/>
              <a:buSzTx/>
              <a:buFontTx/>
              <a:buNone/>
            </a:pPr>
            <a:r>
              <a:rPr lang="en-US" altLang="en-US" sz="1760" b="1" dirty="0">
                <a:latin typeface="Century Gothic" panose="020B0502020202020204" pitchFamily="34" charset="0"/>
              </a:rPr>
              <a:t>   - Biological endowments</a:t>
            </a:r>
          </a:p>
        </p:txBody>
      </p:sp>
      <p:sp>
        <p:nvSpPr>
          <p:cNvPr id="65542" name="Text Box 6"/>
          <p:cNvSpPr txBox="1">
            <a:spLocks noChangeArrowheads="1"/>
          </p:cNvSpPr>
          <p:nvPr/>
        </p:nvSpPr>
        <p:spPr bwMode="auto">
          <a:xfrm>
            <a:off x="1844040" y="3814605"/>
            <a:ext cx="3520440" cy="26214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Health Service Supply/ Community</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Health facilities   Access</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1E1860"/>
                </a:solidFill>
                <a:latin typeface="Century Gothic" panose="020B0502020202020204" pitchFamily="34" charset="0"/>
              </a:rPr>
              <a:t>Price</a:t>
            </a:r>
          </a:p>
          <a:p>
            <a:pPr>
              <a:lnSpc>
                <a:spcPct val="90000"/>
              </a:lnSpc>
              <a:spcBef>
                <a:spcPct val="0"/>
              </a:spcBef>
              <a:buClrTx/>
              <a:buSzTx/>
              <a:buFontTx/>
              <a:buNone/>
            </a:pPr>
            <a:r>
              <a:rPr lang="en-US" altLang="en-US" sz="1760" dirty="0">
                <a:solidFill>
                  <a:srgbClr val="1E1860"/>
                </a:solidFill>
                <a:latin typeface="Century Gothic" panose="020B0502020202020204" pitchFamily="34" charset="0"/>
              </a:rPr>
              <a:t>		    Quality</a:t>
            </a:r>
          </a:p>
          <a:p>
            <a:pPr>
              <a:lnSpc>
                <a:spcPct val="90000"/>
              </a:lnSpc>
              <a:spcBef>
                <a:spcPct val="0"/>
              </a:spcBef>
              <a:buClrTx/>
              <a:buSzTx/>
              <a:buFontTx/>
              <a:buNone/>
            </a:pPr>
            <a:r>
              <a:rPr lang="en-US" altLang="en-US" sz="1760" dirty="0">
                <a:latin typeface="Century Gothic" panose="020B0502020202020204" pitchFamily="34" charset="0"/>
              </a:rPr>
              <a:t>  - Fieldworkers    	    Number</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b="1" dirty="0">
                <a:latin typeface="Century Gothic" panose="020B0502020202020204" pitchFamily="34" charset="0"/>
              </a:rPr>
              <a:t>  </a:t>
            </a:r>
            <a:r>
              <a:rPr lang="en-US" altLang="en-US" sz="1760" dirty="0">
                <a:solidFill>
                  <a:srgbClr val="1E1860"/>
                </a:solidFill>
                <a:latin typeface="Century Gothic" panose="020B0502020202020204" pitchFamily="34" charset="0"/>
              </a:rPr>
              <a:t>Quality</a:t>
            </a:r>
          </a:p>
          <a:p>
            <a:pPr>
              <a:lnSpc>
                <a:spcPct val="90000"/>
              </a:lnSpc>
              <a:spcBef>
                <a:spcPct val="0"/>
              </a:spcBef>
              <a:buClrTx/>
              <a:buSzTx/>
              <a:buFontTx/>
              <a:buNone/>
            </a:pPr>
            <a:r>
              <a:rPr lang="en-US" altLang="en-US" sz="1760" dirty="0">
                <a:latin typeface="Century Gothic" panose="020B0502020202020204" pitchFamily="34" charset="0"/>
              </a:rPr>
              <a:t>  - </a:t>
            </a:r>
            <a:r>
              <a:rPr lang="en-US" altLang="en-US" sz="1760" b="1" dirty="0">
                <a:latin typeface="Century Gothic" panose="020B0502020202020204" pitchFamily="34" charset="0"/>
              </a:rPr>
              <a:t>Program</a:t>
            </a:r>
          </a:p>
          <a:p>
            <a:pPr>
              <a:lnSpc>
                <a:spcPct val="10000"/>
              </a:lnSpc>
              <a:spcBef>
                <a:spcPct val="0"/>
              </a:spcBef>
              <a:buClrTx/>
              <a:buSzTx/>
              <a:buFontTx/>
              <a:buNone/>
            </a:pPr>
            <a:r>
              <a:rPr lang="en-US" altLang="en-US" sz="1760" dirty="0">
                <a:solidFill>
                  <a:srgbClr val="CCCCFF"/>
                </a:solidFill>
                <a:latin typeface="Century Gothic" panose="020B0502020202020204" pitchFamily="34" charset="0"/>
              </a:rPr>
              <a:t> </a:t>
            </a:r>
          </a:p>
          <a:p>
            <a:pPr>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solidFill>
                  <a:srgbClr val="0066FF"/>
                </a:solidFill>
                <a:latin typeface="Century Gothic" panose="020B0502020202020204" pitchFamily="34" charset="0"/>
              </a:rPr>
              <a:t>- </a:t>
            </a:r>
            <a:r>
              <a:rPr lang="en-US" altLang="en-US" sz="1760" dirty="0">
                <a:solidFill>
                  <a:srgbClr val="1E1860"/>
                </a:solidFill>
                <a:latin typeface="Century Gothic" panose="020B0502020202020204" pitchFamily="34" charset="0"/>
              </a:rPr>
              <a:t>Sanitation</a:t>
            </a:r>
          </a:p>
          <a:p>
            <a:pPr>
              <a:lnSpc>
                <a:spcPct val="80000"/>
              </a:lnSpc>
              <a:spcBef>
                <a:spcPct val="0"/>
              </a:spcBef>
              <a:buClrTx/>
              <a:buSzTx/>
              <a:buFontTx/>
              <a:buNone/>
            </a:pPr>
            <a:r>
              <a:rPr lang="en-US" altLang="en-US" sz="1760" dirty="0">
                <a:solidFill>
                  <a:srgbClr val="1E1860"/>
                </a:solidFill>
                <a:latin typeface="Century Gothic" panose="020B0502020202020204" pitchFamily="34" charset="0"/>
              </a:rPr>
              <a:t>  - Schools</a:t>
            </a:r>
            <a:endParaRPr lang="en-US" altLang="en-US" sz="1980" dirty="0">
              <a:solidFill>
                <a:srgbClr val="1E1860"/>
              </a:solidFill>
              <a:latin typeface="Century Gothic" panose="020B0502020202020204" pitchFamily="34" charset="0"/>
            </a:endParaRPr>
          </a:p>
        </p:txBody>
      </p:sp>
      <p:sp>
        <p:nvSpPr>
          <p:cNvPr id="65543" name="Text Box 7"/>
          <p:cNvSpPr txBox="1">
            <a:spLocks noChangeArrowheads="1"/>
          </p:cNvSpPr>
          <p:nvPr/>
        </p:nvSpPr>
        <p:spPr bwMode="auto">
          <a:xfrm>
            <a:off x="6129338" y="2999105"/>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Healthy</a:t>
            </a:r>
          </a:p>
          <a:p>
            <a:pPr algn="ctr">
              <a:spcBef>
                <a:spcPct val="0"/>
              </a:spcBef>
              <a:buClrTx/>
              <a:buSzTx/>
              <a:buFontTx/>
              <a:buNone/>
            </a:pPr>
            <a:r>
              <a:rPr lang="en-US" altLang="en-US" sz="2200" dirty="0">
                <a:latin typeface="Century Gothic" panose="020B0502020202020204" pitchFamily="34" charset="0"/>
              </a:rPr>
              <a:t>Behavior</a:t>
            </a:r>
          </a:p>
        </p:txBody>
      </p:sp>
      <p:sp>
        <p:nvSpPr>
          <p:cNvPr id="65544" name="Text Box 8"/>
          <p:cNvSpPr txBox="1">
            <a:spLocks noChangeArrowheads="1"/>
          </p:cNvSpPr>
          <p:nvPr/>
        </p:nvSpPr>
        <p:spPr bwMode="auto">
          <a:xfrm>
            <a:off x="8427403" y="3013075"/>
            <a:ext cx="1630997"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Outcomes</a:t>
            </a:r>
            <a:endParaRPr lang="en-US" altLang="en-US" sz="2090" dirty="0">
              <a:latin typeface="Century Gothic" panose="020B0502020202020204" pitchFamily="34" charset="0"/>
            </a:endParaRPr>
          </a:p>
        </p:txBody>
      </p:sp>
      <p:sp>
        <p:nvSpPr>
          <p:cNvPr id="65545" name="Line 9"/>
          <p:cNvSpPr>
            <a:spLocks noChangeShapeType="1"/>
          </p:cNvSpPr>
          <p:nvPr/>
        </p:nvSpPr>
        <p:spPr bwMode="auto">
          <a:xfrm>
            <a:off x="4861560" y="2580005"/>
            <a:ext cx="1257300" cy="8382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5546" name="Line 10"/>
          <p:cNvSpPr>
            <a:spLocks noChangeShapeType="1"/>
          </p:cNvSpPr>
          <p:nvPr/>
        </p:nvSpPr>
        <p:spPr bwMode="auto">
          <a:xfrm flipV="1">
            <a:off x="5364480" y="3669665"/>
            <a:ext cx="754380" cy="166243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5547" name="Line 11"/>
          <p:cNvSpPr>
            <a:spLocks noChangeShapeType="1"/>
          </p:cNvSpPr>
          <p:nvPr/>
        </p:nvSpPr>
        <p:spPr bwMode="auto">
          <a:xfrm>
            <a:off x="7879080" y="3418205"/>
            <a:ext cx="50292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5548" name="Text Box 12"/>
          <p:cNvSpPr txBox="1">
            <a:spLocks noChangeArrowheads="1"/>
          </p:cNvSpPr>
          <p:nvPr/>
        </p:nvSpPr>
        <p:spPr bwMode="auto">
          <a:xfrm>
            <a:off x="-83820" y="1518285"/>
            <a:ext cx="1927860" cy="1419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a:t>
            </a:r>
            <a:r>
              <a:rPr lang="en-US" altLang="en-US" sz="1760" b="1" dirty="0">
                <a:latin typeface="Century Gothic" panose="020B0502020202020204" pitchFamily="34" charset="0"/>
              </a:rPr>
              <a:t>No</a:t>
            </a:r>
          </a:p>
          <a:p>
            <a:pPr>
              <a:lnSpc>
                <a:spcPct val="80000"/>
              </a:lnSpc>
              <a:spcBef>
                <a:spcPct val="0"/>
              </a:spcBef>
              <a:buClrTx/>
              <a:buSzTx/>
              <a:buFontTx/>
              <a:buNone/>
            </a:pPr>
            <a:r>
              <a:rPr lang="en-US" altLang="en-US" sz="1760" b="1" dirty="0">
                <a:latin typeface="Century Gothic" panose="020B0502020202020204" pitchFamily="34" charset="0"/>
              </a:rPr>
              <a:t>          No </a:t>
            </a:r>
            <a:endParaRPr lang="en-US" altLang="en-US" sz="1870" b="1" dirty="0">
              <a:latin typeface="Century Gothic" panose="020B0502020202020204" pitchFamily="34" charset="0"/>
            </a:endParaRPr>
          </a:p>
        </p:txBody>
      </p:sp>
      <p:sp>
        <p:nvSpPr>
          <p:cNvPr id="65549" name="Text Box 13"/>
          <p:cNvSpPr txBox="1">
            <a:spLocks noChangeArrowheads="1"/>
          </p:cNvSpPr>
          <p:nvPr/>
        </p:nvSpPr>
        <p:spPr bwMode="auto">
          <a:xfrm>
            <a:off x="-52388" y="4132422"/>
            <a:ext cx="1927860" cy="228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CCCCFF"/>
                </a:solidFill>
                <a:latin typeface="Century Gothic" panose="020B0502020202020204" pitchFamily="34" charset="0"/>
              </a:rPr>
              <a:t> </a:t>
            </a:r>
            <a:r>
              <a:rPr lang="en-US" altLang="en-US" sz="1760" b="1" dirty="0">
                <a:latin typeface="Century Gothic" panose="020B0502020202020204" pitchFamily="34" charset="0"/>
              </a:rPr>
              <a:t>No</a:t>
            </a:r>
          </a:p>
          <a:p>
            <a:pPr>
              <a:lnSpc>
                <a:spcPct val="90000"/>
              </a:lnSpc>
              <a:spcBef>
                <a:spcPct val="0"/>
              </a:spcBef>
              <a:buClrTx/>
              <a:buSzTx/>
              <a:buFontTx/>
              <a:buNone/>
            </a:pPr>
            <a:r>
              <a:rPr lang="en-US" altLang="en-US" sz="1760" b="1" dirty="0">
                <a:latin typeface="Century Gothic" panose="020B0502020202020204" pitchFamily="34" charset="0"/>
              </a:rPr>
              <a:t>          No</a:t>
            </a:r>
          </a:p>
          <a:p>
            <a:pPr>
              <a:lnSpc>
                <a:spcPct val="90000"/>
              </a:lnSpc>
              <a:spcBef>
                <a:spcPct val="0"/>
              </a:spcBef>
              <a:buClrTx/>
              <a:buSzTx/>
              <a:buFontTx/>
              <a:buNone/>
            </a:pPr>
            <a:r>
              <a:rPr lang="en-US" altLang="en-US" sz="1760" dirty="0">
                <a:latin typeface="Century Gothic" panose="020B0502020202020204" pitchFamily="34" charset="0"/>
              </a:rPr>
              <a:t>         Yes</a:t>
            </a:r>
            <a:endParaRPr lang="en-US" altLang="en-US" sz="1760" dirty="0">
              <a:solidFill>
                <a:srgbClr val="CCCCFF"/>
              </a:solidFill>
              <a:latin typeface="Century Gothic" panose="020B0502020202020204" pitchFamily="34" charset="0"/>
            </a:endParaRPr>
          </a:p>
          <a:p>
            <a:pPr>
              <a:lnSpc>
                <a:spcPct val="90000"/>
              </a:lnSpc>
              <a:spcBef>
                <a:spcPct val="0"/>
              </a:spcBef>
              <a:buClrTx/>
              <a:buSzTx/>
              <a:buFontTx/>
              <a:buNone/>
            </a:pPr>
            <a:r>
              <a:rPr lang="en-US" altLang="en-US" sz="1760" b="1" dirty="0">
                <a:latin typeface="Century Gothic" panose="020B0502020202020204" pitchFamily="34" charset="0"/>
              </a:rPr>
              <a:t>          No</a:t>
            </a:r>
          </a:p>
          <a:p>
            <a:pPr>
              <a:spcBef>
                <a:spcPct val="0"/>
              </a:spcBef>
              <a:buClrTx/>
              <a:buSzTx/>
              <a:buFontTx/>
              <a:buNone/>
            </a:pPr>
            <a:r>
              <a:rPr lang="en-US" altLang="en-US" sz="1760" dirty="0">
                <a:solidFill>
                  <a:srgbClr val="CCCCFF"/>
                </a:solidFill>
                <a:latin typeface="Century Gothic" panose="020B0502020202020204" pitchFamily="34" charset="0"/>
              </a:rPr>
              <a:t>         </a:t>
            </a:r>
            <a:r>
              <a:rPr lang="en-US" altLang="en-US" sz="1760" dirty="0">
                <a:latin typeface="Century Gothic" panose="020B0502020202020204" pitchFamily="34" charset="0"/>
              </a:rPr>
              <a:t>Yes </a:t>
            </a:r>
          </a:p>
          <a:p>
            <a:pPr>
              <a:spcBef>
                <a:spcPct val="0"/>
              </a:spcBef>
              <a:buClrTx/>
              <a:buSzTx/>
              <a:buFontTx/>
              <a:buNone/>
            </a:pPr>
            <a:r>
              <a:rPr lang="en-US" altLang="en-US" sz="1760" b="1" dirty="0">
                <a:latin typeface="Century Gothic" panose="020B0502020202020204" pitchFamily="34" charset="0"/>
              </a:rPr>
              <a:t>          No</a:t>
            </a:r>
          </a:p>
          <a:p>
            <a:pPr>
              <a:lnSpc>
                <a:spcPct val="80000"/>
              </a:lnSpc>
              <a:spcBef>
                <a:spcPct val="0"/>
              </a:spcBef>
              <a:buClrTx/>
              <a:buSzTx/>
              <a:buFontTx/>
              <a:buNone/>
            </a:pPr>
            <a:r>
              <a:rPr lang="en-US" altLang="en-US" sz="1760" b="1" dirty="0">
                <a:latin typeface="Century Gothic" panose="020B0502020202020204" pitchFamily="34" charset="0"/>
              </a:rPr>
              <a:t>          No</a:t>
            </a:r>
            <a:endParaRPr lang="en-US" altLang="en-US" sz="1870" b="1" dirty="0">
              <a:latin typeface="Century Gothic" panose="020B0502020202020204" pitchFamily="34" charset="0"/>
            </a:endParaRPr>
          </a:p>
        </p:txBody>
      </p:sp>
    </p:spTree>
    <p:extLst>
      <p:ext uri="{BB962C8B-B14F-4D97-AF65-F5344CB8AC3E}">
        <p14:creationId xmlns:p14="http://schemas.microsoft.com/office/powerpoint/2010/main" val="4128533986"/>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Line 2"/>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67587"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67588" name="Rectangle 4"/>
          <p:cNvSpPr>
            <a:spLocks noChangeArrowheads="1"/>
          </p:cNvSpPr>
          <p:nvPr/>
        </p:nvSpPr>
        <p:spPr bwMode="auto">
          <a:xfrm>
            <a:off x="304800" y="127105"/>
            <a:ext cx="914019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800" b="1" dirty="0">
                <a:solidFill>
                  <a:srgbClr val="A29CC0"/>
                </a:solidFill>
                <a:latin typeface="Century Gothic" panose="020B0502020202020204" pitchFamily="34" charset="0"/>
              </a:rPr>
              <a:t>Simple Conceptual Framework of Health Outcomes    </a:t>
            </a:r>
            <a:br>
              <a:rPr lang="en-US" altLang="en-US" sz="2800" b="1" dirty="0">
                <a:solidFill>
                  <a:srgbClr val="A29CC0"/>
                </a:solidFill>
                <a:latin typeface="Century Gothic" panose="020B0502020202020204" pitchFamily="34" charset="0"/>
              </a:rPr>
            </a:br>
            <a:r>
              <a:rPr lang="en-US" altLang="en-US" sz="2800" b="1" dirty="0">
                <a:solidFill>
                  <a:srgbClr val="A29CC0"/>
                </a:solidFill>
                <a:latin typeface="Century Gothic" panose="020B0502020202020204" pitchFamily="34" charset="0"/>
              </a:rPr>
              <a:t>Which factors do we observe?</a:t>
            </a:r>
          </a:p>
        </p:txBody>
      </p:sp>
      <p:sp>
        <p:nvSpPr>
          <p:cNvPr id="67589" name="Text Box 5"/>
          <p:cNvSpPr txBox="1">
            <a:spLocks noChangeArrowheads="1"/>
          </p:cNvSpPr>
          <p:nvPr/>
        </p:nvSpPr>
        <p:spPr bwMode="auto">
          <a:xfrm>
            <a:off x="1676400" y="1513047"/>
            <a:ext cx="3185160"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rPr>
              <a:t>   </a:t>
            </a:r>
            <a:r>
              <a:rPr lang="en-US" altLang="en-US" sz="1980" dirty="0">
                <a:solidFill>
                  <a:srgbClr val="1E1860"/>
                </a:solidFill>
                <a:latin typeface="Century Gothic" panose="020B0502020202020204" pitchFamily="34" charset="0"/>
              </a:rPr>
              <a:t>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Household wealth/SES</a:t>
            </a:r>
          </a:p>
          <a:p>
            <a:pPr>
              <a:lnSpc>
                <a:spcPct val="8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0066FF"/>
                </a:solidFill>
                <a:latin typeface="Century Gothic" panose="020B0502020202020204" pitchFamily="34" charset="0"/>
              </a:rPr>
              <a:t>- </a:t>
            </a:r>
            <a:r>
              <a:rPr lang="en-US" altLang="en-US" sz="1760" b="1" dirty="0">
                <a:solidFill>
                  <a:srgbClr val="1E1860"/>
                </a:solidFill>
                <a:latin typeface="Century Gothic" panose="020B0502020202020204" pitchFamily="34" charset="0"/>
              </a:rPr>
              <a:t>Risk aversion</a:t>
            </a:r>
          </a:p>
          <a:p>
            <a:pPr>
              <a:lnSpc>
                <a:spcPct val="80000"/>
              </a:lnSpc>
              <a:spcBef>
                <a:spcPct val="0"/>
              </a:spcBef>
              <a:buClrTx/>
              <a:buSzTx/>
              <a:buFontTx/>
              <a:buNone/>
            </a:pPr>
            <a:r>
              <a:rPr lang="en-US" altLang="en-US" sz="1760" b="1" dirty="0">
                <a:solidFill>
                  <a:srgbClr val="1E1860"/>
                </a:solidFill>
                <a:latin typeface="Century Gothic" panose="020B0502020202020204" pitchFamily="34" charset="0"/>
              </a:rPr>
              <a:t>   - Biological endowments</a:t>
            </a:r>
          </a:p>
        </p:txBody>
      </p:sp>
      <p:sp>
        <p:nvSpPr>
          <p:cNvPr id="67590" name="Text Box 6"/>
          <p:cNvSpPr txBox="1">
            <a:spLocks noChangeArrowheads="1"/>
          </p:cNvSpPr>
          <p:nvPr/>
        </p:nvSpPr>
        <p:spPr bwMode="auto">
          <a:xfrm>
            <a:off x="1844040" y="3814605"/>
            <a:ext cx="3520440" cy="262142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Health Service Supply/ Community</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Health facilities  Access</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1E1860"/>
                </a:solidFill>
                <a:latin typeface="Century Gothic" panose="020B0502020202020204" pitchFamily="34" charset="0"/>
              </a:rPr>
              <a:t>Price</a:t>
            </a:r>
          </a:p>
          <a:p>
            <a:pPr>
              <a:lnSpc>
                <a:spcPct val="90000"/>
              </a:lnSpc>
              <a:spcBef>
                <a:spcPct val="0"/>
              </a:spcBef>
              <a:buClrTx/>
              <a:buSzTx/>
              <a:buFontTx/>
              <a:buNone/>
            </a:pPr>
            <a:r>
              <a:rPr lang="en-US" altLang="en-US" sz="1760" dirty="0">
                <a:solidFill>
                  <a:srgbClr val="1E1860"/>
                </a:solidFill>
                <a:latin typeface="Century Gothic" panose="020B0502020202020204" pitchFamily="34" charset="0"/>
              </a:rPr>
              <a:t>		   Quality</a:t>
            </a:r>
          </a:p>
          <a:p>
            <a:pPr>
              <a:lnSpc>
                <a:spcPct val="90000"/>
              </a:lnSpc>
              <a:spcBef>
                <a:spcPct val="0"/>
              </a:spcBef>
              <a:buClrTx/>
              <a:buSzTx/>
              <a:buFontTx/>
              <a:buNone/>
            </a:pPr>
            <a:r>
              <a:rPr lang="en-US" altLang="en-US" sz="1760" dirty="0">
                <a:latin typeface="Century Gothic" panose="020B0502020202020204" pitchFamily="34" charset="0"/>
              </a:rPr>
              <a:t>  - Fieldworkers    	   Number</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1E1860"/>
                </a:solidFill>
                <a:latin typeface="Century Gothic" panose="020B0502020202020204" pitchFamily="34" charset="0"/>
              </a:rPr>
              <a:t>Quality</a:t>
            </a:r>
          </a:p>
          <a:p>
            <a:pPr>
              <a:lnSpc>
                <a:spcPct val="9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1E1860"/>
                </a:solidFill>
                <a:latin typeface="Century Gothic" panose="020B0502020202020204" pitchFamily="34" charset="0"/>
              </a:rPr>
              <a:t>- </a:t>
            </a:r>
            <a:r>
              <a:rPr lang="en-US" altLang="en-US" sz="1760" b="1" dirty="0">
                <a:solidFill>
                  <a:srgbClr val="1E1860"/>
                </a:solidFill>
                <a:latin typeface="Century Gothic" panose="020B0502020202020204" pitchFamily="34" charset="0"/>
              </a:rPr>
              <a:t>Program</a:t>
            </a:r>
          </a:p>
          <a:p>
            <a:pPr>
              <a:lnSpc>
                <a:spcPct val="10000"/>
              </a:lnSpc>
              <a:spcBef>
                <a:spcPct val="0"/>
              </a:spcBef>
              <a:buClrTx/>
              <a:buSzTx/>
              <a:buFontTx/>
              <a:buNone/>
            </a:pPr>
            <a:r>
              <a:rPr lang="en-US" altLang="en-US" sz="1760" dirty="0">
                <a:solidFill>
                  <a:srgbClr val="CCCCFF"/>
                </a:solidFill>
                <a:latin typeface="Century Gothic" panose="020B0502020202020204" pitchFamily="34" charset="0"/>
              </a:rPr>
              <a:t> </a:t>
            </a:r>
          </a:p>
          <a:p>
            <a:pPr>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solidFill>
                  <a:srgbClr val="0066FF"/>
                </a:solidFill>
                <a:latin typeface="Century Gothic" panose="020B0502020202020204" pitchFamily="34" charset="0"/>
              </a:rPr>
              <a:t>- </a:t>
            </a:r>
            <a:r>
              <a:rPr lang="en-US" altLang="en-US" sz="1760" dirty="0">
                <a:solidFill>
                  <a:srgbClr val="1E1860"/>
                </a:solidFill>
                <a:latin typeface="Century Gothic" panose="020B0502020202020204" pitchFamily="34" charset="0"/>
              </a:rPr>
              <a:t>Sanitation</a:t>
            </a:r>
          </a:p>
          <a:p>
            <a:pPr>
              <a:lnSpc>
                <a:spcPct val="80000"/>
              </a:lnSpc>
              <a:spcBef>
                <a:spcPct val="0"/>
              </a:spcBef>
              <a:buClrTx/>
              <a:buSzTx/>
              <a:buFontTx/>
              <a:buNone/>
            </a:pPr>
            <a:r>
              <a:rPr lang="en-US" altLang="en-US" sz="1760" dirty="0">
                <a:solidFill>
                  <a:srgbClr val="1E1860"/>
                </a:solidFill>
                <a:latin typeface="Century Gothic" panose="020B0502020202020204" pitchFamily="34" charset="0"/>
              </a:rPr>
              <a:t>  - Schools</a:t>
            </a:r>
            <a:endParaRPr lang="en-US" altLang="en-US" sz="1980" dirty="0">
              <a:solidFill>
                <a:srgbClr val="1E1860"/>
              </a:solidFill>
              <a:latin typeface="Century Gothic" panose="020B0502020202020204" pitchFamily="34" charset="0"/>
            </a:endParaRPr>
          </a:p>
        </p:txBody>
      </p:sp>
      <p:sp>
        <p:nvSpPr>
          <p:cNvPr id="67591" name="Text Box 7"/>
          <p:cNvSpPr txBox="1">
            <a:spLocks noChangeArrowheads="1"/>
          </p:cNvSpPr>
          <p:nvPr/>
        </p:nvSpPr>
        <p:spPr bwMode="auto">
          <a:xfrm>
            <a:off x="6129338" y="2999105"/>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Healthy</a:t>
            </a:r>
          </a:p>
          <a:p>
            <a:pPr algn="ctr">
              <a:spcBef>
                <a:spcPct val="0"/>
              </a:spcBef>
              <a:buClrTx/>
              <a:buSzTx/>
              <a:buFontTx/>
              <a:buNone/>
            </a:pPr>
            <a:r>
              <a:rPr lang="en-US" altLang="en-US" sz="2200" dirty="0">
                <a:latin typeface="Century Gothic" panose="020B0502020202020204" pitchFamily="34" charset="0"/>
              </a:rPr>
              <a:t>Behavior</a:t>
            </a:r>
          </a:p>
        </p:txBody>
      </p:sp>
      <p:sp>
        <p:nvSpPr>
          <p:cNvPr id="67592" name="Text Box 8"/>
          <p:cNvSpPr txBox="1">
            <a:spLocks noChangeArrowheads="1"/>
          </p:cNvSpPr>
          <p:nvPr/>
        </p:nvSpPr>
        <p:spPr bwMode="auto">
          <a:xfrm>
            <a:off x="8427403" y="3013075"/>
            <a:ext cx="1630997"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Outcomes</a:t>
            </a:r>
            <a:endParaRPr lang="en-US" altLang="en-US" sz="2090" dirty="0">
              <a:latin typeface="Century Gothic" panose="020B0502020202020204" pitchFamily="34" charset="0"/>
            </a:endParaRPr>
          </a:p>
        </p:txBody>
      </p:sp>
      <p:sp>
        <p:nvSpPr>
          <p:cNvPr id="67593" name="Line 9"/>
          <p:cNvSpPr>
            <a:spLocks noChangeShapeType="1"/>
          </p:cNvSpPr>
          <p:nvPr/>
        </p:nvSpPr>
        <p:spPr bwMode="auto">
          <a:xfrm>
            <a:off x="4861560" y="2580005"/>
            <a:ext cx="1257300" cy="8382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7594" name="Line 10"/>
          <p:cNvSpPr>
            <a:spLocks noChangeShapeType="1"/>
          </p:cNvSpPr>
          <p:nvPr/>
        </p:nvSpPr>
        <p:spPr bwMode="auto">
          <a:xfrm flipV="1">
            <a:off x="5364480" y="3669665"/>
            <a:ext cx="754380" cy="166243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7595" name="Line 11"/>
          <p:cNvSpPr>
            <a:spLocks noChangeShapeType="1"/>
          </p:cNvSpPr>
          <p:nvPr/>
        </p:nvSpPr>
        <p:spPr bwMode="auto">
          <a:xfrm>
            <a:off x="7879080" y="3418205"/>
            <a:ext cx="50292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67596" name="Text Box 12"/>
          <p:cNvSpPr txBox="1">
            <a:spLocks noChangeArrowheads="1"/>
          </p:cNvSpPr>
          <p:nvPr/>
        </p:nvSpPr>
        <p:spPr bwMode="auto">
          <a:xfrm>
            <a:off x="-83820" y="1518285"/>
            <a:ext cx="192786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b="1" dirty="0">
                <a:solidFill>
                  <a:srgbClr val="1E1860"/>
                </a:solidFill>
                <a:latin typeface="Century Gothic" panose="020B0502020202020204" pitchFamily="34" charset="0"/>
              </a:rPr>
              <a:t>          No</a:t>
            </a:r>
          </a:p>
          <a:p>
            <a:pPr>
              <a:lnSpc>
                <a:spcPct val="90000"/>
              </a:lnSpc>
              <a:spcBef>
                <a:spcPct val="0"/>
              </a:spcBef>
              <a:buClrTx/>
              <a:buSzTx/>
              <a:buFontTx/>
              <a:buNone/>
            </a:pPr>
            <a:r>
              <a:rPr lang="en-US" altLang="en-US" sz="1760" b="1" dirty="0">
                <a:solidFill>
                  <a:srgbClr val="1E1860"/>
                </a:solidFill>
                <a:latin typeface="Century Gothic" panose="020B0502020202020204" pitchFamily="34" charset="0"/>
              </a:rPr>
              <a:t>          No </a:t>
            </a:r>
            <a:endParaRPr lang="en-US" altLang="en-US" sz="1870" b="1" dirty="0">
              <a:solidFill>
                <a:srgbClr val="1E1860"/>
              </a:solidFill>
              <a:latin typeface="Century Gothic" panose="020B0502020202020204" pitchFamily="34" charset="0"/>
            </a:endParaRPr>
          </a:p>
        </p:txBody>
      </p:sp>
      <p:sp>
        <p:nvSpPr>
          <p:cNvPr id="67597" name="Text Box 13"/>
          <p:cNvSpPr txBox="1">
            <a:spLocks noChangeArrowheads="1"/>
          </p:cNvSpPr>
          <p:nvPr/>
        </p:nvSpPr>
        <p:spPr bwMode="auto">
          <a:xfrm>
            <a:off x="-52388" y="4132422"/>
            <a:ext cx="1927860" cy="228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 ?</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90000"/>
              </a:lnSpc>
              <a:spcBef>
                <a:spcPct val="0"/>
              </a:spcBef>
              <a:buClrTx/>
              <a:buSzTx/>
              <a:buFontTx/>
              <a:buNone/>
            </a:pPr>
            <a:r>
              <a:rPr lang="en-US" altLang="en-US" sz="1760" b="1" dirty="0">
                <a:solidFill>
                  <a:srgbClr val="1E1860"/>
                </a:solidFill>
                <a:latin typeface="Century Gothic" panose="020B0502020202020204" pitchFamily="34" charset="0"/>
              </a:rPr>
              <a:t>          No</a:t>
            </a:r>
          </a:p>
          <a:p>
            <a:pPr>
              <a:lnSpc>
                <a:spcPct val="90000"/>
              </a:lnSpc>
              <a:spcBef>
                <a:spcPct val="0"/>
              </a:spcBef>
              <a:buClrTx/>
              <a:buSzTx/>
              <a:buFontTx/>
              <a:buNone/>
            </a:pPr>
            <a:r>
              <a:rPr lang="en-US" altLang="en-US" sz="1760" b="1" dirty="0">
                <a:solidFill>
                  <a:srgbClr val="1E1860"/>
                </a:solidFill>
                <a:latin typeface="Century Gothic" panose="020B0502020202020204" pitchFamily="34" charset="0"/>
              </a:rPr>
              <a:t>          No</a:t>
            </a:r>
          </a:p>
          <a:p>
            <a:pPr>
              <a:lnSpc>
                <a:spcPct val="90000"/>
              </a:lnSpc>
              <a:spcBef>
                <a:spcPct val="0"/>
              </a:spcBef>
              <a:buClrTx/>
              <a:buSzTx/>
              <a:buFontTx/>
              <a:buNone/>
            </a:pPr>
            <a:r>
              <a:rPr lang="en-US" altLang="en-US" sz="1760" dirty="0">
                <a:latin typeface="Century Gothic" panose="020B0502020202020204" pitchFamily="34" charset="0"/>
              </a:rPr>
              <a:t>         Yes</a:t>
            </a:r>
            <a:endParaRPr lang="en-US" altLang="en-US" sz="1760" dirty="0">
              <a:solidFill>
                <a:srgbClr val="CCCCFF"/>
              </a:solidFill>
              <a:latin typeface="Century Gothic" panose="020B0502020202020204" pitchFamily="34" charset="0"/>
            </a:endParaRPr>
          </a:p>
          <a:p>
            <a:pPr>
              <a:lnSpc>
                <a:spcPct val="90000"/>
              </a:lnSpc>
              <a:spcBef>
                <a:spcPct val="0"/>
              </a:spcBef>
              <a:buClrTx/>
              <a:buSzTx/>
              <a:buFontTx/>
              <a:buNone/>
            </a:pPr>
            <a:r>
              <a:rPr lang="en-US" altLang="en-US" sz="1760" dirty="0">
                <a:solidFill>
                  <a:srgbClr val="1E1860"/>
                </a:solidFill>
                <a:latin typeface="Century Gothic" panose="020B0502020202020204" pitchFamily="34" charset="0"/>
              </a:rPr>
              <a:t>          </a:t>
            </a:r>
            <a:r>
              <a:rPr lang="en-US" altLang="en-US" sz="1760" b="1" dirty="0">
                <a:solidFill>
                  <a:srgbClr val="1E1860"/>
                </a:solidFill>
                <a:latin typeface="Century Gothic" panose="020B0502020202020204" pitchFamily="34" charset="0"/>
              </a:rPr>
              <a:t>No</a:t>
            </a:r>
          </a:p>
          <a:p>
            <a:pPr>
              <a:spcBef>
                <a:spcPct val="0"/>
              </a:spcBef>
              <a:buClrTx/>
              <a:buSzTx/>
              <a:buFontTx/>
              <a:buNone/>
            </a:pPr>
            <a:r>
              <a:rPr lang="en-US" altLang="en-US" sz="1760" dirty="0">
                <a:solidFill>
                  <a:srgbClr val="CCCCFF"/>
                </a:solidFill>
                <a:latin typeface="Century Gothic" panose="020B0502020202020204" pitchFamily="34" charset="0"/>
              </a:rPr>
              <a:t>         </a:t>
            </a:r>
            <a:r>
              <a:rPr lang="en-US" altLang="en-US" sz="1760" dirty="0">
                <a:latin typeface="Century Gothic" panose="020B0502020202020204" pitchFamily="34" charset="0"/>
              </a:rPr>
              <a:t>Yes </a:t>
            </a:r>
          </a:p>
          <a:p>
            <a:pPr>
              <a:spcBef>
                <a:spcPct val="0"/>
              </a:spcBef>
              <a:buClrTx/>
              <a:buSzTx/>
              <a:buFontTx/>
              <a:buNone/>
            </a:pPr>
            <a:r>
              <a:rPr lang="en-US" altLang="en-US" sz="1760" b="1" dirty="0">
                <a:solidFill>
                  <a:srgbClr val="1E1860"/>
                </a:solidFill>
                <a:latin typeface="Century Gothic" panose="020B0502020202020204" pitchFamily="34" charset="0"/>
              </a:rPr>
              <a:t>          No</a:t>
            </a:r>
          </a:p>
          <a:p>
            <a:pPr>
              <a:lnSpc>
                <a:spcPct val="80000"/>
              </a:lnSpc>
              <a:spcBef>
                <a:spcPct val="0"/>
              </a:spcBef>
              <a:buClrTx/>
              <a:buSzTx/>
              <a:buFontTx/>
              <a:buNone/>
            </a:pPr>
            <a:r>
              <a:rPr lang="en-US" altLang="en-US" sz="1760" b="1" dirty="0">
                <a:solidFill>
                  <a:srgbClr val="1E1860"/>
                </a:solidFill>
                <a:latin typeface="Century Gothic" panose="020B0502020202020204" pitchFamily="34" charset="0"/>
              </a:rPr>
              <a:t>          No</a:t>
            </a:r>
            <a:endParaRPr lang="en-US" altLang="en-US" sz="1870" b="1" dirty="0">
              <a:solidFill>
                <a:srgbClr val="1E1860"/>
              </a:solidFill>
              <a:latin typeface="Century Gothic" panose="020B0502020202020204" pitchFamily="34" charset="0"/>
            </a:endParaRPr>
          </a:p>
        </p:txBody>
      </p:sp>
      <p:sp>
        <p:nvSpPr>
          <p:cNvPr id="67598" name="Text Box 14"/>
          <p:cNvSpPr txBox="1">
            <a:spLocks noChangeArrowheads="1"/>
          </p:cNvSpPr>
          <p:nvPr/>
        </p:nvSpPr>
        <p:spPr bwMode="auto">
          <a:xfrm>
            <a:off x="6286500" y="4305300"/>
            <a:ext cx="3557112" cy="298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u="sng" dirty="0">
                <a:solidFill>
                  <a:schemeClr val="tx2"/>
                </a:solidFill>
                <a:latin typeface="Century Gothic" panose="020B0502020202020204" pitchFamily="34" charset="0"/>
              </a:rPr>
              <a:t>Problem:</a:t>
            </a:r>
            <a:r>
              <a:rPr lang="en-US" altLang="en-US" sz="2090" dirty="0">
                <a:solidFill>
                  <a:schemeClr val="tx2"/>
                </a:solidFill>
                <a:latin typeface="Century Gothic" panose="020B0502020202020204" pitchFamily="34" charset="0"/>
              </a:rPr>
              <a:t> </a:t>
            </a:r>
          </a:p>
          <a:p>
            <a:pPr>
              <a:spcBef>
                <a:spcPct val="0"/>
              </a:spcBef>
              <a:buClrTx/>
              <a:buSzTx/>
              <a:buFontTx/>
              <a:buNone/>
            </a:pPr>
            <a:r>
              <a:rPr lang="en-US" altLang="en-US" sz="2090" dirty="0">
                <a:solidFill>
                  <a:schemeClr val="tx2"/>
                </a:solidFill>
                <a:latin typeface="Century Gothic" panose="020B0502020202020204" pitchFamily="34" charset="0"/>
              </a:rPr>
              <a:t> Incomplete information</a:t>
            </a:r>
          </a:p>
          <a:p>
            <a:pPr>
              <a:spcBef>
                <a:spcPct val="0"/>
              </a:spcBef>
              <a:buClrTx/>
              <a:buSzTx/>
              <a:buFontTx/>
              <a:buNone/>
            </a:pPr>
            <a:r>
              <a:rPr lang="en-US" altLang="en-US" sz="2090" u="sng" dirty="0">
                <a:solidFill>
                  <a:schemeClr val="tx2"/>
                </a:solidFill>
                <a:latin typeface="Century Gothic" panose="020B0502020202020204" pitchFamily="34" charset="0"/>
              </a:rPr>
              <a:t>Question:</a:t>
            </a:r>
          </a:p>
          <a:p>
            <a:pPr>
              <a:spcBef>
                <a:spcPct val="0"/>
              </a:spcBef>
              <a:buClrTx/>
              <a:buSzTx/>
              <a:buFontTx/>
              <a:buNone/>
            </a:pPr>
            <a:r>
              <a:rPr lang="en-US" altLang="en-US" sz="2090" dirty="0">
                <a:solidFill>
                  <a:schemeClr val="tx2"/>
                </a:solidFill>
                <a:latin typeface="Century Gothic" panose="020B0502020202020204" pitchFamily="34" charset="0"/>
              </a:rPr>
              <a:t> How do we control for</a:t>
            </a:r>
          </a:p>
          <a:p>
            <a:pPr>
              <a:spcBef>
                <a:spcPct val="0"/>
              </a:spcBef>
              <a:buClrTx/>
              <a:buSzTx/>
              <a:buFontTx/>
              <a:buNone/>
            </a:pPr>
            <a:r>
              <a:rPr lang="en-US" altLang="en-US" sz="2090" dirty="0">
                <a:solidFill>
                  <a:schemeClr val="tx2"/>
                </a:solidFill>
                <a:latin typeface="Century Gothic" panose="020B0502020202020204" pitchFamily="34" charset="0"/>
              </a:rPr>
              <a:t> observed and </a:t>
            </a:r>
            <a:r>
              <a:rPr lang="en-US" altLang="en-US" sz="2090" u="sng" dirty="0">
                <a:solidFill>
                  <a:schemeClr val="tx2"/>
                </a:solidFill>
                <a:latin typeface="Century Gothic" panose="020B0502020202020204" pitchFamily="34" charset="0"/>
              </a:rPr>
              <a:t>unobserved</a:t>
            </a:r>
          </a:p>
          <a:p>
            <a:pPr>
              <a:spcBef>
                <a:spcPct val="0"/>
              </a:spcBef>
              <a:buClrTx/>
              <a:buSzTx/>
              <a:buFontTx/>
              <a:buNone/>
            </a:pPr>
            <a:r>
              <a:rPr lang="en-US" altLang="en-US" sz="2090" dirty="0">
                <a:solidFill>
                  <a:schemeClr val="tx2"/>
                </a:solidFill>
                <a:latin typeface="Century Gothic" panose="020B0502020202020204" pitchFamily="34" charset="0"/>
              </a:rPr>
              <a:t> factors in order to isolate</a:t>
            </a:r>
          </a:p>
          <a:p>
            <a:pPr>
              <a:spcBef>
                <a:spcPct val="0"/>
              </a:spcBef>
              <a:buClrTx/>
              <a:buSzTx/>
              <a:buFontTx/>
              <a:buNone/>
            </a:pPr>
            <a:r>
              <a:rPr lang="en-US" altLang="en-US" sz="2090" dirty="0">
                <a:solidFill>
                  <a:schemeClr val="tx2"/>
                </a:solidFill>
                <a:latin typeface="Century Gothic" panose="020B0502020202020204" pitchFamily="34" charset="0"/>
              </a:rPr>
              <a:t> program impact?</a:t>
            </a:r>
          </a:p>
          <a:p>
            <a:pPr>
              <a:spcBef>
                <a:spcPct val="0"/>
              </a:spcBef>
              <a:buClrTx/>
              <a:buSzTx/>
              <a:buFontTx/>
              <a:buNone/>
            </a:pPr>
            <a:endParaRPr lang="en-US" altLang="en-US" sz="2090" dirty="0">
              <a:solidFill>
                <a:schemeClr val="tx2"/>
              </a:solidFill>
            </a:endParaRPr>
          </a:p>
        </p:txBody>
      </p:sp>
    </p:spTree>
    <p:extLst>
      <p:ext uri="{BB962C8B-B14F-4D97-AF65-F5344CB8AC3E}">
        <p14:creationId xmlns:p14="http://schemas.microsoft.com/office/powerpoint/2010/main" val="1317579917"/>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251460" y="1287780"/>
            <a:ext cx="9806940" cy="6035040"/>
          </a:xfrm>
          <a:noFill/>
        </p:spPr>
        <p:txBody>
          <a:bodyPr lIns="99537" tIns="48895" rIns="99537" bIns="48895"/>
          <a:lstStyle/>
          <a:p>
            <a:pPr>
              <a:tabLst>
                <a:tab pos="2584450" algn="l"/>
              </a:tabLst>
            </a:pPr>
            <a:r>
              <a:rPr lang="en-US" altLang="en-US" sz="2310" dirty="0">
                <a:latin typeface="Century Gothic" panose="020B0502020202020204" pitchFamily="34" charset="0"/>
              </a:rPr>
              <a:t>Two usual features, </a:t>
            </a:r>
          </a:p>
          <a:p>
            <a:pPr lvl="1">
              <a:tabLst>
                <a:tab pos="2584450" algn="l"/>
              </a:tabLst>
            </a:pPr>
            <a:r>
              <a:rPr lang="en-US" altLang="en-US" sz="2310" dirty="0">
                <a:latin typeface="Century Gothic" panose="020B0502020202020204" pitchFamily="34" charset="0"/>
              </a:rPr>
              <a:t>-   Individuals decide to participate into the program</a:t>
            </a:r>
          </a:p>
          <a:p>
            <a:pPr>
              <a:lnSpc>
                <a:spcPct val="80000"/>
              </a:lnSpc>
              <a:tabLst>
                <a:tab pos="2584450" algn="l"/>
              </a:tabLst>
            </a:pPr>
            <a:endParaRPr lang="en-US" altLang="en-US" sz="880" dirty="0">
              <a:latin typeface="Century Gothic" panose="020B0502020202020204" pitchFamily="34" charset="0"/>
            </a:endParaRPr>
          </a:p>
          <a:p>
            <a:pPr lvl="1">
              <a:tabLst>
                <a:tab pos="2584450" algn="l"/>
              </a:tabLst>
            </a:pPr>
            <a:r>
              <a:rPr lang="en-US" altLang="en-US" sz="2310" dirty="0">
                <a:latin typeface="Century Gothic" panose="020B0502020202020204" pitchFamily="34" charset="0"/>
              </a:rPr>
              <a:t>-   Program managers target the program to particular communities </a:t>
            </a: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Therefore, </a:t>
            </a:r>
            <a:r>
              <a:rPr lang="en-US" altLang="en-US" sz="2310" u="sng" dirty="0">
                <a:latin typeface="Century Gothic" panose="020B0502020202020204" pitchFamily="34" charset="0"/>
              </a:rPr>
              <a:t>there are two selection processes</a:t>
            </a:r>
            <a:r>
              <a:rPr lang="en-US" altLang="en-US" sz="2310" dirty="0">
                <a:latin typeface="Century Gothic" panose="020B0502020202020204" pitchFamily="34" charset="0"/>
              </a:rPr>
              <a:t>:</a:t>
            </a:r>
          </a:p>
          <a:p>
            <a:pPr lvl="1">
              <a:lnSpc>
                <a:spcPct val="150000"/>
              </a:lnSpc>
              <a:tabLst>
                <a:tab pos="2584450" algn="l"/>
              </a:tabLst>
            </a:pPr>
            <a:r>
              <a:rPr lang="en-US" altLang="en-US" sz="2310" dirty="0">
                <a:latin typeface="Century Gothic" panose="020B0502020202020204" pitchFamily="34" charset="0"/>
              </a:rPr>
              <a:t>-   Self-selection of individuals</a:t>
            </a:r>
          </a:p>
          <a:p>
            <a:pPr>
              <a:tabLst>
                <a:tab pos="2584450" algn="l"/>
              </a:tabLst>
            </a:pPr>
            <a:endParaRPr lang="en-US" altLang="en-US" sz="1210" dirty="0">
              <a:latin typeface="Century Gothic" panose="020B0502020202020204" pitchFamily="34" charset="0"/>
            </a:endParaRPr>
          </a:p>
          <a:p>
            <a:pPr lvl="1">
              <a:tabLst>
                <a:tab pos="2584450" algn="l"/>
              </a:tabLst>
            </a:pPr>
            <a:r>
              <a:rPr lang="en-US" altLang="en-US" sz="2310" dirty="0">
                <a:latin typeface="Century Gothic" panose="020B0502020202020204" pitchFamily="34" charset="0"/>
              </a:rPr>
              <a:t>-   Selection of program intervention areas or “intervention communities” by program managers</a:t>
            </a:r>
          </a:p>
          <a:p>
            <a:pPr>
              <a:lnSpc>
                <a:spcPct val="70000"/>
              </a:lnSpc>
              <a:tabLst>
                <a:tab pos="2584450" algn="l"/>
              </a:tabLst>
            </a:pPr>
            <a:endParaRPr lang="en-US" altLang="en-US" sz="2310" dirty="0">
              <a:latin typeface="Century Gothic" panose="020B0502020202020204" pitchFamily="34" charset="0"/>
            </a:endParaRPr>
          </a:p>
          <a:p>
            <a:pPr>
              <a:tabLst>
                <a:tab pos="2584450" algn="l"/>
              </a:tabLst>
            </a:pPr>
            <a:r>
              <a:rPr lang="en-US" altLang="en-US" sz="2310" u="sng" dirty="0">
                <a:solidFill>
                  <a:srgbClr val="1E1860"/>
                </a:solidFill>
                <a:latin typeface="Century Gothic" panose="020B0502020202020204" pitchFamily="34" charset="0"/>
              </a:rPr>
              <a:t>Consequence</a:t>
            </a:r>
            <a:r>
              <a:rPr lang="en-US" altLang="en-US" sz="2310" u="sng" dirty="0">
                <a:solidFill>
                  <a:srgbClr val="FFFF00"/>
                </a:solidFill>
                <a:latin typeface="Century Gothic" panose="020B0502020202020204" pitchFamily="34" charset="0"/>
              </a:rPr>
              <a:t>:</a:t>
            </a:r>
            <a:r>
              <a:rPr lang="en-US" altLang="en-US" sz="2310" dirty="0">
                <a:latin typeface="Century Gothic" panose="020B0502020202020204" pitchFamily="34" charset="0"/>
              </a:rPr>
              <a:t> </a:t>
            </a:r>
          </a:p>
          <a:p>
            <a:pPr>
              <a:tabLst>
                <a:tab pos="2584450" algn="l"/>
              </a:tabLst>
            </a:pPr>
            <a:r>
              <a:rPr lang="en-US" altLang="en-US" sz="2310" dirty="0">
                <a:latin typeface="Century Gothic" panose="020B0502020202020204" pitchFamily="34" charset="0"/>
              </a:rPr>
              <a:t>Program participants are most likely </a:t>
            </a:r>
            <a:r>
              <a:rPr lang="en-US" altLang="en-US" sz="2310" u="sng" dirty="0">
                <a:latin typeface="Century Gothic" panose="020B0502020202020204" pitchFamily="34" charset="0"/>
              </a:rPr>
              <a:t>different</a:t>
            </a:r>
            <a:r>
              <a:rPr lang="en-US" altLang="en-US" sz="2310" dirty="0">
                <a:latin typeface="Century Gothic" panose="020B0502020202020204" pitchFamily="34" charset="0"/>
              </a:rPr>
              <a:t> than non-participants.</a:t>
            </a:r>
          </a:p>
          <a:p>
            <a:pPr>
              <a:lnSpc>
                <a:spcPct val="70000"/>
              </a:lnSpc>
              <a:tabLst>
                <a:tab pos="2584450" algn="l"/>
              </a:tabLst>
            </a:pPr>
            <a:r>
              <a:rPr lang="en-US" altLang="en-US" sz="2310" dirty="0">
                <a:latin typeface="Century Gothic" panose="020B0502020202020204" pitchFamily="34" charset="0"/>
              </a:rPr>
              <a:t> </a:t>
            </a:r>
          </a:p>
        </p:txBody>
      </p:sp>
      <p:sp>
        <p:nvSpPr>
          <p:cNvPr id="69635" name="Text Box 3"/>
          <p:cNvSpPr txBox="1">
            <a:spLocks noChangeArrowheads="1"/>
          </p:cNvSpPr>
          <p:nvPr/>
        </p:nvSpPr>
        <p:spPr bwMode="auto">
          <a:xfrm>
            <a:off x="281277" y="174119"/>
            <a:ext cx="897072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Key Issues to consider for evaluation design:</a:t>
            </a:r>
          </a:p>
          <a:p>
            <a:pPr>
              <a:spcBef>
                <a:spcPct val="0"/>
              </a:spcBef>
              <a:buClrTx/>
              <a:buSzTx/>
              <a:buFontTx/>
              <a:buNone/>
            </a:pPr>
            <a:r>
              <a:rPr lang="en-US" altLang="en-US" sz="2800" b="1" dirty="0">
                <a:solidFill>
                  <a:srgbClr val="A29CC0"/>
                </a:solidFill>
                <a:latin typeface="Century Gothic" panose="020B0502020202020204" pitchFamily="34" charset="0"/>
              </a:rPr>
              <a:t>II. </a:t>
            </a:r>
            <a:r>
              <a:rPr lang="en-US" altLang="en-US" sz="2800" b="1" u="sng" dirty="0">
                <a:solidFill>
                  <a:srgbClr val="A29CC0"/>
                </a:solidFill>
                <a:latin typeface="Century Gothic" panose="020B0502020202020204" pitchFamily="34" charset="0"/>
              </a:rPr>
              <a:t>Selection into the program</a:t>
            </a:r>
          </a:p>
        </p:txBody>
      </p:sp>
    </p:spTree>
    <p:extLst>
      <p:ext uri="{BB962C8B-B14F-4D97-AF65-F5344CB8AC3E}">
        <p14:creationId xmlns:p14="http://schemas.microsoft.com/office/powerpoint/2010/main" val="117698870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71683" name="Rectangle 4"/>
          <p:cNvSpPr>
            <a:spLocks noChangeArrowheads="1"/>
          </p:cNvSpPr>
          <p:nvPr/>
        </p:nvSpPr>
        <p:spPr bwMode="auto">
          <a:xfrm>
            <a:off x="381000" y="109330"/>
            <a:ext cx="854964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Simple Conceptual Framework </a:t>
            </a:r>
          </a:p>
          <a:p>
            <a:pPr>
              <a:spcBef>
                <a:spcPct val="0"/>
              </a:spcBef>
              <a:buClrTx/>
              <a:buSzTx/>
              <a:buFontTx/>
              <a:buNone/>
            </a:pPr>
            <a:r>
              <a:rPr lang="en-US" altLang="en-US" sz="3200" b="1" dirty="0">
                <a:solidFill>
                  <a:srgbClr val="A29CC0"/>
                </a:solidFill>
                <a:latin typeface="Century Gothic" panose="020B0502020202020204" pitchFamily="34" charset="0"/>
              </a:rPr>
              <a:t>(Individual self-selection into the program)</a:t>
            </a:r>
          </a:p>
        </p:txBody>
      </p:sp>
      <p:sp>
        <p:nvSpPr>
          <p:cNvPr id="71684" name="Text Box 5"/>
          <p:cNvSpPr txBox="1">
            <a:spLocks noChangeArrowheads="1"/>
          </p:cNvSpPr>
          <p:nvPr/>
        </p:nvSpPr>
        <p:spPr bwMode="auto">
          <a:xfrm>
            <a:off x="1676400" y="1596867"/>
            <a:ext cx="3193892"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latin typeface="Century Gothic" panose="020B0502020202020204" pitchFamily="34" charset="0"/>
              </a:rPr>
              <a:t>   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Household wealth/SES</a:t>
            </a:r>
          </a:p>
          <a:p>
            <a:pPr>
              <a:lnSpc>
                <a:spcPct val="80000"/>
              </a:lnSpc>
              <a:spcBef>
                <a:spcPct val="0"/>
              </a:spcBef>
              <a:buClrTx/>
              <a:buSzTx/>
              <a:buFontTx/>
              <a:buNone/>
            </a:pPr>
            <a:r>
              <a:rPr lang="en-US" altLang="en-US" sz="1760" dirty="0">
                <a:latin typeface="Century Gothic" panose="020B0502020202020204" pitchFamily="34" charset="0"/>
              </a:rPr>
              <a:t>   - Risk aversion</a:t>
            </a:r>
          </a:p>
          <a:p>
            <a:pPr>
              <a:lnSpc>
                <a:spcPct val="80000"/>
              </a:lnSpc>
              <a:spcBef>
                <a:spcPct val="0"/>
              </a:spcBef>
              <a:buClrTx/>
              <a:buSzTx/>
              <a:buFontTx/>
              <a:buNone/>
            </a:pPr>
            <a:r>
              <a:rPr lang="en-US" altLang="en-US" sz="1760" dirty="0">
                <a:latin typeface="Century Gothic" panose="020B0502020202020204" pitchFamily="34" charset="0"/>
              </a:rPr>
              <a:t>   - Biological endowments</a:t>
            </a:r>
          </a:p>
        </p:txBody>
      </p:sp>
      <p:sp>
        <p:nvSpPr>
          <p:cNvPr id="71685" name="Text Box 6"/>
          <p:cNvSpPr txBox="1">
            <a:spLocks noChangeArrowheads="1"/>
          </p:cNvSpPr>
          <p:nvPr/>
        </p:nvSpPr>
        <p:spPr bwMode="auto">
          <a:xfrm>
            <a:off x="1852772" y="4511357"/>
            <a:ext cx="3520440" cy="93192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solidFill>
                  <a:srgbClr val="1E1860"/>
                </a:solidFill>
                <a:latin typeface="Century Gothic" panose="020B0502020202020204" pitchFamily="34" charset="0"/>
              </a:rPr>
              <a:t>Health Service Supply / Community</a:t>
            </a:r>
          </a:p>
          <a:p>
            <a:pPr>
              <a:lnSpc>
                <a:spcPct val="80000"/>
              </a:lnSpc>
              <a:spcBef>
                <a:spcPct val="0"/>
              </a:spcBef>
              <a:buClrTx/>
              <a:buSzTx/>
              <a:buFontTx/>
              <a:buNone/>
            </a:pPr>
            <a:r>
              <a:rPr lang="en-US" altLang="en-US" sz="1870" dirty="0">
                <a:solidFill>
                  <a:schemeClr val="bg1"/>
                </a:solidFill>
              </a:rPr>
              <a:t>  </a:t>
            </a:r>
            <a:endParaRPr lang="en-US" altLang="en-US" sz="1980" dirty="0"/>
          </a:p>
        </p:txBody>
      </p:sp>
      <p:sp>
        <p:nvSpPr>
          <p:cNvPr id="71686" name="Text Box 7"/>
          <p:cNvSpPr txBox="1">
            <a:spLocks noChangeArrowheads="1"/>
          </p:cNvSpPr>
          <p:nvPr/>
        </p:nvSpPr>
        <p:spPr bwMode="auto">
          <a:xfrm>
            <a:off x="6043772" y="1790700"/>
            <a:ext cx="2020412"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participation</a:t>
            </a:r>
          </a:p>
        </p:txBody>
      </p:sp>
      <p:sp>
        <p:nvSpPr>
          <p:cNvPr id="71687" name="Text Box 8"/>
          <p:cNvSpPr txBox="1">
            <a:spLocks noChangeArrowheads="1"/>
          </p:cNvSpPr>
          <p:nvPr/>
        </p:nvSpPr>
        <p:spPr bwMode="auto">
          <a:xfrm>
            <a:off x="8436134" y="3096895"/>
            <a:ext cx="1469866"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71688" name="Line 9"/>
          <p:cNvSpPr>
            <a:spLocks noChangeShapeType="1"/>
          </p:cNvSpPr>
          <p:nvPr/>
        </p:nvSpPr>
        <p:spPr bwMode="auto">
          <a:xfrm>
            <a:off x="4870292" y="2293620"/>
            <a:ext cx="117348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1689" name="Line 10"/>
          <p:cNvSpPr>
            <a:spLocks noChangeShapeType="1"/>
          </p:cNvSpPr>
          <p:nvPr/>
        </p:nvSpPr>
        <p:spPr bwMode="auto">
          <a:xfrm flipV="1">
            <a:off x="5373212" y="3718560"/>
            <a:ext cx="2933700" cy="7543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1690" name="Line 11"/>
          <p:cNvSpPr>
            <a:spLocks noChangeShapeType="1"/>
          </p:cNvSpPr>
          <p:nvPr/>
        </p:nvSpPr>
        <p:spPr bwMode="auto">
          <a:xfrm>
            <a:off x="7848600" y="2615542"/>
            <a:ext cx="542132" cy="68391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1691" name="Line 13"/>
          <p:cNvSpPr>
            <a:spLocks noChangeShapeType="1"/>
          </p:cNvSpPr>
          <p:nvPr/>
        </p:nvSpPr>
        <p:spPr bwMode="auto">
          <a:xfrm>
            <a:off x="4870292" y="2545080"/>
            <a:ext cx="3520440" cy="100584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71692" name="Text Box 14"/>
          <p:cNvSpPr txBox="1">
            <a:spLocks noChangeArrowheads="1"/>
          </p:cNvSpPr>
          <p:nvPr/>
        </p:nvSpPr>
        <p:spPr bwMode="auto">
          <a:xfrm>
            <a:off x="930752" y="6316980"/>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Tree>
    <p:extLst>
      <p:ext uri="{BB962C8B-B14F-4D97-AF65-F5344CB8AC3E}">
        <p14:creationId xmlns:p14="http://schemas.microsoft.com/office/powerpoint/2010/main" val="4289941794"/>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73731" name="Text Box 5"/>
          <p:cNvSpPr txBox="1">
            <a:spLocks noChangeArrowheads="1"/>
          </p:cNvSpPr>
          <p:nvPr/>
        </p:nvSpPr>
        <p:spPr bwMode="auto">
          <a:xfrm>
            <a:off x="1676400" y="1546037"/>
            <a:ext cx="3193892"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b="1" dirty="0">
                <a:latin typeface="Century Gothic" panose="020B0502020202020204" pitchFamily="34" charset="0"/>
              </a:rPr>
              <a:t>   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Household wealth/SES</a:t>
            </a:r>
          </a:p>
          <a:p>
            <a:pPr>
              <a:lnSpc>
                <a:spcPct val="8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0066FF"/>
                </a:solidFill>
                <a:latin typeface="Century Gothic" panose="020B0502020202020204" pitchFamily="34" charset="0"/>
              </a:rPr>
              <a:t>- </a:t>
            </a:r>
            <a:r>
              <a:rPr lang="en-US" altLang="en-US" sz="1760" dirty="0">
                <a:solidFill>
                  <a:srgbClr val="1E1860"/>
                </a:solidFill>
                <a:latin typeface="Century Gothic" panose="020B0502020202020204" pitchFamily="34" charset="0"/>
              </a:rPr>
              <a:t>Risk aversion</a:t>
            </a:r>
          </a:p>
          <a:p>
            <a:pPr>
              <a:lnSpc>
                <a:spcPct val="80000"/>
              </a:lnSpc>
              <a:spcBef>
                <a:spcPct val="0"/>
              </a:spcBef>
              <a:buClrTx/>
              <a:buSzTx/>
              <a:buFontTx/>
              <a:buNone/>
            </a:pPr>
            <a:r>
              <a:rPr lang="en-US" altLang="en-US" sz="1760" dirty="0">
                <a:solidFill>
                  <a:srgbClr val="1E1860"/>
                </a:solidFill>
                <a:latin typeface="Century Gothic" panose="020B0502020202020204" pitchFamily="34" charset="0"/>
              </a:rPr>
              <a:t>   - Biological endowments</a:t>
            </a:r>
          </a:p>
        </p:txBody>
      </p:sp>
      <p:sp>
        <p:nvSpPr>
          <p:cNvPr id="73732" name="Text Box 6"/>
          <p:cNvSpPr txBox="1">
            <a:spLocks noChangeArrowheads="1"/>
          </p:cNvSpPr>
          <p:nvPr/>
        </p:nvSpPr>
        <p:spPr bwMode="auto">
          <a:xfrm>
            <a:off x="1852772" y="4511357"/>
            <a:ext cx="3520440" cy="87100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Health Service Supply / Community</a:t>
            </a:r>
          </a:p>
          <a:p>
            <a:pPr>
              <a:lnSpc>
                <a:spcPct val="80000"/>
              </a:lnSpc>
              <a:spcBef>
                <a:spcPct val="0"/>
              </a:spcBef>
              <a:buClrTx/>
              <a:buSzTx/>
              <a:buFontTx/>
              <a:buNone/>
            </a:pPr>
            <a:r>
              <a:rPr lang="en-US" altLang="en-US" sz="1870" dirty="0">
                <a:solidFill>
                  <a:schemeClr val="bg1"/>
                </a:solidFill>
              </a:rPr>
              <a:t>  </a:t>
            </a:r>
            <a:endParaRPr lang="en-US" altLang="en-US" sz="1980" dirty="0"/>
          </a:p>
        </p:txBody>
      </p:sp>
      <p:sp>
        <p:nvSpPr>
          <p:cNvPr id="73733" name="Text Box 7"/>
          <p:cNvSpPr txBox="1">
            <a:spLocks noChangeArrowheads="1"/>
          </p:cNvSpPr>
          <p:nvPr/>
        </p:nvSpPr>
        <p:spPr bwMode="auto">
          <a:xfrm>
            <a:off x="6043772" y="1790700"/>
            <a:ext cx="1936592"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participation</a:t>
            </a:r>
          </a:p>
        </p:txBody>
      </p:sp>
      <p:sp>
        <p:nvSpPr>
          <p:cNvPr id="73734" name="Text Box 8"/>
          <p:cNvSpPr txBox="1">
            <a:spLocks noChangeArrowheads="1"/>
          </p:cNvSpPr>
          <p:nvPr/>
        </p:nvSpPr>
        <p:spPr bwMode="auto">
          <a:xfrm>
            <a:off x="8436134" y="3096895"/>
            <a:ext cx="1469865"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73735" name="Line 9"/>
          <p:cNvSpPr>
            <a:spLocks noChangeShapeType="1"/>
          </p:cNvSpPr>
          <p:nvPr/>
        </p:nvSpPr>
        <p:spPr bwMode="auto">
          <a:xfrm>
            <a:off x="4870292" y="2293620"/>
            <a:ext cx="117348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3736" name="Line 10"/>
          <p:cNvSpPr>
            <a:spLocks noChangeShapeType="1"/>
          </p:cNvSpPr>
          <p:nvPr/>
        </p:nvSpPr>
        <p:spPr bwMode="auto">
          <a:xfrm flipV="1">
            <a:off x="5373212" y="3718560"/>
            <a:ext cx="2933700" cy="7543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3737" name="Line 11"/>
          <p:cNvSpPr>
            <a:spLocks noChangeShapeType="1"/>
          </p:cNvSpPr>
          <p:nvPr/>
        </p:nvSpPr>
        <p:spPr bwMode="auto">
          <a:xfrm>
            <a:off x="7848600" y="2615540"/>
            <a:ext cx="542132" cy="683919"/>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3738" name="Text Box 12"/>
          <p:cNvSpPr txBox="1">
            <a:spLocks noChangeArrowheads="1"/>
          </p:cNvSpPr>
          <p:nvPr/>
        </p:nvSpPr>
        <p:spPr bwMode="auto">
          <a:xfrm>
            <a:off x="-83820" y="1539240"/>
            <a:ext cx="18440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dirty="0">
                <a:latin typeface="Century Gothic" panose="020B0502020202020204" pitchFamily="34" charset="0"/>
              </a:rPr>
              <a:t>          </a:t>
            </a:r>
            <a:r>
              <a:rPr lang="en-US" altLang="en-US" sz="1760" dirty="0">
                <a:solidFill>
                  <a:srgbClr val="1E1860"/>
                </a:solidFill>
                <a:latin typeface="Century Gothic" panose="020B0502020202020204" pitchFamily="34" charset="0"/>
              </a:rPr>
              <a:t>No</a:t>
            </a:r>
          </a:p>
          <a:p>
            <a:pPr>
              <a:lnSpc>
                <a:spcPct val="90000"/>
              </a:lnSpc>
              <a:spcBef>
                <a:spcPct val="0"/>
              </a:spcBef>
              <a:buClrTx/>
              <a:buSzTx/>
              <a:buFontTx/>
              <a:buNone/>
            </a:pPr>
            <a:r>
              <a:rPr lang="en-US" altLang="en-US" sz="1760" dirty="0">
                <a:solidFill>
                  <a:srgbClr val="1E1860"/>
                </a:solidFill>
                <a:latin typeface="Century Gothic" panose="020B0502020202020204" pitchFamily="34" charset="0"/>
              </a:rPr>
              <a:t>          No </a:t>
            </a:r>
            <a:endParaRPr lang="en-US" altLang="en-US" sz="1870" dirty="0">
              <a:solidFill>
                <a:srgbClr val="1E1860"/>
              </a:solidFill>
              <a:latin typeface="Century Gothic" panose="020B0502020202020204" pitchFamily="34" charset="0"/>
            </a:endParaRPr>
          </a:p>
        </p:txBody>
      </p:sp>
      <p:sp>
        <p:nvSpPr>
          <p:cNvPr id="73739" name="Line 13"/>
          <p:cNvSpPr>
            <a:spLocks noChangeShapeType="1"/>
          </p:cNvSpPr>
          <p:nvPr/>
        </p:nvSpPr>
        <p:spPr bwMode="auto">
          <a:xfrm>
            <a:off x="4870292" y="2545080"/>
            <a:ext cx="3520440" cy="100584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73740" name="Text Box 14"/>
          <p:cNvSpPr txBox="1">
            <a:spLocks noChangeArrowheads="1"/>
          </p:cNvSpPr>
          <p:nvPr/>
        </p:nvSpPr>
        <p:spPr bwMode="auto">
          <a:xfrm>
            <a:off x="930752" y="6316980"/>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
        <p:nvSpPr>
          <p:cNvPr id="73741" name="Text Box 15"/>
          <p:cNvSpPr txBox="1">
            <a:spLocks noChangeArrowheads="1"/>
          </p:cNvSpPr>
          <p:nvPr/>
        </p:nvSpPr>
        <p:spPr bwMode="auto">
          <a:xfrm>
            <a:off x="162400" y="5778371"/>
            <a:ext cx="98198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00" dirty="0">
                <a:solidFill>
                  <a:schemeClr val="tx2"/>
                </a:solidFill>
                <a:latin typeface="Century Gothic" panose="020B0502020202020204" pitchFamily="34" charset="0"/>
              </a:rPr>
              <a:t>If unobserved factors influence both the outcome and program participation, </a:t>
            </a:r>
          </a:p>
          <a:p>
            <a:pPr>
              <a:spcBef>
                <a:spcPct val="0"/>
              </a:spcBef>
              <a:buClrTx/>
              <a:buSzTx/>
              <a:buFontTx/>
              <a:buNone/>
            </a:pPr>
            <a:r>
              <a:rPr lang="en-US" altLang="en-US" sz="2000" dirty="0">
                <a:solidFill>
                  <a:schemeClr val="tx2"/>
                </a:solidFill>
                <a:latin typeface="Century Gothic" panose="020B0502020202020204" pitchFamily="34" charset="0"/>
              </a:rPr>
              <a:t>and you do not control for them, the estimation of program effect </a:t>
            </a:r>
          </a:p>
          <a:p>
            <a:pPr>
              <a:spcBef>
                <a:spcPct val="0"/>
              </a:spcBef>
              <a:buClrTx/>
              <a:buSzTx/>
              <a:buFontTx/>
              <a:buNone/>
            </a:pPr>
            <a:r>
              <a:rPr lang="en-US" altLang="en-US" sz="2000" dirty="0">
                <a:solidFill>
                  <a:schemeClr val="tx2"/>
                </a:solidFill>
                <a:latin typeface="Century Gothic" panose="020B0502020202020204" pitchFamily="34" charset="0"/>
              </a:rPr>
              <a:t>might be incorrect, because changes in the outcome will be attributed to program participation, when they were due to the effect of the unobserved factors.</a:t>
            </a:r>
          </a:p>
        </p:txBody>
      </p:sp>
      <p:sp>
        <p:nvSpPr>
          <p:cNvPr id="73742" name="Rectangle 4"/>
          <p:cNvSpPr>
            <a:spLocks noChangeArrowheads="1"/>
          </p:cNvSpPr>
          <p:nvPr/>
        </p:nvSpPr>
        <p:spPr bwMode="auto">
          <a:xfrm>
            <a:off x="162401" y="114300"/>
            <a:ext cx="9560719"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b="1" dirty="0">
                <a:solidFill>
                  <a:srgbClr val="A29CC0"/>
                </a:solidFill>
                <a:latin typeface="Century Gothic" panose="020B0502020202020204" pitchFamily="34" charset="0"/>
              </a:rPr>
              <a:t>Simple Conceptual Framework </a:t>
            </a:r>
          </a:p>
          <a:p>
            <a:pPr>
              <a:spcBef>
                <a:spcPct val="0"/>
              </a:spcBef>
              <a:buClrTx/>
              <a:buSzTx/>
              <a:buFontTx/>
              <a:buNone/>
            </a:pPr>
            <a:r>
              <a:rPr lang="en-US" altLang="en-US" b="1" dirty="0">
                <a:solidFill>
                  <a:srgbClr val="A29CC0"/>
                </a:solidFill>
                <a:latin typeface="Century Gothic" panose="020B0502020202020204" pitchFamily="34" charset="0"/>
              </a:rPr>
              <a:t>(Individual self-selection into the program) – Observed Factors</a:t>
            </a:r>
          </a:p>
        </p:txBody>
      </p:sp>
    </p:spTree>
    <p:extLst>
      <p:ext uri="{BB962C8B-B14F-4D97-AF65-F5344CB8AC3E}">
        <p14:creationId xmlns:p14="http://schemas.microsoft.com/office/powerpoint/2010/main" val="243462086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76200"/>
            <a:ext cx="9052560" cy="1127761"/>
          </a:xfrm>
        </p:spPr>
        <p:txBody>
          <a:bodyPr/>
          <a:lstStyle/>
          <a:p>
            <a:r>
              <a:rPr lang="en-US" altLang="en-US" sz="3200" b="1" dirty="0">
                <a:solidFill>
                  <a:srgbClr val="A29CC0"/>
                </a:solidFill>
              </a:rPr>
              <a:t/>
            </a:r>
            <a:br>
              <a:rPr lang="en-US" altLang="en-US" sz="3200" b="1" dirty="0">
                <a:solidFill>
                  <a:srgbClr val="A29CC0"/>
                </a:solidFill>
              </a:rPr>
            </a:br>
            <a:r>
              <a:rPr lang="en-US" altLang="en-US" sz="3200" b="1" dirty="0">
                <a:solidFill>
                  <a:srgbClr val="A29CC0"/>
                </a:solidFill>
              </a:rPr>
              <a:t>Evaluation of Program Impact</a:t>
            </a:r>
          </a:p>
        </p:txBody>
      </p:sp>
      <p:sp>
        <p:nvSpPr>
          <p:cNvPr id="3075" name="Content Placeholder 2"/>
          <p:cNvSpPr>
            <a:spLocks noGrp="1"/>
          </p:cNvSpPr>
          <p:nvPr>
            <p:ph idx="1"/>
          </p:nvPr>
        </p:nvSpPr>
        <p:spPr>
          <a:xfrm>
            <a:off x="356235" y="1203961"/>
            <a:ext cx="9052560" cy="4978559"/>
          </a:xfrm>
        </p:spPr>
        <p:txBody>
          <a:bodyPr/>
          <a:lstStyle/>
          <a:p>
            <a:pPr>
              <a:buFontTx/>
              <a:buNone/>
              <a:defRPr/>
            </a:pPr>
            <a:endParaRPr lang="en-US" altLang="en-US" sz="2200" dirty="0"/>
          </a:p>
          <a:p>
            <a:pPr>
              <a:buFontTx/>
              <a:buNone/>
              <a:defRPr/>
            </a:pPr>
            <a:endParaRPr lang="en-US" altLang="en-US" sz="990" dirty="0"/>
          </a:p>
          <a:p>
            <a:pPr>
              <a:buFontTx/>
              <a:buNone/>
              <a:defRPr/>
            </a:pPr>
            <a:r>
              <a:rPr lang="en-US" altLang="en-US" sz="2200" dirty="0">
                <a:latin typeface="Century Gothic" panose="020B0502020202020204" pitchFamily="34" charset="0"/>
              </a:rPr>
              <a:t>From “</a:t>
            </a:r>
            <a:r>
              <a:rPr lang="en-US" altLang="en-US" sz="2200" i="1" dirty="0">
                <a:latin typeface="Century Gothic" panose="020B0502020202020204" pitchFamily="34" charset="0"/>
              </a:rPr>
              <a:t>When will We Ever Learn?” report</a:t>
            </a:r>
            <a:r>
              <a:rPr lang="en-US" altLang="en-US" sz="2200" dirty="0">
                <a:latin typeface="Century Gothic" panose="020B0502020202020204" pitchFamily="34" charset="0"/>
              </a:rPr>
              <a:t>, CGD 2006:</a:t>
            </a:r>
          </a:p>
          <a:p>
            <a:pPr>
              <a:buFontTx/>
              <a:buChar char="-"/>
              <a:defRPr/>
            </a:pPr>
            <a:r>
              <a:rPr lang="en-US" altLang="en-US" sz="2200" dirty="0">
                <a:latin typeface="Century Gothic" panose="020B0502020202020204" pitchFamily="34" charset="0"/>
              </a:rPr>
              <a:t>ILO reviewed 127 studies covering 258 community health schemes, only 2 studies distinguished program impacts from impacts from other factors</a:t>
            </a:r>
          </a:p>
          <a:p>
            <a:pPr>
              <a:defRPr/>
            </a:pPr>
            <a:endParaRPr lang="en-US" altLang="en-US" sz="2200" dirty="0">
              <a:latin typeface="Century Gothic" panose="020B0502020202020204" pitchFamily="34" charset="0"/>
            </a:endParaRPr>
          </a:p>
          <a:p>
            <a:pPr>
              <a:buFontTx/>
              <a:buChar char="-"/>
              <a:defRPr/>
            </a:pPr>
            <a:r>
              <a:rPr lang="en-US" altLang="en-US" sz="2200" dirty="0">
                <a:latin typeface="Century Gothic" panose="020B0502020202020204" pitchFamily="34" charset="0"/>
              </a:rPr>
              <a:t>IADB reviewed 593 projects active as 2004:  only 97 had data on participants, only 18 had data on nonparticipants, which are needed to evaluate impact.</a:t>
            </a:r>
          </a:p>
          <a:p>
            <a:pPr>
              <a:buFontTx/>
              <a:buChar char="-"/>
              <a:defRPr/>
            </a:pPr>
            <a:endParaRPr lang="en-US" altLang="en-US" sz="2200" dirty="0"/>
          </a:p>
          <a:p>
            <a:pPr>
              <a:buFontTx/>
              <a:buChar char="-"/>
              <a:defRPr/>
            </a:pPr>
            <a:endParaRPr lang="en-US" altLang="en-US" sz="2200" dirty="0"/>
          </a:p>
          <a:p>
            <a:pPr>
              <a:defRPr/>
            </a:pPr>
            <a:endParaRPr lang="en-US" altLang="en-US" sz="2200" dirty="0"/>
          </a:p>
        </p:txBody>
      </p:sp>
    </p:spTree>
    <p:extLst>
      <p:ext uri="{BB962C8B-B14F-4D97-AF65-F5344CB8AC3E}">
        <p14:creationId xmlns:p14="http://schemas.microsoft.com/office/powerpoint/2010/main" val="3645280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61010" y="457200"/>
            <a:ext cx="8549640" cy="502920"/>
          </a:xfrm>
        </p:spPr>
        <p:txBody>
          <a:bodyPr/>
          <a:lstStyle/>
          <a:p>
            <a:pPr algn="l"/>
            <a:r>
              <a:rPr lang="en-US" altLang="en-US" sz="3200" b="1" dirty="0">
                <a:solidFill>
                  <a:srgbClr val="A29CC0"/>
                </a:solidFill>
                <a:latin typeface="Century Gothic" panose="020B0502020202020204" pitchFamily="34" charset="0"/>
              </a:rPr>
              <a:t>Example 1 - two seemingly equal people</a:t>
            </a:r>
          </a:p>
        </p:txBody>
      </p:sp>
      <p:sp>
        <p:nvSpPr>
          <p:cNvPr id="75779" name="Rectangle 3"/>
          <p:cNvSpPr>
            <a:spLocks noGrp="1" noChangeArrowheads="1"/>
          </p:cNvSpPr>
          <p:nvPr>
            <p:ph type="body" idx="1"/>
          </p:nvPr>
        </p:nvSpPr>
        <p:spPr>
          <a:xfrm>
            <a:off x="461010" y="1256348"/>
            <a:ext cx="9304020" cy="4610100"/>
          </a:xfrm>
        </p:spPr>
        <p:txBody>
          <a:bodyPr/>
          <a:lstStyle/>
          <a:p>
            <a:pPr defTabSz="654844"/>
            <a:r>
              <a:rPr lang="en-US" altLang="en-US" sz="2200" dirty="0"/>
              <a:t>			</a:t>
            </a:r>
            <a:r>
              <a:rPr lang="en-US" altLang="en-US" sz="2200" dirty="0">
                <a:latin typeface="Century Gothic" panose="020B0502020202020204" pitchFamily="34" charset="0"/>
              </a:rPr>
              <a:t>	</a:t>
            </a:r>
            <a:r>
              <a:rPr lang="en-US" altLang="en-US" sz="2200" u="sng" dirty="0">
                <a:solidFill>
                  <a:schemeClr val="tx2"/>
                </a:solidFill>
                <a:latin typeface="Century Gothic" panose="020B0502020202020204" pitchFamily="34" charset="0"/>
              </a:rPr>
              <a:t>Characteristics</a:t>
            </a:r>
            <a:r>
              <a:rPr lang="en-US" altLang="en-US" sz="2200" dirty="0">
                <a:solidFill>
                  <a:schemeClr val="tx2"/>
                </a:solidFill>
                <a:latin typeface="Century Gothic" panose="020B0502020202020204" pitchFamily="34" charset="0"/>
              </a:rPr>
              <a:t>	</a:t>
            </a:r>
            <a:r>
              <a:rPr lang="en-US" altLang="en-US" sz="2200" dirty="0">
                <a:latin typeface="Century Gothic" panose="020B0502020202020204" pitchFamily="34" charset="0"/>
              </a:rPr>
              <a:t>	  </a:t>
            </a:r>
            <a:r>
              <a:rPr lang="en-US" altLang="en-US" sz="2200" u="sng" dirty="0">
                <a:latin typeface="Century Gothic" panose="020B0502020202020204" pitchFamily="34" charset="0"/>
              </a:rPr>
              <a:t>Person 1</a:t>
            </a:r>
            <a:r>
              <a:rPr lang="en-US" altLang="en-US" sz="2200" dirty="0">
                <a:latin typeface="Century Gothic" panose="020B0502020202020204" pitchFamily="34" charset="0"/>
              </a:rPr>
              <a:t>		</a:t>
            </a:r>
            <a:r>
              <a:rPr lang="en-US" altLang="en-US" sz="2200" u="sng" dirty="0">
                <a:latin typeface="Century Gothic" panose="020B0502020202020204" pitchFamily="34" charset="0"/>
              </a:rPr>
              <a:t>Person 2</a:t>
            </a:r>
          </a:p>
          <a:p>
            <a:pPr defTabSz="654844"/>
            <a:r>
              <a:rPr lang="en-US" altLang="en-US" sz="2200" dirty="0">
                <a:solidFill>
                  <a:schemeClr val="tx2"/>
                </a:solidFill>
                <a:latin typeface="Century Gothic" panose="020B0502020202020204" pitchFamily="34" charset="0"/>
              </a:rPr>
              <a:t>Observed</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Age</a:t>
            </a:r>
            <a:r>
              <a:rPr lang="en-US" altLang="en-US" sz="2200" dirty="0">
                <a:latin typeface="Century Gothic" panose="020B0502020202020204" pitchFamily="34" charset="0"/>
              </a:rPr>
              <a:t>				       		27		     27</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Education</a:t>
            </a:r>
            <a:r>
              <a:rPr lang="en-US" altLang="en-US" sz="2200" dirty="0">
                <a:latin typeface="Century Gothic" panose="020B0502020202020204" pitchFamily="34" charset="0"/>
              </a:rPr>
              <a:t>			       10		     10 </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SES</a:t>
            </a:r>
            <a:r>
              <a:rPr lang="en-US" altLang="en-US" sz="2200" dirty="0">
                <a:latin typeface="Century Gothic" panose="020B0502020202020204" pitchFamily="34" charset="0"/>
              </a:rPr>
              <a:t>				     	      Low	            Low</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Place residence</a:t>
            </a:r>
            <a:r>
              <a:rPr lang="en-US" altLang="en-US" sz="2200" dirty="0">
                <a:latin typeface="Century Gothic" panose="020B0502020202020204" pitchFamily="34" charset="0"/>
              </a:rPr>
              <a:t>	             Rural	           Rural</a:t>
            </a:r>
          </a:p>
          <a:p>
            <a:pPr defTabSz="654844">
              <a:lnSpc>
                <a:spcPct val="70000"/>
              </a:lnSpc>
            </a:pPr>
            <a:endParaRPr lang="en-US" altLang="en-US" sz="2200" dirty="0">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Unobserved</a:t>
            </a:r>
            <a:r>
              <a:rPr lang="en-US" altLang="en-US" sz="2200" dirty="0">
                <a:solidFill>
                  <a:srgbClr val="3333FF"/>
                </a:solidFill>
                <a:latin typeface="Century Gothic" panose="020B0502020202020204" pitchFamily="34" charset="0"/>
              </a:rPr>
              <a:t>		</a:t>
            </a:r>
            <a:r>
              <a:rPr lang="en-US" altLang="en-US" sz="2200" dirty="0">
                <a:solidFill>
                  <a:srgbClr val="0066FF"/>
                </a:solidFill>
                <a:latin typeface="Century Gothic" panose="020B0502020202020204" pitchFamily="34" charset="0"/>
              </a:rPr>
              <a:t>Risk-aversion		               Yes	              Yes</a:t>
            </a:r>
          </a:p>
          <a:p>
            <a:pPr defTabSz="654844"/>
            <a:r>
              <a:rPr lang="en-US" altLang="en-US" sz="2200" dirty="0">
                <a:solidFill>
                  <a:srgbClr val="3333FF"/>
                </a:solidFill>
                <a:latin typeface="Century Gothic" panose="020B0502020202020204" pitchFamily="34" charset="0"/>
              </a:rPr>
              <a:t>				</a:t>
            </a:r>
            <a:r>
              <a:rPr lang="en-US" altLang="en-US" sz="2200" dirty="0">
                <a:solidFill>
                  <a:srgbClr val="0066FF"/>
                </a:solidFill>
                <a:latin typeface="Century Gothic" panose="020B0502020202020204" pitchFamily="34" charset="0"/>
              </a:rPr>
              <a:t>Biological conditions	      Frail		  Healthy</a:t>
            </a:r>
          </a:p>
          <a:p>
            <a:pPr defTabSz="654844">
              <a:lnSpc>
                <a:spcPct val="50000"/>
              </a:lnSpc>
            </a:pPr>
            <a:endParaRPr lang="en-US" altLang="en-US" sz="2200" dirty="0">
              <a:solidFill>
                <a:srgbClr val="3333FF"/>
              </a:solidFill>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Observed</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Program participation</a:t>
            </a:r>
            <a:r>
              <a:rPr lang="en-US" altLang="en-US" sz="2200" dirty="0">
                <a:latin typeface="Century Gothic" panose="020B0502020202020204" pitchFamily="34" charset="0"/>
              </a:rPr>
              <a:t>          Yes		     No</a:t>
            </a:r>
          </a:p>
          <a:p>
            <a:pPr defTabSz="654844">
              <a:lnSpc>
                <a:spcPct val="50000"/>
              </a:lnSpc>
            </a:pPr>
            <a:endParaRPr lang="en-US" altLang="en-US" sz="2200" dirty="0">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Outcome</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Health status</a:t>
            </a:r>
            <a:r>
              <a:rPr lang="en-US" altLang="en-US" sz="2200" dirty="0">
                <a:latin typeface="Century Gothic" panose="020B0502020202020204" pitchFamily="34" charset="0"/>
              </a:rPr>
              <a:t>		              Bad              Good</a:t>
            </a:r>
          </a:p>
        </p:txBody>
      </p:sp>
      <p:sp>
        <p:nvSpPr>
          <p:cNvPr id="75780" name="Text Box 4"/>
          <p:cNvSpPr txBox="1">
            <a:spLocks noChangeArrowheads="1"/>
          </p:cNvSpPr>
          <p:nvPr/>
        </p:nvSpPr>
        <p:spPr bwMode="auto">
          <a:xfrm>
            <a:off x="502920" y="5866448"/>
            <a:ext cx="9220200" cy="144655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pPr>
            <a:r>
              <a:rPr lang="en-US" altLang="en-US" sz="2200" dirty="0">
                <a:latin typeface="Century Gothic" panose="020B0502020202020204" pitchFamily="34" charset="0"/>
              </a:rPr>
              <a:t>A simple analysis, using only observed characteristics, will find a negative program impact, associating Program Participation to Bad Outcomes</a:t>
            </a:r>
          </a:p>
          <a:p>
            <a:pPr>
              <a:spcBef>
                <a:spcPct val="0"/>
              </a:spcBef>
              <a:buClrTx/>
              <a:buSzTx/>
            </a:pPr>
            <a:r>
              <a:rPr lang="en-US" altLang="en-US" sz="2200" dirty="0">
                <a:latin typeface="Century Gothic" panose="020B0502020202020204" pitchFamily="34" charset="0"/>
              </a:rPr>
              <a:t>But, the Bad outcome is caused by the unobserved factor.</a:t>
            </a:r>
          </a:p>
        </p:txBody>
      </p:sp>
    </p:spTree>
    <p:extLst>
      <p:ext uri="{BB962C8B-B14F-4D97-AF65-F5344CB8AC3E}">
        <p14:creationId xmlns:p14="http://schemas.microsoft.com/office/powerpoint/2010/main" val="3694789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77827" name="Rectangle 4"/>
          <p:cNvSpPr>
            <a:spLocks noChangeArrowheads="1"/>
          </p:cNvSpPr>
          <p:nvPr/>
        </p:nvSpPr>
        <p:spPr bwMode="auto">
          <a:xfrm>
            <a:off x="-23191" y="230731"/>
            <a:ext cx="10287000" cy="75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000" b="1" dirty="0">
                <a:solidFill>
                  <a:srgbClr val="A29CC0"/>
                </a:solidFill>
                <a:latin typeface="Century Gothic" panose="020B0502020202020204" pitchFamily="34" charset="0"/>
              </a:rPr>
              <a:t>Simple Conceptual Framework of Health Outcomes</a:t>
            </a:r>
            <a:br>
              <a:rPr lang="en-US" altLang="en-US" sz="3000" b="1" dirty="0">
                <a:solidFill>
                  <a:srgbClr val="A29CC0"/>
                </a:solidFill>
                <a:latin typeface="Century Gothic" panose="020B0502020202020204" pitchFamily="34" charset="0"/>
              </a:rPr>
            </a:br>
            <a:r>
              <a:rPr lang="en-US" altLang="en-US" sz="3000" b="1" dirty="0">
                <a:solidFill>
                  <a:srgbClr val="A29CC0"/>
                </a:solidFill>
                <a:latin typeface="Century Gothic" panose="020B0502020202020204" pitchFamily="34" charset="0"/>
              </a:rPr>
              <a:t>(Targeted program in community)</a:t>
            </a:r>
          </a:p>
        </p:txBody>
      </p:sp>
      <p:sp>
        <p:nvSpPr>
          <p:cNvPr id="77828" name="Text Box 5"/>
          <p:cNvSpPr txBox="1">
            <a:spLocks noChangeArrowheads="1"/>
          </p:cNvSpPr>
          <p:nvPr/>
        </p:nvSpPr>
        <p:spPr bwMode="auto">
          <a:xfrm>
            <a:off x="1600200" y="1291273"/>
            <a:ext cx="3261360" cy="33611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latin typeface="Century Gothic" panose="020B0502020202020204" pitchFamily="34" charset="0"/>
              </a:rPr>
              <a:t>   Individual / Household</a:t>
            </a:r>
            <a:endParaRPr lang="en-US" altLang="en-US" sz="1870" dirty="0">
              <a:solidFill>
                <a:srgbClr val="1E1860"/>
              </a:solidFill>
              <a:latin typeface="Century Gothic" panose="020B0502020202020204" pitchFamily="34" charset="0"/>
            </a:endParaRPr>
          </a:p>
        </p:txBody>
      </p:sp>
      <p:sp>
        <p:nvSpPr>
          <p:cNvPr id="77829" name="Text Box 6"/>
          <p:cNvSpPr txBox="1">
            <a:spLocks noChangeArrowheads="1"/>
          </p:cNvSpPr>
          <p:nvPr/>
        </p:nvSpPr>
        <p:spPr bwMode="auto">
          <a:xfrm>
            <a:off x="1600200" y="3376295"/>
            <a:ext cx="3177540" cy="20120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Community</a:t>
            </a:r>
            <a:r>
              <a:rPr lang="en-US" altLang="en-US" sz="1980" dirty="0">
                <a:solidFill>
                  <a:srgbClr val="00FF00"/>
                </a:solidFill>
                <a:latin typeface="Century Gothic" panose="020B0502020202020204" pitchFamily="34" charset="0"/>
              </a:rPr>
              <a:t> </a:t>
            </a:r>
          </a:p>
          <a:p>
            <a:pPr>
              <a:lnSpc>
                <a:spcPct val="90000"/>
              </a:lnSpc>
              <a:spcBef>
                <a:spcPct val="0"/>
              </a:spcBef>
              <a:buClrTx/>
              <a:buSzTx/>
              <a:buFontTx/>
              <a:buNone/>
            </a:pPr>
            <a:r>
              <a:rPr lang="en-US" altLang="en-US" sz="1980" dirty="0">
                <a:solidFill>
                  <a:srgbClr val="00FF00"/>
                </a:solidFill>
                <a:latin typeface="Century Gothic" panose="020B0502020202020204" pitchFamily="34" charset="0"/>
              </a:rPr>
              <a:t> </a:t>
            </a:r>
            <a:r>
              <a:rPr lang="en-US" altLang="en-US" sz="1980" dirty="0">
                <a:latin typeface="Century Gothic" panose="020B0502020202020204" pitchFamily="34" charset="0"/>
              </a:rPr>
              <a:t>- Schools</a:t>
            </a:r>
          </a:p>
          <a:p>
            <a:pPr>
              <a:lnSpc>
                <a:spcPct val="90000"/>
              </a:lnSpc>
              <a:spcBef>
                <a:spcPct val="0"/>
              </a:spcBef>
              <a:buClrTx/>
              <a:buSzTx/>
              <a:buFontTx/>
              <a:buNone/>
            </a:pPr>
            <a:r>
              <a:rPr lang="en-US" altLang="en-US" sz="1980" dirty="0">
                <a:latin typeface="Century Gothic" panose="020B0502020202020204" pitchFamily="34" charset="0"/>
              </a:rPr>
              <a:t> - Non-program health </a:t>
            </a:r>
          </a:p>
          <a:p>
            <a:pPr>
              <a:lnSpc>
                <a:spcPct val="90000"/>
              </a:lnSpc>
              <a:spcBef>
                <a:spcPct val="0"/>
              </a:spcBef>
              <a:buClrTx/>
              <a:buSzTx/>
              <a:buFontTx/>
              <a:buNone/>
            </a:pPr>
            <a:r>
              <a:rPr lang="en-US" altLang="en-US" sz="1980" dirty="0">
                <a:latin typeface="Century Gothic" panose="020B0502020202020204" pitchFamily="34" charset="0"/>
              </a:rPr>
              <a:t>    service sources</a:t>
            </a:r>
          </a:p>
          <a:p>
            <a:pPr>
              <a:lnSpc>
                <a:spcPct val="90000"/>
              </a:lnSpc>
              <a:spcBef>
                <a:spcPct val="0"/>
              </a:spcBef>
              <a:buClrTx/>
              <a:buSzTx/>
              <a:buFontTx/>
              <a:buChar char="-"/>
            </a:pPr>
            <a:r>
              <a:rPr lang="en-US" altLang="en-US" sz="1980" dirty="0">
                <a:latin typeface="Century Gothic" panose="020B0502020202020204" pitchFamily="34" charset="0"/>
              </a:rPr>
              <a:t> Community leaders of</a:t>
            </a:r>
          </a:p>
          <a:p>
            <a:pPr>
              <a:lnSpc>
                <a:spcPct val="90000"/>
              </a:lnSpc>
              <a:spcBef>
                <a:spcPct val="0"/>
              </a:spcBef>
              <a:buClrTx/>
              <a:buSzTx/>
              <a:buFontTx/>
              <a:buNone/>
            </a:pPr>
            <a:r>
              <a:rPr lang="en-US" altLang="en-US" sz="1980" dirty="0">
                <a:latin typeface="Century Gothic" panose="020B0502020202020204" pitchFamily="34" charset="0"/>
              </a:rPr>
              <a:t>    opinion and influence</a:t>
            </a:r>
          </a:p>
          <a:p>
            <a:pPr>
              <a:lnSpc>
                <a:spcPct val="90000"/>
              </a:lnSpc>
              <a:spcBef>
                <a:spcPct val="0"/>
              </a:spcBef>
              <a:buClrTx/>
              <a:buSzTx/>
              <a:buFontTx/>
              <a:buChar char="-"/>
            </a:pPr>
            <a:r>
              <a:rPr lang="en-US" altLang="en-US" sz="1980" dirty="0">
                <a:latin typeface="Century Gothic" panose="020B0502020202020204" pitchFamily="34" charset="0"/>
              </a:rPr>
              <a:t> Sanitation</a:t>
            </a:r>
            <a:r>
              <a:rPr lang="en-US" altLang="en-US" sz="1870" dirty="0">
                <a:latin typeface="Century Gothic" panose="020B0502020202020204" pitchFamily="34" charset="0"/>
              </a:rPr>
              <a:t> </a:t>
            </a:r>
            <a:r>
              <a:rPr lang="en-US" altLang="en-US" sz="1870" dirty="0">
                <a:solidFill>
                  <a:srgbClr val="0066FF"/>
                </a:solidFill>
                <a:latin typeface="Century Gothic" panose="020B0502020202020204" pitchFamily="34" charset="0"/>
              </a:rPr>
              <a:t> </a:t>
            </a:r>
            <a:endParaRPr lang="en-US" altLang="en-US" sz="1980" dirty="0">
              <a:solidFill>
                <a:srgbClr val="0066FF"/>
              </a:solidFill>
              <a:latin typeface="Century Gothic" panose="020B0502020202020204" pitchFamily="34" charset="0"/>
            </a:endParaRPr>
          </a:p>
        </p:txBody>
      </p:sp>
      <p:sp>
        <p:nvSpPr>
          <p:cNvPr id="77830" name="Text Box 7"/>
          <p:cNvSpPr txBox="1">
            <a:spLocks noChangeArrowheads="1"/>
          </p:cNvSpPr>
          <p:nvPr/>
        </p:nvSpPr>
        <p:spPr bwMode="auto">
          <a:xfrm>
            <a:off x="5615940" y="3332639"/>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presence</a:t>
            </a:r>
          </a:p>
        </p:txBody>
      </p:sp>
      <p:sp>
        <p:nvSpPr>
          <p:cNvPr id="77831" name="Text Box 8"/>
          <p:cNvSpPr txBox="1">
            <a:spLocks noChangeArrowheads="1"/>
          </p:cNvSpPr>
          <p:nvPr/>
        </p:nvSpPr>
        <p:spPr bwMode="auto">
          <a:xfrm>
            <a:off x="7962900" y="1710373"/>
            <a:ext cx="1526223"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77832" name="Line 9"/>
          <p:cNvSpPr>
            <a:spLocks noChangeShapeType="1"/>
          </p:cNvSpPr>
          <p:nvPr/>
        </p:nvSpPr>
        <p:spPr bwMode="auto">
          <a:xfrm flipV="1">
            <a:off x="4777740" y="2164398"/>
            <a:ext cx="3017520" cy="11734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7833" name="Line 10"/>
          <p:cNvSpPr>
            <a:spLocks noChangeShapeType="1"/>
          </p:cNvSpPr>
          <p:nvPr/>
        </p:nvSpPr>
        <p:spPr bwMode="auto">
          <a:xfrm>
            <a:off x="4861560" y="1476375"/>
            <a:ext cx="3017520" cy="60420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77834" name="Line 11"/>
          <p:cNvSpPr>
            <a:spLocks noChangeShapeType="1"/>
          </p:cNvSpPr>
          <p:nvPr/>
        </p:nvSpPr>
        <p:spPr bwMode="auto">
          <a:xfrm flipV="1">
            <a:off x="4777740" y="3840798"/>
            <a:ext cx="838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7835" name="Line 12"/>
          <p:cNvSpPr>
            <a:spLocks noChangeShapeType="1"/>
          </p:cNvSpPr>
          <p:nvPr/>
        </p:nvSpPr>
        <p:spPr bwMode="auto">
          <a:xfrm flipV="1">
            <a:off x="6705600" y="2332038"/>
            <a:ext cx="1257300" cy="100584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7836" name="Text Box 14"/>
          <p:cNvSpPr txBox="1">
            <a:spLocks noChangeArrowheads="1"/>
          </p:cNvSpPr>
          <p:nvPr/>
        </p:nvSpPr>
        <p:spPr bwMode="auto">
          <a:xfrm>
            <a:off x="3195638" y="6970078"/>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Tree>
    <p:extLst>
      <p:ext uri="{BB962C8B-B14F-4D97-AF65-F5344CB8AC3E}">
        <p14:creationId xmlns:p14="http://schemas.microsoft.com/office/powerpoint/2010/main" val="2121220997"/>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79875" name="Rectangle 4"/>
          <p:cNvSpPr>
            <a:spLocks noChangeArrowheads="1"/>
          </p:cNvSpPr>
          <p:nvPr/>
        </p:nvSpPr>
        <p:spPr bwMode="auto">
          <a:xfrm>
            <a:off x="-7254" y="230731"/>
            <a:ext cx="10058400" cy="75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000" b="1" dirty="0">
                <a:solidFill>
                  <a:srgbClr val="A29CC0"/>
                </a:solidFill>
                <a:latin typeface="Century Gothic" panose="020B0502020202020204" pitchFamily="34" charset="0"/>
              </a:rPr>
              <a:t>Simple Conceptual Framework of Health Outcomes</a:t>
            </a:r>
            <a:br>
              <a:rPr lang="en-US" altLang="en-US" sz="3000" b="1" dirty="0">
                <a:solidFill>
                  <a:srgbClr val="A29CC0"/>
                </a:solidFill>
                <a:latin typeface="Century Gothic" panose="020B0502020202020204" pitchFamily="34" charset="0"/>
              </a:rPr>
            </a:br>
            <a:r>
              <a:rPr lang="en-US" altLang="en-US" sz="3000" b="1" dirty="0">
                <a:solidFill>
                  <a:srgbClr val="A29CC0"/>
                </a:solidFill>
                <a:latin typeface="Century Gothic" panose="020B0502020202020204" pitchFamily="34" charset="0"/>
              </a:rPr>
              <a:t>(Targeted program in community) – Observed factors</a:t>
            </a:r>
          </a:p>
        </p:txBody>
      </p:sp>
      <p:sp>
        <p:nvSpPr>
          <p:cNvPr id="79876" name="Text Box 5"/>
          <p:cNvSpPr txBox="1">
            <a:spLocks noChangeArrowheads="1"/>
          </p:cNvSpPr>
          <p:nvPr/>
        </p:nvSpPr>
        <p:spPr bwMode="auto">
          <a:xfrm>
            <a:off x="1600200" y="1291273"/>
            <a:ext cx="3261360" cy="33611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latin typeface="Century Gothic" panose="020B0502020202020204" pitchFamily="34" charset="0"/>
              </a:rPr>
              <a:t>   Individual / Household</a:t>
            </a:r>
            <a:endParaRPr lang="en-US" altLang="en-US" sz="1870" dirty="0">
              <a:solidFill>
                <a:srgbClr val="1E1860"/>
              </a:solidFill>
              <a:latin typeface="Century Gothic" panose="020B0502020202020204" pitchFamily="34" charset="0"/>
            </a:endParaRPr>
          </a:p>
        </p:txBody>
      </p:sp>
      <p:sp>
        <p:nvSpPr>
          <p:cNvPr id="79877" name="Text Box 6"/>
          <p:cNvSpPr txBox="1">
            <a:spLocks noChangeArrowheads="1"/>
          </p:cNvSpPr>
          <p:nvPr/>
        </p:nvSpPr>
        <p:spPr bwMode="auto">
          <a:xfrm>
            <a:off x="1753594" y="3381542"/>
            <a:ext cx="3101340" cy="20120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chemeClr val="tx2"/>
                </a:solidFill>
                <a:latin typeface="Century Gothic" panose="020B0502020202020204" pitchFamily="34" charset="0"/>
              </a:rPr>
              <a:t>Community </a:t>
            </a:r>
          </a:p>
          <a:p>
            <a:pPr>
              <a:lnSpc>
                <a:spcPct val="90000"/>
              </a:lnSpc>
              <a:spcBef>
                <a:spcPct val="0"/>
              </a:spcBef>
              <a:buClrTx/>
              <a:buSzTx/>
              <a:buFontTx/>
              <a:buNone/>
            </a:pPr>
            <a:r>
              <a:rPr lang="en-US" altLang="en-US" sz="1980" dirty="0">
                <a:solidFill>
                  <a:srgbClr val="00FF00"/>
                </a:solidFill>
                <a:latin typeface="Century Gothic" panose="020B0502020202020204" pitchFamily="34" charset="0"/>
              </a:rPr>
              <a:t> </a:t>
            </a:r>
            <a:r>
              <a:rPr lang="en-US" altLang="en-US" sz="1980" dirty="0">
                <a:latin typeface="Century Gothic" panose="020B0502020202020204" pitchFamily="34" charset="0"/>
              </a:rPr>
              <a:t>- Schools</a:t>
            </a:r>
          </a:p>
          <a:p>
            <a:pPr>
              <a:lnSpc>
                <a:spcPct val="90000"/>
              </a:lnSpc>
              <a:spcBef>
                <a:spcPct val="0"/>
              </a:spcBef>
              <a:buClrTx/>
              <a:buSzTx/>
              <a:buFontTx/>
              <a:buNone/>
            </a:pPr>
            <a:r>
              <a:rPr lang="en-US" altLang="en-US" sz="1980" dirty="0">
                <a:latin typeface="Century Gothic" panose="020B0502020202020204" pitchFamily="34" charset="0"/>
              </a:rPr>
              <a:t> - Non-program health </a:t>
            </a:r>
          </a:p>
          <a:p>
            <a:pPr>
              <a:lnSpc>
                <a:spcPct val="90000"/>
              </a:lnSpc>
              <a:spcBef>
                <a:spcPct val="0"/>
              </a:spcBef>
              <a:buClrTx/>
              <a:buSzTx/>
              <a:buFontTx/>
              <a:buNone/>
            </a:pPr>
            <a:r>
              <a:rPr lang="en-US" altLang="en-US" sz="1980" dirty="0">
                <a:latin typeface="Century Gothic" panose="020B0502020202020204" pitchFamily="34" charset="0"/>
              </a:rPr>
              <a:t>    service sources</a:t>
            </a:r>
          </a:p>
          <a:p>
            <a:pPr>
              <a:lnSpc>
                <a:spcPct val="90000"/>
              </a:lnSpc>
              <a:spcBef>
                <a:spcPct val="0"/>
              </a:spcBef>
              <a:buClrTx/>
              <a:buSzTx/>
              <a:buFontTx/>
              <a:buChar char="-"/>
            </a:pPr>
            <a:r>
              <a:rPr lang="en-US" altLang="en-US" sz="1980" b="1" dirty="0">
                <a:latin typeface="Century Gothic" panose="020B0502020202020204" pitchFamily="34" charset="0"/>
              </a:rPr>
              <a:t> Community leaders of</a:t>
            </a:r>
          </a:p>
          <a:p>
            <a:pPr>
              <a:lnSpc>
                <a:spcPct val="90000"/>
              </a:lnSpc>
              <a:spcBef>
                <a:spcPct val="0"/>
              </a:spcBef>
              <a:buClrTx/>
              <a:buSzTx/>
              <a:buFontTx/>
              <a:buNone/>
            </a:pPr>
            <a:r>
              <a:rPr lang="en-US" altLang="en-US" sz="1980" b="1" dirty="0">
                <a:latin typeface="Century Gothic" panose="020B0502020202020204" pitchFamily="34" charset="0"/>
              </a:rPr>
              <a:t>    opinion and influence</a:t>
            </a:r>
          </a:p>
          <a:p>
            <a:pPr>
              <a:lnSpc>
                <a:spcPct val="90000"/>
              </a:lnSpc>
              <a:spcBef>
                <a:spcPct val="0"/>
              </a:spcBef>
              <a:buClrTx/>
              <a:buSzTx/>
              <a:buFontTx/>
              <a:buChar char="-"/>
            </a:pPr>
            <a:r>
              <a:rPr lang="en-US" altLang="en-US" sz="1980" b="1" dirty="0">
                <a:latin typeface="Century Gothic" panose="020B0502020202020204" pitchFamily="34" charset="0"/>
              </a:rPr>
              <a:t> Sanitation</a:t>
            </a:r>
            <a:r>
              <a:rPr lang="en-US" altLang="en-US" sz="1870" b="1" dirty="0">
                <a:latin typeface="Century Gothic" panose="020B0502020202020204" pitchFamily="34" charset="0"/>
              </a:rPr>
              <a:t>  </a:t>
            </a:r>
            <a:endParaRPr lang="en-US" altLang="en-US" sz="1980" b="1" dirty="0">
              <a:latin typeface="Century Gothic" panose="020B0502020202020204" pitchFamily="34" charset="0"/>
            </a:endParaRPr>
          </a:p>
        </p:txBody>
      </p:sp>
      <p:sp>
        <p:nvSpPr>
          <p:cNvPr id="79878" name="Text Box 7"/>
          <p:cNvSpPr txBox="1">
            <a:spLocks noChangeArrowheads="1"/>
          </p:cNvSpPr>
          <p:nvPr/>
        </p:nvSpPr>
        <p:spPr bwMode="auto">
          <a:xfrm>
            <a:off x="5615940" y="3332639"/>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presence</a:t>
            </a:r>
          </a:p>
        </p:txBody>
      </p:sp>
      <p:sp>
        <p:nvSpPr>
          <p:cNvPr id="79879" name="Text Box 8"/>
          <p:cNvSpPr txBox="1">
            <a:spLocks noChangeArrowheads="1"/>
          </p:cNvSpPr>
          <p:nvPr/>
        </p:nvSpPr>
        <p:spPr bwMode="auto">
          <a:xfrm>
            <a:off x="7962900" y="1710373"/>
            <a:ext cx="1526223"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79880" name="Line 9"/>
          <p:cNvSpPr>
            <a:spLocks noChangeShapeType="1"/>
          </p:cNvSpPr>
          <p:nvPr/>
        </p:nvSpPr>
        <p:spPr bwMode="auto">
          <a:xfrm flipV="1">
            <a:off x="4777740" y="2164398"/>
            <a:ext cx="3017520" cy="11734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9881" name="Line 10"/>
          <p:cNvSpPr>
            <a:spLocks noChangeShapeType="1"/>
          </p:cNvSpPr>
          <p:nvPr/>
        </p:nvSpPr>
        <p:spPr bwMode="auto">
          <a:xfrm>
            <a:off x="4861560" y="1476375"/>
            <a:ext cx="3017520" cy="60420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79882" name="Line 11"/>
          <p:cNvSpPr>
            <a:spLocks noChangeShapeType="1"/>
          </p:cNvSpPr>
          <p:nvPr/>
        </p:nvSpPr>
        <p:spPr bwMode="auto">
          <a:xfrm>
            <a:off x="4861560" y="3834729"/>
            <a:ext cx="754380" cy="6069"/>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9883" name="Line 12"/>
          <p:cNvSpPr>
            <a:spLocks noChangeShapeType="1"/>
          </p:cNvSpPr>
          <p:nvPr/>
        </p:nvSpPr>
        <p:spPr bwMode="auto">
          <a:xfrm flipV="1">
            <a:off x="6705600" y="2332038"/>
            <a:ext cx="1257300" cy="100584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79884" name="Text Box 13"/>
          <p:cNvSpPr txBox="1">
            <a:spLocks noChangeArrowheads="1"/>
          </p:cNvSpPr>
          <p:nvPr/>
        </p:nvSpPr>
        <p:spPr bwMode="auto">
          <a:xfrm>
            <a:off x="0" y="3428682"/>
            <a:ext cx="1760220" cy="193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chemeClr val="tx2"/>
                </a:solidFill>
              </a:rPr>
              <a:t>   </a:t>
            </a:r>
            <a:r>
              <a:rPr lang="en-US" altLang="en-US" sz="1980" dirty="0">
                <a:solidFill>
                  <a:schemeClr val="tx2"/>
                </a:solidFill>
                <a:latin typeface="Century Gothic" panose="020B0502020202020204" pitchFamily="34" charset="0"/>
              </a:rPr>
              <a:t>Observed?</a:t>
            </a:r>
            <a:endParaRPr lang="en-US" altLang="en-US" sz="1870" dirty="0">
              <a:solidFill>
                <a:schemeClr val="bg1"/>
              </a:solidFill>
              <a:latin typeface="Century Gothic" panose="020B0502020202020204" pitchFamily="34" charset="0"/>
            </a:endParaRPr>
          </a:p>
          <a:p>
            <a:pPr>
              <a:lnSpc>
                <a:spcPct val="80000"/>
              </a:lnSpc>
              <a:spcBef>
                <a:spcPct val="0"/>
              </a:spcBef>
              <a:buClrTx/>
              <a:buSzTx/>
              <a:buFontTx/>
              <a:buNone/>
            </a:pPr>
            <a:r>
              <a:rPr lang="en-US" altLang="en-US" sz="1760" dirty="0">
                <a:latin typeface="Century Gothic" panose="020B0502020202020204" pitchFamily="34" charset="0"/>
              </a:rPr>
              <a:t>         Yes</a:t>
            </a:r>
          </a:p>
          <a:p>
            <a:pPr>
              <a:lnSpc>
                <a:spcPct val="120000"/>
              </a:lnSpc>
              <a:spcBef>
                <a:spcPct val="0"/>
              </a:spcBef>
              <a:buClrTx/>
              <a:buSzTx/>
              <a:buFontTx/>
              <a:buNone/>
            </a:pPr>
            <a:r>
              <a:rPr lang="en-US" altLang="en-US" sz="1760" dirty="0">
                <a:latin typeface="Century Gothic" panose="020B0502020202020204" pitchFamily="34" charset="0"/>
              </a:rPr>
              <a:t>         Yes</a:t>
            </a:r>
          </a:p>
          <a:p>
            <a:pPr>
              <a:lnSpc>
                <a:spcPct val="80000"/>
              </a:lnSpc>
              <a:spcBef>
                <a:spcPct val="0"/>
              </a:spcBef>
              <a:buClrTx/>
              <a:buSzTx/>
              <a:buFontTx/>
              <a:buNone/>
            </a:pPr>
            <a:r>
              <a:rPr lang="en-US" altLang="en-US" sz="1760" b="1" dirty="0">
                <a:latin typeface="Century Gothic" panose="020B0502020202020204" pitchFamily="34" charset="0"/>
              </a:rPr>
              <a:t>         </a:t>
            </a:r>
          </a:p>
          <a:p>
            <a:pPr>
              <a:spcBef>
                <a:spcPct val="0"/>
              </a:spcBef>
              <a:buClrTx/>
              <a:buSzTx/>
              <a:buFontTx/>
              <a:buNone/>
            </a:pPr>
            <a:r>
              <a:rPr lang="en-US" altLang="en-US" sz="1760" b="1" dirty="0">
                <a:latin typeface="Century Gothic" panose="020B0502020202020204" pitchFamily="34" charset="0"/>
              </a:rPr>
              <a:t>          No</a:t>
            </a:r>
          </a:p>
          <a:p>
            <a:pPr>
              <a:lnSpc>
                <a:spcPct val="80000"/>
              </a:lnSpc>
              <a:spcBef>
                <a:spcPct val="0"/>
              </a:spcBef>
              <a:buClrTx/>
              <a:buSzTx/>
              <a:buFontTx/>
              <a:buNone/>
            </a:pPr>
            <a:r>
              <a:rPr lang="en-US" altLang="en-US" sz="1760" b="1" dirty="0">
                <a:latin typeface="Century Gothic" panose="020B0502020202020204" pitchFamily="34" charset="0"/>
              </a:rPr>
              <a:t>          </a:t>
            </a:r>
          </a:p>
          <a:p>
            <a:pPr>
              <a:lnSpc>
                <a:spcPct val="130000"/>
              </a:lnSpc>
              <a:spcBef>
                <a:spcPct val="0"/>
              </a:spcBef>
              <a:buClrTx/>
              <a:buSzTx/>
              <a:buFontTx/>
              <a:buNone/>
            </a:pPr>
            <a:r>
              <a:rPr lang="en-US" altLang="en-US" sz="1760" b="1" dirty="0">
                <a:latin typeface="Century Gothic" panose="020B0502020202020204" pitchFamily="34" charset="0"/>
              </a:rPr>
              <a:t>          No </a:t>
            </a:r>
            <a:endParaRPr lang="en-US" altLang="en-US" sz="1870" b="1" dirty="0">
              <a:latin typeface="Century Gothic" panose="020B0502020202020204" pitchFamily="34" charset="0"/>
            </a:endParaRPr>
          </a:p>
        </p:txBody>
      </p:sp>
      <p:sp>
        <p:nvSpPr>
          <p:cNvPr id="79885" name="Text Box 14"/>
          <p:cNvSpPr txBox="1">
            <a:spLocks noChangeArrowheads="1"/>
          </p:cNvSpPr>
          <p:nvPr/>
        </p:nvSpPr>
        <p:spPr bwMode="auto">
          <a:xfrm>
            <a:off x="3195638" y="6970078"/>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
        <p:nvSpPr>
          <p:cNvPr id="79886" name="Text Box 15"/>
          <p:cNvSpPr txBox="1">
            <a:spLocks noChangeArrowheads="1"/>
          </p:cNvSpPr>
          <p:nvPr/>
        </p:nvSpPr>
        <p:spPr bwMode="auto">
          <a:xfrm>
            <a:off x="323660" y="5781449"/>
            <a:ext cx="9396572" cy="170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solidFill>
                  <a:schemeClr val="tx2"/>
                </a:solidFill>
                <a:latin typeface="Century Gothic" panose="020B0502020202020204" pitchFamily="34" charset="0"/>
              </a:rPr>
              <a:t>If unobserved factors influence both the outcome and program presence, and you do not control for them, the estimation of program effect might be incorrect, because changes in the outcome will be attributed to changes in participation, when they were due to the effect of the unobserved factors</a:t>
            </a:r>
            <a:r>
              <a:rPr lang="en-US" altLang="en-US" sz="2090" dirty="0">
                <a:latin typeface="Century Gothic" panose="020B0502020202020204" pitchFamily="34" charset="0"/>
              </a:rPr>
              <a:t>.</a:t>
            </a:r>
          </a:p>
        </p:txBody>
      </p:sp>
    </p:spTree>
    <p:extLst>
      <p:ext uri="{BB962C8B-B14F-4D97-AF65-F5344CB8AC3E}">
        <p14:creationId xmlns:p14="http://schemas.microsoft.com/office/powerpoint/2010/main" val="432786664"/>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02920" y="381000"/>
            <a:ext cx="8549640" cy="502920"/>
          </a:xfrm>
        </p:spPr>
        <p:txBody>
          <a:bodyPr/>
          <a:lstStyle/>
          <a:p>
            <a:pPr algn="l"/>
            <a:r>
              <a:rPr lang="en-US" altLang="en-US" sz="3200" b="1" dirty="0">
                <a:solidFill>
                  <a:srgbClr val="A29CC0"/>
                </a:solidFill>
                <a:latin typeface="Century Gothic" panose="020B0502020202020204" pitchFamily="34" charset="0"/>
              </a:rPr>
              <a:t>Example 2 - two seemingly equal people</a:t>
            </a:r>
          </a:p>
        </p:txBody>
      </p:sp>
      <p:sp>
        <p:nvSpPr>
          <p:cNvPr id="81923" name="Rectangle 3"/>
          <p:cNvSpPr>
            <a:spLocks noGrp="1" noChangeArrowheads="1"/>
          </p:cNvSpPr>
          <p:nvPr>
            <p:ph type="body" idx="1"/>
          </p:nvPr>
        </p:nvSpPr>
        <p:spPr>
          <a:xfrm>
            <a:off x="502920" y="1524000"/>
            <a:ext cx="9304020" cy="4945380"/>
          </a:xfrm>
        </p:spPr>
        <p:txBody>
          <a:bodyPr/>
          <a:lstStyle/>
          <a:p>
            <a:pPr defTabSz="654844"/>
            <a:r>
              <a:rPr lang="en-US" altLang="en-US" sz="2200" dirty="0"/>
              <a:t>		</a:t>
            </a:r>
            <a:r>
              <a:rPr lang="en-US" altLang="en-US" sz="2200" dirty="0">
                <a:latin typeface="Century Gothic" panose="020B0502020202020204" pitchFamily="34" charset="0"/>
              </a:rPr>
              <a:t>		</a:t>
            </a:r>
            <a:r>
              <a:rPr lang="en-US" altLang="en-US" sz="2200" u="sng" dirty="0">
                <a:solidFill>
                  <a:schemeClr val="tx2"/>
                </a:solidFill>
                <a:latin typeface="Century Gothic" panose="020B0502020202020204" pitchFamily="34" charset="0"/>
              </a:rPr>
              <a:t>Characteristics</a:t>
            </a:r>
            <a:r>
              <a:rPr lang="en-US" altLang="en-US" sz="2200" dirty="0">
                <a:latin typeface="Century Gothic" panose="020B0502020202020204" pitchFamily="34" charset="0"/>
              </a:rPr>
              <a:t>		  </a:t>
            </a:r>
            <a:r>
              <a:rPr lang="en-US" altLang="en-US" sz="2200" u="sng" dirty="0">
                <a:latin typeface="Century Gothic" panose="020B0502020202020204" pitchFamily="34" charset="0"/>
              </a:rPr>
              <a:t>Person 1</a:t>
            </a:r>
            <a:r>
              <a:rPr lang="en-US" altLang="en-US" sz="2200" dirty="0">
                <a:latin typeface="Century Gothic" panose="020B0502020202020204" pitchFamily="34" charset="0"/>
              </a:rPr>
              <a:t>		</a:t>
            </a:r>
            <a:r>
              <a:rPr lang="en-US" altLang="en-US" sz="2200" u="sng" dirty="0">
                <a:latin typeface="Century Gothic" panose="020B0502020202020204" pitchFamily="34" charset="0"/>
              </a:rPr>
              <a:t>Person 2</a:t>
            </a:r>
          </a:p>
          <a:p>
            <a:pPr defTabSz="654844"/>
            <a:r>
              <a:rPr lang="en-US" altLang="en-US" sz="2200" dirty="0">
                <a:solidFill>
                  <a:schemeClr val="tx2"/>
                </a:solidFill>
                <a:latin typeface="Century Gothic" panose="020B0502020202020204" pitchFamily="34" charset="0"/>
              </a:rPr>
              <a:t>Observed</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Age</a:t>
            </a:r>
            <a:r>
              <a:rPr lang="en-US" altLang="en-US" sz="2200" dirty="0">
                <a:latin typeface="Century Gothic" panose="020B0502020202020204" pitchFamily="34" charset="0"/>
              </a:rPr>
              <a:t>				             27		     27</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Education</a:t>
            </a:r>
            <a:r>
              <a:rPr lang="en-US" altLang="en-US" sz="2200" dirty="0">
                <a:latin typeface="Century Gothic" panose="020B0502020202020204" pitchFamily="34" charset="0"/>
              </a:rPr>
              <a:t>			    10		             10 </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SES</a:t>
            </a:r>
            <a:r>
              <a:rPr lang="en-US" altLang="en-US" sz="2200" dirty="0">
                <a:latin typeface="Century Gothic" panose="020B0502020202020204" pitchFamily="34" charset="0"/>
              </a:rPr>
              <a:t>				           Low		   Low</a:t>
            </a:r>
          </a:p>
          <a:p>
            <a:pPr defTabSz="654844"/>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Place residence</a:t>
            </a:r>
            <a:r>
              <a:rPr lang="en-US" altLang="en-US" sz="2200" dirty="0">
                <a:latin typeface="Century Gothic" panose="020B0502020202020204" pitchFamily="34" charset="0"/>
              </a:rPr>
              <a:t>	          Rural		   Rural</a:t>
            </a:r>
          </a:p>
          <a:p>
            <a:pPr defTabSz="654844">
              <a:lnSpc>
                <a:spcPct val="70000"/>
              </a:lnSpc>
            </a:pPr>
            <a:endParaRPr lang="en-US" altLang="en-US" sz="2200" dirty="0">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Unobserved</a:t>
            </a:r>
            <a:r>
              <a:rPr lang="en-US" altLang="en-US" sz="2200" dirty="0">
                <a:solidFill>
                  <a:srgbClr val="3333FF"/>
                </a:solidFill>
                <a:latin typeface="Century Gothic" panose="020B0502020202020204" pitchFamily="34" charset="0"/>
              </a:rPr>
              <a:t>	        </a:t>
            </a:r>
            <a:r>
              <a:rPr lang="en-US" altLang="en-US" sz="2200" dirty="0">
                <a:solidFill>
                  <a:srgbClr val="0066FF"/>
                </a:solidFill>
                <a:latin typeface="Century Gothic" panose="020B0502020202020204" pitchFamily="34" charset="0"/>
              </a:rPr>
              <a:t>Sanitation			   Bad		  Good</a:t>
            </a:r>
          </a:p>
          <a:p>
            <a:pPr defTabSz="654844">
              <a:lnSpc>
                <a:spcPct val="50000"/>
              </a:lnSpc>
            </a:pPr>
            <a:endParaRPr lang="en-US" altLang="en-US" sz="2200" dirty="0">
              <a:solidFill>
                <a:srgbClr val="3333FF"/>
              </a:solidFill>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Observed</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Program presence</a:t>
            </a:r>
            <a:r>
              <a:rPr lang="en-US" altLang="en-US" sz="2200" dirty="0">
                <a:latin typeface="Century Gothic" panose="020B0502020202020204" pitchFamily="34" charset="0"/>
              </a:rPr>
              <a:t>       	   Yes		     No</a:t>
            </a:r>
          </a:p>
          <a:p>
            <a:pPr defTabSz="654844">
              <a:lnSpc>
                <a:spcPct val="50000"/>
              </a:lnSpc>
            </a:pPr>
            <a:endParaRPr lang="en-US" altLang="en-US" sz="2200" dirty="0">
              <a:latin typeface="Century Gothic" panose="020B0502020202020204" pitchFamily="34" charset="0"/>
            </a:endParaRPr>
          </a:p>
          <a:p>
            <a:pPr defTabSz="654844"/>
            <a:r>
              <a:rPr lang="en-US" altLang="en-US" sz="2200" dirty="0">
                <a:solidFill>
                  <a:schemeClr val="tx2"/>
                </a:solidFill>
                <a:latin typeface="Century Gothic" panose="020B0502020202020204" pitchFamily="34" charset="0"/>
              </a:rPr>
              <a:t>Outcome</a:t>
            </a: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Health status</a:t>
            </a:r>
            <a:r>
              <a:rPr lang="en-US" altLang="en-US" sz="2200" dirty="0">
                <a:latin typeface="Century Gothic" panose="020B0502020202020204" pitchFamily="34" charset="0"/>
              </a:rPr>
              <a:t>		           Bad		   Good</a:t>
            </a:r>
          </a:p>
        </p:txBody>
      </p:sp>
      <p:sp>
        <p:nvSpPr>
          <p:cNvPr id="81924" name="Text Box 4"/>
          <p:cNvSpPr txBox="1">
            <a:spLocks noChangeArrowheads="1"/>
          </p:cNvSpPr>
          <p:nvPr/>
        </p:nvSpPr>
        <p:spPr bwMode="auto">
          <a:xfrm>
            <a:off x="502920" y="5621973"/>
            <a:ext cx="9220200" cy="144655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pPr>
            <a:r>
              <a:rPr lang="en-US" altLang="en-US" sz="2200" dirty="0">
                <a:latin typeface="Century Gothic" panose="020B0502020202020204" pitchFamily="34" charset="0"/>
              </a:rPr>
              <a:t>A simple analysis, using only observed characteristics, will find a negative program impact, associating Program Presence to Bad Outcomes</a:t>
            </a:r>
          </a:p>
          <a:p>
            <a:pPr>
              <a:spcBef>
                <a:spcPct val="0"/>
              </a:spcBef>
              <a:buClrTx/>
              <a:buSzTx/>
            </a:pPr>
            <a:r>
              <a:rPr lang="en-US" altLang="en-US" sz="2200" dirty="0">
                <a:latin typeface="Century Gothic" panose="020B0502020202020204" pitchFamily="34" charset="0"/>
              </a:rPr>
              <a:t>But, the Bad outcome is caused by the unobserved factor.</a:t>
            </a:r>
          </a:p>
        </p:txBody>
      </p:sp>
    </p:spTree>
    <p:extLst>
      <p:ext uri="{BB962C8B-B14F-4D97-AF65-F5344CB8AC3E}">
        <p14:creationId xmlns:p14="http://schemas.microsoft.com/office/powerpoint/2010/main" val="3672846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754380" y="449580"/>
            <a:ext cx="8549640" cy="502920"/>
          </a:xfrm>
        </p:spPr>
        <p:txBody>
          <a:bodyPr/>
          <a:lstStyle/>
          <a:p>
            <a:pPr algn="l"/>
            <a:r>
              <a:rPr lang="en-US" altLang="en-US" sz="3200" b="1" dirty="0">
                <a:solidFill>
                  <a:srgbClr val="A29CC0"/>
                </a:solidFill>
                <a:latin typeface="Century Gothic" panose="020B0502020202020204" pitchFamily="34" charset="0"/>
              </a:rPr>
              <a:t>III. Spillovers</a:t>
            </a:r>
          </a:p>
        </p:txBody>
      </p:sp>
      <p:sp>
        <p:nvSpPr>
          <p:cNvPr id="81923" name="Content Placeholder 2"/>
          <p:cNvSpPr>
            <a:spLocks noGrp="1"/>
          </p:cNvSpPr>
          <p:nvPr>
            <p:ph idx="1"/>
          </p:nvPr>
        </p:nvSpPr>
        <p:spPr>
          <a:xfrm>
            <a:off x="586740" y="1371600"/>
            <a:ext cx="8884920" cy="5196840"/>
          </a:xfrm>
        </p:spPr>
        <p:txBody>
          <a:bodyPr/>
          <a:lstStyle/>
          <a:p>
            <a:pPr>
              <a:defRPr/>
            </a:pPr>
            <a:r>
              <a:rPr lang="en-US" altLang="en-US" sz="2200" dirty="0">
                <a:latin typeface="Century Gothic" panose="020B0502020202020204" pitchFamily="34" charset="0"/>
              </a:rPr>
              <a:t>They occur when the intervention has an impact on individuals “outside” the program intervention group</a:t>
            </a:r>
          </a:p>
          <a:p>
            <a:pPr lvl="1">
              <a:defRPr/>
            </a:pPr>
            <a:r>
              <a:rPr lang="en-US" altLang="en-US" sz="2200" dirty="0">
                <a:latin typeface="Century Gothic" panose="020B0502020202020204" pitchFamily="34" charset="0"/>
              </a:rPr>
              <a:t>-- e.g., vaccination, information/education, </a:t>
            </a:r>
          </a:p>
          <a:p>
            <a:pPr marL="502920" lvl="1">
              <a:defRPr/>
            </a:pPr>
            <a:r>
              <a:rPr lang="en-US" altLang="en-US" sz="2200" dirty="0">
                <a:latin typeface="Century Gothic" panose="020B0502020202020204" pitchFamily="34" charset="0"/>
              </a:rPr>
              <a:t>             cash transfer programs</a:t>
            </a:r>
          </a:p>
          <a:p>
            <a:pPr lvl="1">
              <a:defRPr/>
            </a:pPr>
            <a:endParaRPr lang="en-US" altLang="en-US" sz="2200" dirty="0">
              <a:latin typeface="Century Gothic" panose="020B0502020202020204" pitchFamily="34" charset="0"/>
            </a:endParaRPr>
          </a:p>
          <a:p>
            <a:pPr>
              <a:defRPr/>
            </a:pPr>
            <a:r>
              <a:rPr lang="en-US" altLang="en-US" sz="2200" u="sng" dirty="0">
                <a:solidFill>
                  <a:srgbClr val="002060"/>
                </a:solidFill>
                <a:latin typeface="Century Gothic" panose="020B0502020202020204" pitchFamily="34" charset="0"/>
              </a:rPr>
              <a:t>Consequences:</a:t>
            </a:r>
          </a:p>
          <a:p>
            <a:pPr lvl="1">
              <a:defRPr/>
            </a:pPr>
            <a:r>
              <a:rPr lang="en-US" altLang="en-US" sz="2200" dirty="0">
                <a:latin typeface="Century Gothic" panose="020B0502020202020204" pitchFamily="34" charset="0"/>
              </a:rPr>
              <a:t>Underestimates the total population influenced by the program </a:t>
            </a:r>
          </a:p>
          <a:p>
            <a:pPr lvl="1">
              <a:defRPr/>
            </a:pPr>
            <a:endParaRPr lang="en-US" altLang="en-US" sz="1320" dirty="0">
              <a:latin typeface="Century Gothic" panose="020B0502020202020204" pitchFamily="34" charset="0"/>
            </a:endParaRPr>
          </a:p>
          <a:p>
            <a:pPr lvl="1">
              <a:defRPr/>
            </a:pPr>
            <a:r>
              <a:rPr lang="en-US" altLang="en-US" sz="2200" dirty="0">
                <a:latin typeface="Century Gothic" panose="020B0502020202020204" pitchFamily="34" charset="0"/>
              </a:rPr>
              <a:t>Underestimates program impact when the spillover affects individuals of the comparison group.</a:t>
            </a:r>
          </a:p>
          <a:p>
            <a:pPr eaLnBrk="1" hangingPunct="1">
              <a:buFontTx/>
              <a:buNone/>
              <a:defRPr/>
            </a:pPr>
            <a:endParaRPr lang="en-US" altLang="en-US" sz="2200" dirty="0">
              <a:latin typeface="Century Gothic" panose="020B0502020202020204" pitchFamily="34" charset="0"/>
            </a:endParaRPr>
          </a:p>
          <a:p>
            <a:pPr eaLnBrk="1" hangingPunct="1">
              <a:buFontTx/>
              <a:buNone/>
              <a:defRPr/>
            </a:pPr>
            <a:r>
              <a:rPr lang="en-US" altLang="en-US" sz="2200" dirty="0">
                <a:latin typeface="Century Gothic" panose="020B0502020202020204" pitchFamily="34" charset="0"/>
              </a:rPr>
              <a:t>If spillovers are possible, evaluations should be designed to account for them.</a:t>
            </a:r>
          </a:p>
          <a:p>
            <a:pPr lvl="1">
              <a:defRPr/>
            </a:pPr>
            <a:endParaRPr lang="en-US" altLang="en-US" sz="2310" dirty="0">
              <a:latin typeface="Century Gothic" panose="020B0502020202020204" pitchFamily="34" charset="0"/>
            </a:endParaRPr>
          </a:p>
          <a:p>
            <a:pPr>
              <a:defRPr/>
            </a:pPr>
            <a:endParaRPr lang="en-US" altLang="en-US" sz="2310" dirty="0">
              <a:latin typeface="Century Gothic" panose="020B0502020202020204" pitchFamily="34" charset="0"/>
            </a:endParaRPr>
          </a:p>
        </p:txBody>
      </p:sp>
    </p:spTree>
    <p:extLst>
      <p:ext uri="{BB962C8B-B14F-4D97-AF65-F5344CB8AC3E}">
        <p14:creationId xmlns:p14="http://schemas.microsoft.com/office/powerpoint/2010/main" val="22602180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754380" y="281940"/>
            <a:ext cx="8549640" cy="502920"/>
          </a:xfrm>
        </p:spPr>
        <p:txBody>
          <a:bodyPr/>
          <a:lstStyle/>
          <a:p>
            <a:r>
              <a:rPr lang="en-US" altLang="en-US" sz="3300" b="1" dirty="0">
                <a:solidFill>
                  <a:srgbClr val="A29CC0"/>
                </a:solidFill>
                <a:latin typeface="Century Gothic" panose="020B0502020202020204" pitchFamily="34" charset="0"/>
              </a:rPr>
              <a:t>If No Spillovers</a:t>
            </a:r>
          </a:p>
        </p:txBody>
      </p:sp>
      <p:sp>
        <p:nvSpPr>
          <p:cNvPr id="86019" name="Rectangle 3"/>
          <p:cNvSpPr>
            <a:spLocks noChangeArrowheads="1"/>
          </p:cNvSpPr>
          <p:nvPr/>
        </p:nvSpPr>
        <p:spPr bwMode="auto">
          <a:xfrm>
            <a:off x="1295400" y="1404408"/>
            <a:ext cx="7292340" cy="402336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86020" name="Oval 6"/>
          <p:cNvSpPr>
            <a:spLocks noChangeArrowheads="1"/>
          </p:cNvSpPr>
          <p:nvPr/>
        </p:nvSpPr>
        <p:spPr bwMode="auto">
          <a:xfrm>
            <a:off x="597916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8" name="TextBox 7"/>
          <p:cNvSpPr txBox="1"/>
          <p:nvPr/>
        </p:nvSpPr>
        <p:spPr>
          <a:xfrm>
            <a:off x="5937250" y="2545080"/>
            <a:ext cx="2067560" cy="871008"/>
          </a:xfrm>
          <a:prstGeom prst="rect">
            <a:avLst/>
          </a:prstGeom>
          <a:noFill/>
        </p:spPr>
        <p:txBody>
          <a:bodyPr wrap="square">
            <a:spAutoFit/>
          </a:bodyPr>
          <a:lstStyle/>
          <a:p>
            <a:pPr algn="ctr">
              <a:defRPr/>
            </a:pPr>
            <a:r>
              <a:rPr lang="en-US" sz="2500" dirty="0">
                <a:latin typeface="Century Gothic" panose="020B0502020202020204" pitchFamily="34" charset="0"/>
              </a:rPr>
              <a:t>Comparison group</a:t>
            </a:r>
          </a:p>
        </p:txBody>
      </p:sp>
      <p:sp>
        <p:nvSpPr>
          <p:cNvPr id="86022" name="Oval 8"/>
          <p:cNvSpPr>
            <a:spLocks noChangeArrowheads="1"/>
          </p:cNvSpPr>
          <p:nvPr/>
        </p:nvSpPr>
        <p:spPr bwMode="auto">
          <a:xfrm>
            <a:off x="226314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0" name="TextBox 9"/>
          <p:cNvSpPr txBox="1"/>
          <p:nvPr/>
        </p:nvSpPr>
        <p:spPr>
          <a:xfrm>
            <a:off x="2235200" y="2545080"/>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 group</a:t>
            </a:r>
          </a:p>
        </p:txBody>
      </p:sp>
      <p:sp>
        <p:nvSpPr>
          <p:cNvPr id="19" name="TextBox 18"/>
          <p:cNvSpPr txBox="1"/>
          <p:nvPr/>
        </p:nvSpPr>
        <p:spPr>
          <a:xfrm>
            <a:off x="684530" y="5632450"/>
            <a:ext cx="6199133" cy="854080"/>
          </a:xfrm>
          <a:prstGeom prst="rect">
            <a:avLst/>
          </a:prstGeom>
          <a:noFill/>
        </p:spPr>
        <p:txBody>
          <a:bodyPr wrap="none">
            <a:spAutoFit/>
          </a:bodyPr>
          <a:lstStyle/>
          <a:p>
            <a:pPr>
              <a:defRPr/>
            </a:pPr>
            <a:r>
              <a:rPr lang="en-US" sz="1980" dirty="0">
                <a:latin typeface="Century Gothic" panose="020B0502020202020204" pitchFamily="34" charset="0"/>
              </a:rPr>
              <a:t>2 study groups:  Treatment and Comparison</a:t>
            </a:r>
          </a:p>
          <a:p>
            <a:pPr>
              <a:defRPr/>
            </a:pPr>
            <a:endParaRPr lang="en-US" sz="990" dirty="0">
              <a:latin typeface="Century Gothic" panose="020B0502020202020204" pitchFamily="34" charset="0"/>
            </a:endParaRPr>
          </a:p>
          <a:p>
            <a:pPr>
              <a:defRPr/>
            </a:pPr>
            <a:r>
              <a:rPr lang="en-US" sz="1980" dirty="0">
                <a:latin typeface="Century Gothic" panose="020B0502020202020204" pitchFamily="34" charset="0"/>
              </a:rPr>
              <a:t> - Program impact: Treatment versus Comparison</a:t>
            </a:r>
          </a:p>
        </p:txBody>
      </p:sp>
    </p:spTree>
    <p:extLst>
      <p:ext uri="{BB962C8B-B14F-4D97-AF65-F5344CB8AC3E}">
        <p14:creationId xmlns:p14="http://schemas.microsoft.com/office/powerpoint/2010/main" val="2617272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754380" y="281940"/>
            <a:ext cx="8549640" cy="502920"/>
          </a:xfrm>
        </p:spPr>
        <p:txBody>
          <a:bodyPr/>
          <a:lstStyle/>
          <a:p>
            <a:r>
              <a:rPr lang="en-US" altLang="en-US" sz="3200" b="1" dirty="0">
                <a:solidFill>
                  <a:srgbClr val="A29CC0"/>
                </a:solidFill>
                <a:latin typeface="Century Gothic" panose="020B0502020202020204" pitchFamily="34" charset="0"/>
              </a:rPr>
              <a:t>If Spillovers Possible</a:t>
            </a:r>
          </a:p>
        </p:txBody>
      </p:sp>
      <p:sp>
        <p:nvSpPr>
          <p:cNvPr id="88067" name="Rectangle 3"/>
          <p:cNvSpPr>
            <a:spLocks noChangeArrowheads="1"/>
          </p:cNvSpPr>
          <p:nvPr/>
        </p:nvSpPr>
        <p:spPr bwMode="auto">
          <a:xfrm>
            <a:off x="1257300" y="1203960"/>
            <a:ext cx="7292340" cy="402336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88068" name="Oval 6"/>
          <p:cNvSpPr>
            <a:spLocks noChangeArrowheads="1"/>
          </p:cNvSpPr>
          <p:nvPr/>
        </p:nvSpPr>
        <p:spPr bwMode="auto">
          <a:xfrm>
            <a:off x="597916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8" name="TextBox 7"/>
          <p:cNvSpPr txBox="1"/>
          <p:nvPr/>
        </p:nvSpPr>
        <p:spPr>
          <a:xfrm>
            <a:off x="5937250" y="2609763"/>
            <a:ext cx="2067560" cy="871008"/>
          </a:xfrm>
          <a:prstGeom prst="rect">
            <a:avLst/>
          </a:prstGeom>
          <a:noFill/>
        </p:spPr>
        <p:txBody>
          <a:bodyPr>
            <a:spAutoFit/>
          </a:bodyPr>
          <a:lstStyle/>
          <a:p>
            <a:pPr algn="ctr">
              <a:defRPr/>
            </a:pPr>
            <a:r>
              <a:rPr lang="en-US" sz="2500" dirty="0">
                <a:latin typeface="Century Gothic" panose="020B0502020202020204" pitchFamily="34" charset="0"/>
              </a:rPr>
              <a:t>Comparison group</a:t>
            </a:r>
          </a:p>
        </p:txBody>
      </p:sp>
      <p:sp>
        <p:nvSpPr>
          <p:cNvPr id="88070" name="Oval 8"/>
          <p:cNvSpPr>
            <a:spLocks noChangeArrowheads="1"/>
          </p:cNvSpPr>
          <p:nvPr/>
        </p:nvSpPr>
        <p:spPr bwMode="auto">
          <a:xfrm>
            <a:off x="226314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0" name="TextBox 9"/>
          <p:cNvSpPr txBox="1"/>
          <p:nvPr/>
        </p:nvSpPr>
        <p:spPr>
          <a:xfrm>
            <a:off x="2235200" y="2545080"/>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 group</a:t>
            </a:r>
          </a:p>
        </p:txBody>
      </p:sp>
      <p:cxnSp>
        <p:nvCxnSpPr>
          <p:cNvPr id="88072" name="Straight Arrow Connector 12"/>
          <p:cNvCxnSpPr>
            <a:cxnSpLocks noChangeShapeType="1"/>
          </p:cNvCxnSpPr>
          <p:nvPr/>
        </p:nvCxnSpPr>
        <p:spPr bwMode="auto">
          <a:xfrm flipH="1" flipV="1">
            <a:off x="3534410" y="4532313"/>
            <a:ext cx="1145540" cy="0"/>
          </a:xfrm>
          <a:prstGeom prst="straightConnector1">
            <a:avLst/>
          </a:prstGeom>
          <a:noFill/>
          <a:ln w="349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 name="TextBox 17"/>
          <p:cNvSpPr txBox="1"/>
          <p:nvPr/>
        </p:nvSpPr>
        <p:spPr>
          <a:xfrm>
            <a:off x="4554220" y="4263390"/>
            <a:ext cx="2067560" cy="871008"/>
          </a:xfrm>
          <a:prstGeom prst="rect">
            <a:avLst/>
          </a:prstGeom>
          <a:noFill/>
        </p:spPr>
        <p:txBody>
          <a:bodyPr>
            <a:spAutoFit/>
          </a:bodyPr>
          <a:lstStyle/>
          <a:p>
            <a:pPr algn="ctr">
              <a:defRPr/>
            </a:pPr>
            <a:r>
              <a:rPr lang="en-US" sz="2530" dirty="0">
                <a:latin typeface="Century Gothic" panose="020B0502020202020204" pitchFamily="34" charset="0"/>
              </a:rPr>
              <a:t>Group with spillovers</a:t>
            </a:r>
          </a:p>
        </p:txBody>
      </p:sp>
      <p:sp>
        <p:nvSpPr>
          <p:cNvPr id="88074" name="Oval 19"/>
          <p:cNvSpPr>
            <a:spLocks noChangeArrowheads="1"/>
          </p:cNvSpPr>
          <p:nvPr/>
        </p:nvSpPr>
        <p:spPr bwMode="auto">
          <a:xfrm>
            <a:off x="1592580" y="1455420"/>
            <a:ext cx="3604260" cy="333883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1" name="TextBox 10"/>
          <p:cNvSpPr txBox="1"/>
          <p:nvPr/>
        </p:nvSpPr>
        <p:spPr>
          <a:xfrm>
            <a:off x="684530" y="5646420"/>
            <a:ext cx="7866256" cy="1023357"/>
          </a:xfrm>
          <a:prstGeom prst="rect">
            <a:avLst/>
          </a:prstGeom>
          <a:noFill/>
        </p:spPr>
        <p:txBody>
          <a:bodyPr wrap="none">
            <a:spAutoFit/>
          </a:bodyPr>
          <a:lstStyle/>
          <a:p>
            <a:pPr>
              <a:defRPr/>
            </a:pPr>
            <a:r>
              <a:rPr lang="en-US" sz="2530" dirty="0">
                <a:latin typeface="Century Gothic" panose="020B0502020202020204" pitchFamily="34" charset="0"/>
              </a:rPr>
              <a:t>2 study groups:  Treatment and Comparison</a:t>
            </a:r>
          </a:p>
          <a:p>
            <a:pPr>
              <a:defRPr/>
            </a:pPr>
            <a:endParaRPr lang="en-US" sz="990" dirty="0">
              <a:latin typeface="Century Gothic" panose="020B0502020202020204" pitchFamily="34" charset="0"/>
            </a:endParaRPr>
          </a:p>
          <a:p>
            <a:pPr>
              <a:defRPr/>
            </a:pPr>
            <a:r>
              <a:rPr lang="en-US" sz="2530" dirty="0">
                <a:latin typeface="Century Gothic" panose="020B0502020202020204" pitchFamily="34" charset="0"/>
              </a:rPr>
              <a:t> - Program impact: Treatment versus Comparison</a:t>
            </a:r>
          </a:p>
        </p:txBody>
      </p:sp>
    </p:spTree>
    <p:extLst>
      <p:ext uri="{BB962C8B-B14F-4D97-AF65-F5344CB8AC3E}">
        <p14:creationId xmlns:p14="http://schemas.microsoft.com/office/powerpoint/2010/main" val="2482406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754380" y="281940"/>
            <a:ext cx="8549640" cy="502920"/>
          </a:xfrm>
        </p:spPr>
        <p:txBody>
          <a:bodyPr/>
          <a:lstStyle/>
          <a:p>
            <a:r>
              <a:rPr lang="en-US" altLang="en-US" sz="3200" b="1" dirty="0">
                <a:solidFill>
                  <a:srgbClr val="A29CC0"/>
                </a:solidFill>
                <a:latin typeface="Century Gothic" panose="020B0502020202020204" pitchFamily="34" charset="0"/>
              </a:rPr>
              <a:t>If Spillovers Possible</a:t>
            </a:r>
          </a:p>
        </p:txBody>
      </p:sp>
      <p:sp>
        <p:nvSpPr>
          <p:cNvPr id="90115" name="Rectangle 3"/>
          <p:cNvSpPr>
            <a:spLocks noChangeArrowheads="1"/>
          </p:cNvSpPr>
          <p:nvPr/>
        </p:nvSpPr>
        <p:spPr bwMode="auto">
          <a:xfrm>
            <a:off x="1257300" y="1203960"/>
            <a:ext cx="7292340" cy="402336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90116" name="Oval 6"/>
          <p:cNvSpPr>
            <a:spLocks noChangeArrowheads="1"/>
          </p:cNvSpPr>
          <p:nvPr/>
        </p:nvSpPr>
        <p:spPr bwMode="auto">
          <a:xfrm>
            <a:off x="597916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8" name="TextBox 7"/>
          <p:cNvSpPr txBox="1"/>
          <p:nvPr/>
        </p:nvSpPr>
        <p:spPr>
          <a:xfrm>
            <a:off x="5953097" y="2636267"/>
            <a:ext cx="2067560" cy="871008"/>
          </a:xfrm>
          <a:prstGeom prst="rect">
            <a:avLst/>
          </a:prstGeom>
          <a:noFill/>
        </p:spPr>
        <p:txBody>
          <a:bodyPr>
            <a:spAutoFit/>
          </a:bodyPr>
          <a:lstStyle/>
          <a:p>
            <a:pPr algn="ctr">
              <a:defRPr/>
            </a:pPr>
            <a:r>
              <a:rPr lang="en-US" sz="2500" dirty="0">
                <a:latin typeface="Century Gothic" panose="020B0502020202020204" pitchFamily="34" charset="0"/>
              </a:rPr>
              <a:t>Comparison group</a:t>
            </a:r>
          </a:p>
        </p:txBody>
      </p:sp>
      <p:sp>
        <p:nvSpPr>
          <p:cNvPr id="90118" name="Oval 8"/>
          <p:cNvSpPr>
            <a:spLocks noChangeArrowheads="1"/>
          </p:cNvSpPr>
          <p:nvPr/>
        </p:nvSpPr>
        <p:spPr bwMode="auto">
          <a:xfrm>
            <a:off x="226314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0" name="TextBox 9"/>
          <p:cNvSpPr txBox="1"/>
          <p:nvPr/>
        </p:nvSpPr>
        <p:spPr>
          <a:xfrm>
            <a:off x="2235200" y="2545080"/>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 group</a:t>
            </a:r>
          </a:p>
        </p:txBody>
      </p:sp>
      <p:cxnSp>
        <p:nvCxnSpPr>
          <p:cNvPr id="90120" name="Straight Arrow Connector 12"/>
          <p:cNvCxnSpPr>
            <a:cxnSpLocks noChangeShapeType="1"/>
          </p:cNvCxnSpPr>
          <p:nvPr/>
        </p:nvCxnSpPr>
        <p:spPr bwMode="auto">
          <a:xfrm flipH="1" flipV="1">
            <a:off x="3534410" y="4532313"/>
            <a:ext cx="1145540" cy="0"/>
          </a:xfrm>
          <a:prstGeom prst="straightConnector1">
            <a:avLst/>
          </a:prstGeom>
          <a:noFill/>
          <a:ln w="349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 name="TextBox 17"/>
          <p:cNvSpPr txBox="1"/>
          <p:nvPr/>
        </p:nvSpPr>
        <p:spPr>
          <a:xfrm>
            <a:off x="4554220" y="4263390"/>
            <a:ext cx="2067560" cy="871008"/>
          </a:xfrm>
          <a:prstGeom prst="rect">
            <a:avLst/>
          </a:prstGeom>
          <a:noFill/>
        </p:spPr>
        <p:txBody>
          <a:bodyPr>
            <a:spAutoFit/>
          </a:bodyPr>
          <a:lstStyle/>
          <a:p>
            <a:pPr algn="ctr">
              <a:defRPr/>
            </a:pPr>
            <a:r>
              <a:rPr lang="en-US" sz="2530" dirty="0">
                <a:latin typeface="Century Gothic" panose="020B0502020202020204" pitchFamily="34" charset="0"/>
              </a:rPr>
              <a:t>Group with spillovers</a:t>
            </a:r>
          </a:p>
        </p:txBody>
      </p:sp>
      <p:sp>
        <p:nvSpPr>
          <p:cNvPr id="19" name="TextBox 18"/>
          <p:cNvSpPr txBox="1"/>
          <p:nvPr/>
        </p:nvSpPr>
        <p:spPr>
          <a:xfrm>
            <a:off x="502920" y="5394960"/>
            <a:ext cx="8619667" cy="1802032"/>
          </a:xfrm>
          <a:prstGeom prst="rect">
            <a:avLst/>
          </a:prstGeom>
          <a:noFill/>
        </p:spPr>
        <p:txBody>
          <a:bodyPr wrap="none">
            <a:spAutoFit/>
          </a:bodyPr>
          <a:lstStyle/>
          <a:p>
            <a:pPr>
              <a:defRPr/>
            </a:pPr>
            <a:r>
              <a:rPr lang="en-US" sz="2530" b="1" dirty="0">
                <a:solidFill>
                  <a:srgbClr val="1E1860"/>
                </a:solidFill>
                <a:latin typeface="Century Gothic" panose="020B0502020202020204" pitchFamily="34" charset="0"/>
              </a:rPr>
              <a:t>Better,</a:t>
            </a:r>
          </a:p>
          <a:p>
            <a:pPr>
              <a:defRPr/>
            </a:pPr>
            <a:r>
              <a:rPr lang="en-US" sz="2530" dirty="0">
                <a:latin typeface="Century Gothic" panose="020B0502020202020204" pitchFamily="34" charset="0"/>
              </a:rPr>
              <a:t>3 study groups:  Treatment, Comparison, and Spillover</a:t>
            </a:r>
          </a:p>
          <a:p>
            <a:pPr>
              <a:defRPr/>
            </a:pPr>
            <a:endParaRPr lang="en-US" sz="990" dirty="0">
              <a:latin typeface="Century Gothic" panose="020B0502020202020204" pitchFamily="34" charset="0"/>
            </a:endParaRPr>
          </a:p>
          <a:p>
            <a:pPr>
              <a:defRPr/>
            </a:pPr>
            <a:r>
              <a:rPr lang="en-US" sz="2530" dirty="0">
                <a:latin typeface="Century Gothic" panose="020B0502020202020204" pitchFamily="34" charset="0"/>
              </a:rPr>
              <a:t> - Program impact: Treatment versus Comparison</a:t>
            </a:r>
          </a:p>
          <a:p>
            <a:pPr>
              <a:defRPr/>
            </a:pPr>
            <a:r>
              <a:rPr lang="en-US" sz="2530" dirty="0">
                <a:latin typeface="Century Gothic" panose="020B0502020202020204" pitchFamily="34" charset="0"/>
              </a:rPr>
              <a:t>-  Spillover effects:  Spillover group versus Comparison</a:t>
            </a:r>
          </a:p>
        </p:txBody>
      </p:sp>
      <p:sp>
        <p:nvSpPr>
          <p:cNvPr id="90123" name="Oval 19"/>
          <p:cNvSpPr>
            <a:spLocks noChangeArrowheads="1"/>
          </p:cNvSpPr>
          <p:nvPr/>
        </p:nvSpPr>
        <p:spPr bwMode="auto">
          <a:xfrm>
            <a:off x="1592580" y="1455420"/>
            <a:ext cx="3604260" cy="333883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Tree>
    <p:extLst>
      <p:ext uri="{BB962C8B-B14F-4D97-AF65-F5344CB8AC3E}">
        <p14:creationId xmlns:p14="http://schemas.microsoft.com/office/powerpoint/2010/main" val="2543525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754380" y="281940"/>
            <a:ext cx="8549640" cy="502920"/>
          </a:xfrm>
        </p:spPr>
        <p:txBody>
          <a:bodyPr/>
          <a:lstStyle/>
          <a:p>
            <a:r>
              <a:rPr lang="en-US" altLang="en-US" sz="3200" b="1" dirty="0">
                <a:solidFill>
                  <a:srgbClr val="A29CC0"/>
                </a:solidFill>
                <a:latin typeface="Century Gothic" panose="020B0502020202020204" pitchFamily="34" charset="0"/>
              </a:rPr>
              <a:t>Problems with Spillovers </a:t>
            </a:r>
          </a:p>
        </p:txBody>
      </p:sp>
      <p:sp>
        <p:nvSpPr>
          <p:cNvPr id="92163" name="Rectangle 3"/>
          <p:cNvSpPr>
            <a:spLocks noChangeArrowheads="1"/>
          </p:cNvSpPr>
          <p:nvPr/>
        </p:nvSpPr>
        <p:spPr bwMode="auto">
          <a:xfrm>
            <a:off x="1257300" y="1203960"/>
            <a:ext cx="7292340" cy="410718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92164" name="Oval 6"/>
          <p:cNvSpPr>
            <a:spLocks noChangeArrowheads="1"/>
          </p:cNvSpPr>
          <p:nvPr/>
        </p:nvSpPr>
        <p:spPr bwMode="auto">
          <a:xfrm>
            <a:off x="438658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8" name="TextBox 7"/>
          <p:cNvSpPr txBox="1"/>
          <p:nvPr/>
        </p:nvSpPr>
        <p:spPr>
          <a:xfrm>
            <a:off x="4358640" y="2614930"/>
            <a:ext cx="2067560" cy="871008"/>
          </a:xfrm>
          <a:prstGeom prst="rect">
            <a:avLst/>
          </a:prstGeom>
          <a:noFill/>
        </p:spPr>
        <p:txBody>
          <a:bodyPr>
            <a:spAutoFit/>
          </a:bodyPr>
          <a:lstStyle/>
          <a:p>
            <a:pPr algn="ctr">
              <a:defRPr/>
            </a:pPr>
            <a:r>
              <a:rPr lang="en-US" sz="2500" dirty="0">
                <a:latin typeface="Century Gothic" panose="020B0502020202020204" pitchFamily="34" charset="0"/>
              </a:rPr>
              <a:t>Comparison group</a:t>
            </a:r>
          </a:p>
        </p:txBody>
      </p:sp>
      <p:sp>
        <p:nvSpPr>
          <p:cNvPr id="92166" name="Oval 8"/>
          <p:cNvSpPr>
            <a:spLocks noChangeArrowheads="1"/>
          </p:cNvSpPr>
          <p:nvPr/>
        </p:nvSpPr>
        <p:spPr bwMode="auto">
          <a:xfrm>
            <a:off x="226314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0" name="TextBox 9"/>
          <p:cNvSpPr txBox="1"/>
          <p:nvPr/>
        </p:nvSpPr>
        <p:spPr>
          <a:xfrm>
            <a:off x="2235200" y="2545080"/>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 group</a:t>
            </a:r>
          </a:p>
        </p:txBody>
      </p:sp>
      <p:sp>
        <p:nvSpPr>
          <p:cNvPr id="92168" name="Oval 10"/>
          <p:cNvSpPr>
            <a:spLocks noChangeArrowheads="1"/>
          </p:cNvSpPr>
          <p:nvPr/>
        </p:nvSpPr>
        <p:spPr bwMode="auto">
          <a:xfrm>
            <a:off x="1592580" y="1455420"/>
            <a:ext cx="3604260" cy="333883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3080">
              <a:latin typeface="SAS Monospace" pitchFamily="49" charset="0"/>
            </a:endParaRPr>
          </a:p>
        </p:txBody>
      </p:sp>
      <p:sp>
        <p:nvSpPr>
          <p:cNvPr id="19" name="TextBox 18"/>
          <p:cNvSpPr txBox="1"/>
          <p:nvPr/>
        </p:nvSpPr>
        <p:spPr>
          <a:xfrm>
            <a:off x="887095" y="5730240"/>
            <a:ext cx="6292107" cy="1243417"/>
          </a:xfrm>
          <a:prstGeom prst="rect">
            <a:avLst/>
          </a:prstGeom>
          <a:noFill/>
        </p:spPr>
        <p:txBody>
          <a:bodyPr wrap="none">
            <a:spAutoFit/>
          </a:bodyPr>
          <a:lstStyle/>
          <a:p>
            <a:pPr>
              <a:defRPr/>
            </a:pPr>
            <a:r>
              <a:rPr lang="en-US" sz="1980" dirty="0">
                <a:latin typeface="Century Gothic" panose="020B0502020202020204" pitchFamily="34" charset="0"/>
              </a:rPr>
              <a:t>If only 2 study groups: Treatment and Comparison</a:t>
            </a:r>
          </a:p>
          <a:p>
            <a:pPr>
              <a:defRPr/>
            </a:pPr>
            <a:endParaRPr lang="en-US" sz="770" dirty="0">
              <a:latin typeface="Century Gothic" panose="020B0502020202020204" pitchFamily="34" charset="0"/>
            </a:endParaRPr>
          </a:p>
          <a:p>
            <a:pPr>
              <a:defRPr/>
            </a:pPr>
            <a:r>
              <a:rPr lang="en-US" sz="1980" dirty="0">
                <a:latin typeface="Century Gothic" panose="020B0502020202020204" pitchFamily="34" charset="0"/>
              </a:rPr>
              <a:t>  - Program impact: Treatment versus Comparison</a:t>
            </a:r>
          </a:p>
          <a:p>
            <a:pPr>
              <a:defRPr/>
            </a:pPr>
            <a:endParaRPr lang="en-US" sz="770" dirty="0">
              <a:latin typeface="Century Gothic" panose="020B0502020202020204" pitchFamily="34" charset="0"/>
            </a:endParaRPr>
          </a:p>
          <a:p>
            <a:pPr>
              <a:defRPr/>
            </a:pPr>
            <a:r>
              <a:rPr lang="en-US" sz="1980" i="1" u="sng" dirty="0">
                <a:latin typeface="Century Gothic" panose="020B0502020202020204" pitchFamily="34" charset="0"/>
              </a:rPr>
              <a:t>Underestimation</a:t>
            </a:r>
            <a:r>
              <a:rPr lang="en-US" sz="1980" i="1" dirty="0">
                <a:latin typeface="Century Gothic" panose="020B0502020202020204" pitchFamily="34" charset="0"/>
              </a:rPr>
              <a:t> of program impact</a:t>
            </a:r>
          </a:p>
        </p:txBody>
      </p:sp>
    </p:spTree>
    <p:extLst>
      <p:ext uri="{BB962C8B-B14F-4D97-AF65-F5344CB8AC3E}">
        <p14:creationId xmlns:p14="http://schemas.microsoft.com/office/powerpoint/2010/main" val="27257774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90938" y="445277"/>
            <a:ext cx="8549640" cy="502920"/>
          </a:xfrm>
        </p:spPr>
        <p:txBody>
          <a:bodyPr/>
          <a:lstStyle/>
          <a:p>
            <a:pPr>
              <a:defRPr/>
            </a:pPr>
            <a:r>
              <a:rPr lang="en-US" sz="3200" b="1" dirty="0">
                <a:solidFill>
                  <a:srgbClr val="A29CC0"/>
                </a:solidFill>
                <a:latin typeface="Century Gothic" panose="020B0502020202020204" pitchFamily="34" charset="0"/>
              </a:rPr>
              <a:t>Example 1: No T – C overlap</a:t>
            </a:r>
          </a:p>
        </p:txBody>
      </p:sp>
      <p:sp>
        <p:nvSpPr>
          <p:cNvPr id="40963" name="Rectangle 3"/>
          <p:cNvSpPr>
            <a:spLocks noChangeArrowheads="1"/>
          </p:cNvSpPr>
          <p:nvPr/>
        </p:nvSpPr>
        <p:spPr bwMode="auto">
          <a:xfrm>
            <a:off x="1219200" y="1705555"/>
            <a:ext cx="7292340" cy="335280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5825877" y="229362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350936" y="2210297"/>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592580" y="1831285"/>
            <a:ext cx="3604260" cy="310134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1" name="TextBox 10"/>
          <p:cNvSpPr txBox="1"/>
          <p:nvPr/>
        </p:nvSpPr>
        <p:spPr>
          <a:xfrm>
            <a:off x="5728087" y="3031596"/>
            <a:ext cx="2179320" cy="871008"/>
          </a:xfrm>
          <a:prstGeom prst="rect">
            <a:avLst/>
          </a:prstGeom>
          <a:noFill/>
        </p:spPr>
        <p:txBody>
          <a:bodyPr>
            <a:spAutoFit/>
          </a:bodyPr>
          <a:lstStyle/>
          <a:p>
            <a:pPr algn="ctr">
              <a:defRPr/>
            </a:pPr>
            <a:r>
              <a:rPr lang="en-US" sz="2500" dirty="0">
                <a:latin typeface="Century Gothic" panose="020B0502020202020204" pitchFamily="34" charset="0"/>
              </a:rPr>
              <a:t>Comparison</a:t>
            </a:r>
          </a:p>
          <a:p>
            <a:pPr algn="ctr">
              <a:defRPr/>
            </a:pPr>
            <a:r>
              <a:rPr lang="en-US" sz="2500" dirty="0">
                <a:latin typeface="Century Gothic" panose="020B0502020202020204" pitchFamily="34" charset="0"/>
              </a:rPr>
              <a:t>(0)</a:t>
            </a:r>
          </a:p>
        </p:txBody>
      </p:sp>
      <p:sp>
        <p:nvSpPr>
          <p:cNvPr id="12" name="TextBox 11"/>
          <p:cNvSpPr txBox="1"/>
          <p:nvPr/>
        </p:nvSpPr>
        <p:spPr>
          <a:xfrm>
            <a:off x="2344807" y="2927069"/>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a:t>
            </a:r>
          </a:p>
          <a:p>
            <a:pPr algn="ctr">
              <a:defRPr/>
            </a:pPr>
            <a:r>
              <a:rPr lang="en-US" sz="2530" dirty="0">
                <a:latin typeface="Century Gothic" panose="020B0502020202020204" pitchFamily="34" charset="0"/>
              </a:rPr>
              <a:t>(-10)</a:t>
            </a:r>
          </a:p>
        </p:txBody>
      </p:sp>
      <p:sp>
        <p:nvSpPr>
          <p:cNvPr id="10" name="TextBox 9"/>
          <p:cNvSpPr txBox="1"/>
          <p:nvPr/>
        </p:nvSpPr>
        <p:spPr>
          <a:xfrm>
            <a:off x="4304748" y="3031596"/>
            <a:ext cx="922020" cy="871008"/>
          </a:xfrm>
          <a:prstGeom prst="rect">
            <a:avLst/>
          </a:prstGeom>
          <a:noFill/>
        </p:spPr>
        <p:txBody>
          <a:bodyPr>
            <a:spAutoFit/>
          </a:bodyPr>
          <a:lstStyle/>
          <a:p>
            <a:pPr algn="ctr">
              <a:defRPr/>
            </a:pPr>
            <a:r>
              <a:rPr lang="en-US" sz="2530" dirty="0">
                <a:latin typeface="Century Gothic" panose="020B0502020202020204" pitchFamily="34" charset="0"/>
              </a:rPr>
              <a:t>Spill.</a:t>
            </a:r>
          </a:p>
          <a:p>
            <a:pPr algn="ctr">
              <a:defRPr/>
            </a:pPr>
            <a:r>
              <a:rPr lang="en-US" sz="2530" dirty="0">
                <a:latin typeface="Century Gothic" panose="020B0502020202020204" pitchFamily="34" charset="0"/>
              </a:rPr>
              <a:t>(-6)</a:t>
            </a:r>
          </a:p>
        </p:txBody>
      </p:sp>
    </p:spTree>
    <p:custDataLst>
      <p:tags r:id="rId1"/>
    </p:custDataLst>
    <p:extLst>
      <p:ext uri="{BB962C8B-B14F-4D97-AF65-F5344CB8AC3E}">
        <p14:creationId xmlns:p14="http://schemas.microsoft.com/office/powerpoint/2010/main" val="1307311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quarter" idx="10"/>
          </p:nvPr>
        </p:nvSpPr>
        <p:spPr>
          <a:xfrm>
            <a:off x="609600" y="1447800"/>
            <a:ext cx="8305800" cy="2590800"/>
          </a:xfrm>
        </p:spPr>
        <p:txBody>
          <a:bodyPr/>
          <a:lstStyle/>
          <a:p>
            <a:pPr>
              <a:buFontTx/>
              <a:buNone/>
            </a:pPr>
            <a:r>
              <a:rPr lang="en-US" altLang="en-US" sz="2200" b="1" dirty="0">
                <a:solidFill>
                  <a:schemeClr val="tx2"/>
                </a:solidFill>
                <a:latin typeface="Century Gothic" panose="020B0502020202020204" pitchFamily="34" charset="0"/>
              </a:rPr>
              <a:t>Program</a:t>
            </a:r>
            <a:r>
              <a:rPr lang="en-US" altLang="en-US" sz="2200" dirty="0">
                <a:solidFill>
                  <a:schemeClr val="tx2"/>
                </a:solidFill>
                <a:latin typeface="Century Gothic" panose="020B0502020202020204" pitchFamily="34" charset="0"/>
              </a:rPr>
              <a:t>:</a:t>
            </a: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 Organized efforts to respond to a social problem.</a:t>
            </a:r>
          </a:p>
          <a:p>
            <a:pPr>
              <a:buFontTx/>
              <a:buNone/>
            </a:pPr>
            <a:r>
              <a:rPr lang="en-US" altLang="en-US" sz="2200" dirty="0">
                <a:latin typeface="Century Gothic" panose="020B0502020202020204" pitchFamily="34" charset="0"/>
              </a:rPr>
              <a:t>Often organized at the national, regional or local level; funded and implemented by public agencies, NGOs or foundations. It intends to deliver health/social goods, services, or information to a target population. It could be simple or complex, with one or multiple components.</a:t>
            </a:r>
          </a:p>
          <a:p>
            <a:pPr>
              <a:lnSpc>
                <a:spcPct val="30000"/>
              </a:lnSpc>
              <a:buFontTx/>
              <a:buNone/>
            </a:pPr>
            <a:endParaRPr lang="en-US" altLang="en-US" sz="2200" dirty="0">
              <a:latin typeface="Century Gothic" panose="020B0502020202020204" pitchFamily="34" charset="0"/>
            </a:endParaRPr>
          </a:p>
          <a:p>
            <a:pPr>
              <a:buFontTx/>
              <a:buNone/>
            </a:pPr>
            <a:r>
              <a:rPr lang="en-US" altLang="en-US" sz="2200" b="1" dirty="0">
                <a:solidFill>
                  <a:schemeClr val="tx2"/>
                </a:solidFill>
                <a:latin typeface="Century Gothic" panose="020B0502020202020204" pitchFamily="34" charset="0"/>
              </a:rPr>
              <a:t>Project</a:t>
            </a:r>
            <a:r>
              <a:rPr lang="en-US" altLang="en-US" sz="2200" dirty="0">
                <a:solidFill>
                  <a:schemeClr val="tx2"/>
                </a:solidFill>
                <a:latin typeface="Century Gothic" panose="020B0502020202020204" pitchFamily="34" charset="0"/>
              </a:rPr>
              <a:t>:</a:t>
            </a: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A specific set of activities with specific objectives that contributes to the overall objective of a program or institution</a:t>
            </a:r>
          </a:p>
        </p:txBody>
      </p:sp>
    </p:spTree>
    <p:extLst>
      <p:ext uri="{BB962C8B-B14F-4D97-AF65-F5344CB8AC3E}">
        <p14:creationId xmlns:p14="http://schemas.microsoft.com/office/powerpoint/2010/main" val="160135104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358229"/>
            <a:ext cx="8549640" cy="502920"/>
          </a:xfrm>
        </p:spPr>
        <p:txBody>
          <a:bodyPr/>
          <a:lstStyle/>
          <a:p>
            <a:pPr>
              <a:defRPr/>
            </a:pPr>
            <a:r>
              <a:rPr lang="en-US" sz="3200" b="1" dirty="0">
                <a:solidFill>
                  <a:srgbClr val="A29CC0"/>
                </a:solidFill>
                <a:latin typeface="Century Gothic" panose="020B0502020202020204" pitchFamily="34" charset="0"/>
              </a:rPr>
              <a:t>Example 1: No T – C overlap</a:t>
            </a:r>
          </a:p>
        </p:txBody>
      </p:sp>
      <p:sp>
        <p:nvSpPr>
          <p:cNvPr id="40963" name="Rectangle 3"/>
          <p:cNvSpPr>
            <a:spLocks noChangeArrowheads="1"/>
          </p:cNvSpPr>
          <p:nvPr/>
        </p:nvSpPr>
        <p:spPr bwMode="auto">
          <a:xfrm>
            <a:off x="1383030" y="1312462"/>
            <a:ext cx="7292340" cy="335280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5825490" y="1728572"/>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395855" y="1753759"/>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746250" y="1438192"/>
            <a:ext cx="3604260" cy="310134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9" name="TextBox 18"/>
          <p:cNvSpPr txBox="1"/>
          <p:nvPr/>
        </p:nvSpPr>
        <p:spPr>
          <a:xfrm>
            <a:off x="155416" y="4702534"/>
            <a:ext cx="9747568" cy="3785652"/>
          </a:xfrm>
          <a:prstGeom prst="rect">
            <a:avLst/>
          </a:prstGeom>
          <a:noFill/>
        </p:spPr>
        <p:txBody>
          <a:bodyPr>
            <a:spAutoFit/>
          </a:bodyPr>
          <a:lstStyle/>
          <a:p>
            <a:pPr>
              <a:defRPr/>
            </a:pPr>
            <a:r>
              <a:rPr lang="en-US" sz="1980" dirty="0"/>
              <a:t>			</a:t>
            </a:r>
            <a:r>
              <a:rPr lang="en-US" sz="1980" dirty="0">
                <a:latin typeface="Century Gothic" panose="020B0502020202020204" pitchFamily="34" charset="0"/>
              </a:rPr>
              <a:t>       </a:t>
            </a:r>
            <a:r>
              <a:rPr lang="en-US" sz="2400" u="sng" dirty="0">
                <a:latin typeface="Century Gothic" panose="020B0502020202020204" pitchFamily="34" charset="0"/>
              </a:rPr>
              <a:t>Outcome Change </a:t>
            </a:r>
            <a:endParaRPr lang="en-US" sz="2400" dirty="0">
              <a:latin typeface="Century Gothic" panose="020B0502020202020204" pitchFamily="34" charset="0"/>
            </a:endParaRPr>
          </a:p>
          <a:p>
            <a:pPr>
              <a:defRPr/>
            </a:pPr>
            <a:r>
              <a:rPr lang="en-US" sz="2400" dirty="0">
                <a:latin typeface="Century Gothic" panose="020B0502020202020204" pitchFamily="34" charset="0"/>
              </a:rPr>
              <a:t>  Treatment group:		    -10</a:t>
            </a:r>
          </a:p>
          <a:p>
            <a:pPr>
              <a:defRPr/>
            </a:pPr>
            <a:r>
              <a:rPr lang="en-US" sz="2400" dirty="0">
                <a:latin typeface="Century Gothic" panose="020B0502020202020204" pitchFamily="34" charset="0"/>
              </a:rPr>
              <a:t>  Comparison group:	       0</a:t>
            </a:r>
          </a:p>
          <a:p>
            <a:pPr>
              <a:defRPr/>
            </a:pPr>
            <a:r>
              <a:rPr lang="en-US" sz="2400" dirty="0">
                <a:latin typeface="Century Gothic" panose="020B0502020202020204" pitchFamily="34" charset="0"/>
              </a:rPr>
              <a:t>  Spillover group:		      -6</a:t>
            </a:r>
          </a:p>
          <a:p>
            <a:pPr>
              <a:defRPr/>
            </a:pPr>
            <a:endParaRPr lang="en-US" sz="2400" dirty="0">
              <a:latin typeface="Century Gothic" panose="020B0502020202020204" pitchFamily="34" charset="0"/>
            </a:endParaRPr>
          </a:p>
          <a:p>
            <a:pPr>
              <a:defRPr/>
            </a:pPr>
            <a:r>
              <a:rPr lang="en-US" sz="2400" u="sng" dirty="0">
                <a:latin typeface="Century Gothic" panose="020B0502020202020204" pitchFamily="34" charset="0"/>
              </a:rPr>
              <a:t>No overlap:</a:t>
            </a:r>
            <a:r>
              <a:rPr lang="en-US" sz="2400" dirty="0">
                <a:latin typeface="Century Gothic" panose="020B0502020202020204" pitchFamily="34" charset="0"/>
              </a:rPr>
              <a:t>   	        Impact	= Treatment – Comparison</a:t>
            </a:r>
          </a:p>
          <a:p>
            <a:pPr>
              <a:defRPr/>
            </a:pPr>
            <a:r>
              <a:rPr lang="en-US" sz="2400" dirty="0">
                <a:latin typeface="Century Gothic" panose="020B0502020202020204" pitchFamily="34" charset="0"/>
              </a:rPr>
              <a:t>				=       -10      –     0 </a:t>
            </a:r>
          </a:p>
          <a:p>
            <a:pPr>
              <a:defRPr/>
            </a:pPr>
            <a:r>
              <a:rPr lang="en-US" sz="2400" dirty="0">
                <a:latin typeface="Century Gothic" panose="020B0502020202020204" pitchFamily="34" charset="0"/>
              </a:rPr>
              <a:t>				=       -10</a:t>
            </a:r>
          </a:p>
          <a:p>
            <a:pPr>
              <a:defRPr/>
            </a:pPr>
            <a:endParaRPr lang="en-US" sz="2400" dirty="0"/>
          </a:p>
          <a:p>
            <a:pPr>
              <a:defRPr/>
            </a:pPr>
            <a:r>
              <a:rPr lang="en-US" sz="2400" dirty="0"/>
              <a:t>	</a:t>
            </a:r>
            <a:endParaRPr lang="en-US" sz="2400" i="1" dirty="0"/>
          </a:p>
        </p:txBody>
      </p:sp>
      <p:sp>
        <p:nvSpPr>
          <p:cNvPr id="11" name="TextBox 10"/>
          <p:cNvSpPr txBox="1"/>
          <p:nvPr/>
        </p:nvSpPr>
        <p:spPr>
          <a:xfrm>
            <a:off x="5727700" y="2466548"/>
            <a:ext cx="2179320" cy="871008"/>
          </a:xfrm>
          <a:prstGeom prst="rect">
            <a:avLst/>
          </a:prstGeom>
          <a:noFill/>
        </p:spPr>
        <p:txBody>
          <a:bodyPr>
            <a:spAutoFit/>
          </a:bodyPr>
          <a:lstStyle/>
          <a:p>
            <a:pPr algn="ctr">
              <a:defRPr/>
            </a:pPr>
            <a:r>
              <a:rPr lang="en-US" sz="2500" dirty="0">
                <a:latin typeface="Century Gothic" panose="020B0502020202020204" pitchFamily="34" charset="0"/>
              </a:rPr>
              <a:t>Comparison</a:t>
            </a:r>
          </a:p>
          <a:p>
            <a:pPr algn="ctr">
              <a:defRPr/>
            </a:pPr>
            <a:r>
              <a:rPr lang="en-US" sz="2500" dirty="0">
                <a:latin typeface="Century Gothic" panose="020B0502020202020204" pitchFamily="34" charset="0"/>
              </a:rPr>
              <a:t>(0)</a:t>
            </a:r>
          </a:p>
        </p:txBody>
      </p:sp>
      <p:sp>
        <p:nvSpPr>
          <p:cNvPr id="12" name="TextBox 11"/>
          <p:cNvSpPr txBox="1"/>
          <p:nvPr/>
        </p:nvSpPr>
        <p:spPr>
          <a:xfrm>
            <a:off x="2447621" y="2469198"/>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a:t>
            </a:r>
          </a:p>
          <a:p>
            <a:pPr algn="ctr">
              <a:defRPr/>
            </a:pPr>
            <a:r>
              <a:rPr lang="en-US" sz="2530" dirty="0">
                <a:latin typeface="Century Gothic" panose="020B0502020202020204" pitchFamily="34" charset="0"/>
              </a:rPr>
              <a:t>(-10)</a:t>
            </a:r>
          </a:p>
        </p:txBody>
      </p:sp>
      <p:sp>
        <p:nvSpPr>
          <p:cNvPr id="10" name="TextBox 9"/>
          <p:cNvSpPr txBox="1"/>
          <p:nvPr/>
        </p:nvSpPr>
        <p:spPr>
          <a:xfrm>
            <a:off x="4407535" y="2553358"/>
            <a:ext cx="922020" cy="871008"/>
          </a:xfrm>
          <a:prstGeom prst="rect">
            <a:avLst/>
          </a:prstGeom>
          <a:noFill/>
        </p:spPr>
        <p:txBody>
          <a:bodyPr>
            <a:spAutoFit/>
          </a:bodyPr>
          <a:lstStyle/>
          <a:p>
            <a:pPr algn="ctr">
              <a:defRPr/>
            </a:pPr>
            <a:r>
              <a:rPr lang="en-US" sz="2530" dirty="0">
                <a:latin typeface="Century Gothic" panose="020B0502020202020204" pitchFamily="34" charset="0"/>
              </a:rPr>
              <a:t>Spill.</a:t>
            </a:r>
          </a:p>
          <a:p>
            <a:pPr algn="ctr">
              <a:defRPr/>
            </a:pPr>
            <a:r>
              <a:rPr lang="en-US" sz="2530" dirty="0">
                <a:latin typeface="Century Gothic" panose="020B0502020202020204" pitchFamily="34" charset="0"/>
              </a:rPr>
              <a:t>(-6)</a:t>
            </a:r>
          </a:p>
        </p:txBody>
      </p:sp>
    </p:spTree>
    <p:custDataLst>
      <p:tags r:id="rId1"/>
    </p:custDataLst>
    <p:extLst>
      <p:ext uri="{BB962C8B-B14F-4D97-AF65-F5344CB8AC3E}">
        <p14:creationId xmlns:p14="http://schemas.microsoft.com/office/powerpoint/2010/main" val="19116277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451202"/>
            <a:ext cx="8549640" cy="502920"/>
          </a:xfrm>
        </p:spPr>
        <p:txBody>
          <a:bodyPr/>
          <a:lstStyle/>
          <a:p>
            <a:pPr>
              <a:defRPr/>
            </a:pPr>
            <a:r>
              <a:rPr lang="en-US" sz="3200" b="1" dirty="0">
                <a:solidFill>
                  <a:srgbClr val="A29CC0"/>
                </a:solidFill>
                <a:latin typeface="Century Gothic" panose="020B0502020202020204" pitchFamily="34" charset="0"/>
              </a:rPr>
              <a:t>Example 2:  Partial overlap</a:t>
            </a:r>
          </a:p>
        </p:txBody>
      </p:sp>
      <p:sp>
        <p:nvSpPr>
          <p:cNvPr id="40963" name="Rectangle 3"/>
          <p:cNvSpPr>
            <a:spLocks noChangeArrowheads="1"/>
          </p:cNvSpPr>
          <p:nvPr/>
        </p:nvSpPr>
        <p:spPr bwMode="auto">
          <a:xfrm>
            <a:off x="1383030" y="1939252"/>
            <a:ext cx="7292340" cy="335280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4442460" y="2442172"/>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277110" y="2326428"/>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620520" y="1951510"/>
            <a:ext cx="3604260" cy="310134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1" name="TextBox 10"/>
          <p:cNvSpPr txBox="1"/>
          <p:nvPr/>
        </p:nvSpPr>
        <p:spPr>
          <a:xfrm>
            <a:off x="4230922" y="3443367"/>
            <a:ext cx="2179320" cy="447815"/>
          </a:xfrm>
          <a:prstGeom prst="rect">
            <a:avLst/>
          </a:prstGeom>
          <a:noFill/>
        </p:spPr>
        <p:txBody>
          <a:bodyPr>
            <a:spAutoFit/>
          </a:bodyPr>
          <a:lstStyle/>
          <a:p>
            <a:pPr algn="ctr">
              <a:defRPr/>
            </a:pPr>
            <a:r>
              <a:rPr lang="en-US" sz="2310" dirty="0">
                <a:latin typeface="Century Gothic" panose="020B0502020202020204" pitchFamily="34" charset="0"/>
              </a:rPr>
              <a:t>(-6)        (0)</a:t>
            </a:r>
          </a:p>
        </p:txBody>
      </p:sp>
      <p:sp>
        <p:nvSpPr>
          <p:cNvPr id="12" name="TextBox 11"/>
          <p:cNvSpPr txBox="1"/>
          <p:nvPr/>
        </p:nvSpPr>
        <p:spPr>
          <a:xfrm>
            <a:off x="2277110" y="2965016"/>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a:t>
            </a:r>
          </a:p>
          <a:p>
            <a:pPr algn="ctr">
              <a:defRPr/>
            </a:pPr>
            <a:r>
              <a:rPr lang="en-US" sz="2530" dirty="0">
                <a:latin typeface="Century Gothic" panose="020B0502020202020204" pitchFamily="34" charset="0"/>
              </a:rPr>
              <a:t>(-10)</a:t>
            </a:r>
          </a:p>
        </p:txBody>
      </p:sp>
      <p:sp>
        <p:nvSpPr>
          <p:cNvPr id="10" name="TextBox 9"/>
          <p:cNvSpPr txBox="1"/>
          <p:nvPr/>
        </p:nvSpPr>
        <p:spPr>
          <a:xfrm>
            <a:off x="4400550" y="2935777"/>
            <a:ext cx="2067560" cy="464743"/>
          </a:xfrm>
          <a:prstGeom prst="rect">
            <a:avLst/>
          </a:prstGeom>
          <a:noFill/>
        </p:spPr>
        <p:txBody>
          <a:bodyPr>
            <a:spAutoFit/>
          </a:bodyPr>
          <a:lstStyle/>
          <a:p>
            <a:pPr algn="ctr">
              <a:defRPr/>
            </a:pPr>
            <a:r>
              <a:rPr lang="en-US" sz="2400" dirty="0">
                <a:latin typeface="Century Gothic" panose="020B0502020202020204" pitchFamily="34" charset="0"/>
              </a:rPr>
              <a:t>Comparison</a:t>
            </a:r>
          </a:p>
        </p:txBody>
      </p:sp>
    </p:spTree>
    <p:custDataLst>
      <p:tags r:id="rId1"/>
    </p:custDataLst>
    <p:extLst>
      <p:ext uri="{BB962C8B-B14F-4D97-AF65-F5344CB8AC3E}">
        <p14:creationId xmlns:p14="http://schemas.microsoft.com/office/powerpoint/2010/main" val="5336761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81000" y="498159"/>
            <a:ext cx="8549640" cy="502920"/>
          </a:xfrm>
        </p:spPr>
        <p:txBody>
          <a:bodyPr/>
          <a:lstStyle/>
          <a:p>
            <a:pPr>
              <a:defRPr/>
            </a:pPr>
            <a:r>
              <a:rPr lang="en-US" sz="3200" b="1" dirty="0">
                <a:solidFill>
                  <a:srgbClr val="A29CC0"/>
                </a:solidFill>
                <a:latin typeface="Century Gothic" panose="020B0502020202020204" pitchFamily="34" charset="0"/>
              </a:rPr>
              <a:t>Example 2:  Partial overlap</a:t>
            </a:r>
          </a:p>
        </p:txBody>
      </p:sp>
      <p:sp>
        <p:nvSpPr>
          <p:cNvPr id="40963" name="Rectangle 3"/>
          <p:cNvSpPr>
            <a:spLocks noChangeArrowheads="1"/>
          </p:cNvSpPr>
          <p:nvPr/>
        </p:nvSpPr>
        <p:spPr bwMode="auto">
          <a:xfrm>
            <a:off x="1295400" y="1289940"/>
            <a:ext cx="7292340" cy="3005657"/>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4400550" y="1500222"/>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258502" y="1493596"/>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494790" y="1289941"/>
            <a:ext cx="3604260" cy="3005657"/>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9" name="TextBox 18"/>
          <p:cNvSpPr txBox="1"/>
          <p:nvPr/>
        </p:nvSpPr>
        <p:spPr>
          <a:xfrm>
            <a:off x="154543" y="4221480"/>
            <a:ext cx="9749313" cy="4121128"/>
          </a:xfrm>
          <a:prstGeom prst="rect">
            <a:avLst/>
          </a:prstGeom>
          <a:noFill/>
        </p:spPr>
        <p:txBody>
          <a:bodyPr>
            <a:spAutoFit/>
          </a:bodyPr>
          <a:lstStyle/>
          <a:p>
            <a:pPr>
              <a:defRPr/>
            </a:pPr>
            <a:r>
              <a:rPr lang="en-US" sz="2530" dirty="0"/>
              <a:t>					</a:t>
            </a:r>
            <a:r>
              <a:rPr lang="en-US" sz="2530" u="sng" dirty="0">
                <a:latin typeface="Century Gothic" panose="020B0502020202020204" pitchFamily="34" charset="0"/>
              </a:rPr>
              <a:t>Change</a:t>
            </a:r>
            <a:r>
              <a:rPr lang="en-US" sz="2530" dirty="0">
                <a:latin typeface="Century Gothic" panose="020B0502020202020204" pitchFamily="34" charset="0"/>
              </a:rPr>
              <a:t>	</a:t>
            </a:r>
            <a:r>
              <a:rPr lang="en-US" sz="2530" u="sng" dirty="0">
                <a:latin typeface="Century Gothic" panose="020B0502020202020204" pitchFamily="34" charset="0"/>
              </a:rPr>
              <a:t>Overlap</a:t>
            </a:r>
          </a:p>
          <a:p>
            <a:pPr>
              <a:defRPr/>
            </a:pPr>
            <a:r>
              <a:rPr lang="en-US" sz="2530" dirty="0">
                <a:latin typeface="Century Gothic" panose="020B0502020202020204" pitchFamily="34" charset="0"/>
              </a:rPr>
              <a:t>  Treatment:			   -10</a:t>
            </a:r>
          </a:p>
          <a:p>
            <a:pPr>
              <a:defRPr/>
            </a:pPr>
            <a:r>
              <a:rPr lang="en-US" sz="2530" dirty="0">
                <a:latin typeface="Century Gothic" panose="020B0502020202020204" pitchFamily="34" charset="0"/>
              </a:rPr>
              <a:t>  Comparison w/out spillover:	      0                 2/3</a:t>
            </a:r>
          </a:p>
          <a:p>
            <a:pPr>
              <a:defRPr/>
            </a:pPr>
            <a:r>
              <a:rPr lang="en-US" sz="2530" dirty="0">
                <a:latin typeface="Century Gothic" panose="020B0502020202020204" pitchFamily="34" charset="0"/>
              </a:rPr>
              <a:t>  Comparison with spillover:	     -6                 1/3</a:t>
            </a:r>
          </a:p>
          <a:p>
            <a:pPr>
              <a:defRPr/>
            </a:pPr>
            <a:endParaRPr lang="en-US" sz="1980" dirty="0">
              <a:latin typeface="Century Gothic" panose="020B0502020202020204" pitchFamily="34" charset="0"/>
            </a:endParaRPr>
          </a:p>
          <a:p>
            <a:pPr>
              <a:defRPr/>
            </a:pPr>
            <a:r>
              <a:rPr lang="en-US" sz="2530" dirty="0">
                <a:latin typeface="Century Gothic" panose="020B0502020202020204" pitchFamily="34" charset="0"/>
              </a:rPr>
              <a:t>  	Impact   =  Treatment -  Comparison</a:t>
            </a:r>
          </a:p>
          <a:p>
            <a:pPr>
              <a:defRPr/>
            </a:pPr>
            <a:r>
              <a:rPr lang="en-US" sz="2530" dirty="0">
                <a:latin typeface="Century Gothic" panose="020B0502020202020204" pitchFamily="34" charset="0"/>
              </a:rPr>
              <a:t>		   =        -10     -  [ (0)x(2/3) + (-6)x(1/3) ]</a:t>
            </a:r>
          </a:p>
          <a:p>
            <a:pPr>
              <a:defRPr/>
            </a:pPr>
            <a:r>
              <a:rPr lang="en-US" sz="2530" dirty="0">
                <a:latin typeface="Century Gothic" panose="020B0502020202020204" pitchFamily="34" charset="0"/>
              </a:rPr>
              <a:t>		   =        -10     -                (-2)</a:t>
            </a:r>
          </a:p>
          <a:p>
            <a:pPr>
              <a:defRPr/>
            </a:pPr>
            <a:r>
              <a:rPr lang="en-US" sz="2530" dirty="0">
                <a:latin typeface="Century Gothic" panose="020B0502020202020204" pitchFamily="34" charset="0"/>
              </a:rPr>
              <a:t>		   =         </a:t>
            </a:r>
            <a:r>
              <a:rPr lang="en-US" sz="2530" b="1" dirty="0">
                <a:latin typeface="Century Gothic" panose="020B0502020202020204" pitchFamily="34" charset="0"/>
              </a:rPr>
              <a:t> -8              </a:t>
            </a:r>
            <a:r>
              <a:rPr lang="en-US" sz="1980" b="1" dirty="0">
                <a:latin typeface="Century Gothic" panose="020B0502020202020204" pitchFamily="34" charset="0"/>
              </a:rPr>
              <a:t> </a:t>
            </a:r>
            <a:r>
              <a:rPr lang="en-US" sz="2420" b="1" dirty="0">
                <a:latin typeface="Century Gothic" panose="020B0502020202020204" pitchFamily="34" charset="0"/>
              </a:rPr>
              <a:t>Underestimation!</a:t>
            </a:r>
          </a:p>
          <a:p>
            <a:pPr>
              <a:defRPr/>
            </a:pPr>
            <a:endParaRPr lang="en-US" sz="1980" dirty="0"/>
          </a:p>
          <a:p>
            <a:pPr>
              <a:defRPr/>
            </a:pPr>
            <a:r>
              <a:rPr lang="en-US" sz="1980" dirty="0"/>
              <a:t>	</a:t>
            </a:r>
            <a:endParaRPr lang="en-US" sz="1980" i="1" dirty="0"/>
          </a:p>
        </p:txBody>
      </p:sp>
      <p:sp>
        <p:nvSpPr>
          <p:cNvPr id="11" name="TextBox 10"/>
          <p:cNvSpPr txBox="1"/>
          <p:nvPr/>
        </p:nvSpPr>
        <p:spPr>
          <a:xfrm>
            <a:off x="4204970" y="2410953"/>
            <a:ext cx="2179320" cy="447815"/>
          </a:xfrm>
          <a:prstGeom prst="rect">
            <a:avLst/>
          </a:prstGeom>
          <a:noFill/>
        </p:spPr>
        <p:txBody>
          <a:bodyPr>
            <a:spAutoFit/>
          </a:bodyPr>
          <a:lstStyle/>
          <a:p>
            <a:pPr algn="ctr">
              <a:defRPr/>
            </a:pPr>
            <a:r>
              <a:rPr lang="en-US" sz="2310" dirty="0">
                <a:latin typeface="Century Gothic" panose="020B0502020202020204" pitchFamily="34" charset="0"/>
              </a:rPr>
              <a:t>(-6)        (0)</a:t>
            </a:r>
          </a:p>
        </p:txBody>
      </p:sp>
      <p:sp>
        <p:nvSpPr>
          <p:cNvPr id="12" name="TextBox 11"/>
          <p:cNvSpPr txBox="1"/>
          <p:nvPr/>
        </p:nvSpPr>
        <p:spPr>
          <a:xfrm>
            <a:off x="2263140" y="1989493"/>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a:t>
            </a:r>
          </a:p>
          <a:p>
            <a:pPr algn="ctr">
              <a:defRPr/>
            </a:pPr>
            <a:r>
              <a:rPr lang="en-US" sz="2530" dirty="0">
                <a:latin typeface="Century Gothic" panose="020B0502020202020204" pitchFamily="34" charset="0"/>
              </a:rPr>
              <a:t>(-10)</a:t>
            </a:r>
          </a:p>
        </p:txBody>
      </p:sp>
      <p:sp>
        <p:nvSpPr>
          <p:cNvPr id="10" name="TextBox 9"/>
          <p:cNvSpPr txBox="1"/>
          <p:nvPr/>
        </p:nvSpPr>
        <p:spPr>
          <a:xfrm>
            <a:off x="4358640" y="2041286"/>
            <a:ext cx="2067560" cy="464743"/>
          </a:xfrm>
          <a:prstGeom prst="rect">
            <a:avLst/>
          </a:prstGeom>
          <a:noFill/>
        </p:spPr>
        <p:txBody>
          <a:bodyPr>
            <a:spAutoFit/>
          </a:bodyPr>
          <a:lstStyle/>
          <a:p>
            <a:pPr algn="ctr">
              <a:defRPr/>
            </a:pPr>
            <a:r>
              <a:rPr lang="en-US" sz="2400" dirty="0">
                <a:latin typeface="Century Gothic" panose="020B0502020202020204" pitchFamily="34" charset="0"/>
              </a:rPr>
              <a:t>Comparison</a:t>
            </a:r>
          </a:p>
        </p:txBody>
      </p:sp>
    </p:spTree>
    <p:custDataLst>
      <p:tags r:id="rId1"/>
    </p:custDataLst>
    <p:extLst>
      <p:ext uri="{BB962C8B-B14F-4D97-AF65-F5344CB8AC3E}">
        <p14:creationId xmlns:p14="http://schemas.microsoft.com/office/powerpoint/2010/main" val="5708513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04800" y="416135"/>
            <a:ext cx="8549640" cy="502920"/>
          </a:xfrm>
        </p:spPr>
        <p:txBody>
          <a:bodyPr/>
          <a:lstStyle/>
          <a:p>
            <a:pPr>
              <a:defRPr/>
            </a:pPr>
            <a:r>
              <a:rPr lang="en-US" sz="3200" b="1" dirty="0">
                <a:solidFill>
                  <a:srgbClr val="A29CC0"/>
                </a:solidFill>
                <a:latin typeface="Century Gothic" panose="020B0502020202020204" pitchFamily="34" charset="0"/>
              </a:rPr>
              <a:t>Example 3: Complete overlap</a:t>
            </a:r>
          </a:p>
        </p:txBody>
      </p:sp>
      <p:sp>
        <p:nvSpPr>
          <p:cNvPr id="40963" name="Rectangle 3"/>
          <p:cNvSpPr>
            <a:spLocks noChangeArrowheads="1"/>
          </p:cNvSpPr>
          <p:nvPr/>
        </p:nvSpPr>
        <p:spPr bwMode="auto">
          <a:xfrm>
            <a:off x="1219200" y="1350646"/>
            <a:ext cx="7292340" cy="335280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4372610" y="1851578"/>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263140" y="1853566"/>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550670" y="1476376"/>
            <a:ext cx="5783580" cy="310134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1" name="TextBox 10"/>
          <p:cNvSpPr txBox="1"/>
          <p:nvPr/>
        </p:nvSpPr>
        <p:spPr>
          <a:xfrm>
            <a:off x="4290226" y="2667258"/>
            <a:ext cx="2179320" cy="447815"/>
          </a:xfrm>
          <a:prstGeom prst="rect">
            <a:avLst/>
          </a:prstGeom>
          <a:noFill/>
        </p:spPr>
        <p:txBody>
          <a:bodyPr>
            <a:spAutoFit/>
          </a:bodyPr>
          <a:lstStyle/>
          <a:p>
            <a:pPr algn="ctr">
              <a:defRPr/>
            </a:pPr>
            <a:r>
              <a:rPr lang="en-US" sz="2310" dirty="0">
                <a:latin typeface="Century Gothic" panose="020B0502020202020204" pitchFamily="34" charset="0"/>
              </a:rPr>
              <a:t>(-6)        </a:t>
            </a:r>
          </a:p>
        </p:txBody>
      </p:sp>
      <p:sp>
        <p:nvSpPr>
          <p:cNvPr id="12" name="TextBox 11"/>
          <p:cNvSpPr txBox="1"/>
          <p:nvPr/>
        </p:nvSpPr>
        <p:spPr>
          <a:xfrm>
            <a:off x="2192793" y="2329932"/>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a:t>
            </a:r>
          </a:p>
          <a:p>
            <a:pPr algn="ctr">
              <a:defRPr/>
            </a:pPr>
            <a:r>
              <a:rPr lang="en-US" sz="2530" dirty="0">
                <a:latin typeface="Century Gothic" panose="020B0502020202020204" pitchFamily="34" charset="0"/>
              </a:rPr>
              <a:t>(-10)</a:t>
            </a:r>
          </a:p>
        </p:txBody>
      </p:sp>
      <p:sp>
        <p:nvSpPr>
          <p:cNvPr id="10" name="TextBox 9"/>
          <p:cNvSpPr txBox="1"/>
          <p:nvPr/>
        </p:nvSpPr>
        <p:spPr>
          <a:xfrm>
            <a:off x="4429926" y="2334549"/>
            <a:ext cx="1899920" cy="430887"/>
          </a:xfrm>
          <a:prstGeom prst="rect">
            <a:avLst/>
          </a:prstGeom>
          <a:noFill/>
        </p:spPr>
        <p:txBody>
          <a:bodyPr>
            <a:spAutoFit/>
          </a:bodyPr>
          <a:lstStyle/>
          <a:p>
            <a:pPr algn="ctr">
              <a:defRPr/>
            </a:pPr>
            <a:r>
              <a:rPr lang="en-US" sz="2200" dirty="0">
                <a:latin typeface="Century Gothic" panose="020B0502020202020204" pitchFamily="34" charset="0"/>
              </a:rPr>
              <a:t>Comparison</a:t>
            </a:r>
          </a:p>
        </p:txBody>
      </p:sp>
      <p:sp>
        <p:nvSpPr>
          <p:cNvPr id="13" name="TextBox 12"/>
          <p:cNvSpPr txBox="1"/>
          <p:nvPr/>
        </p:nvSpPr>
        <p:spPr>
          <a:xfrm>
            <a:off x="154543" y="4703446"/>
            <a:ext cx="9749313" cy="3427092"/>
          </a:xfrm>
          <a:prstGeom prst="rect">
            <a:avLst/>
          </a:prstGeom>
          <a:noFill/>
        </p:spPr>
        <p:txBody>
          <a:bodyPr>
            <a:spAutoFit/>
          </a:bodyPr>
          <a:lstStyle/>
          <a:p>
            <a:pPr>
              <a:defRPr/>
            </a:pPr>
            <a:r>
              <a:rPr lang="en-US" sz="2530" dirty="0"/>
              <a:t>					</a:t>
            </a:r>
            <a:r>
              <a:rPr lang="en-US" sz="2530" u="sng" dirty="0">
                <a:latin typeface="Century Gothic" panose="020B0502020202020204" pitchFamily="34" charset="0"/>
              </a:rPr>
              <a:t>Change</a:t>
            </a:r>
            <a:r>
              <a:rPr lang="en-US" sz="2530" dirty="0">
                <a:latin typeface="Century Gothic" panose="020B0502020202020204" pitchFamily="34" charset="0"/>
              </a:rPr>
              <a:t>	</a:t>
            </a:r>
            <a:r>
              <a:rPr lang="en-US" sz="2530" u="sng" dirty="0">
                <a:latin typeface="Century Gothic" panose="020B0502020202020204" pitchFamily="34" charset="0"/>
              </a:rPr>
              <a:t>Overlap</a:t>
            </a:r>
          </a:p>
          <a:p>
            <a:pPr>
              <a:defRPr/>
            </a:pPr>
            <a:r>
              <a:rPr lang="en-US" sz="2530" dirty="0">
                <a:latin typeface="Century Gothic" panose="020B0502020202020204" pitchFamily="34" charset="0"/>
              </a:rPr>
              <a:t>  Treatment:				-10</a:t>
            </a:r>
          </a:p>
          <a:p>
            <a:pPr>
              <a:defRPr/>
            </a:pPr>
            <a:r>
              <a:rPr lang="en-US" sz="2530" dirty="0">
                <a:latin typeface="Century Gothic" panose="020B0502020202020204" pitchFamily="34" charset="0"/>
              </a:rPr>
              <a:t>  Comparison with spillover:		  -6                 100%</a:t>
            </a:r>
          </a:p>
          <a:p>
            <a:pPr>
              <a:defRPr/>
            </a:pPr>
            <a:endParaRPr lang="en-US" sz="2530" dirty="0">
              <a:latin typeface="Century Gothic" panose="020B0502020202020204" pitchFamily="34" charset="0"/>
            </a:endParaRPr>
          </a:p>
          <a:p>
            <a:pPr>
              <a:defRPr/>
            </a:pPr>
            <a:r>
              <a:rPr lang="en-US" sz="2530" dirty="0">
                <a:latin typeface="Century Gothic" panose="020B0502020202020204" pitchFamily="34" charset="0"/>
              </a:rPr>
              <a:t>  	Impact   =  Treatment -   Comparison</a:t>
            </a:r>
          </a:p>
          <a:p>
            <a:pPr>
              <a:defRPr/>
            </a:pPr>
            <a:r>
              <a:rPr lang="en-US" sz="2530" dirty="0">
                <a:latin typeface="Century Gothic" panose="020B0502020202020204" pitchFamily="34" charset="0"/>
              </a:rPr>
              <a:t>		   =        -10      -   (-6)</a:t>
            </a:r>
          </a:p>
          <a:p>
            <a:pPr>
              <a:defRPr/>
            </a:pPr>
            <a:r>
              <a:rPr lang="en-US" sz="2530" dirty="0">
                <a:latin typeface="Century Gothic" panose="020B0502020202020204" pitchFamily="34" charset="0"/>
              </a:rPr>
              <a:t>		   =        </a:t>
            </a:r>
            <a:r>
              <a:rPr lang="en-US" sz="2530" b="1" dirty="0">
                <a:latin typeface="Century Gothic" panose="020B0502020202020204" pitchFamily="34" charset="0"/>
              </a:rPr>
              <a:t> - 4                  Big Underestimation!</a:t>
            </a:r>
          </a:p>
          <a:p>
            <a:pPr>
              <a:defRPr/>
            </a:pPr>
            <a:endParaRPr lang="en-US" sz="1980" dirty="0"/>
          </a:p>
          <a:p>
            <a:pPr>
              <a:defRPr/>
            </a:pPr>
            <a:r>
              <a:rPr lang="en-US" sz="1980" dirty="0"/>
              <a:t>	</a:t>
            </a:r>
            <a:endParaRPr lang="en-US" sz="1980" i="1" dirty="0"/>
          </a:p>
        </p:txBody>
      </p:sp>
    </p:spTree>
    <p:custDataLst>
      <p:tags r:id="rId1"/>
    </p:custDataLst>
    <p:extLst>
      <p:ext uri="{BB962C8B-B14F-4D97-AF65-F5344CB8AC3E}">
        <p14:creationId xmlns:p14="http://schemas.microsoft.com/office/powerpoint/2010/main" val="19172695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754380" y="281940"/>
            <a:ext cx="8549640" cy="502920"/>
          </a:xfrm>
        </p:spPr>
        <p:txBody>
          <a:bodyPr/>
          <a:lstStyle/>
          <a:p>
            <a:pPr>
              <a:defRPr/>
            </a:pPr>
            <a:r>
              <a:rPr lang="en-US" sz="3200" b="1" dirty="0">
                <a:solidFill>
                  <a:srgbClr val="A29CC0"/>
                </a:solidFill>
                <a:latin typeface="Century Gothic" panose="020B0502020202020204" pitchFamily="34" charset="0"/>
              </a:rPr>
              <a:t>Problems with Spillovers</a:t>
            </a:r>
          </a:p>
        </p:txBody>
      </p:sp>
      <p:sp>
        <p:nvSpPr>
          <p:cNvPr id="40963" name="Rectangle 3"/>
          <p:cNvSpPr>
            <a:spLocks noChangeArrowheads="1"/>
          </p:cNvSpPr>
          <p:nvPr/>
        </p:nvSpPr>
        <p:spPr bwMode="auto">
          <a:xfrm>
            <a:off x="1257300" y="1295400"/>
            <a:ext cx="8298180" cy="401574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1980"/>
          </a:p>
        </p:txBody>
      </p:sp>
      <p:sp>
        <p:nvSpPr>
          <p:cNvPr id="40964" name="Oval 6"/>
          <p:cNvSpPr>
            <a:spLocks noChangeArrowheads="1"/>
          </p:cNvSpPr>
          <p:nvPr/>
        </p:nvSpPr>
        <p:spPr bwMode="auto">
          <a:xfrm>
            <a:off x="447040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5" name="Oval 8"/>
          <p:cNvSpPr>
            <a:spLocks noChangeArrowheads="1"/>
          </p:cNvSpPr>
          <p:nvPr/>
        </p:nvSpPr>
        <p:spPr bwMode="auto">
          <a:xfrm>
            <a:off x="2263140" y="1958340"/>
            <a:ext cx="1983740" cy="2346960"/>
          </a:xfrm>
          <a:prstGeom prst="ellipse">
            <a:avLst/>
          </a:prstGeom>
          <a:noFill/>
          <a:ln w="349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40966" name="Oval 10"/>
          <p:cNvSpPr>
            <a:spLocks noChangeArrowheads="1"/>
          </p:cNvSpPr>
          <p:nvPr/>
        </p:nvSpPr>
        <p:spPr bwMode="auto">
          <a:xfrm>
            <a:off x="1592580" y="1455420"/>
            <a:ext cx="5615940" cy="3338830"/>
          </a:xfrm>
          <a:prstGeom prst="ellipse">
            <a:avLst/>
          </a:prstGeom>
          <a:noFill/>
          <a:ln w="349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defRPr/>
            </a:pPr>
            <a:endParaRPr lang="en-US" sz="3080"/>
          </a:p>
        </p:txBody>
      </p:sp>
      <p:sp>
        <p:nvSpPr>
          <p:cNvPr id="19" name="TextBox 18"/>
          <p:cNvSpPr txBox="1"/>
          <p:nvPr/>
        </p:nvSpPr>
        <p:spPr>
          <a:xfrm>
            <a:off x="1341120" y="5478780"/>
            <a:ext cx="7543800" cy="1429622"/>
          </a:xfrm>
          <a:prstGeom prst="rect">
            <a:avLst/>
          </a:prstGeom>
          <a:noFill/>
        </p:spPr>
        <p:txBody>
          <a:bodyPr>
            <a:spAutoFit/>
          </a:bodyPr>
          <a:lstStyle/>
          <a:p>
            <a:pPr>
              <a:defRPr/>
            </a:pPr>
            <a:endParaRPr lang="en-US" sz="770" dirty="0"/>
          </a:p>
          <a:p>
            <a:pPr>
              <a:defRPr/>
            </a:pPr>
            <a:r>
              <a:rPr lang="en-US" sz="1980" i="1" dirty="0">
                <a:solidFill>
                  <a:srgbClr val="1E1860"/>
                </a:solidFill>
                <a:latin typeface="Century Gothic" panose="020B0502020202020204" pitchFamily="34" charset="0"/>
              </a:rPr>
              <a:t>Problem</a:t>
            </a:r>
            <a:r>
              <a:rPr lang="en-US" sz="1980" i="1" dirty="0">
                <a:latin typeface="Century Gothic" panose="020B0502020202020204" pitchFamily="34" charset="0"/>
              </a:rPr>
              <a:t>: Underestimation of program impact</a:t>
            </a:r>
          </a:p>
          <a:p>
            <a:pPr>
              <a:defRPr/>
            </a:pPr>
            <a:endParaRPr lang="en-US" sz="1980" i="1" dirty="0">
              <a:latin typeface="Century Gothic" panose="020B0502020202020204" pitchFamily="34" charset="0"/>
            </a:endParaRPr>
          </a:p>
          <a:p>
            <a:pPr>
              <a:defRPr/>
            </a:pPr>
            <a:r>
              <a:rPr lang="en-US" sz="1980" b="1" i="1" dirty="0">
                <a:solidFill>
                  <a:srgbClr val="1E1860"/>
                </a:solidFill>
                <a:latin typeface="Century Gothic" panose="020B0502020202020204" pitchFamily="34" charset="0"/>
              </a:rPr>
              <a:t>What is the solution? </a:t>
            </a:r>
          </a:p>
          <a:p>
            <a:pPr>
              <a:defRPr/>
            </a:pPr>
            <a:r>
              <a:rPr lang="en-US" sz="1980" b="1" i="1" dirty="0">
                <a:solidFill>
                  <a:srgbClr val="1E1860"/>
                </a:solidFill>
                <a:latin typeface="Century Gothic" panose="020B0502020202020204" pitchFamily="34" charset="0"/>
              </a:rPr>
              <a:t>How can we prevent spillovers?</a:t>
            </a:r>
          </a:p>
        </p:txBody>
      </p:sp>
      <p:sp>
        <p:nvSpPr>
          <p:cNvPr id="11" name="TextBox 10"/>
          <p:cNvSpPr txBox="1"/>
          <p:nvPr/>
        </p:nvSpPr>
        <p:spPr>
          <a:xfrm>
            <a:off x="4358640" y="2545080"/>
            <a:ext cx="2179320" cy="871008"/>
          </a:xfrm>
          <a:prstGeom prst="rect">
            <a:avLst/>
          </a:prstGeom>
          <a:noFill/>
        </p:spPr>
        <p:txBody>
          <a:bodyPr>
            <a:spAutoFit/>
          </a:bodyPr>
          <a:lstStyle/>
          <a:p>
            <a:pPr algn="ctr">
              <a:defRPr/>
            </a:pPr>
            <a:r>
              <a:rPr lang="en-US" sz="2530" dirty="0">
                <a:latin typeface="Century Gothic" panose="020B0502020202020204" pitchFamily="34" charset="0"/>
              </a:rPr>
              <a:t>Control </a:t>
            </a:r>
          </a:p>
          <a:p>
            <a:pPr algn="ctr">
              <a:defRPr/>
            </a:pPr>
            <a:r>
              <a:rPr lang="en-US" sz="2530" dirty="0">
                <a:latin typeface="Century Gothic" panose="020B0502020202020204" pitchFamily="34" charset="0"/>
              </a:rPr>
              <a:t>group</a:t>
            </a:r>
          </a:p>
        </p:txBody>
      </p:sp>
      <p:sp>
        <p:nvSpPr>
          <p:cNvPr id="12" name="TextBox 11"/>
          <p:cNvSpPr txBox="1"/>
          <p:nvPr/>
        </p:nvSpPr>
        <p:spPr>
          <a:xfrm>
            <a:off x="2235200" y="2461260"/>
            <a:ext cx="2067560" cy="871008"/>
          </a:xfrm>
          <a:prstGeom prst="rect">
            <a:avLst/>
          </a:prstGeom>
          <a:noFill/>
        </p:spPr>
        <p:txBody>
          <a:bodyPr>
            <a:spAutoFit/>
          </a:bodyPr>
          <a:lstStyle/>
          <a:p>
            <a:pPr algn="ctr">
              <a:defRPr/>
            </a:pPr>
            <a:r>
              <a:rPr lang="en-US" sz="2530" dirty="0">
                <a:latin typeface="Century Gothic" panose="020B0502020202020204" pitchFamily="34" charset="0"/>
              </a:rPr>
              <a:t>Treatment group</a:t>
            </a:r>
          </a:p>
        </p:txBody>
      </p:sp>
    </p:spTree>
    <p:extLst>
      <p:ext uri="{BB962C8B-B14F-4D97-AF65-F5344CB8AC3E}">
        <p14:creationId xmlns:p14="http://schemas.microsoft.com/office/powerpoint/2010/main" val="17265909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a:xfrm>
            <a:off x="502920" y="449580"/>
            <a:ext cx="8884920" cy="502920"/>
          </a:xfrm>
        </p:spPr>
        <p:txBody>
          <a:bodyPr/>
          <a:lstStyle/>
          <a:p>
            <a:pPr algn="l"/>
            <a:r>
              <a:rPr lang="en-US" altLang="en-US" sz="3200" b="1" dirty="0">
                <a:solidFill>
                  <a:srgbClr val="A29CC0"/>
                </a:solidFill>
                <a:latin typeface="Century Gothic" panose="020B0502020202020204" pitchFamily="34" charset="0"/>
              </a:rPr>
              <a:t>IV. Contamination</a:t>
            </a:r>
          </a:p>
        </p:txBody>
      </p:sp>
      <p:sp>
        <p:nvSpPr>
          <p:cNvPr id="29699" name="Content Placeholder 2"/>
          <p:cNvSpPr>
            <a:spLocks noGrp="1"/>
          </p:cNvSpPr>
          <p:nvPr>
            <p:ph idx="1"/>
          </p:nvPr>
        </p:nvSpPr>
        <p:spPr>
          <a:xfrm>
            <a:off x="502920" y="1371600"/>
            <a:ext cx="9052560" cy="5196840"/>
          </a:xfrm>
        </p:spPr>
        <p:txBody>
          <a:bodyPr/>
          <a:lstStyle/>
          <a:p>
            <a:pPr>
              <a:tabLst>
                <a:tab pos="2584450" algn="l"/>
              </a:tabLst>
              <a:defRPr/>
            </a:pPr>
            <a:r>
              <a:rPr lang="en-US" sz="2310" dirty="0">
                <a:latin typeface="Century Gothic" panose="020B0502020202020204" pitchFamily="34" charset="0"/>
              </a:rPr>
              <a:t>It occurs when external factors affect either the intervention or comparison group. </a:t>
            </a:r>
          </a:p>
          <a:p>
            <a:pPr>
              <a:tabLst>
                <a:tab pos="2584450" algn="l"/>
              </a:tabLst>
              <a:defRPr/>
            </a:pPr>
            <a:r>
              <a:rPr lang="en-US" sz="2310" dirty="0">
                <a:latin typeface="Century Gothic" panose="020B0502020202020204" pitchFamily="34" charset="0"/>
              </a:rPr>
              <a:t>     Examples:	Other programs</a:t>
            </a:r>
          </a:p>
          <a:p>
            <a:pPr>
              <a:tabLst>
                <a:tab pos="2584450" algn="l"/>
              </a:tabLst>
              <a:defRPr/>
            </a:pPr>
            <a:r>
              <a:rPr lang="en-US" sz="2310" dirty="0">
                <a:latin typeface="Century Gothic" panose="020B0502020202020204" pitchFamily="34" charset="0"/>
              </a:rPr>
              <a:t>	Rains, price changes</a:t>
            </a:r>
          </a:p>
          <a:p>
            <a:pPr>
              <a:tabLst>
                <a:tab pos="2584450" algn="l"/>
              </a:tabLst>
              <a:defRPr/>
            </a:pPr>
            <a:r>
              <a:rPr lang="en-US" sz="2310" u="sng" dirty="0">
                <a:solidFill>
                  <a:srgbClr val="1E1860"/>
                </a:solidFill>
                <a:latin typeface="Century Gothic" panose="020B0502020202020204" pitchFamily="34" charset="0"/>
              </a:rPr>
              <a:t>Consequences</a:t>
            </a:r>
          </a:p>
          <a:p>
            <a:pPr>
              <a:tabLst>
                <a:tab pos="2584450" algn="l"/>
              </a:tabLst>
              <a:defRPr/>
            </a:pPr>
            <a:r>
              <a:rPr lang="en-US" sz="2310" dirty="0">
                <a:latin typeface="Century Gothic" panose="020B0502020202020204" pitchFamily="34" charset="0"/>
              </a:rPr>
              <a:t>If contamination is non-differential (affects T and C similarly), no bias</a:t>
            </a:r>
          </a:p>
          <a:p>
            <a:pPr>
              <a:tabLst>
                <a:tab pos="2584450" algn="l"/>
              </a:tabLst>
              <a:defRPr/>
            </a:pPr>
            <a:r>
              <a:rPr lang="en-US" sz="2310" dirty="0">
                <a:latin typeface="Century Gothic" panose="020B0502020202020204" pitchFamily="34" charset="0"/>
              </a:rPr>
              <a:t>If contamination is differential (affects more T than C), the impact estimate could be biased; If you know it, you can add interaction terms and hope for no selectivity, but you have less statistical power</a:t>
            </a:r>
          </a:p>
          <a:p>
            <a:pPr>
              <a:tabLst>
                <a:tab pos="2584450" algn="l"/>
              </a:tabLst>
              <a:defRPr/>
            </a:pPr>
            <a:r>
              <a:rPr lang="en-US" sz="2310" dirty="0">
                <a:latin typeface="Century Gothic" panose="020B0502020202020204" pitchFamily="34" charset="0"/>
              </a:rPr>
              <a:t>If contamination is complete in T, you cannot separate the effect of the external factor from the program impact</a:t>
            </a:r>
          </a:p>
          <a:p>
            <a:pPr>
              <a:tabLst>
                <a:tab pos="2584450" algn="l"/>
              </a:tabLst>
              <a:defRPr/>
            </a:pPr>
            <a:endParaRPr lang="en-US" sz="1100" dirty="0">
              <a:latin typeface="Century Gothic" panose="020B0502020202020204" pitchFamily="34" charset="0"/>
            </a:endParaRPr>
          </a:p>
          <a:p>
            <a:pPr>
              <a:tabLst>
                <a:tab pos="2584450" algn="l"/>
              </a:tabLst>
              <a:defRPr/>
            </a:pPr>
            <a:r>
              <a:rPr lang="en-US" sz="2310" u="sng" dirty="0">
                <a:solidFill>
                  <a:srgbClr val="1E1860"/>
                </a:solidFill>
                <a:latin typeface="Century Gothic" panose="020B0502020202020204" pitchFamily="34" charset="0"/>
              </a:rPr>
              <a:t>Actions:</a:t>
            </a:r>
          </a:p>
          <a:p>
            <a:pPr>
              <a:tabLst>
                <a:tab pos="2584450" algn="l"/>
              </a:tabLst>
              <a:defRPr/>
            </a:pPr>
            <a:r>
              <a:rPr lang="en-US" sz="2310" dirty="0">
                <a:latin typeface="Century Gothic" panose="020B0502020202020204" pitchFamily="34" charset="0"/>
              </a:rPr>
              <a:t>Avoid contamination</a:t>
            </a:r>
          </a:p>
          <a:p>
            <a:pPr>
              <a:tabLst>
                <a:tab pos="2584450" algn="l"/>
              </a:tabLst>
              <a:defRPr/>
            </a:pPr>
            <a:r>
              <a:rPr lang="en-US" sz="2310" dirty="0">
                <a:latin typeface="Century Gothic" panose="020B0502020202020204" pitchFamily="34" charset="0"/>
              </a:rPr>
              <a:t>Monitor T and C groups and measure external factors.</a:t>
            </a:r>
          </a:p>
          <a:p>
            <a:pPr>
              <a:tabLst>
                <a:tab pos="2584450" algn="l"/>
              </a:tabLst>
              <a:defRPr/>
            </a:pPr>
            <a:endParaRPr lang="en-US" sz="2310" dirty="0"/>
          </a:p>
          <a:p>
            <a:pPr>
              <a:tabLst>
                <a:tab pos="2584450" algn="l"/>
              </a:tabLst>
              <a:defRPr/>
            </a:pPr>
            <a:endParaRPr lang="en-US" sz="2310" dirty="0"/>
          </a:p>
        </p:txBody>
      </p:sp>
    </p:spTree>
    <p:extLst>
      <p:ext uri="{BB962C8B-B14F-4D97-AF65-F5344CB8AC3E}">
        <p14:creationId xmlns:p14="http://schemas.microsoft.com/office/powerpoint/2010/main" val="23848553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a:xfrm>
            <a:off x="586740" y="449580"/>
            <a:ext cx="8549640" cy="502920"/>
          </a:xfrm>
        </p:spPr>
        <p:txBody>
          <a:bodyPr/>
          <a:lstStyle/>
          <a:p>
            <a:pPr algn="l"/>
            <a:r>
              <a:rPr lang="en-US" altLang="en-US" sz="3200" b="1" dirty="0">
                <a:solidFill>
                  <a:srgbClr val="A29CC0"/>
                </a:solidFill>
              </a:rPr>
              <a:t>V. Heterogeneous Impact</a:t>
            </a:r>
          </a:p>
        </p:txBody>
      </p:sp>
      <p:sp>
        <p:nvSpPr>
          <p:cNvPr id="98307" name="Content Placeholder 2"/>
          <p:cNvSpPr>
            <a:spLocks noGrp="1"/>
          </p:cNvSpPr>
          <p:nvPr>
            <p:ph idx="1"/>
          </p:nvPr>
        </p:nvSpPr>
        <p:spPr>
          <a:xfrm>
            <a:off x="457200" y="1447800"/>
            <a:ext cx="9136380" cy="5196840"/>
          </a:xfrm>
        </p:spPr>
        <p:txBody>
          <a:bodyPr/>
          <a:lstStyle/>
          <a:p>
            <a:pPr>
              <a:tabLst>
                <a:tab pos="2584450" algn="l"/>
              </a:tabLst>
              <a:defRPr/>
            </a:pPr>
            <a:r>
              <a:rPr lang="en-US" altLang="en-US" sz="2310" dirty="0">
                <a:latin typeface="Century Gothic" panose="020B0502020202020204" pitchFamily="34" charset="0"/>
              </a:rPr>
              <a:t>Program could have different impacts on different population groups. </a:t>
            </a:r>
          </a:p>
          <a:p>
            <a:pPr>
              <a:tabLst>
                <a:tab pos="2584450" algn="l"/>
              </a:tabLst>
              <a:defRPr/>
            </a:pPr>
            <a:r>
              <a:rPr lang="en-US" altLang="en-US" sz="2310" dirty="0">
                <a:latin typeface="Century Gothic" panose="020B0502020202020204" pitchFamily="34" charset="0"/>
              </a:rPr>
              <a:t>Examples: - By education level</a:t>
            </a:r>
          </a:p>
          <a:p>
            <a:pPr>
              <a:tabLst>
                <a:tab pos="2584450" algn="l"/>
              </a:tabLst>
              <a:defRPr/>
            </a:pPr>
            <a:r>
              <a:rPr lang="en-US" altLang="en-US" sz="2310" dirty="0">
                <a:latin typeface="Century Gothic" panose="020B0502020202020204" pitchFamily="34" charset="0"/>
              </a:rPr>
              <a:t>                  - By SES: poor and non-poor</a:t>
            </a:r>
          </a:p>
          <a:p>
            <a:pPr>
              <a:tabLst>
                <a:tab pos="2584450" algn="l"/>
              </a:tabLst>
              <a:defRPr/>
            </a:pPr>
            <a:r>
              <a:rPr lang="en-US" altLang="en-US" sz="2310" dirty="0">
                <a:latin typeface="Century Gothic" panose="020B0502020202020204" pitchFamily="34" charset="0"/>
              </a:rPr>
              <a:t>                  - By rural and urban areas</a:t>
            </a:r>
          </a:p>
          <a:p>
            <a:pPr>
              <a:tabLst>
                <a:tab pos="2584450" algn="l"/>
              </a:tabLst>
              <a:defRPr/>
            </a:pPr>
            <a:r>
              <a:rPr lang="en-US" altLang="en-US" sz="2310" dirty="0">
                <a:latin typeface="Century Gothic" panose="020B0502020202020204" pitchFamily="34" charset="0"/>
              </a:rPr>
              <a:t>                  - By quality services where program operates</a:t>
            </a:r>
          </a:p>
          <a:p>
            <a:pPr>
              <a:tabLst>
                <a:tab pos="2584450" algn="l"/>
              </a:tabLst>
              <a:defRPr/>
            </a:pPr>
            <a:r>
              <a:rPr lang="en-US" altLang="en-US" sz="2310" u="sng" dirty="0">
                <a:solidFill>
                  <a:srgbClr val="1E1860"/>
                </a:solidFill>
                <a:latin typeface="Century Gothic" panose="020B0502020202020204" pitchFamily="34" charset="0"/>
              </a:rPr>
              <a:t>Consequences</a:t>
            </a:r>
          </a:p>
          <a:p>
            <a:pPr lvl="1">
              <a:tabLst>
                <a:tab pos="2584450" algn="l"/>
              </a:tabLst>
              <a:defRPr/>
            </a:pPr>
            <a:r>
              <a:rPr lang="en-US" altLang="en-US" sz="2310" dirty="0">
                <a:latin typeface="Century Gothic" panose="020B0502020202020204" pitchFamily="34" charset="0"/>
              </a:rPr>
              <a:t>- </a:t>
            </a:r>
            <a:r>
              <a:rPr lang="en-US" altLang="en-US" sz="2310" u="sng" dirty="0">
                <a:latin typeface="Century Gothic" panose="020B0502020202020204" pitchFamily="34" charset="0"/>
              </a:rPr>
              <a:t>Average program impact</a:t>
            </a:r>
            <a:r>
              <a:rPr lang="en-US" altLang="en-US" sz="2310" dirty="0">
                <a:latin typeface="Century Gothic" panose="020B0502020202020204" pitchFamily="34" charset="0"/>
              </a:rPr>
              <a:t> for the entire treatment group hides the high (or low) impact on particular subgroups</a:t>
            </a:r>
          </a:p>
          <a:p>
            <a:pPr lvl="1">
              <a:tabLst>
                <a:tab pos="2584450" algn="l"/>
              </a:tabLst>
              <a:defRPr/>
            </a:pPr>
            <a:r>
              <a:rPr lang="en-US" altLang="en-US" sz="2310" dirty="0">
                <a:latin typeface="Century Gothic" panose="020B0502020202020204" pitchFamily="34" charset="0"/>
              </a:rPr>
              <a:t>- The average program impact may not be informative for policy decisions.</a:t>
            </a:r>
          </a:p>
          <a:p>
            <a:pPr>
              <a:tabLst>
                <a:tab pos="2584450" algn="l"/>
              </a:tabLst>
              <a:defRPr/>
            </a:pPr>
            <a:r>
              <a:rPr lang="en-US" altLang="en-US" sz="2310" u="sng" dirty="0">
                <a:solidFill>
                  <a:srgbClr val="1E1860"/>
                </a:solidFill>
                <a:latin typeface="Century Gothic" panose="020B0502020202020204" pitchFamily="34" charset="0"/>
              </a:rPr>
              <a:t>Actions</a:t>
            </a:r>
          </a:p>
          <a:p>
            <a:pPr lvl="1">
              <a:tabLst>
                <a:tab pos="2584450" algn="l"/>
              </a:tabLst>
              <a:defRPr/>
            </a:pPr>
            <a:r>
              <a:rPr lang="en-US" altLang="en-US" sz="2310" dirty="0">
                <a:latin typeface="Century Gothic" panose="020B0502020202020204" pitchFamily="34" charset="0"/>
              </a:rPr>
              <a:t>- Define subgroups of interest in evaluation design and in sampling design; power calculation for each subgroup (larger n and budget)</a:t>
            </a:r>
          </a:p>
          <a:p>
            <a:pPr lvl="1">
              <a:tabLst>
                <a:tab pos="2584450" algn="l"/>
              </a:tabLst>
              <a:defRPr/>
            </a:pPr>
            <a:r>
              <a:rPr lang="en-US" altLang="en-US" sz="2310" dirty="0">
                <a:latin typeface="Century Gothic" panose="020B0502020202020204" pitchFamily="34" charset="0"/>
              </a:rPr>
              <a:t>- Model the heterogeneity of impact in estimation strategy </a:t>
            </a:r>
          </a:p>
          <a:p>
            <a:pPr>
              <a:tabLst>
                <a:tab pos="2584450" algn="l"/>
              </a:tabLst>
              <a:defRPr/>
            </a:pPr>
            <a:endParaRPr lang="en-US" altLang="en-US" sz="2310" dirty="0"/>
          </a:p>
        </p:txBody>
      </p:sp>
    </p:spTree>
    <p:extLst>
      <p:ext uri="{BB962C8B-B14F-4D97-AF65-F5344CB8AC3E}">
        <p14:creationId xmlns:p14="http://schemas.microsoft.com/office/powerpoint/2010/main" val="12706788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body" idx="1"/>
          </p:nvPr>
        </p:nvSpPr>
        <p:spPr>
          <a:xfrm>
            <a:off x="76200" y="304800"/>
            <a:ext cx="9806940" cy="7025640"/>
          </a:xfrm>
        </p:spPr>
        <p:txBody>
          <a:bodyPr lIns="99537" tIns="48895" rIns="99537" bIns="48895"/>
          <a:lstStyle/>
          <a:p>
            <a:pPr>
              <a:tabLst>
                <a:tab pos="2584450" algn="l"/>
              </a:tabLst>
            </a:pPr>
            <a:r>
              <a:rPr lang="en-US" altLang="en-US" sz="3200" b="1" dirty="0">
                <a:solidFill>
                  <a:srgbClr val="A29CC0"/>
                </a:solidFill>
                <a:latin typeface="Century Gothic" panose="020B0502020202020204" pitchFamily="34" charset="0"/>
              </a:rPr>
              <a:t>Example</a:t>
            </a:r>
          </a:p>
          <a:p>
            <a:pPr>
              <a:tabLst>
                <a:tab pos="2584450" algn="l"/>
              </a:tabLst>
            </a:pPr>
            <a:endParaRPr lang="en-US" altLang="en-US" sz="2310" b="1" dirty="0">
              <a:solidFill>
                <a:srgbClr val="FFFF00"/>
              </a:solidFill>
            </a:endParaRPr>
          </a:p>
          <a:p>
            <a:pPr>
              <a:tabLst>
                <a:tab pos="2584450" algn="l"/>
              </a:tabLst>
            </a:pPr>
            <a:endParaRPr lang="en-US" altLang="en-US" sz="2310" b="1" dirty="0">
              <a:solidFill>
                <a:srgbClr val="FFFF00"/>
              </a:solidFill>
            </a:endParaRPr>
          </a:p>
          <a:p>
            <a:pPr algn="l">
              <a:tabLst>
                <a:tab pos="2584450" algn="l"/>
              </a:tabLst>
            </a:pPr>
            <a:r>
              <a:rPr lang="en-US" altLang="en-US" sz="2310" dirty="0"/>
              <a:t>	</a:t>
            </a:r>
            <a:r>
              <a:rPr lang="en-US" altLang="en-US" sz="2000" dirty="0"/>
              <a:t>    </a:t>
            </a:r>
            <a:r>
              <a:rPr lang="en-US" altLang="en-US" sz="2000" u="sng" dirty="0">
                <a:latin typeface="Century Gothic" panose="020B0502020202020204" pitchFamily="34" charset="0"/>
              </a:rPr>
              <a:t>Group</a:t>
            </a:r>
            <a:r>
              <a:rPr lang="en-US" altLang="en-US" sz="2000" dirty="0">
                <a:latin typeface="Century Gothic" panose="020B0502020202020204" pitchFamily="34" charset="0"/>
              </a:rPr>
              <a:t>			              </a:t>
            </a:r>
            <a:r>
              <a:rPr lang="en-US" altLang="en-US" sz="2000" u="sng" dirty="0">
                <a:latin typeface="Century Gothic" panose="020B0502020202020204" pitchFamily="34" charset="0"/>
              </a:rPr>
              <a:t>Impact      % Population</a:t>
            </a:r>
          </a:p>
          <a:p>
            <a:pPr algn="l">
              <a:tabLst>
                <a:tab pos="2584450" algn="l"/>
              </a:tabLst>
            </a:pPr>
            <a:r>
              <a:rPr lang="en-US" altLang="en-US" sz="2310" dirty="0">
                <a:latin typeface="Century Gothic" panose="020B0502020202020204" pitchFamily="34" charset="0"/>
              </a:rPr>
              <a:t>	  - Extreme poor		     -10		      20%</a:t>
            </a:r>
          </a:p>
          <a:p>
            <a:pPr algn="l">
              <a:tabLst>
                <a:tab pos="2584450" algn="l"/>
              </a:tabLst>
            </a:pPr>
            <a:r>
              <a:rPr lang="en-US" altLang="en-US" sz="2310" dirty="0">
                <a:latin typeface="Century Gothic" panose="020B0502020202020204" pitchFamily="34" charset="0"/>
              </a:rPr>
              <a:t>	  - Non-extreme poor	       -5		      20%</a:t>
            </a:r>
          </a:p>
          <a:p>
            <a:pPr algn="l">
              <a:tabLst>
                <a:tab pos="2584450" algn="l"/>
              </a:tabLst>
            </a:pPr>
            <a:r>
              <a:rPr lang="en-US" altLang="en-US" sz="2310" dirty="0">
                <a:latin typeface="Century Gothic" panose="020B0502020202020204" pitchFamily="34" charset="0"/>
              </a:rPr>
              <a:t>	  - Non-poor		       	        0		      60%</a:t>
            </a: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Average Program Impact =  (-10) x (0.20)  + (-5) x (0.20) + (0) x (0.60)</a:t>
            </a:r>
          </a:p>
          <a:p>
            <a:pPr>
              <a:tabLst>
                <a:tab pos="2584450" algn="l"/>
              </a:tabLst>
            </a:pPr>
            <a:r>
              <a:rPr lang="en-US" altLang="en-US" sz="2310" dirty="0">
                <a:latin typeface="Century Gothic" panose="020B0502020202020204" pitchFamily="34" charset="0"/>
              </a:rPr>
              <a:t>			    =          -2           +       (-1)         +       0</a:t>
            </a:r>
          </a:p>
          <a:p>
            <a:pPr>
              <a:tabLst>
                <a:tab pos="2584450" algn="l"/>
              </a:tabLst>
            </a:pPr>
            <a:r>
              <a:rPr lang="en-US" altLang="en-US" sz="2310" dirty="0">
                <a:latin typeface="Century Gothic" panose="020B0502020202020204" pitchFamily="34" charset="0"/>
              </a:rPr>
              <a:t>			    =      </a:t>
            </a:r>
            <a:r>
              <a:rPr lang="en-US" altLang="en-US" sz="2310" b="1" dirty="0">
                <a:latin typeface="Century Gothic" panose="020B0502020202020204" pitchFamily="34" charset="0"/>
              </a:rPr>
              <a:t>    -3</a:t>
            </a:r>
          </a:p>
          <a:p>
            <a:pPr>
              <a:tabLst>
                <a:tab pos="2584450" algn="l"/>
              </a:tabLst>
            </a:pPr>
            <a:endParaRPr lang="en-US" altLang="en-US" sz="110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Average Program Impact </a:t>
            </a:r>
            <a:r>
              <a:rPr lang="en-US" altLang="en-US" sz="2310" u="sng" dirty="0">
                <a:latin typeface="Century Gothic" panose="020B0502020202020204" pitchFamily="34" charset="0"/>
              </a:rPr>
              <a:t>underestimates</a:t>
            </a:r>
            <a:r>
              <a:rPr lang="en-US" altLang="en-US" sz="2310" dirty="0">
                <a:latin typeface="Century Gothic" panose="020B0502020202020204" pitchFamily="34" charset="0"/>
              </a:rPr>
              <a:t> impact on the poor categories,</a:t>
            </a: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 and, on the poor as a whole,</a:t>
            </a:r>
          </a:p>
          <a:p>
            <a:pPr>
              <a:tabLst>
                <a:tab pos="2584450" algn="l"/>
              </a:tabLst>
            </a:pPr>
            <a:endParaRPr lang="en-US" altLang="en-US" sz="2310" dirty="0">
              <a:latin typeface="Century Gothic" panose="020B0502020202020204" pitchFamily="34" charset="0"/>
            </a:endParaRPr>
          </a:p>
          <a:p>
            <a:pPr>
              <a:tabLst>
                <a:tab pos="2584450" algn="l"/>
              </a:tabLst>
            </a:pPr>
            <a:r>
              <a:rPr lang="en-US" altLang="en-US" sz="2310" dirty="0">
                <a:latin typeface="Century Gothic" panose="020B0502020202020204" pitchFamily="34" charset="0"/>
              </a:rPr>
              <a:t>Average program impact on the poor = (-10)x(20/40) + (-5)x(20/40) = -7.5</a:t>
            </a:r>
          </a:p>
          <a:p>
            <a:pPr>
              <a:tabLst>
                <a:tab pos="2584450" algn="l"/>
              </a:tabLst>
            </a:pPr>
            <a:endParaRPr lang="en-US" altLang="en-US" sz="231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44819386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586740" y="449580"/>
            <a:ext cx="8549640" cy="502920"/>
          </a:xfrm>
        </p:spPr>
        <p:txBody>
          <a:bodyPr/>
          <a:lstStyle/>
          <a:p>
            <a:pPr algn="l"/>
            <a:r>
              <a:rPr lang="en-US" altLang="en-US" sz="3200" b="1" dirty="0">
                <a:solidFill>
                  <a:srgbClr val="A29CC0"/>
                </a:solidFill>
                <a:latin typeface="Century Gothic" panose="020B0502020202020204" pitchFamily="34" charset="0"/>
              </a:rPr>
              <a:t>VI. Timing</a:t>
            </a:r>
          </a:p>
        </p:txBody>
      </p:sp>
      <p:sp>
        <p:nvSpPr>
          <p:cNvPr id="98307" name="Content Placeholder 2"/>
          <p:cNvSpPr>
            <a:spLocks noGrp="1"/>
          </p:cNvSpPr>
          <p:nvPr>
            <p:ph idx="1"/>
          </p:nvPr>
        </p:nvSpPr>
        <p:spPr>
          <a:xfrm>
            <a:off x="493391" y="1248465"/>
            <a:ext cx="9136380" cy="5196840"/>
          </a:xfrm>
        </p:spPr>
        <p:txBody>
          <a:bodyPr/>
          <a:lstStyle/>
          <a:p>
            <a:pPr>
              <a:tabLst>
                <a:tab pos="2584450" algn="l"/>
              </a:tabLst>
              <a:defRPr/>
            </a:pPr>
            <a:r>
              <a:rPr lang="en-US" altLang="en-US" sz="2310" dirty="0">
                <a:latin typeface="Century Gothic" panose="020B0502020202020204" pitchFamily="34" charset="0"/>
              </a:rPr>
              <a:t>Design should allow enough time for program to have a measurable effect on the outcome.</a:t>
            </a:r>
          </a:p>
          <a:p>
            <a:pPr>
              <a:tabLst>
                <a:tab pos="2584450" algn="l"/>
              </a:tabLst>
              <a:defRPr/>
            </a:pPr>
            <a:r>
              <a:rPr lang="en-US" altLang="en-US" sz="2310" dirty="0">
                <a:latin typeface="Century Gothic" panose="020B0502020202020204" pitchFamily="34" charset="0"/>
              </a:rPr>
              <a:t>Ex.: Should you estimate impact at midline of at </a:t>
            </a:r>
            <a:r>
              <a:rPr lang="en-US" altLang="en-US" sz="2310" dirty="0" err="1">
                <a:latin typeface="Century Gothic" panose="020B0502020202020204" pitchFamily="34" charset="0"/>
              </a:rPr>
              <a:t>endline</a:t>
            </a:r>
            <a:r>
              <a:rPr lang="en-US" altLang="en-US" sz="2310" dirty="0">
                <a:latin typeface="Century Gothic" panose="020B0502020202020204" pitchFamily="34" charset="0"/>
              </a:rPr>
              <a:t>?</a:t>
            </a:r>
          </a:p>
          <a:p>
            <a:pPr>
              <a:tabLst>
                <a:tab pos="2584450" algn="l"/>
              </a:tabLst>
              <a:defRPr/>
            </a:pPr>
            <a:endParaRPr lang="en-US" altLang="en-US" sz="2310" dirty="0"/>
          </a:p>
          <a:p>
            <a:pPr>
              <a:tabLst>
                <a:tab pos="2584450" algn="l"/>
              </a:tabLst>
              <a:defRPr/>
            </a:pPr>
            <a:endParaRPr lang="en-US" altLang="en-US" sz="2310" dirty="0"/>
          </a:p>
        </p:txBody>
      </p:sp>
      <p:sp>
        <p:nvSpPr>
          <p:cNvPr id="112644" name="Freeform 2"/>
          <p:cNvSpPr>
            <a:spLocks/>
          </p:cNvSpPr>
          <p:nvPr/>
        </p:nvSpPr>
        <p:spPr bwMode="auto">
          <a:xfrm>
            <a:off x="1592580" y="25730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12645" name="Line 3"/>
          <p:cNvSpPr>
            <a:spLocks noChangeShapeType="1"/>
          </p:cNvSpPr>
          <p:nvPr/>
        </p:nvSpPr>
        <p:spPr bwMode="auto">
          <a:xfrm flipV="1">
            <a:off x="1592580" y="50876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46" name="Line 5"/>
          <p:cNvSpPr>
            <a:spLocks noChangeShapeType="1"/>
          </p:cNvSpPr>
          <p:nvPr/>
        </p:nvSpPr>
        <p:spPr bwMode="auto">
          <a:xfrm flipV="1">
            <a:off x="2933700" y="60934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47" name="Line 6"/>
          <p:cNvSpPr>
            <a:spLocks noChangeShapeType="1"/>
          </p:cNvSpPr>
          <p:nvPr/>
        </p:nvSpPr>
        <p:spPr bwMode="auto">
          <a:xfrm flipV="1">
            <a:off x="7627620" y="29921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48" name="Text Box 9"/>
          <p:cNvSpPr txBox="1">
            <a:spLocks noChangeArrowheads="1"/>
          </p:cNvSpPr>
          <p:nvPr/>
        </p:nvSpPr>
        <p:spPr bwMode="auto">
          <a:xfrm>
            <a:off x="2312233" y="6942138"/>
            <a:ext cx="1239443" cy="61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lnSpc>
                <a:spcPct val="90000"/>
              </a:lnSpc>
              <a:spcBef>
                <a:spcPct val="0"/>
              </a:spcBef>
              <a:buClrTx/>
              <a:buSzTx/>
              <a:buFontTx/>
              <a:buNone/>
            </a:pPr>
            <a:r>
              <a:rPr lang="en-US" altLang="en-US" sz="1980" dirty="0">
                <a:latin typeface="Century Gothic" panose="020B0502020202020204" pitchFamily="34" charset="0"/>
              </a:rPr>
              <a:t>Program</a:t>
            </a:r>
          </a:p>
          <a:p>
            <a:pPr algn="ctr">
              <a:lnSpc>
                <a:spcPct val="80000"/>
              </a:lnSpc>
              <a:spcBef>
                <a:spcPct val="0"/>
              </a:spcBef>
              <a:buClrTx/>
              <a:buSzTx/>
              <a:buFontTx/>
              <a:buNone/>
            </a:pPr>
            <a:r>
              <a:rPr lang="en-US" altLang="en-US" sz="1980" dirty="0">
                <a:latin typeface="Century Gothic" panose="020B0502020202020204" pitchFamily="34" charset="0"/>
              </a:rPr>
              <a:t>start</a:t>
            </a:r>
          </a:p>
        </p:txBody>
      </p:sp>
      <p:sp>
        <p:nvSpPr>
          <p:cNvPr id="112649" name="Text Box 10"/>
          <p:cNvSpPr txBox="1">
            <a:spLocks noChangeArrowheads="1"/>
          </p:cNvSpPr>
          <p:nvPr/>
        </p:nvSpPr>
        <p:spPr bwMode="auto">
          <a:xfrm>
            <a:off x="6873240" y="6896736"/>
            <a:ext cx="150876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1980" dirty="0">
                <a:latin typeface="Century Gothic" panose="020B0502020202020204" pitchFamily="34" charset="0"/>
              </a:rPr>
              <a:t>Program end</a:t>
            </a:r>
          </a:p>
        </p:txBody>
      </p:sp>
      <p:sp>
        <p:nvSpPr>
          <p:cNvPr id="112650" name="Text Box 12"/>
          <p:cNvSpPr txBox="1">
            <a:spLocks noChangeArrowheads="1"/>
          </p:cNvSpPr>
          <p:nvPr/>
        </p:nvSpPr>
        <p:spPr bwMode="auto">
          <a:xfrm>
            <a:off x="212074" y="2387917"/>
            <a:ext cx="1380506"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1980" dirty="0"/>
          </a:p>
          <a:p>
            <a:pPr>
              <a:spcBef>
                <a:spcPct val="0"/>
              </a:spcBef>
              <a:buClrTx/>
              <a:buSzTx/>
              <a:buFontTx/>
              <a:buNone/>
            </a:pPr>
            <a:r>
              <a:rPr lang="en-US" altLang="en-US" sz="1980" dirty="0">
                <a:latin typeface="Century Gothic" panose="020B0502020202020204" pitchFamily="34" charset="0"/>
              </a:rPr>
              <a:t>Outcome</a:t>
            </a:r>
          </a:p>
        </p:txBody>
      </p:sp>
      <p:sp>
        <p:nvSpPr>
          <p:cNvPr id="112651" name="Text Box 14"/>
          <p:cNvSpPr txBox="1">
            <a:spLocks noChangeArrowheads="1"/>
          </p:cNvSpPr>
          <p:nvPr/>
        </p:nvSpPr>
        <p:spPr bwMode="auto">
          <a:xfrm>
            <a:off x="8032750" y="3914141"/>
            <a:ext cx="142218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Program </a:t>
            </a:r>
          </a:p>
          <a:p>
            <a:pPr>
              <a:spcBef>
                <a:spcPct val="0"/>
              </a:spcBef>
              <a:buClrTx/>
              <a:buSzTx/>
              <a:buFontTx/>
              <a:buNone/>
            </a:pPr>
            <a:r>
              <a:rPr lang="en-US" altLang="en-US" sz="2200" b="1" dirty="0">
                <a:solidFill>
                  <a:schemeClr val="tx2"/>
                </a:solidFill>
                <a:latin typeface="Century Gothic" panose="020B0502020202020204" pitchFamily="34" charset="0"/>
              </a:rPr>
              <a:t>Impact</a:t>
            </a:r>
            <a:endParaRPr lang="en-US" altLang="en-US" sz="2420" b="1" dirty="0">
              <a:solidFill>
                <a:schemeClr val="tx2"/>
              </a:solidFill>
              <a:latin typeface="Century Gothic" panose="020B0502020202020204" pitchFamily="34" charset="0"/>
            </a:endParaRPr>
          </a:p>
        </p:txBody>
      </p:sp>
      <p:sp>
        <p:nvSpPr>
          <p:cNvPr id="112652" name="Line 15"/>
          <p:cNvSpPr>
            <a:spLocks noChangeShapeType="1"/>
          </p:cNvSpPr>
          <p:nvPr/>
        </p:nvSpPr>
        <p:spPr bwMode="auto">
          <a:xfrm>
            <a:off x="1592580" y="61353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53" name="AutoShape 16"/>
          <p:cNvSpPr>
            <a:spLocks/>
          </p:cNvSpPr>
          <p:nvPr/>
        </p:nvSpPr>
        <p:spPr bwMode="auto">
          <a:xfrm>
            <a:off x="7879080" y="3662680"/>
            <a:ext cx="167640" cy="1362075"/>
          </a:xfrm>
          <a:prstGeom prst="rightBrace">
            <a:avLst>
              <a:gd name="adj1" fmla="val 70830"/>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12654" name="Line 3"/>
          <p:cNvSpPr>
            <a:spLocks noChangeShapeType="1"/>
          </p:cNvSpPr>
          <p:nvPr/>
        </p:nvSpPr>
        <p:spPr bwMode="auto">
          <a:xfrm flipV="1">
            <a:off x="2923223" y="36522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55" name="Oval 17"/>
          <p:cNvSpPr>
            <a:spLocks noChangeArrowheads="1"/>
          </p:cNvSpPr>
          <p:nvPr/>
        </p:nvSpPr>
        <p:spPr bwMode="auto">
          <a:xfrm>
            <a:off x="2870835" y="60725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12656" name="Oval 18"/>
          <p:cNvSpPr>
            <a:spLocks noChangeArrowheads="1"/>
          </p:cNvSpPr>
          <p:nvPr/>
        </p:nvSpPr>
        <p:spPr bwMode="auto">
          <a:xfrm>
            <a:off x="7564755" y="35998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12657" name="Oval 19"/>
          <p:cNvSpPr>
            <a:spLocks noChangeArrowheads="1"/>
          </p:cNvSpPr>
          <p:nvPr/>
        </p:nvSpPr>
        <p:spPr bwMode="auto">
          <a:xfrm>
            <a:off x="7575233" y="50247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12658" name="Text Box 7"/>
          <p:cNvSpPr txBox="1">
            <a:spLocks noChangeArrowheads="1"/>
          </p:cNvSpPr>
          <p:nvPr/>
        </p:nvSpPr>
        <p:spPr bwMode="auto">
          <a:xfrm>
            <a:off x="7711440" y="3048001"/>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112659" name="Text Box 8"/>
          <p:cNvSpPr txBox="1">
            <a:spLocks noChangeArrowheads="1"/>
          </p:cNvSpPr>
          <p:nvPr/>
        </p:nvSpPr>
        <p:spPr bwMode="auto">
          <a:xfrm>
            <a:off x="7795260" y="4946175"/>
            <a:ext cx="1320165"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cxnSp>
        <p:nvCxnSpPr>
          <p:cNvPr id="112660" name="Straight Connector 2"/>
          <p:cNvCxnSpPr>
            <a:cxnSpLocks noChangeShapeType="1"/>
          </p:cNvCxnSpPr>
          <p:nvPr/>
        </p:nvCxnSpPr>
        <p:spPr bwMode="auto">
          <a:xfrm>
            <a:off x="7627620" y="6896735"/>
            <a:ext cx="0" cy="90805"/>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12661" name="Straight Connector 25"/>
          <p:cNvCxnSpPr>
            <a:cxnSpLocks noChangeShapeType="1"/>
          </p:cNvCxnSpPr>
          <p:nvPr/>
        </p:nvCxnSpPr>
        <p:spPr bwMode="auto">
          <a:xfrm>
            <a:off x="2930208" y="6889750"/>
            <a:ext cx="0" cy="90805"/>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112662" name="Straight Connector 26"/>
          <p:cNvCxnSpPr>
            <a:cxnSpLocks noChangeShapeType="1"/>
          </p:cNvCxnSpPr>
          <p:nvPr/>
        </p:nvCxnSpPr>
        <p:spPr bwMode="auto">
          <a:xfrm>
            <a:off x="5364480" y="6886258"/>
            <a:ext cx="0" cy="90805"/>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112663" name="Text Box 10"/>
          <p:cNvSpPr txBox="1">
            <a:spLocks noChangeArrowheads="1"/>
          </p:cNvSpPr>
          <p:nvPr/>
        </p:nvSpPr>
        <p:spPr bwMode="auto">
          <a:xfrm>
            <a:off x="4610100" y="6987540"/>
            <a:ext cx="1508760"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1980" dirty="0">
                <a:latin typeface="Century Gothic" panose="020B0502020202020204" pitchFamily="34" charset="0"/>
              </a:rPr>
              <a:t>Midline</a:t>
            </a:r>
          </a:p>
        </p:txBody>
      </p:sp>
      <p:sp>
        <p:nvSpPr>
          <p:cNvPr id="112664" name="AutoShape 16"/>
          <p:cNvSpPr>
            <a:spLocks/>
          </p:cNvSpPr>
          <p:nvPr/>
        </p:nvSpPr>
        <p:spPr bwMode="auto">
          <a:xfrm>
            <a:off x="5434330" y="4879817"/>
            <a:ext cx="122238" cy="670560"/>
          </a:xfrm>
          <a:prstGeom prst="rightBrace">
            <a:avLst>
              <a:gd name="adj1" fmla="val 70451"/>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12665" name="Line 6"/>
          <p:cNvSpPr>
            <a:spLocks noChangeShapeType="1"/>
          </p:cNvSpPr>
          <p:nvPr/>
        </p:nvSpPr>
        <p:spPr bwMode="auto">
          <a:xfrm flipV="1">
            <a:off x="5364480" y="4874578"/>
            <a:ext cx="6985" cy="203962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12666" name="Text Box 14"/>
          <p:cNvSpPr txBox="1">
            <a:spLocks noChangeArrowheads="1"/>
          </p:cNvSpPr>
          <p:nvPr/>
        </p:nvSpPr>
        <p:spPr bwMode="auto">
          <a:xfrm>
            <a:off x="5532121" y="4808221"/>
            <a:ext cx="880369" cy="56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540" dirty="0">
                <a:solidFill>
                  <a:schemeClr val="tx2"/>
                </a:solidFill>
                <a:latin typeface="Century Gothic" panose="020B0502020202020204" pitchFamily="34" charset="0"/>
              </a:rPr>
              <a:t>Smaller</a:t>
            </a:r>
          </a:p>
          <a:p>
            <a:pPr>
              <a:spcBef>
                <a:spcPct val="0"/>
              </a:spcBef>
              <a:buClrTx/>
              <a:buSzTx/>
              <a:buFontTx/>
              <a:buNone/>
            </a:pPr>
            <a:r>
              <a:rPr lang="en-US" altLang="en-US" sz="1540" dirty="0">
                <a:solidFill>
                  <a:schemeClr val="tx2"/>
                </a:solidFill>
                <a:latin typeface="Century Gothic" panose="020B0502020202020204" pitchFamily="34" charset="0"/>
              </a:rPr>
              <a:t>Impact</a:t>
            </a:r>
          </a:p>
        </p:txBody>
      </p:sp>
    </p:spTree>
    <p:extLst>
      <p:ext uri="{BB962C8B-B14F-4D97-AF65-F5344CB8AC3E}">
        <p14:creationId xmlns:p14="http://schemas.microsoft.com/office/powerpoint/2010/main" val="22308975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xfrm>
            <a:off x="304800" y="1524000"/>
            <a:ext cx="9220200" cy="6035040"/>
          </a:xfrm>
        </p:spPr>
        <p:txBody>
          <a:bodyPr lIns="99537" tIns="48895" rIns="99537" bIns="48895"/>
          <a:lstStyle/>
          <a:p>
            <a:pPr>
              <a:tabLst>
                <a:tab pos="2584450" algn="l"/>
              </a:tabLst>
              <a:defRPr/>
            </a:pPr>
            <a:r>
              <a:rPr lang="en-US" sz="2310" dirty="0">
                <a:latin typeface="Century Gothic" panose="020B0502020202020204" pitchFamily="34" charset="0"/>
              </a:rPr>
              <a:t>So, for </a:t>
            </a:r>
            <a:r>
              <a:rPr lang="en-US" sz="2310" b="1" u="sng" dirty="0">
                <a:solidFill>
                  <a:srgbClr val="1E1860"/>
                </a:solidFill>
                <a:latin typeface="Century Gothic" panose="020B0502020202020204" pitchFamily="34" charset="0"/>
              </a:rPr>
              <a:t>internal validity</a:t>
            </a:r>
            <a:r>
              <a:rPr lang="en-US" sz="2310" dirty="0">
                <a:latin typeface="Century Gothic" panose="020B0502020202020204" pitchFamily="34" charset="0"/>
              </a:rPr>
              <a:t>, evaluations designs should address:</a:t>
            </a:r>
          </a:p>
          <a:p>
            <a:pPr>
              <a:tabLst>
                <a:tab pos="2584450" algn="l"/>
              </a:tabLst>
              <a:defRPr/>
            </a:pPr>
            <a:endParaRPr lang="en-US" sz="1155" dirty="0">
              <a:latin typeface="Century Gothic" panose="020B0502020202020204" pitchFamily="34" charset="0"/>
            </a:endParaRPr>
          </a:p>
          <a:p>
            <a:pPr>
              <a:tabLst>
                <a:tab pos="2584450" algn="l"/>
              </a:tabLst>
              <a:defRPr/>
            </a:pPr>
            <a:r>
              <a:rPr lang="en-US" sz="2310" dirty="0">
                <a:latin typeface="Century Gothic" panose="020B0502020202020204" pitchFamily="34" charset="0"/>
              </a:rPr>
              <a:t>	  - Multiple factors</a:t>
            </a:r>
          </a:p>
          <a:p>
            <a:pPr>
              <a:tabLst>
                <a:tab pos="2584450" algn="l"/>
              </a:tabLst>
              <a:defRPr/>
            </a:pPr>
            <a:r>
              <a:rPr lang="en-US" sz="2310" dirty="0">
                <a:latin typeface="Century Gothic" panose="020B0502020202020204" pitchFamily="34" charset="0"/>
              </a:rPr>
              <a:t>	  - Selection bias</a:t>
            </a:r>
          </a:p>
          <a:p>
            <a:pPr>
              <a:tabLst>
                <a:tab pos="2584450" algn="l"/>
              </a:tabLst>
              <a:defRPr/>
            </a:pPr>
            <a:r>
              <a:rPr lang="en-US" sz="2310" dirty="0">
                <a:latin typeface="Century Gothic" panose="020B0502020202020204" pitchFamily="34" charset="0"/>
              </a:rPr>
              <a:t>	  - Spillovers</a:t>
            </a:r>
          </a:p>
          <a:p>
            <a:pPr>
              <a:tabLst>
                <a:tab pos="2584450" algn="l"/>
              </a:tabLst>
              <a:defRPr/>
            </a:pPr>
            <a:r>
              <a:rPr lang="en-US" sz="2310" dirty="0">
                <a:latin typeface="Century Gothic" panose="020B0502020202020204" pitchFamily="34" charset="0"/>
              </a:rPr>
              <a:t>	  - Contamination</a:t>
            </a:r>
          </a:p>
          <a:p>
            <a:pPr>
              <a:tabLst>
                <a:tab pos="2584450" algn="l"/>
              </a:tabLst>
              <a:defRPr/>
            </a:pPr>
            <a:r>
              <a:rPr lang="en-US" sz="2310" dirty="0">
                <a:latin typeface="Century Gothic" panose="020B0502020202020204" pitchFamily="34" charset="0"/>
              </a:rPr>
              <a:t>	  - Heterogeneous impacts</a:t>
            </a:r>
          </a:p>
          <a:p>
            <a:pPr>
              <a:tabLst>
                <a:tab pos="2584450" algn="l"/>
              </a:tabLst>
              <a:defRPr/>
            </a:pPr>
            <a:r>
              <a:rPr lang="en-US" sz="2310" dirty="0">
                <a:latin typeface="Century Gothic" panose="020B0502020202020204" pitchFamily="34" charset="0"/>
              </a:rPr>
              <a:t>	  - Timing of effects</a:t>
            </a:r>
          </a:p>
          <a:p>
            <a:pPr>
              <a:tabLst>
                <a:tab pos="2584450" algn="l"/>
              </a:tabLst>
              <a:defRPr/>
            </a:pPr>
            <a:endParaRPr lang="en-US" sz="2310" dirty="0">
              <a:latin typeface="Century Gothic" panose="020B0502020202020204" pitchFamily="34" charset="0"/>
            </a:endParaRPr>
          </a:p>
          <a:p>
            <a:pPr>
              <a:defRPr/>
            </a:pPr>
            <a:r>
              <a:rPr lang="en-US" sz="2310" dirty="0">
                <a:latin typeface="Century Gothic" panose="020B0502020202020204" pitchFamily="34" charset="0"/>
              </a:rPr>
              <a:t>Good evaluation designs should also have </a:t>
            </a:r>
            <a:r>
              <a:rPr lang="en-US" sz="2310" b="1" u="sng" dirty="0">
                <a:solidFill>
                  <a:srgbClr val="1E1860"/>
                </a:solidFill>
                <a:latin typeface="Century Gothic" panose="020B0502020202020204" pitchFamily="34" charset="0"/>
              </a:rPr>
              <a:t>external validity</a:t>
            </a:r>
            <a:r>
              <a:rPr lang="en-US" sz="2310" u="sng" dirty="0">
                <a:solidFill>
                  <a:srgbClr val="1E1860"/>
                </a:solidFill>
                <a:latin typeface="Century Gothic" panose="020B0502020202020204" pitchFamily="34" charset="0"/>
              </a:rPr>
              <a:t>.</a:t>
            </a:r>
            <a:endParaRPr lang="en-US" sz="2310" dirty="0">
              <a:solidFill>
                <a:srgbClr val="1E1860"/>
              </a:solidFill>
              <a:latin typeface="Century Gothic" panose="020B0502020202020204" pitchFamily="34" charset="0"/>
            </a:endParaRPr>
          </a:p>
        </p:txBody>
      </p:sp>
      <p:sp>
        <p:nvSpPr>
          <p:cNvPr id="114691" name="Text Box 3"/>
          <p:cNvSpPr txBox="1">
            <a:spLocks noChangeArrowheads="1"/>
          </p:cNvSpPr>
          <p:nvPr/>
        </p:nvSpPr>
        <p:spPr bwMode="auto">
          <a:xfrm>
            <a:off x="152400" y="381000"/>
            <a:ext cx="98347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So, Key Issues to Consider for Evaluation Design:</a:t>
            </a:r>
          </a:p>
        </p:txBody>
      </p:sp>
    </p:spTree>
    <p:extLst>
      <p:ext uri="{BB962C8B-B14F-4D97-AF65-F5344CB8AC3E}">
        <p14:creationId xmlns:p14="http://schemas.microsoft.com/office/powerpoint/2010/main" val="243779691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502920" y="1120140"/>
            <a:ext cx="8884920" cy="6454140"/>
          </a:xfrm>
        </p:spPr>
        <p:txBody>
          <a:bodyPr/>
          <a:lstStyle/>
          <a:p>
            <a:pPr>
              <a:lnSpc>
                <a:spcPct val="50000"/>
              </a:lnSpc>
              <a:buFontTx/>
              <a:buNone/>
            </a:pPr>
            <a:endParaRPr lang="en-US" altLang="en-US" sz="2200" b="1" dirty="0"/>
          </a:p>
          <a:p>
            <a:pPr>
              <a:buFontTx/>
              <a:buNone/>
            </a:pPr>
            <a:r>
              <a:rPr lang="en-US" altLang="en-US" sz="2200" b="1" dirty="0">
                <a:solidFill>
                  <a:schemeClr val="tx2"/>
                </a:solidFill>
                <a:latin typeface="Century Gothic" panose="020B0502020202020204" pitchFamily="34" charset="0"/>
              </a:rPr>
              <a:t>All programs/projects have </a:t>
            </a:r>
            <a:r>
              <a:rPr lang="en-US" altLang="en-US" sz="2200" dirty="0">
                <a:solidFill>
                  <a:schemeClr val="tx2"/>
                </a:solidFill>
                <a:latin typeface="Century Gothic" panose="020B0502020202020204" pitchFamily="34" charset="0"/>
              </a:rPr>
              <a:t>(implicitly or explicitly)</a:t>
            </a:r>
            <a:r>
              <a:rPr lang="en-US" altLang="en-US" sz="2200" b="1" dirty="0">
                <a:solidFill>
                  <a:schemeClr val="tx2"/>
                </a:solidFill>
                <a:latin typeface="Century Gothic" panose="020B0502020202020204" pitchFamily="34" charset="0"/>
              </a:rPr>
              <a:t>:</a:t>
            </a:r>
            <a:endParaRPr lang="en-US" altLang="en-US" sz="2200" b="1" dirty="0">
              <a:latin typeface="Century Gothic" panose="020B0502020202020204" pitchFamily="34" charset="0"/>
            </a:endParaRPr>
          </a:p>
          <a:p>
            <a:pPr>
              <a:lnSpc>
                <a:spcPct val="150000"/>
              </a:lnSpc>
            </a:pPr>
            <a:r>
              <a:rPr lang="en-US" altLang="en-US" sz="2200" dirty="0">
                <a:latin typeface="Century Gothic" panose="020B0502020202020204" pitchFamily="34" charset="0"/>
              </a:rPr>
              <a:t>Objectives</a:t>
            </a:r>
          </a:p>
          <a:p>
            <a:pPr>
              <a:lnSpc>
                <a:spcPct val="150000"/>
              </a:lnSpc>
            </a:pPr>
            <a:r>
              <a:rPr lang="en-US" altLang="en-US" sz="2200" dirty="0">
                <a:latin typeface="Century Gothic" panose="020B0502020202020204" pitchFamily="34" charset="0"/>
              </a:rPr>
              <a:t>Key outcomes and targets</a:t>
            </a:r>
          </a:p>
          <a:p>
            <a:pPr>
              <a:lnSpc>
                <a:spcPct val="150000"/>
              </a:lnSpc>
            </a:pPr>
            <a:r>
              <a:rPr lang="en-US" altLang="en-US" sz="2200" dirty="0">
                <a:latin typeface="Century Gothic" panose="020B0502020202020204" pitchFamily="34" charset="0"/>
              </a:rPr>
              <a:t>Target areas and target population</a:t>
            </a:r>
          </a:p>
          <a:p>
            <a:pPr>
              <a:lnSpc>
                <a:spcPct val="150000"/>
              </a:lnSpc>
            </a:pPr>
            <a:r>
              <a:rPr lang="en-US" altLang="en-US" sz="2200" dirty="0">
                <a:latin typeface="Century Gothic" panose="020B0502020202020204" pitchFamily="34" charset="0"/>
              </a:rPr>
              <a:t>The intervention(s) and the delivery mechanism(s)</a:t>
            </a:r>
          </a:p>
          <a:p>
            <a:pPr>
              <a:lnSpc>
                <a:spcPct val="150000"/>
              </a:lnSpc>
            </a:pPr>
            <a:r>
              <a:rPr lang="en-US" altLang="en-US" sz="2200" dirty="0">
                <a:latin typeface="Century Gothic" panose="020B0502020202020204" pitchFamily="34" charset="0"/>
              </a:rPr>
              <a:t>Participant eligibility criteria and process for selecting participants </a:t>
            </a:r>
          </a:p>
          <a:p>
            <a:r>
              <a:rPr lang="en-US" altLang="en-US" sz="2200" dirty="0">
                <a:latin typeface="Century Gothic" panose="020B0502020202020204" pitchFamily="34" charset="0"/>
              </a:rPr>
              <a:t>A conceptual framework or program theory presenting the causal chain to be induced by the program to change the outcome</a:t>
            </a:r>
          </a:p>
          <a:p>
            <a:pPr>
              <a:lnSpc>
                <a:spcPct val="150000"/>
              </a:lnSpc>
            </a:pPr>
            <a:r>
              <a:rPr lang="en-US" altLang="en-US" sz="2200" dirty="0">
                <a:latin typeface="Century Gothic" panose="020B0502020202020204" pitchFamily="34" charset="0"/>
              </a:rPr>
              <a:t>Implementation plan: start date, duration, deployment plan</a:t>
            </a:r>
          </a:p>
          <a:p>
            <a:pPr>
              <a:lnSpc>
                <a:spcPct val="110000"/>
              </a:lnSpc>
              <a:buFontTx/>
              <a:buNone/>
            </a:pPr>
            <a:endParaRPr lang="en-US" altLang="en-US" sz="2200" dirty="0"/>
          </a:p>
        </p:txBody>
      </p:sp>
    </p:spTree>
    <p:extLst>
      <p:ext uri="{BB962C8B-B14F-4D97-AF65-F5344CB8AC3E}">
        <p14:creationId xmlns:p14="http://schemas.microsoft.com/office/powerpoint/2010/main" val="3303536443"/>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body" idx="1"/>
          </p:nvPr>
        </p:nvSpPr>
        <p:spPr>
          <a:xfrm>
            <a:off x="1066800" y="1600200"/>
            <a:ext cx="7696200" cy="6035040"/>
          </a:xfrm>
        </p:spPr>
        <p:txBody>
          <a:bodyPr lIns="99537" tIns="48895" rIns="99537" bIns="48895"/>
          <a:lstStyle/>
          <a:p>
            <a:pPr>
              <a:tabLst>
                <a:tab pos="2584450" algn="l"/>
              </a:tabLst>
            </a:pPr>
            <a:r>
              <a:rPr lang="en-US" altLang="en-US" sz="2310" b="1" u="sng" dirty="0">
                <a:solidFill>
                  <a:srgbClr val="1E1860"/>
                </a:solidFill>
                <a:latin typeface="Century Gothic" panose="020B0502020202020204" pitchFamily="34" charset="0"/>
              </a:rPr>
              <a:t>External Validity:</a:t>
            </a:r>
            <a:r>
              <a:rPr lang="en-US" altLang="en-US" sz="2310" b="1" dirty="0">
                <a:solidFill>
                  <a:srgbClr val="1E1860"/>
                </a:solidFill>
                <a:latin typeface="Century Gothic" panose="020B0502020202020204" pitchFamily="34" charset="0"/>
              </a:rPr>
              <a:t> </a:t>
            </a:r>
          </a:p>
          <a:p>
            <a:pPr>
              <a:tabLst>
                <a:tab pos="2584450" algn="l"/>
              </a:tabLst>
            </a:pPr>
            <a:r>
              <a:rPr lang="en-US" altLang="en-US" sz="2310" dirty="0">
                <a:latin typeface="Century Gothic" panose="020B0502020202020204" pitchFamily="34" charset="0"/>
              </a:rPr>
              <a:t>Program impact estimate is valid for the whole target population of the program, for other population groups in the country, or in other countries.</a:t>
            </a:r>
          </a:p>
          <a:p>
            <a:pPr>
              <a:tabLst>
                <a:tab pos="2584450" algn="l"/>
              </a:tabLst>
            </a:pPr>
            <a:endParaRPr lang="en-US" altLang="en-US" sz="2310" dirty="0"/>
          </a:p>
          <a:p>
            <a:pPr>
              <a:tabLst>
                <a:tab pos="2584450" algn="l"/>
              </a:tabLst>
            </a:pPr>
            <a:endParaRPr lang="en-US" altLang="en-US" sz="2310" dirty="0"/>
          </a:p>
          <a:p>
            <a:pPr>
              <a:buFontTx/>
              <a:buChar char="-"/>
              <a:tabLst>
                <a:tab pos="2584450" algn="l"/>
              </a:tabLst>
            </a:pPr>
            <a:endParaRPr lang="en-US" altLang="en-US" sz="2310" dirty="0"/>
          </a:p>
          <a:p>
            <a:pPr>
              <a:buFontTx/>
              <a:buChar char="-"/>
              <a:tabLst>
                <a:tab pos="2584450" algn="l"/>
              </a:tabLst>
            </a:pPr>
            <a:endParaRPr lang="en-US" altLang="en-US" sz="2310" dirty="0"/>
          </a:p>
          <a:p>
            <a:pPr>
              <a:buFontTx/>
              <a:buChar char="-"/>
              <a:tabLst>
                <a:tab pos="2584450" algn="l"/>
              </a:tabLst>
            </a:pPr>
            <a:endParaRPr lang="en-US" altLang="en-US" sz="2310" dirty="0"/>
          </a:p>
          <a:p>
            <a:pPr>
              <a:tabLst>
                <a:tab pos="2584450" algn="l"/>
              </a:tabLst>
            </a:pPr>
            <a:endParaRPr lang="en-US" altLang="en-US" sz="2310" dirty="0"/>
          </a:p>
          <a:p>
            <a:pPr marL="377190" lvl="1" indent="-377190">
              <a:buClr>
                <a:srgbClr val="FF0000"/>
              </a:buClr>
              <a:buSzPct val="115000"/>
              <a:tabLst>
                <a:tab pos="2584450" algn="l"/>
              </a:tabLst>
            </a:pPr>
            <a:endParaRPr lang="en-US" altLang="en-US" sz="2310" dirty="0"/>
          </a:p>
          <a:p>
            <a:pPr>
              <a:tabLst>
                <a:tab pos="2584450" algn="l"/>
              </a:tabLst>
            </a:pPr>
            <a:endParaRPr lang="en-US" altLang="en-US" sz="2310" dirty="0"/>
          </a:p>
          <a:p>
            <a:pPr>
              <a:tabLst>
                <a:tab pos="2584450" algn="l"/>
              </a:tabLst>
            </a:pPr>
            <a:r>
              <a:rPr lang="en-US" altLang="en-US" sz="2310" dirty="0"/>
              <a:t>	</a:t>
            </a:r>
          </a:p>
        </p:txBody>
      </p:sp>
      <p:sp>
        <p:nvSpPr>
          <p:cNvPr id="116739" name="Text Box 3"/>
          <p:cNvSpPr txBox="1">
            <a:spLocks noChangeArrowheads="1"/>
          </p:cNvSpPr>
          <p:nvPr/>
        </p:nvSpPr>
        <p:spPr bwMode="auto">
          <a:xfrm>
            <a:off x="304800" y="152400"/>
            <a:ext cx="966978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Key Issues for Evaluation Design: External Validity</a:t>
            </a:r>
          </a:p>
        </p:txBody>
      </p:sp>
    </p:spTree>
    <p:extLst>
      <p:ext uri="{BB962C8B-B14F-4D97-AF65-F5344CB8AC3E}">
        <p14:creationId xmlns:p14="http://schemas.microsoft.com/office/powerpoint/2010/main" val="549052127"/>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a:xfrm>
            <a:off x="304800" y="1447800"/>
            <a:ext cx="9220200" cy="6035040"/>
          </a:xfrm>
        </p:spPr>
        <p:txBody>
          <a:bodyPr lIns="99537" tIns="48895" rIns="99537" bIns="48895"/>
          <a:lstStyle/>
          <a:p>
            <a:pPr>
              <a:tabLst>
                <a:tab pos="2584450" algn="l"/>
              </a:tabLst>
              <a:defRPr/>
            </a:pPr>
            <a:r>
              <a:rPr lang="en-US" sz="2310" b="1" u="sng" dirty="0">
                <a:solidFill>
                  <a:srgbClr val="1E1860"/>
                </a:solidFill>
                <a:latin typeface="Century Gothic" panose="020B0502020202020204" pitchFamily="34" charset="0"/>
              </a:rPr>
              <a:t>External Validity:</a:t>
            </a:r>
            <a:r>
              <a:rPr lang="en-US" sz="2310" b="1" dirty="0">
                <a:solidFill>
                  <a:srgbClr val="1E1860"/>
                </a:solidFill>
                <a:latin typeface="Century Gothic" panose="020B0502020202020204" pitchFamily="34" charset="0"/>
              </a:rPr>
              <a:t> </a:t>
            </a:r>
          </a:p>
          <a:p>
            <a:pPr>
              <a:tabLst>
                <a:tab pos="2584450" algn="l"/>
              </a:tabLst>
              <a:defRPr/>
            </a:pPr>
            <a:r>
              <a:rPr lang="en-US" sz="2310" dirty="0">
                <a:latin typeface="Century Gothic" panose="020B0502020202020204" pitchFamily="34" charset="0"/>
              </a:rPr>
              <a:t>Program impact estimate is valid for the whole target population of the program, for other population groups in the country, or in other countries.</a:t>
            </a:r>
          </a:p>
          <a:p>
            <a:pPr>
              <a:tabLst>
                <a:tab pos="2584450" algn="l"/>
              </a:tabLst>
              <a:defRPr/>
            </a:pPr>
            <a:endParaRPr lang="en-US" sz="1430" dirty="0">
              <a:latin typeface="Century Gothic" panose="020B0502020202020204" pitchFamily="34" charset="0"/>
            </a:endParaRPr>
          </a:p>
          <a:p>
            <a:pPr>
              <a:tabLst>
                <a:tab pos="2584450" algn="l"/>
              </a:tabLst>
              <a:defRPr/>
            </a:pPr>
            <a:r>
              <a:rPr lang="en-US" sz="2310" u="sng" dirty="0">
                <a:solidFill>
                  <a:srgbClr val="1E1860"/>
                </a:solidFill>
                <a:latin typeface="Century Gothic" panose="020B0502020202020204" pitchFamily="34" charset="0"/>
              </a:rPr>
              <a:t>How to address external validity?</a:t>
            </a:r>
          </a:p>
          <a:p>
            <a:pPr lvl="1">
              <a:buFontTx/>
              <a:buChar char="-"/>
              <a:tabLst>
                <a:tab pos="2584450" algn="l"/>
              </a:tabLst>
              <a:defRPr/>
            </a:pPr>
            <a:r>
              <a:rPr lang="en-US" sz="2310" dirty="0">
                <a:latin typeface="Century Gothic" panose="020B0502020202020204" pitchFamily="34" charset="0"/>
              </a:rPr>
              <a:t>Sample of analysis is representative of population of interest</a:t>
            </a:r>
          </a:p>
          <a:p>
            <a:pPr lvl="1">
              <a:buFontTx/>
              <a:buChar char="-"/>
              <a:tabLst>
                <a:tab pos="2584450" algn="l"/>
              </a:tabLst>
              <a:defRPr/>
            </a:pPr>
            <a:r>
              <a:rPr lang="en-US" sz="2310" dirty="0">
                <a:latin typeface="Century Gothic" panose="020B0502020202020204" pitchFamily="34" charset="0"/>
              </a:rPr>
              <a:t>Analysis of similarities between the program and analysis sample and those in other regions or countries</a:t>
            </a:r>
          </a:p>
          <a:p>
            <a:pPr lvl="1">
              <a:buFontTx/>
              <a:buChar char="-"/>
              <a:tabLst>
                <a:tab pos="2584450" algn="l"/>
              </a:tabLst>
              <a:defRPr/>
            </a:pPr>
            <a:r>
              <a:rPr lang="en-US" sz="2310" dirty="0">
                <a:latin typeface="Century Gothic" panose="020B0502020202020204" pitchFamily="34" charset="0"/>
              </a:rPr>
              <a:t>Conceptual framework or program theory is widely accepted</a:t>
            </a:r>
          </a:p>
          <a:p>
            <a:pPr lvl="1">
              <a:buFontTx/>
              <a:buChar char="-"/>
              <a:tabLst>
                <a:tab pos="2584450" algn="l"/>
              </a:tabLst>
              <a:defRPr/>
            </a:pPr>
            <a:r>
              <a:rPr lang="en-US" sz="2310" dirty="0">
                <a:latin typeface="Century Gothic" panose="020B0502020202020204" pitchFamily="34" charset="0"/>
              </a:rPr>
              <a:t>Causal chain links are tested</a:t>
            </a:r>
          </a:p>
          <a:p>
            <a:pPr>
              <a:tabLst>
                <a:tab pos="2584450" algn="l"/>
              </a:tabLst>
              <a:defRPr/>
            </a:pPr>
            <a:endParaRPr lang="en-US" sz="2310" dirty="0">
              <a:latin typeface="Century Gothic" panose="020B0502020202020204" pitchFamily="34" charset="0"/>
            </a:endParaRPr>
          </a:p>
          <a:p>
            <a:pPr>
              <a:tabLst>
                <a:tab pos="2584450" algn="l"/>
              </a:tabLst>
              <a:defRPr/>
            </a:pPr>
            <a:r>
              <a:rPr lang="en-US" sz="2310" dirty="0">
                <a:latin typeface="Century Gothic" panose="020B0502020202020204" pitchFamily="34" charset="0"/>
              </a:rPr>
              <a:t>Note, causal chain analysis is also included as a requirement for internal validity.</a:t>
            </a:r>
          </a:p>
          <a:p>
            <a:pPr>
              <a:buFontTx/>
              <a:buChar char="-"/>
              <a:tabLst>
                <a:tab pos="2584450" algn="l"/>
              </a:tabLst>
              <a:defRPr/>
            </a:pPr>
            <a:endParaRPr lang="en-US" sz="1650" dirty="0"/>
          </a:p>
          <a:p>
            <a:pPr>
              <a:buFontTx/>
              <a:buChar char="-"/>
              <a:tabLst>
                <a:tab pos="2584450" algn="l"/>
              </a:tabLst>
              <a:defRPr/>
            </a:pPr>
            <a:endParaRPr lang="en-US" sz="2310" dirty="0"/>
          </a:p>
          <a:p>
            <a:pPr>
              <a:buFontTx/>
              <a:buChar char="-"/>
              <a:tabLst>
                <a:tab pos="2584450" algn="l"/>
              </a:tabLst>
              <a:defRPr/>
            </a:pPr>
            <a:endParaRPr lang="en-US" sz="2310" dirty="0"/>
          </a:p>
          <a:p>
            <a:pPr>
              <a:buFontTx/>
              <a:buChar char="-"/>
              <a:tabLst>
                <a:tab pos="2584450" algn="l"/>
              </a:tabLst>
              <a:defRPr/>
            </a:pPr>
            <a:endParaRPr lang="en-US" sz="2310" dirty="0"/>
          </a:p>
          <a:p>
            <a:pPr>
              <a:tabLst>
                <a:tab pos="2584450" algn="l"/>
              </a:tabLst>
              <a:defRPr/>
            </a:pPr>
            <a:endParaRPr lang="en-US" sz="2310" dirty="0"/>
          </a:p>
          <a:p>
            <a:pPr marL="377190" lvl="1" indent="-377190">
              <a:buClr>
                <a:srgbClr val="FF0000"/>
              </a:buClr>
              <a:buSzPct val="115000"/>
              <a:tabLst>
                <a:tab pos="2584450" algn="l"/>
              </a:tabLst>
              <a:defRPr/>
            </a:pPr>
            <a:endParaRPr lang="en-US" sz="2310" dirty="0"/>
          </a:p>
          <a:p>
            <a:pPr>
              <a:tabLst>
                <a:tab pos="2584450" algn="l"/>
              </a:tabLst>
              <a:defRPr/>
            </a:pPr>
            <a:endParaRPr lang="en-US" sz="2310" dirty="0"/>
          </a:p>
          <a:p>
            <a:pPr>
              <a:tabLst>
                <a:tab pos="2584450" algn="l"/>
              </a:tabLst>
              <a:defRPr/>
            </a:pPr>
            <a:r>
              <a:rPr lang="en-US" sz="2310" dirty="0"/>
              <a:t>	</a:t>
            </a:r>
          </a:p>
        </p:txBody>
      </p:sp>
      <p:sp>
        <p:nvSpPr>
          <p:cNvPr id="118787" name="Text Box 3"/>
          <p:cNvSpPr txBox="1">
            <a:spLocks noChangeArrowheads="1"/>
          </p:cNvSpPr>
          <p:nvPr/>
        </p:nvSpPr>
        <p:spPr bwMode="auto">
          <a:xfrm>
            <a:off x="220980" y="76200"/>
            <a:ext cx="938784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Key Issues for Evaluation Design: External Validity</a:t>
            </a:r>
          </a:p>
        </p:txBody>
      </p:sp>
    </p:spTree>
    <p:extLst>
      <p:ext uri="{BB962C8B-B14F-4D97-AF65-F5344CB8AC3E}">
        <p14:creationId xmlns:p14="http://schemas.microsoft.com/office/powerpoint/2010/main" val="112237788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body" idx="1"/>
          </p:nvPr>
        </p:nvSpPr>
        <p:spPr>
          <a:xfrm>
            <a:off x="586740" y="1524000"/>
            <a:ext cx="8968740" cy="4107180"/>
          </a:xfrm>
          <a:noFill/>
        </p:spPr>
        <p:txBody>
          <a:bodyPr lIns="99537" tIns="48895" rIns="99537" bIns="48895"/>
          <a:lstStyle/>
          <a:p>
            <a:pPr>
              <a:tabLst>
                <a:tab pos="2584450" algn="l"/>
              </a:tabLst>
            </a:pPr>
            <a:r>
              <a:rPr lang="en-US" altLang="en-US" sz="2310" dirty="0">
                <a:solidFill>
                  <a:srgbClr val="1E1860"/>
                </a:solidFill>
                <a:latin typeface="Century Gothic" panose="020B0502020202020204" pitchFamily="34" charset="0"/>
              </a:rPr>
              <a:t>+ </a:t>
            </a:r>
            <a:r>
              <a:rPr lang="en-US" altLang="en-US" sz="2310" b="1" u="sng" dirty="0">
                <a:solidFill>
                  <a:srgbClr val="1E1860"/>
                </a:solidFill>
                <a:latin typeface="Century Gothic" panose="020B0502020202020204" pitchFamily="34" charset="0"/>
              </a:rPr>
              <a:t>Before and after only (pre-post) – no comparison group</a:t>
            </a:r>
          </a:p>
          <a:p>
            <a:pPr>
              <a:tabLst>
                <a:tab pos="2584450" algn="l"/>
              </a:tabLst>
            </a:pPr>
            <a:r>
              <a:rPr lang="en-US" altLang="en-US" sz="2310" dirty="0">
                <a:latin typeface="Century Gothic" panose="020B0502020202020204" pitchFamily="34" charset="0"/>
              </a:rPr>
              <a:t>	    </a:t>
            </a:r>
          </a:p>
          <a:p>
            <a:pPr>
              <a:tabLst>
                <a:tab pos="2584450" algn="l"/>
              </a:tabLst>
            </a:pPr>
            <a:r>
              <a:rPr lang="en-US" altLang="en-US" sz="2310" dirty="0">
                <a:latin typeface="Century Gothic" panose="020B0502020202020204" pitchFamily="34" charset="0"/>
              </a:rPr>
              <a:t>Data on the program group before and after the program. </a:t>
            </a:r>
          </a:p>
          <a:p>
            <a:pPr>
              <a:tabLst>
                <a:tab pos="2584450" algn="l"/>
              </a:tabLst>
            </a:pPr>
            <a:r>
              <a:rPr lang="en-US" altLang="en-US" sz="2310" dirty="0">
                <a:latin typeface="Century Gothic" panose="020B0502020202020204" pitchFamily="34" charset="0"/>
              </a:rPr>
              <a:t>	</a:t>
            </a:r>
          </a:p>
          <a:p>
            <a:pPr>
              <a:tabLst>
                <a:tab pos="2584450" algn="l"/>
              </a:tabLst>
            </a:pPr>
            <a:r>
              <a:rPr lang="en-US" altLang="en-US" sz="2750" dirty="0">
                <a:latin typeface="Century Gothic" panose="020B0502020202020204" pitchFamily="34" charset="0"/>
              </a:rPr>
              <a:t>	</a:t>
            </a:r>
            <a:endParaRPr lang="en-US" altLang="en-US" sz="2310" dirty="0">
              <a:latin typeface="Century Gothic" panose="020B0502020202020204" pitchFamily="34" charset="0"/>
            </a:endParaRPr>
          </a:p>
          <a:p>
            <a:pPr>
              <a:tabLst>
                <a:tab pos="2584450" algn="l"/>
              </a:tabLst>
            </a:pPr>
            <a:endParaRPr lang="en-US" altLang="en-US" sz="2310" dirty="0"/>
          </a:p>
          <a:p>
            <a:pPr>
              <a:tabLst>
                <a:tab pos="2584450" algn="l"/>
              </a:tabLst>
            </a:pPr>
            <a:endParaRPr lang="en-US" altLang="en-US" sz="2310" dirty="0"/>
          </a:p>
        </p:txBody>
      </p:sp>
      <p:sp>
        <p:nvSpPr>
          <p:cNvPr id="120835" name="Text Box 3"/>
          <p:cNvSpPr txBox="1">
            <a:spLocks noChangeArrowheads="1"/>
          </p:cNvSpPr>
          <p:nvPr/>
        </p:nvSpPr>
        <p:spPr bwMode="auto">
          <a:xfrm>
            <a:off x="304800" y="152400"/>
            <a:ext cx="925068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Important - Avoid two commonly used counterfactuals</a:t>
            </a:r>
          </a:p>
        </p:txBody>
      </p:sp>
    </p:spTree>
    <p:extLst>
      <p:ext uri="{BB962C8B-B14F-4D97-AF65-F5344CB8AC3E}">
        <p14:creationId xmlns:p14="http://schemas.microsoft.com/office/powerpoint/2010/main" val="215251169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22883" name="Line 3"/>
          <p:cNvSpPr>
            <a:spLocks noChangeShapeType="1"/>
          </p:cNvSpPr>
          <p:nvPr/>
        </p:nvSpPr>
        <p:spPr bwMode="auto">
          <a:xfrm flipV="1">
            <a:off x="1424940" y="4998562"/>
            <a:ext cx="1341120" cy="3352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884"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885"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886"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122887"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122888"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122889"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122890" name="Rectangle 13"/>
          <p:cNvSpPr>
            <a:spLocks noChangeArrowheads="1"/>
          </p:cNvSpPr>
          <p:nvPr/>
        </p:nvSpPr>
        <p:spPr bwMode="auto">
          <a:xfrm>
            <a:off x="76200" y="449580"/>
            <a:ext cx="990600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800" b="1" dirty="0">
                <a:solidFill>
                  <a:srgbClr val="A29CC0"/>
                </a:solidFill>
                <a:latin typeface="Century Gothic" panose="020B0502020202020204" pitchFamily="34" charset="0"/>
              </a:rPr>
              <a:t>Before and After: Can we attribute to the program the whole change we observe in the outcome?</a:t>
            </a:r>
          </a:p>
        </p:txBody>
      </p:sp>
      <p:sp>
        <p:nvSpPr>
          <p:cNvPr id="122891"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892"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2893" name="Oval 14"/>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2894" name="Oval 15"/>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2895" name="AutoShape 16"/>
          <p:cNvSpPr>
            <a:spLocks/>
          </p:cNvSpPr>
          <p:nvPr/>
        </p:nvSpPr>
        <p:spPr bwMode="auto">
          <a:xfrm>
            <a:off x="7711440" y="2607945"/>
            <a:ext cx="167640" cy="2409825"/>
          </a:xfrm>
          <a:prstGeom prst="rightBrace">
            <a:avLst>
              <a:gd name="adj1" fmla="val 70810"/>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22896" name="Text Box 14"/>
          <p:cNvSpPr txBox="1">
            <a:spLocks noChangeArrowheads="1"/>
          </p:cNvSpPr>
          <p:nvPr/>
        </p:nvSpPr>
        <p:spPr bwMode="auto">
          <a:xfrm>
            <a:off x="7879080" y="3299460"/>
            <a:ext cx="1760220" cy="83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Program impact </a:t>
            </a:r>
            <a:r>
              <a:rPr lang="en-US" altLang="en-US" sz="2640" b="1" dirty="0">
                <a:solidFill>
                  <a:schemeClr val="tx2"/>
                </a:solidFill>
                <a:latin typeface="Century Gothic" panose="020B0502020202020204" pitchFamily="34" charset="0"/>
              </a:rPr>
              <a:t>?</a:t>
            </a:r>
          </a:p>
        </p:txBody>
      </p:sp>
    </p:spTree>
    <p:extLst>
      <p:ext uri="{BB962C8B-B14F-4D97-AF65-F5344CB8AC3E}">
        <p14:creationId xmlns:p14="http://schemas.microsoft.com/office/powerpoint/2010/main" val="2611303760"/>
      </p:ext>
    </p:extLst>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24931" name="Line 3"/>
          <p:cNvSpPr>
            <a:spLocks noChangeShapeType="1"/>
          </p:cNvSpPr>
          <p:nvPr/>
        </p:nvSpPr>
        <p:spPr bwMode="auto">
          <a:xfrm flipV="1">
            <a:off x="1424940" y="39700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4932"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4933"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4934" name="Text Box 7"/>
          <p:cNvSpPr txBox="1">
            <a:spLocks noChangeArrowheads="1"/>
          </p:cNvSpPr>
          <p:nvPr/>
        </p:nvSpPr>
        <p:spPr bwMode="auto">
          <a:xfrm>
            <a:off x="6145545" y="1918177"/>
            <a:ext cx="1377300"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With</a:t>
            </a:r>
          </a:p>
          <a:p>
            <a:pPr>
              <a:lnSpc>
                <a:spcPct val="60000"/>
              </a:lnSpc>
              <a:spcBef>
                <a:spcPct val="0"/>
              </a:spcBef>
              <a:buClrTx/>
              <a:buSzTx/>
              <a:buFontTx/>
              <a:buNone/>
            </a:pPr>
            <a:r>
              <a:rPr lang="en-US" altLang="en-US" sz="2200" dirty="0">
                <a:latin typeface="Century Gothic" panose="020B0502020202020204" pitchFamily="34" charset="0"/>
              </a:rPr>
              <a:t>program</a:t>
            </a:r>
            <a:endParaRPr lang="en-US" altLang="en-US" sz="2420" dirty="0">
              <a:latin typeface="Century Gothic" panose="020B0502020202020204" pitchFamily="34" charset="0"/>
            </a:endParaRPr>
          </a:p>
        </p:txBody>
      </p:sp>
      <p:sp>
        <p:nvSpPr>
          <p:cNvPr id="124935" name="Text Box 8"/>
          <p:cNvSpPr txBox="1">
            <a:spLocks noChangeArrowheads="1"/>
          </p:cNvSpPr>
          <p:nvPr/>
        </p:nvSpPr>
        <p:spPr bwMode="auto">
          <a:xfrm>
            <a:off x="6234463" y="3336865"/>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124936"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124937"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124938"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124939"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124940"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4941"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4942"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4943"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4944" name="Oval 19"/>
          <p:cNvSpPr>
            <a:spLocks noChangeArrowheads="1"/>
          </p:cNvSpPr>
          <p:nvPr/>
        </p:nvSpPr>
        <p:spPr bwMode="auto">
          <a:xfrm>
            <a:off x="7407593" y="39071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4945" name="AutoShape 16"/>
          <p:cNvSpPr>
            <a:spLocks/>
          </p:cNvSpPr>
          <p:nvPr/>
        </p:nvSpPr>
        <p:spPr bwMode="auto">
          <a:xfrm>
            <a:off x="7711440" y="4053840"/>
            <a:ext cx="167640" cy="963930"/>
          </a:xfrm>
          <a:prstGeom prst="rightBrace">
            <a:avLst>
              <a:gd name="adj1" fmla="val 70837"/>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24946" name="Text Box 14"/>
          <p:cNvSpPr txBox="1">
            <a:spLocks noChangeArrowheads="1"/>
          </p:cNvSpPr>
          <p:nvPr/>
        </p:nvSpPr>
        <p:spPr bwMode="auto">
          <a:xfrm>
            <a:off x="7879080" y="4113212"/>
            <a:ext cx="176022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Effect of other factors</a:t>
            </a:r>
            <a:endParaRPr lang="en-US" altLang="en-US" sz="2420" dirty="0">
              <a:solidFill>
                <a:schemeClr val="tx2"/>
              </a:solidFill>
              <a:latin typeface="Century Gothic" panose="020B0502020202020204" pitchFamily="34" charset="0"/>
            </a:endParaRPr>
          </a:p>
        </p:txBody>
      </p:sp>
      <p:sp>
        <p:nvSpPr>
          <p:cNvPr id="124947" name="Rectangle 13"/>
          <p:cNvSpPr>
            <a:spLocks noChangeArrowheads="1"/>
          </p:cNvSpPr>
          <p:nvPr/>
        </p:nvSpPr>
        <p:spPr bwMode="auto">
          <a:xfrm>
            <a:off x="670560" y="449580"/>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640" b="1" dirty="0">
                <a:solidFill>
                  <a:srgbClr val="A29CC0"/>
                </a:solidFill>
                <a:latin typeface="Century Gothic" panose="020B0502020202020204" pitchFamily="34" charset="0"/>
              </a:rPr>
              <a:t>Before and After: Can we attribute to the program the whole change we observe in the outcome? No</a:t>
            </a:r>
          </a:p>
        </p:txBody>
      </p:sp>
    </p:spTree>
    <p:extLst>
      <p:ext uri="{BB962C8B-B14F-4D97-AF65-F5344CB8AC3E}">
        <p14:creationId xmlns:p14="http://schemas.microsoft.com/office/powerpoint/2010/main" val="2119525880"/>
      </p:ext>
    </p:extLst>
  </p:cSld>
  <p:clrMapOvr>
    <a:masterClrMapping/>
  </p:clrMapOvr>
  <p:transition>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26979" name="Line 3"/>
          <p:cNvSpPr>
            <a:spLocks noChangeShapeType="1"/>
          </p:cNvSpPr>
          <p:nvPr/>
        </p:nvSpPr>
        <p:spPr bwMode="auto">
          <a:xfrm flipV="1">
            <a:off x="1424940" y="3970020"/>
            <a:ext cx="6035040" cy="1341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6980"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6981"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6982" name="Text Box 7"/>
          <p:cNvSpPr txBox="1">
            <a:spLocks noChangeArrowheads="1"/>
          </p:cNvSpPr>
          <p:nvPr/>
        </p:nvSpPr>
        <p:spPr bwMode="auto">
          <a:xfrm>
            <a:off x="6108566" y="1941555"/>
            <a:ext cx="1377300"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With</a:t>
            </a:r>
          </a:p>
          <a:p>
            <a:pPr>
              <a:lnSpc>
                <a:spcPct val="60000"/>
              </a:lnSpc>
              <a:spcBef>
                <a:spcPct val="0"/>
              </a:spcBef>
              <a:buClrTx/>
              <a:buSzTx/>
              <a:buFontTx/>
              <a:buNone/>
            </a:pPr>
            <a:r>
              <a:rPr lang="en-US" altLang="en-US" sz="2200" dirty="0">
                <a:latin typeface="Century Gothic" panose="020B0502020202020204" pitchFamily="34" charset="0"/>
              </a:rPr>
              <a:t>program</a:t>
            </a:r>
            <a:endParaRPr lang="en-US" altLang="en-US" sz="2420" dirty="0">
              <a:latin typeface="Century Gothic" panose="020B0502020202020204" pitchFamily="34" charset="0"/>
            </a:endParaRPr>
          </a:p>
        </p:txBody>
      </p:sp>
      <p:sp>
        <p:nvSpPr>
          <p:cNvPr id="126983" name="Text Box 8"/>
          <p:cNvSpPr txBox="1">
            <a:spLocks noChangeArrowheads="1"/>
          </p:cNvSpPr>
          <p:nvPr/>
        </p:nvSpPr>
        <p:spPr bwMode="auto">
          <a:xfrm>
            <a:off x="6111645" y="3375472"/>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126984"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126985"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126986"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126987"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126988" name="Text Box 14"/>
          <p:cNvSpPr txBox="1">
            <a:spLocks noChangeArrowheads="1"/>
          </p:cNvSpPr>
          <p:nvPr/>
        </p:nvSpPr>
        <p:spPr bwMode="auto">
          <a:xfrm>
            <a:off x="7865110" y="2796541"/>
            <a:ext cx="1430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Program </a:t>
            </a:r>
          </a:p>
          <a:p>
            <a:pPr>
              <a:spcBef>
                <a:spcPct val="0"/>
              </a:spcBef>
              <a:buClrTx/>
              <a:buSzTx/>
              <a:buFontTx/>
              <a:buNone/>
            </a:pPr>
            <a:r>
              <a:rPr lang="en-US" altLang="en-US" sz="2200" dirty="0">
                <a:solidFill>
                  <a:schemeClr val="tx2"/>
                </a:solidFill>
                <a:latin typeface="Century Gothic" panose="020B0502020202020204" pitchFamily="34" charset="0"/>
              </a:rPr>
              <a:t>Impact</a:t>
            </a:r>
            <a:endParaRPr lang="en-US" altLang="en-US" sz="2420" dirty="0">
              <a:solidFill>
                <a:schemeClr val="tx2"/>
              </a:solidFill>
              <a:latin typeface="Century Gothic" panose="020B0502020202020204" pitchFamily="34" charset="0"/>
            </a:endParaRPr>
          </a:p>
        </p:txBody>
      </p:sp>
      <p:sp>
        <p:nvSpPr>
          <p:cNvPr id="126989"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6990" name="AutoShape 16"/>
          <p:cNvSpPr>
            <a:spLocks/>
          </p:cNvSpPr>
          <p:nvPr/>
        </p:nvSpPr>
        <p:spPr bwMode="auto">
          <a:xfrm>
            <a:off x="7711440" y="2545080"/>
            <a:ext cx="167640" cy="1424940"/>
          </a:xfrm>
          <a:prstGeom prst="rightBrace">
            <a:avLst>
              <a:gd name="adj1" fmla="val 70833"/>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26991"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6992"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6993"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6994" name="Oval 19"/>
          <p:cNvSpPr>
            <a:spLocks noChangeArrowheads="1"/>
          </p:cNvSpPr>
          <p:nvPr/>
        </p:nvSpPr>
        <p:spPr bwMode="auto">
          <a:xfrm>
            <a:off x="7407593" y="390715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6995" name="AutoShape 16"/>
          <p:cNvSpPr>
            <a:spLocks/>
          </p:cNvSpPr>
          <p:nvPr/>
        </p:nvSpPr>
        <p:spPr bwMode="auto">
          <a:xfrm>
            <a:off x="7711440" y="4053840"/>
            <a:ext cx="167640" cy="963930"/>
          </a:xfrm>
          <a:prstGeom prst="rightBrace">
            <a:avLst>
              <a:gd name="adj1" fmla="val 70837"/>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26996" name="Text Box 14"/>
          <p:cNvSpPr txBox="1">
            <a:spLocks noChangeArrowheads="1"/>
          </p:cNvSpPr>
          <p:nvPr/>
        </p:nvSpPr>
        <p:spPr bwMode="auto">
          <a:xfrm>
            <a:off x="7879080" y="4113212"/>
            <a:ext cx="176022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Effect of other factors</a:t>
            </a:r>
            <a:endParaRPr lang="en-US" altLang="en-US" sz="2420" dirty="0">
              <a:solidFill>
                <a:schemeClr val="tx2"/>
              </a:solidFill>
              <a:latin typeface="Century Gothic" panose="020B0502020202020204" pitchFamily="34" charset="0"/>
            </a:endParaRPr>
          </a:p>
        </p:txBody>
      </p:sp>
      <p:sp>
        <p:nvSpPr>
          <p:cNvPr id="126997" name="Rectangle 13"/>
          <p:cNvSpPr>
            <a:spLocks noChangeArrowheads="1"/>
          </p:cNvSpPr>
          <p:nvPr/>
        </p:nvSpPr>
        <p:spPr bwMode="auto">
          <a:xfrm>
            <a:off x="670560" y="449580"/>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640" b="1" dirty="0">
                <a:solidFill>
                  <a:srgbClr val="A29CC0"/>
                </a:solidFill>
                <a:latin typeface="Century Gothic" panose="020B0502020202020204" pitchFamily="34" charset="0"/>
              </a:rPr>
              <a:t>Before and After: Can we attribute to the program the whole change we observe in the outcome? No</a:t>
            </a:r>
          </a:p>
        </p:txBody>
      </p:sp>
    </p:spTree>
    <p:extLst>
      <p:ext uri="{BB962C8B-B14F-4D97-AF65-F5344CB8AC3E}">
        <p14:creationId xmlns:p14="http://schemas.microsoft.com/office/powerpoint/2010/main" val="1662831265"/>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Freeform 2"/>
          <p:cNvSpPr>
            <a:spLocks/>
          </p:cNvSpPr>
          <p:nvPr/>
        </p:nvSpPr>
        <p:spPr bwMode="auto">
          <a:xfrm>
            <a:off x="1424940" y="14554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29027" name="Line 3"/>
          <p:cNvSpPr>
            <a:spLocks noChangeShapeType="1"/>
          </p:cNvSpPr>
          <p:nvPr/>
        </p:nvSpPr>
        <p:spPr bwMode="auto">
          <a:xfrm flipV="1">
            <a:off x="2766060" y="5017770"/>
            <a:ext cx="4693920"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9028" name="Line 5"/>
          <p:cNvSpPr>
            <a:spLocks noChangeShapeType="1"/>
          </p:cNvSpPr>
          <p:nvPr/>
        </p:nvSpPr>
        <p:spPr bwMode="auto">
          <a:xfrm flipV="1">
            <a:off x="2766060" y="49758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9029" name="Line 6"/>
          <p:cNvSpPr>
            <a:spLocks noChangeShapeType="1"/>
          </p:cNvSpPr>
          <p:nvPr/>
        </p:nvSpPr>
        <p:spPr bwMode="auto">
          <a:xfrm flipV="1">
            <a:off x="7459980" y="18745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9030" name="Text Box 7"/>
          <p:cNvSpPr txBox="1">
            <a:spLocks noChangeArrowheads="1"/>
          </p:cNvSpPr>
          <p:nvPr/>
        </p:nvSpPr>
        <p:spPr bwMode="auto">
          <a:xfrm>
            <a:off x="6100770" y="1904311"/>
            <a:ext cx="1377300"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With</a:t>
            </a:r>
          </a:p>
          <a:p>
            <a:pPr>
              <a:lnSpc>
                <a:spcPct val="60000"/>
              </a:lnSpc>
              <a:spcBef>
                <a:spcPct val="0"/>
              </a:spcBef>
              <a:buClrTx/>
              <a:buSzTx/>
              <a:buFontTx/>
              <a:buNone/>
            </a:pPr>
            <a:r>
              <a:rPr lang="en-US" altLang="en-US" sz="2200" dirty="0">
                <a:latin typeface="Century Gothic" panose="020B0502020202020204" pitchFamily="34" charset="0"/>
              </a:rPr>
              <a:t>program</a:t>
            </a:r>
            <a:endParaRPr lang="en-US" altLang="en-US" sz="2420" dirty="0">
              <a:latin typeface="Century Gothic" panose="020B0502020202020204" pitchFamily="34" charset="0"/>
            </a:endParaRPr>
          </a:p>
        </p:txBody>
      </p:sp>
      <p:sp>
        <p:nvSpPr>
          <p:cNvPr id="129031" name="Text Box 8"/>
          <p:cNvSpPr txBox="1">
            <a:spLocks noChangeArrowheads="1"/>
          </p:cNvSpPr>
          <p:nvPr/>
        </p:nvSpPr>
        <p:spPr bwMode="auto">
          <a:xfrm>
            <a:off x="6201014" y="4410809"/>
            <a:ext cx="1317990" cy="60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latin typeface="Century Gothic" panose="020B0502020202020204" pitchFamily="34" charset="0"/>
              </a:rPr>
              <a:t>Without</a:t>
            </a:r>
          </a:p>
          <a:p>
            <a:pPr>
              <a:lnSpc>
                <a:spcPct val="60000"/>
              </a:lnSpc>
              <a:spcBef>
                <a:spcPct val="0"/>
              </a:spcBef>
              <a:buClrTx/>
              <a:buSzTx/>
              <a:buFontTx/>
              <a:buNone/>
            </a:pPr>
            <a:r>
              <a:rPr lang="en-US" altLang="en-US" sz="2090" dirty="0">
                <a:latin typeface="Century Gothic" panose="020B0502020202020204" pitchFamily="34" charset="0"/>
              </a:rPr>
              <a:t>program</a:t>
            </a:r>
          </a:p>
        </p:txBody>
      </p:sp>
      <p:sp>
        <p:nvSpPr>
          <p:cNvPr id="129032" name="Text Box 9"/>
          <p:cNvSpPr txBox="1">
            <a:spLocks noChangeArrowheads="1"/>
          </p:cNvSpPr>
          <p:nvPr/>
        </p:nvSpPr>
        <p:spPr bwMode="auto">
          <a:xfrm>
            <a:off x="2374900" y="58245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129033" name="Text Box 10"/>
          <p:cNvSpPr txBox="1">
            <a:spLocks noChangeArrowheads="1"/>
          </p:cNvSpPr>
          <p:nvPr/>
        </p:nvSpPr>
        <p:spPr bwMode="auto">
          <a:xfrm>
            <a:off x="6789420" y="57791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129034" name="Text Box 11"/>
          <p:cNvSpPr txBox="1">
            <a:spLocks noChangeArrowheads="1"/>
          </p:cNvSpPr>
          <p:nvPr/>
        </p:nvSpPr>
        <p:spPr bwMode="auto">
          <a:xfrm>
            <a:off x="4707890" y="64846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129035" name="Text Box 12"/>
          <p:cNvSpPr txBox="1">
            <a:spLocks noChangeArrowheads="1"/>
          </p:cNvSpPr>
          <p:nvPr/>
        </p:nvSpPr>
        <p:spPr bwMode="auto">
          <a:xfrm>
            <a:off x="0" y="1259841"/>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129036" name="Text Box 14"/>
          <p:cNvSpPr txBox="1">
            <a:spLocks noChangeArrowheads="1"/>
          </p:cNvSpPr>
          <p:nvPr/>
        </p:nvSpPr>
        <p:spPr bwMode="auto">
          <a:xfrm>
            <a:off x="7865110" y="3107373"/>
            <a:ext cx="1430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Program </a:t>
            </a:r>
          </a:p>
          <a:p>
            <a:pPr>
              <a:spcBef>
                <a:spcPct val="0"/>
              </a:spcBef>
              <a:buClrTx/>
              <a:buSzTx/>
              <a:buFontTx/>
              <a:buNone/>
            </a:pPr>
            <a:r>
              <a:rPr lang="en-US" altLang="en-US" sz="2200" dirty="0">
                <a:solidFill>
                  <a:schemeClr val="tx2"/>
                </a:solidFill>
                <a:latin typeface="Century Gothic" panose="020B0502020202020204" pitchFamily="34" charset="0"/>
              </a:rPr>
              <a:t>Impact</a:t>
            </a:r>
            <a:endParaRPr lang="en-US" altLang="en-US" sz="2420" dirty="0">
              <a:solidFill>
                <a:schemeClr val="tx2"/>
              </a:solidFill>
              <a:latin typeface="Century Gothic" panose="020B0502020202020204" pitchFamily="34" charset="0"/>
            </a:endParaRPr>
          </a:p>
        </p:txBody>
      </p:sp>
      <p:sp>
        <p:nvSpPr>
          <p:cNvPr id="129037" name="Line 15"/>
          <p:cNvSpPr>
            <a:spLocks noChangeShapeType="1"/>
          </p:cNvSpPr>
          <p:nvPr/>
        </p:nvSpPr>
        <p:spPr bwMode="auto">
          <a:xfrm>
            <a:off x="1424940" y="50177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9038" name="AutoShape 16"/>
          <p:cNvSpPr>
            <a:spLocks/>
          </p:cNvSpPr>
          <p:nvPr/>
        </p:nvSpPr>
        <p:spPr bwMode="auto">
          <a:xfrm>
            <a:off x="7711440" y="2545080"/>
            <a:ext cx="153670" cy="2462213"/>
          </a:xfrm>
          <a:prstGeom prst="rightBrace">
            <a:avLst>
              <a:gd name="adj1" fmla="val 70841"/>
              <a:gd name="adj2" fmla="val 50000"/>
            </a:avLst>
          </a:pr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640">
              <a:solidFill>
                <a:schemeClr val="tx2"/>
              </a:solidFill>
              <a:latin typeface="SAS Monospace" pitchFamily="49" charset="0"/>
            </a:endParaRPr>
          </a:p>
        </p:txBody>
      </p:sp>
      <p:sp>
        <p:nvSpPr>
          <p:cNvPr id="129039" name="Line 3"/>
          <p:cNvSpPr>
            <a:spLocks noChangeShapeType="1"/>
          </p:cNvSpPr>
          <p:nvPr/>
        </p:nvSpPr>
        <p:spPr bwMode="auto">
          <a:xfrm flipV="1">
            <a:off x="2755583" y="25346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29040" name="Oval 17"/>
          <p:cNvSpPr>
            <a:spLocks noChangeArrowheads="1"/>
          </p:cNvSpPr>
          <p:nvPr/>
        </p:nvSpPr>
        <p:spPr bwMode="auto">
          <a:xfrm>
            <a:off x="2703195"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9041" name="Oval 18"/>
          <p:cNvSpPr>
            <a:spLocks noChangeArrowheads="1"/>
          </p:cNvSpPr>
          <p:nvPr/>
        </p:nvSpPr>
        <p:spPr bwMode="auto">
          <a:xfrm>
            <a:off x="7397115" y="24822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9042" name="Oval 19"/>
          <p:cNvSpPr>
            <a:spLocks noChangeArrowheads="1"/>
          </p:cNvSpPr>
          <p:nvPr/>
        </p:nvSpPr>
        <p:spPr bwMode="auto">
          <a:xfrm>
            <a:off x="7390130" y="49549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29043" name="Rectangle 13"/>
          <p:cNvSpPr>
            <a:spLocks noChangeArrowheads="1"/>
          </p:cNvSpPr>
          <p:nvPr/>
        </p:nvSpPr>
        <p:spPr bwMode="auto">
          <a:xfrm>
            <a:off x="152400" y="535761"/>
            <a:ext cx="1059180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b="1" dirty="0">
                <a:solidFill>
                  <a:srgbClr val="A29CC0"/>
                </a:solidFill>
                <a:latin typeface="Century Gothic" panose="020B0502020202020204" pitchFamily="34" charset="0"/>
              </a:rPr>
              <a:t>Before and After: Can we attribute to the program the whole change we observe in the outcome? </a:t>
            </a:r>
            <a:r>
              <a:rPr lang="en-US" altLang="en-US" sz="2420" b="1" dirty="0">
                <a:solidFill>
                  <a:srgbClr val="A29CC0"/>
                </a:solidFill>
                <a:latin typeface="Century Gothic" panose="020B0502020202020204" pitchFamily="34" charset="0"/>
              </a:rPr>
              <a:t>Special case</a:t>
            </a:r>
          </a:p>
        </p:txBody>
      </p:sp>
      <p:sp>
        <p:nvSpPr>
          <p:cNvPr id="129044" name="Text Box 14"/>
          <p:cNvSpPr txBox="1">
            <a:spLocks noChangeArrowheads="1"/>
          </p:cNvSpPr>
          <p:nvPr/>
        </p:nvSpPr>
        <p:spPr bwMode="auto">
          <a:xfrm>
            <a:off x="8046720" y="4472940"/>
            <a:ext cx="176022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b="1" dirty="0">
                <a:solidFill>
                  <a:schemeClr val="tx2"/>
                </a:solidFill>
                <a:latin typeface="Century Gothic" panose="020B0502020202020204" pitchFamily="34" charset="0"/>
              </a:rPr>
              <a:t>Effect of other </a:t>
            </a:r>
          </a:p>
          <a:p>
            <a:pPr>
              <a:spcBef>
                <a:spcPct val="0"/>
              </a:spcBef>
              <a:buClrTx/>
              <a:buSzTx/>
              <a:buFontTx/>
              <a:buNone/>
            </a:pPr>
            <a:r>
              <a:rPr lang="en-US" altLang="en-US" sz="2200" b="1" dirty="0">
                <a:solidFill>
                  <a:schemeClr val="tx2"/>
                </a:solidFill>
                <a:latin typeface="Century Gothic" panose="020B0502020202020204" pitchFamily="34" charset="0"/>
              </a:rPr>
              <a:t>factors = 0</a:t>
            </a:r>
            <a:endParaRPr lang="en-US" altLang="en-US" sz="2420" b="1"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2635303391"/>
      </p:ext>
    </p:extLst>
  </p:cSld>
  <p:clrMapOvr>
    <a:masterClrMapping/>
  </p:clrMapOvr>
  <p:transition>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251460" y="1874520"/>
            <a:ext cx="8968740" cy="4107180"/>
          </a:xfrm>
          <a:noFill/>
        </p:spPr>
        <p:txBody>
          <a:bodyPr lIns="99537" tIns="48895" rIns="99537" bIns="48895"/>
          <a:lstStyle/>
          <a:p>
            <a:pPr>
              <a:tabLst>
                <a:tab pos="2584450" algn="l"/>
              </a:tabLst>
            </a:pPr>
            <a:r>
              <a:rPr lang="en-US" altLang="en-US" sz="2310" dirty="0">
                <a:solidFill>
                  <a:srgbClr val="1E1860"/>
                </a:solidFill>
                <a:latin typeface="Century Gothic" panose="020B0502020202020204" pitchFamily="34" charset="0"/>
              </a:rPr>
              <a:t>+ </a:t>
            </a:r>
            <a:r>
              <a:rPr lang="en-US" altLang="en-US" sz="2310" b="1" u="sng" dirty="0">
                <a:solidFill>
                  <a:srgbClr val="1E1860"/>
                </a:solidFill>
                <a:latin typeface="Century Gothic" panose="020B0502020202020204" pitchFamily="34" charset="0"/>
              </a:rPr>
              <a:t>Before and after only (pre-post) – no comparison group</a:t>
            </a:r>
          </a:p>
          <a:p>
            <a:pPr>
              <a:tabLst>
                <a:tab pos="2584450" algn="l"/>
              </a:tabLst>
            </a:pPr>
            <a:r>
              <a:rPr lang="en-US" altLang="en-US" sz="2310" dirty="0">
                <a:latin typeface="Century Gothic" panose="020B0502020202020204" pitchFamily="34" charset="0"/>
              </a:rPr>
              <a:t>Data on the same individual or group before and after the program. </a:t>
            </a:r>
          </a:p>
          <a:p>
            <a:pPr>
              <a:tabLst>
                <a:tab pos="2584450" algn="l"/>
              </a:tabLst>
            </a:pPr>
            <a:r>
              <a:rPr lang="en-US" altLang="en-US" sz="2310" dirty="0">
                <a:latin typeface="Century Gothic" panose="020B0502020202020204" pitchFamily="34" charset="0"/>
              </a:rPr>
              <a:t>	</a:t>
            </a:r>
          </a:p>
          <a:p>
            <a:pPr>
              <a:tabLst>
                <a:tab pos="2584450" algn="l"/>
              </a:tabLst>
            </a:pPr>
            <a:r>
              <a:rPr lang="en-US" altLang="en-US" sz="2310" b="1" dirty="0">
                <a:solidFill>
                  <a:srgbClr val="1E1860"/>
                </a:solidFill>
                <a:latin typeface="Century Gothic" panose="020B0502020202020204" pitchFamily="34" charset="0"/>
              </a:rPr>
              <a:t>+ </a:t>
            </a:r>
            <a:r>
              <a:rPr lang="en-US" altLang="en-US" sz="2310" b="1" u="sng" dirty="0">
                <a:solidFill>
                  <a:srgbClr val="1E1860"/>
                </a:solidFill>
                <a:latin typeface="Century Gothic" panose="020B0502020202020204" pitchFamily="34" charset="0"/>
              </a:rPr>
              <a:t>Simple comparison of enrolled versus not-enrolled</a:t>
            </a:r>
          </a:p>
          <a:p>
            <a:pPr>
              <a:tabLst>
                <a:tab pos="2584450" algn="l"/>
              </a:tabLst>
            </a:pPr>
            <a:r>
              <a:rPr lang="en-US" altLang="en-US" sz="2310" dirty="0">
                <a:latin typeface="Century Gothic" panose="020B0502020202020204" pitchFamily="34" charset="0"/>
              </a:rPr>
              <a:t>This compares apples with oranges. We don’t know why one group enrolled and the other did not. Most likely those two groups are different, even in absence of the program.</a:t>
            </a:r>
          </a:p>
          <a:p>
            <a:pPr>
              <a:tabLst>
                <a:tab pos="2584450" algn="l"/>
              </a:tabLst>
            </a:pPr>
            <a:endParaRPr lang="en-US" altLang="en-US" sz="2310" dirty="0"/>
          </a:p>
          <a:p>
            <a:pPr>
              <a:tabLst>
                <a:tab pos="2584450" algn="l"/>
              </a:tabLst>
            </a:pPr>
            <a:endParaRPr lang="en-US" altLang="en-US" sz="2310" dirty="0"/>
          </a:p>
        </p:txBody>
      </p:sp>
      <p:sp>
        <p:nvSpPr>
          <p:cNvPr id="131075" name="Text Box 3"/>
          <p:cNvSpPr txBox="1">
            <a:spLocks noChangeArrowheads="1"/>
          </p:cNvSpPr>
          <p:nvPr/>
        </p:nvSpPr>
        <p:spPr bwMode="auto">
          <a:xfrm>
            <a:off x="281277" y="152400"/>
            <a:ext cx="896874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Another lesson from previous slides:  </a:t>
            </a:r>
          </a:p>
          <a:p>
            <a:pPr>
              <a:spcBef>
                <a:spcPct val="0"/>
              </a:spcBef>
              <a:buClrTx/>
              <a:buSzTx/>
              <a:buFontTx/>
              <a:buNone/>
            </a:pPr>
            <a:r>
              <a:rPr lang="en-US" altLang="en-US" sz="3200" b="1" dirty="0">
                <a:solidFill>
                  <a:srgbClr val="A29CC0"/>
                </a:solidFill>
                <a:latin typeface="Century Gothic" panose="020B0502020202020204" pitchFamily="34" charset="0"/>
              </a:rPr>
              <a:t>Avoid two commonly used counterfactuals</a:t>
            </a:r>
          </a:p>
        </p:txBody>
      </p:sp>
    </p:spTree>
    <p:extLst>
      <p:ext uri="{BB962C8B-B14F-4D97-AF65-F5344CB8AC3E}">
        <p14:creationId xmlns:p14="http://schemas.microsoft.com/office/powerpoint/2010/main" val="555943488"/>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533400" y="381000"/>
            <a:ext cx="8968740" cy="5029200"/>
          </a:xfrm>
          <a:noFill/>
        </p:spPr>
        <p:txBody>
          <a:bodyPr lIns="99537" tIns="48895" rIns="99537" bIns="48895"/>
          <a:lstStyle/>
          <a:p>
            <a:pPr>
              <a:lnSpc>
                <a:spcPct val="90000"/>
              </a:lnSpc>
              <a:tabLst>
                <a:tab pos="2584450" algn="l"/>
              </a:tabLst>
            </a:pPr>
            <a:endParaRPr lang="en-US" altLang="en-US" sz="2310" dirty="0">
              <a:solidFill>
                <a:schemeClr val="tx2"/>
              </a:solidFill>
            </a:endParaRPr>
          </a:p>
          <a:p>
            <a:pPr>
              <a:lnSpc>
                <a:spcPct val="90000"/>
              </a:lnSpc>
              <a:tabLst>
                <a:tab pos="2584450" algn="l"/>
              </a:tabLst>
            </a:pPr>
            <a:r>
              <a:rPr lang="en-US" altLang="en-US" sz="3200" b="1" dirty="0">
                <a:solidFill>
                  <a:srgbClr val="A29CC0"/>
                </a:solidFill>
                <a:latin typeface="Century Gothic" panose="020B0502020202020204" pitchFamily="34" charset="0"/>
              </a:rPr>
              <a:t>Designs for Evaluating Program Impact:</a:t>
            </a:r>
          </a:p>
          <a:p>
            <a:pPr>
              <a:lnSpc>
                <a:spcPct val="0"/>
              </a:lnSpc>
              <a:tabLst>
                <a:tab pos="2584450" algn="l"/>
              </a:tabLst>
            </a:pPr>
            <a:endParaRPr lang="en-US" altLang="en-US" sz="2310" dirty="0"/>
          </a:p>
          <a:p>
            <a:pPr>
              <a:tabLst>
                <a:tab pos="2584450" algn="l"/>
              </a:tabLst>
            </a:pPr>
            <a:endParaRPr lang="en-US" altLang="en-US" sz="2310" dirty="0"/>
          </a:p>
          <a:p>
            <a:pPr marL="342900" indent="-342900">
              <a:buFontTx/>
              <a:buChar char="-"/>
              <a:tabLst>
                <a:tab pos="2584450" algn="l"/>
              </a:tabLst>
            </a:pPr>
            <a:r>
              <a:rPr lang="en-US" altLang="en-US" sz="2310" dirty="0">
                <a:latin typeface="Century Gothic" panose="020B0502020202020204" pitchFamily="34" charset="0"/>
              </a:rPr>
              <a:t>Experimental design</a:t>
            </a:r>
          </a:p>
          <a:p>
            <a:pPr marL="342900" indent="-342900">
              <a:buFontTx/>
              <a:buChar char="-"/>
              <a:tabLst>
                <a:tab pos="2584450" algn="l"/>
              </a:tabLst>
            </a:pPr>
            <a:r>
              <a:rPr lang="en-US" altLang="en-US" sz="2310" dirty="0">
                <a:latin typeface="Century Gothic" panose="020B0502020202020204" pitchFamily="34" charset="0"/>
              </a:rPr>
              <a:t>Observational or non-experimental design</a:t>
            </a:r>
          </a:p>
          <a:p>
            <a:pPr lvl="1">
              <a:tabLst>
                <a:tab pos="2584450" algn="l"/>
              </a:tabLst>
            </a:pPr>
            <a:endParaRPr lang="en-US" altLang="en-US" sz="2310" dirty="0">
              <a:latin typeface="Century Gothic" panose="020B0502020202020204" pitchFamily="34" charset="0"/>
            </a:endParaRPr>
          </a:p>
          <a:p>
            <a:pPr marL="342900" indent="-342900">
              <a:buFontTx/>
              <a:buChar char="-"/>
              <a:tabLst>
                <a:tab pos="2584450" algn="l"/>
              </a:tabLst>
            </a:pPr>
            <a:endParaRPr lang="en-US" altLang="en-US" sz="2310" dirty="0">
              <a:latin typeface="Century Gothic" panose="020B0502020202020204" pitchFamily="34" charset="0"/>
            </a:endParaRPr>
          </a:p>
        </p:txBody>
      </p:sp>
    </p:spTree>
    <p:extLst>
      <p:ext uri="{BB962C8B-B14F-4D97-AF65-F5344CB8AC3E}">
        <p14:creationId xmlns:p14="http://schemas.microsoft.com/office/powerpoint/2010/main" val="65669011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2766060" y="1691164"/>
            <a:ext cx="1662430"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Group 1</a:t>
            </a:r>
          </a:p>
          <a:p>
            <a:pPr algn="ctr">
              <a:spcBef>
                <a:spcPct val="0"/>
              </a:spcBef>
              <a:buClrTx/>
              <a:buSzTx/>
              <a:buFontTx/>
              <a:buNone/>
            </a:pPr>
            <a:r>
              <a:rPr lang="en-US" altLang="en-US" sz="2200" dirty="0">
                <a:latin typeface="Century Gothic" panose="020B0502020202020204" pitchFamily="34" charset="0"/>
              </a:rPr>
              <a:t>(Treatment)</a:t>
            </a:r>
          </a:p>
        </p:txBody>
      </p:sp>
      <p:sp>
        <p:nvSpPr>
          <p:cNvPr id="135171" name="Rectangle 3"/>
          <p:cNvSpPr>
            <a:spLocks noChangeArrowheads="1"/>
          </p:cNvSpPr>
          <p:nvPr/>
        </p:nvSpPr>
        <p:spPr bwMode="auto">
          <a:xfrm>
            <a:off x="502920" y="6231415"/>
            <a:ext cx="9228932" cy="67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35172" name="Rectangle 4"/>
          <p:cNvSpPr>
            <a:spLocks noChangeArrowheads="1"/>
          </p:cNvSpPr>
          <p:nvPr/>
        </p:nvSpPr>
        <p:spPr bwMode="auto">
          <a:xfrm>
            <a:off x="384175" y="2543334"/>
            <a:ext cx="1662430"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Population</a:t>
            </a:r>
          </a:p>
        </p:txBody>
      </p:sp>
      <p:sp>
        <p:nvSpPr>
          <p:cNvPr id="135173" name="Rectangle 5"/>
          <p:cNvSpPr>
            <a:spLocks noChangeArrowheads="1"/>
          </p:cNvSpPr>
          <p:nvPr/>
        </p:nvSpPr>
        <p:spPr bwMode="auto">
          <a:xfrm>
            <a:off x="-36443" y="419893"/>
            <a:ext cx="10216580" cy="59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Basic Framework for Evaluation of Program Impact</a:t>
            </a:r>
          </a:p>
        </p:txBody>
      </p:sp>
      <p:sp>
        <p:nvSpPr>
          <p:cNvPr id="135174" name="Rectangle 6"/>
          <p:cNvSpPr>
            <a:spLocks noChangeArrowheads="1"/>
          </p:cNvSpPr>
          <p:nvPr/>
        </p:nvSpPr>
        <p:spPr bwMode="auto">
          <a:xfrm>
            <a:off x="2766060" y="3367564"/>
            <a:ext cx="1662430"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Group 2</a:t>
            </a:r>
          </a:p>
          <a:p>
            <a:pPr algn="ctr">
              <a:spcBef>
                <a:spcPct val="0"/>
              </a:spcBef>
              <a:buClrTx/>
              <a:buSzTx/>
              <a:buFontTx/>
              <a:buNone/>
            </a:pPr>
            <a:r>
              <a:rPr lang="en-US" altLang="en-US" sz="2200" dirty="0">
                <a:latin typeface="Century Gothic" panose="020B0502020202020204" pitchFamily="34" charset="0"/>
              </a:rPr>
              <a:t>(Control)</a:t>
            </a:r>
          </a:p>
        </p:txBody>
      </p:sp>
      <p:sp>
        <p:nvSpPr>
          <p:cNvPr id="135175" name="Rectangle 7"/>
          <p:cNvSpPr>
            <a:spLocks noChangeArrowheads="1"/>
          </p:cNvSpPr>
          <p:nvPr/>
        </p:nvSpPr>
        <p:spPr bwMode="auto">
          <a:xfrm>
            <a:off x="4791710" y="1244124"/>
            <a:ext cx="1662430" cy="44704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a:t>
            </a:r>
          </a:p>
        </p:txBody>
      </p:sp>
      <p:cxnSp>
        <p:nvCxnSpPr>
          <p:cNvPr id="135176" name="AutoShape 8"/>
          <p:cNvCxnSpPr>
            <a:cxnSpLocks noChangeShapeType="1"/>
            <a:stCxn id="135172" idx="3"/>
            <a:endCxn id="135174" idx="1"/>
          </p:cNvCxnSpPr>
          <p:nvPr/>
        </p:nvCxnSpPr>
        <p:spPr bwMode="auto">
          <a:xfrm>
            <a:off x="2046605" y="2913539"/>
            <a:ext cx="719455" cy="82423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5177" name="AutoShape 9"/>
          <p:cNvCxnSpPr>
            <a:cxnSpLocks noChangeShapeType="1"/>
            <a:stCxn id="135172" idx="3"/>
            <a:endCxn id="135170" idx="1"/>
          </p:cNvCxnSpPr>
          <p:nvPr/>
        </p:nvCxnSpPr>
        <p:spPr bwMode="auto">
          <a:xfrm flipV="1">
            <a:off x="2046605" y="2061369"/>
            <a:ext cx="719455" cy="85217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35178" name="Rectangle 10"/>
          <p:cNvSpPr>
            <a:spLocks noChangeArrowheads="1"/>
          </p:cNvSpPr>
          <p:nvPr/>
        </p:nvSpPr>
        <p:spPr bwMode="auto">
          <a:xfrm>
            <a:off x="6873240" y="1691164"/>
            <a:ext cx="1662430"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Group 1</a:t>
            </a:r>
          </a:p>
          <a:p>
            <a:pPr algn="ctr">
              <a:spcBef>
                <a:spcPct val="0"/>
              </a:spcBef>
              <a:buClrTx/>
              <a:buSzTx/>
              <a:buFontTx/>
              <a:buNone/>
            </a:pPr>
            <a:r>
              <a:rPr lang="en-US" altLang="en-US" sz="2200" dirty="0">
                <a:latin typeface="Century Gothic" panose="020B0502020202020204" pitchFamily="34" charset="0"/>
              </a:rPr>
              <a:t>(Treatment)</a:t>
            </a:r>
          </a:p>
        </p:txBody>
      </p:sp>
      <p:sp>
        <p:nvSpPr>
          <p:cNvPr id="135179" name="Rectangle 11"/>
          <p:cNvSpPr>
            <a:spLocks noChangeArrowheads="1"/>
          </p:cNvSpPr>
          <p:nvPr/>
        </p:nvSpPr>
        <p:spPr bwMode="auto">
          <a:xfrm>
            <a:off x="6873240" y="3367564"/>
            <a:ext cx="1662430"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Group 2</a:t>
            </a:r>
          </a:p>
          <a:p>
            <a:pPr algn="ctr">
              <a:spcBef>
                <a:spcPct val="0"/>
              </a:spcBef>
              <a:buClrTx/>
              <a:buSzTx/>
              <a:buFontTx/>
              <a:buNone/>
            </a:pPr>
            <a:r>
              <a:rPr lang="en-US" altLang="en-US" sz="2200" dirty="0">
                <a:latin typeface="Century Gothic" panose="020B0502020202020204" pitchFamily="34" charset="0"/>
              </a:rPr>
              <a:t>(Control)</a:t>
            </a:r>
          </a:p>
        </p:txBody>
      </p:sp>
      <p:cxnSp>
        <p:nvCxnSpPr>
          <p:cNvPr id="135180" name="AutoShape 12"/>
          <p:cNvCxnSpPr>
            <a:cxnSpLocks noChangeShapeType="1"/>
            <a:stCxn id="135170" idx="3"/>
            <a:endCxn id="135178" idx="1"/>
          </p:cNvCxnSpPr>
          <p:nvPr/>
        </p:nvCxnSpPr>
        <p:spPr bwMode="auto">
          <a:xfrm>
            <a:off x="4428490" y="2061369"/>
            <a:ext cx="2444750" cy="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5181" name="AutoShape 13"/>
          <p:cNvCxnSpPr>
            <a:cxnSpLocks noChangeShapeType="1"/>
            <a:stCxn id="135174" idx="3"/>
            <a:endCxn id="135179" idx="1"/>
          </p:cNvCxnSpPr>
          <p:nvPr/>
        </p:nvCxnSpPr>
        <p:spPr bwMode="auto">
          <a:xfrm>
            <a:off x="4428490" y="3737769"/>
            <a:ext cx="2444750" cy="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5182" name="AutoShape 14"/>
          <p:cNvCxnSpPr>
            <a:cxnSpLocks noChangeShapeType="1"/>
            <a:stCxn id="135175" idx="2"/>
          </p:cNvCxnSpPr>
          <p:nvPr/>
        </p:nvCxnSpPr>
        <p:spPr bwMode="auto">
          <a:xfrm flipH="1">
            <a:off x="5615941" y="1691164"/>
            <a:ext cx="6984" cy="33528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35183" name="Rectangle 17"/>
          <p:cNvSpPr>
            <a:spLocks noChangeArrowheads="1"/>
          </p:cNvSpPr>
          <p:nvPr/>
        </p:nvSpPr>
        <p:spPr bwMode="auto">
          <a:xfrm>
            <a:off x="167640" y="4373405"/>
            <a:ext cx="2011680" cy="77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200" dirty="0">
                <a:latin typeface="Century Gothic" panose="020B0502020202020204" pitchFamily="34" charset="0"/>
              </a:rPr>
              <a:t>If “Random Assignment”:</a:t>
            </a:r>
            <a:endParaRPr lang="en-US" altLang="en-US" sz="2970" dirty="0">
              <a:latin typeface="Century Gothic" panose="020B0502020202020204" pitchFamily="34" charset="0"/>
            </a:endParaRPr>
          </a:p>
        </p:txBody>
      </p:sp>
      <p:sp>
        <p:nvSpPr>
          <p:cNvPr id="135184" name="Rectangle 18"/>
          <p:cNvSpPr>
            <a:spLocks noChangeArrowheads="1"/>
          </p:cNvSpPr>
          <p:nvPr/>
        </p:nvSpPr>
        <p:spPr bwMode="auto">
          <a:xfrm>
            <a:off x="2430780" y="4610895"/>
            <a:ext cx="2766060" cy="43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200" dirty="0">
                <a:latin typeface="Century Gothic" panose="020B0502020202020204" pitchFamily="34" charset="0"/>
              </a:rPr>
              <a:t>Group 1 = Group 2</a:t>
            </a:r>
            <a:endParaRPr lang="en-US" altLang="en-US" sz="2970" dirty="0">
              <a:latin typeface="Century Gothic" panose="020B0502020202020204" pitchFamily="34" charset="0"/>
            </a:endParaRPr>
          </a:p>
        </p:txBody>
      </p:sp>
      <p:sp>
        <p:nvSpPr>
          <p:cNvPr id="135185" name="Rectangle 19"/>
          <p:cNvSpPr>
            <a:spLocks noChangeArrowheads="1"/>
          </p:cNvSpPr>
          <p:nvPr/>
        </p:nvSpPr>
        <p:spPr bwMode="auto">
          <a:xfrm>
            <a:off x="83820" y="5546885"/>
            <a:ext cx="2346960" cy="111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200" dirty="0">
                <a:latin typeface="Century Gothic" panose="020B0502020202020204" pitchFamily="34" charset="0"/>
              </a:rPr>
              <a:t>If Non-random Assignment: (Survey data)</a:t>
            </a:r>
            <a:endParaRPr lang="en-US" altLang="en-US" sz="2970" dirty="0">
              <a:latin typeface="Century Gothic" panose="020B0502020202020204" pitchFamily="34" charset="0"/>
            </a:endParaRPr>
          </a:p>
        </p:txBody>
      </p:sp>
      <p:sp>
        <p:nvSpPr>
          <p:cNvPr id="135186" name="Rectangle 20"/>
          <p:cNvSpPr>
            <a:spLocks noChangeArrowheads="1"/>
          </p:cNvSpPr>
          <p:nvPr/>
        </p:nvSpPr>
        <p:spPr bwMode="auto">
          <a:xfrm>
            <a:off x="2430780" y="5379245"/>
            <a:ext cx="2903220" cy="505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200" dirty="0">
                <a:latin typeface="Century Gothic" panose="020B0502020202020204" pitchFamily="34" charset="0"/>
              </a:rPr>
              <a:t>Group 1 </a:t>
            </a:r>
            <a:r>
              <a:rPr lang="en-US" altLang="en-US" sz="2640" b="1" dirty="0">
                <a:latin typeface="Century Gothic" panose="020B0502020202020204" pitchFamily="34" charset="0"/>
                <a:sym typeface="Symbol" panose="05050102010706020507" pitchFamily="18" charset="2"/>
              </a:rPr>
              <a:t></a:t>
            </a:r>
            <a:r>
              <a:rPr lang="en-US" altLang="en-US" sz="2640" b="1" dirty="0">
                <a:latin typeface="Century Gothic" panose="020B0502020202020204" pitchFamily="34" charset="0"/>
              </a:rPr>
              <a:t> </a:t>
            </a:r>
            <a:r>
              <a:rPr lang="en-US" altLang="en-US" sz="2200" dirty="0">
                <a:latin typeface="Century Gothic" panose="020B0502020202020204" pitchFamily="34" charset="0"/>
              </a:rPr>
              <a:t> Group 2</a:t>
            </a:r>
          </a:p>
        </p:txBody>
      </p:sp>
      <p:sp>
        <p:nvSpPr>
          <p:cNvPr id="135187" name="Rectangle 21"/>
          <p:cNvSpPr>
            <a:spLocks noChangeArrowheads="1"/>
          </p:cNvSpPr>
          <p:nvPr/>
        </p:nvSpPr>
        <p:spPr bwMode="auto">
          <a:xfrm>
            <a:off x="6118860" y="4555015"/>
            <a:ext cx="3939540" cy="76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50000"/>
              </a:spcBef>
              <a:buClrTx/>
              <a:buSzTx/>
              <a:buFontTx/>
              <a:buNone/>
            </a:pPr>
            <a:r>
              <a:rPr lang="en-US" altLang="en-US" sz="2200" dirty="0">
                <a:latin typeface="Century Gothic" panose="020B0502020202020204" pitchFamily="34" charset="0"/>
              </a:rPr>
              <a:t>Group 1</a:t>
            </a:r>
            <a:r>
              <a:rPr lang="en-US" altLang="en-US" sz="2200" b="1" dirty="0">
                <a:latin typeface="Century Gothic" panose="020B0502020202020204" pitchFamily="34" charset="0"/>
              </a:rPr>
              <a:t> </a:t>
            </a:r>
            <a:r>
              <a:rPr lang="en-US" altLang="en-US" sz="2640" b="1" dirty="0">
                <a:latin typeface="Century Gothic" panose="020B0502020202020204" pitchFamily="34" charset="0"/>
                <a:sym typeface="Symbol" panose="05050102010706020507" pitchFamily="18" charset="2"/>
              </a:rPr>
              <a:t></a:t>
            </a:r>
            <a:r>
              <a:rPr lang="en-US" altLang="en-US" sz="2640" b="1" dirty="0">
                <a:latin typeface="Century Gothic" panose="020B0502020202020204" pitchFamily="34" charset="0"/>
              </a:rPr>
              <a:t> </a:t>
            </a:r>
            <a:r>
              <a:rPr lang="en-US" altLang="en-US" sz="2200" dirty="0">
                <a:latin typeface="Century Gothic" panose="020B0502020202020204" pitchFamily="34" charset="0"/>
              </a:rPr>
              <a:t>Group 2 Difference due to program</a:t>
            </a:r>
            <a:endParaRPr lang="en-US" altLang="en-US" sz="2970" dirty="0">
              <a:latin typeface="Century Gothic" panose="020B0502020202020204" pitchFamily="34" charset="0"/>
            </a:endParaRPr>
          </a:p>
        </p:txBody>
      </p:sp>
      <p:sp>
        <p:nvSpPr>
          <p:cNvPr id="135188" name="Rectangle 22"/>
          <p:cNvSpPr>
            <a:spLocks noChangeArrowheads="1"/>
          </p:cNvSpPr>
          <p:nvPr/>
        </p:nvSpPr>
        <p:spPr bwMode="auto">
          <a:xfrm>
            <a:off x="5867400" y="5367020"/>
            <a:ext cx="4023360" cy="1520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200" dirty="0"/>
              <a:t>    </a:t>
            </a:r>
            <a:r>
              <a:rPr lang="en-US" altLang="en-US" sz="2200" dirty="0">
                <a:latin typeface="Century Gothic" panose="020B0502020202020204" pitchFamily="34" charset="0"/>
              </a:rPr>
              <a:t>Group 1 </a:t>
            </a:r>
            <a:r>
              <a:rPr lang="en-US" altLang="en-US" sz="2640" b="1" dirty="0">
                <a:latin typeface="Century Gothic" panose="020B0502020202020204" pitchFamily="34" charset="0"/>
                <a:sym typeface="Symbol" panose="05050102010706020507" pitchFamily="18" charset="2"/>
              </a:rPr>
              <a:t></a:t>
            </a:r>
            <a:r>
              <a:rPr lang="en-US" altLang="en-US" sz="2640" b="1" dirty="0">
                <a:latin typeface="Century Gothic" panose="020B0502020202020204" pitchFamily="34" charset="0"/>
              </a:rPr>
              <a:t> </a:t>
            </a:r>
            <a:r>
              <a:rPr lang="en-US" altLang="en-US" sz="2200" dirty="0">
                <a:latin typeface="Century Gothic" panose="020B0502020202020204" pitchFamily="34" charset="0"/>
              </a:rPr>
              <a:t> Group 2          Difference </a:t>
            </a:r>
            <a:r>
              <a:rPr lang="en-US" altLang="en-US" sz="2200" u="sng" dirty="0">
                <a:latin typeface="Century Gothic" panose="020B0502020202020204" pitchFamily="34" charset="0"/>
              </a:rPr>
              <a:t>due to program</a:t>
            </a:r>
            <a:r>
              <a:rPr lang="en-US" altLang="en-US" sz="2200" dirty="0">
                <a:latin typeface="Century Gothic" panose="020B0502020202020204" pitchFamily="34" charset="0"/>
              </a:rPr>
              <a:t> </a:t>
            </a:r>
            <a:r>
              <a:rPr lang="en-US" altLang="en-US" sz="2200" u="sng" dirty="0">
                <a:latin typeface="Century Gothic" panose="020B0502020202020204" pitchFamily="34" charset="0"/>
              </a:rPr>
              <a:t>and</a:t>
            </a:r>
            <a:r>
              <a:rPr lang="en-US" altLang="en-US" sz="2200" dirty="0">
                <a:latin typeface="Century Gothic" panose="020B0502020202020204" pitchFamily="34" charset="0"/>
              </a:rPr>
              <a:t> </a:t>
            </a:r>
            <a:r>
              <a:rPr lang="en-US" altLang="en-US" sz="2200" u="sng" dirty="0">
                <a:latin typeface="Century Gothic" panose="020B0502020202020204" pitchFamily="34" charset="0"/>
              </a:rPr>
              <a:t>pre-existing differences</a:t>
            </a:r>
            <a:r>
              <a:rPr lang="en-US" altLang="en-US" sz="2200" dirty="0">
                <a:latin typeface="Century Gothic" panose="020B0502020202020204" pitchFamily="34" charset="0"/>
              </a:rPr>
              <a:t> (observed and unobserved)</a:t>
            </a:r>
          </a:p>
        </p:txBody>
      </p:sp>
    </p:spTree>
    <p:extLst>
      <p:ext uri="{BB962C8B-B14F-4D97-AF65-F5344CB8AC3E}">
        <p14:creationId xmlns:p14="http://schemas.microsoft.com/office/powerpoint/2010/main" val="154517368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2327752" y="2841943"/>
            <a:ext cx="1444148"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Processes</a:t>
            </a:r>
          </a:p>
        </p:txBody>
      </p:sp>
      <p:sp>
        <p:nvSpPr>
          <p:cNvPr id="26627" name="Rectangle 3"/>
          <p:cNvSpPr>
            <a:spLocks noChangeArrowheads="1"/>
          </p:cNvSpPr>
          <p:nvPr/>
        </p:nvSpPr>
        <p:spPr bwMode="auto">
          <a:xfrm>
            <a:off x="4316730" y="2854167"/>
            <a:ext cx="1218883"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50000"/>
              </a:spcBef>
              <a:buClrTx/>
              <a:buSzTx/>
              <a:buFontTx/>
              <a:buNone/>
            </a:pPr>
            <a:r>
              <a:rPr lang="en-US" altLang="en-US" sz="2000" dirty="0">
                <a:latin typeface="Century Gothic" panose="020B0502020202020204" pitchFamily="34" charset="0"/>
              </a:rPr>
              <a:t>Outputs</a:t>
            </a:r>
          </a:p>
        </p:txBody>
      </p:sp>
      <p:sp>
        <p:nvSpPr>
          <p:cNvPr id="26628" name="Rectangle 4"/>
          <p:cNvSpPr>
            <a:spLocks noChangeArrowheads="1"/>
          </p:cNvSpPr>
          <p:nvPr/>
        </p:nvSpPr>
        <p:spPr bwMode="auto">
          <a:xfrm>
            <a:off x="6202680" y="2855913"/>
            <a:ext cx="1630998"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Outcomes</a:t>
            </a:r>
          </a:p>
        </p:txBody>
      </p:sp>
      <p:sp>
        <p:nvSpPr>
          <p:cNvPr id="26629" name="Line 5"/>
          <p:cNvSpPr>
            <a:spLocks noChangeShapeType="1"/>
          </p:cNvSpPr>
          <p:nvPr/>
        </p:nvSpPr>
        <p:spPr bwMode="auto">
          <a:xfrm>
            <a:off x="5535613" y="3215640"/>
            <a:ext cx="663575"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6630" name="Rectangle 7"/>
          <p:cNvSpPr>
            <a:spLocks noChangeArrowheads="1"/>
          </p:cNvSpPr>
          <p:nvPr/>
        </p:nvSpPr>
        <p:spPr bwMode="auto">
          <a:xfrm>
            <a:off x="384175" y="2803525"/>
            <a:ext cx="1208405"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Inputs</a:t>
            </a:r>
          </a:p>
        </p:txBody>
      </p:sp>
      <p:sp>
        <p:nvSpPr>
          <p:cNvPr id="26631" name="Line 9"/>
          <p:cNvSpPr>
            <a:spLocks noChangeShapeType="1"/>
          </p:cNvSpPr>
          <p:nvPr/>
        </p:nvSpPr>
        <p:spPr bwMode="auto">
          <a:xfrm>
            <a:off x="1611789" y="3215640"/>
            <a:ext cx="65659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6632" name="Rectangle 10"/>
          <p:cNvSpPr>
            <a:spLocks noChangeArrowheads="1"/>
          </p:cNvSpPr>
          <p:nvPr/>
        </p:nvSpPr>
        <p:spPr bwMode="auto">
          <a:xfrm>
            <a:off x="129222" y="3907155"/>
            <a:ext cx="1927860" cy="1896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60000"/>
              </a:spcBef>
              <a:buClrTx/>
              <a:buSzTx/>
              <a:buFontTx/>
              <a:buNone/>
            </a:pPr>
            <a:r>
              <a:rPr lang="en-US" altLang="en-US" sz="1980" u="sng" dirty="0">
                <a:latin typeface="Century Gothic" panose="020B0502020202020204" pitchFamily="34" charset="0"/>
              </a:rPr>
              <a:t>Resources</a:t>
            </a:r>
            <a:r>
              <a:rPr lang="en-US" altLang="en-US" sz="1980" dirty="0">
                <a:latin typeface="Century Gothic" panose="020B0502020202020204" pitchFamily="34" charset="0"/>
              </a:rPr>
              <a:t>:</a:t>
            </a:r>
          </a:p>
          <a:p>
            <a:pPr>
              <a:lnSpc>
                <a:spcPct val="30000"/>
              </a:lnSpc>
              <a:spcBef>
                <a:spcPct val="60000"/>
              </a:spcBef>
              <a:buClrTx/>
              <a:buSzTx/>
              <a:buFontTx/>
              <a:buNone/>
            </a:pPr>
            <a:r>
              <a:rPr lang="en-US" altLang="en-US" sz="1980" dirty="0">
                <a:latin typeface="Century Gothic" panose="020B0502020202020204" pitchFamily="34" charset="0"/>
              </a:rPr>
              <a:t>- Staff</a:t>
            </a:r>
          </a:p>
          <a:p>
            <a:pPr>
              <a:lnSpc>
                <a:spcPct val="60000"/>
              </a:lnSpc>
              <a:spcBef>
                <a:spcPct val="60000"/>
              </a:spcBef>
              <a:buClrTx/>
              <a:buSzTx/>
              <a:buFontTx/>
              <a:buNone/>
            </a:pPr>
            <a:r>
              <a:rPr lang="en-US" altLang="en-US" sz="1980" dirty="0">
                <a:latin typeface="Century Gothic" panose="020B0502020202020204" pitchFamily="34" charset="0"/>
              </a:rPr>
              <a:t>- Supplies</a:t>
            </a:r>
          </a:p>
          <a:p>
            <a:pPr>
              <a:lnSpc>
                <a:spcPct val="90000"/>
              </a:lnSpc>
              <a:spcBef>
                <a:spcPct val="60000"/>
              </a:spcBef>
              <a:buClrTx/>
              <a:buSzTx/>
              <a:buFontTx/>
              <a:buChar char="-"/>
            </a:pPr>
            <a:r>
              <a:rPr lang="en-US" altLang="en-US" sz="1980" dirty="0">
                <a:latin typeface="Century Gothic" panose="020B0502020202020204" pitchFamily="34" charset="0"/>
              </a:rPr>
              <a:t>Equipment</a:t>
            </a:r>
          </a:p>
          <a:p>
            <a:pPr>
              <a:lnSpc>
                <a:spcPct val="90000"/>
              </a:lnSpc>
              <a:spcBef>
                <a:spcPct val="60000"/>
              </a:spcBef>
              <a:buClrTx/>
              <a:buSzTx/>
              <a:buFontTx/>
              <a:buChar char="-"/>
            </a:pPr>
            <a:r>
              <a:rPr lang="en-US" altLang="en-US" sz="1980" dirty="0">
                <a:latin typeface="Century Gothic" panose="020B0502020202020204" pitchFamily="34" charset="0"/>
              </a:rPr>
              <a:t>Infrastructure</a:t>
            </a:r>
          </a:p>
        </p:txBody>
      </p:sp>
      <p:sp>
        <p:nvSpPr>
          <p:cNvPr id="26633" name="Rectangle 11"/>
          <p:cNvSpPr>
            <a:spLocks noChangeArrowheads="1"/>
          </p:cNvSpPr>
          <p:nvPr/>
        </p:nvSpPr>
        <p:spPr bwMode="auto">
          <a:xfrm>
            <a:off x="2308543" y="3926364"/>
            <a:ext cx="1597819" cy="1317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60000"/>
              </a:spcBef>
              <a:buClrTx/>
              <a:buSzTx/>
              <a:buFontTx/>
              <a:buNone/>
            </a:pPr>
            <a:r>
              <a:rPr lang="en-US" altLang="en-US" sz="1980" u="sng" dirty="0">
                <a:latin typeface="Century Gothic" panose="020B0502020202020204" pitchFamily="34" charset="0"/>
              </a:rPr>
              <a:t>Activities</a:t>
            </a:r>
            <a:r>
              <a:rPr lang="en-US" altLang="en-US" sz="1980" dirty="0">
                <a:latin typeface="Century Gothic" panose="020B0502020202020204" pitchFamily="34" charset="0"/>
              </a:rPr>
              <a:t>:</a:t>
            </a:r>
          </a:p>
          <a:p>
            <a:pPr>
              <a:lnSpc>
                <a:spcPct val="20000"/>
              </a:lnSpc>
              <a:spcBef>
                <a:spcPct val="60000"/>
              </a:spcBef>
              <a:buClrTx/>
              <a:buSzTx/>
              <a:buFontTx/>
              <a:buNone/>
            </a:pPr>
            <a:r>
              <a:rPr lang="en-US" altLang="en-US" sz="1980" dirty="0">
                <a:latin typeface="Century Gothic" panose="020B0502020202020204" pitchFamily="34" charset="0"/>
              </a:rPr>
              <a:t>- Training</a:t>
            </a:r>
          </a:p>
          <a:p>
            <a:pPr>
              <a:lnSpc>
                <a:spcPct val="60000"/>
              </a:lnSpc>
              <a:spcBef>
                <a:spcPct val="60000"/>
              </a:spcBef>
              <a:buClrTx/>
              <a:buSzTx/>
              <a:buFontTx/>
              <a:buNone/>
            </a:pPr>
            <a:r>
              <a:rPr lang="en-US" altLang="en-US" sz="1980" dirty="0">
                <a:latin typeface="Century Gothic" panose="020B0502020202020204" pitchFamily="34" charset="0"/>
              </a:rPr>
              <a:t>- Logistics</a:t>
            </a:r>
          </a:p>
          <a:p>
            <a:pPr>
              <a:lnSpc>
                <a:spcPct val="60000"/>
              </a:lnSpc>
              <a:spcBef>
                <a:spcPct val="60000"/>
              </a:spcBef>
              <a:buClrTx/>
              <a:buSzTx/>
              <a:buFontTx/>
              <a:buNone/>
            </a:pPr>
            <a:r>
              <a:rPr lang="en-US" altLang="en-US" sz="1980" dirty="0">
                <a:latin typeface="Century Gothic" panose="020B0502020202020204" pitchFamily="34" charset="0"/>
              </a:rPr>
              <a:t>- IEC</a:t>
            </a:r>
          </a:p>
        </p:txBody>
      </p:sp>
      <p:sp>
        <p:nvSpPr>
          <p:cNvPr id="26634" name="Rectangle 12"/>
          <p:cNvSpPr>
            <a:spLocks noChangeArrowheads="1"/>
          </p:cNvSpPr>
          <p:nvPr/>
        </p:nvSpPr>
        <p:spPr bwMode="auto">
          <a:xfrm>
            <a:off x="4032092" y="3865245"/>
            <a:ext cx="2179320" cy="360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u="sng" dirty="0">
                <a:latin typeface="Century Gothic" panose="020B0502020202020204" pitchFamily="34" charset="0"/>
              </a:rPr>
              <a:t>Services</a:t>
            </a:r>
            <a:r>
              <a:rPr lang="en-US" altLang="en-US" sz="2090" dirty="0">
                <a:latin typeface="Century Gothic" panose="020B0502020202020204" pitchFamily="34" charset="0"/>
              </a:rPr>
              <a:t>:</a:t>
            </a:r>
          </a:p>
          <a:p>
            <a:pPr>
              <a:spcBef>
                <a:spcPct val="0"/>
              </a:spcBef>
              <a:buClrTx/>
              <a:buSzTx/>
              <a:buFontTx/>
              <a:buNone/>
            </a:pPr>
            <a:r>
              <a:rPr lang="en-US" altLang="en-US" sz="2090" dirty="0">
                <a:latin typeface="Century Gothic" panose="020B0502020202020204" pitchFamily="34" charset="0"/>
              </a:rPr>
              <a:t>- % facilities with health services </a:t>
            </a:r>
          </a:p>
          <a:p>
            <a:pPr>
              <a:lnSpc>
                <a:spcPct val="90000"/>
              </a:lnSpc>
              <a:spcBef>
                <a:spcPct val="0"/>
              </a:spcBef>
              <a:buClrTx/>
              <a:buSzTx/>
              <a:buFontTx/>
              <a:buChar char="-"/>
            </a:pPr>
            <a:r>
              <a:rPr lang="en-US" altLang="en-US" sz="2090" dirty="0">
                <a:latin typeface="Century Gothic" panose="020B0502020202020204" pitchFamily="34" charset="0"/>
              </a:rPr>
              <a:t> # trained staff</a:t>
            </a:r>
          </a:p>
          <a:p>
            <a:pPr>
              <a:lnSpc>
                <a:spcPct val="90000"/>
              </a:lnSpc>
              <a:spcBef>
                <a:spcPct val="0"/>
              </a:spcBef>
              <a:buClrTx/>
              <a:buSzTx/>
              <a:buFontTx/>
              <a:buChar char="-"/>
            </a:pPr>
            <a:r>
              <a:rPr lang="en-US" altLang="en-US" sz="2090" dirty="0">
                <a:latin typeface="Century Gothic" panose="020B0502020202020204" pitchFamily="34" charset="0"/>
              </a:rPr>
              <a:t> # services delivered</a:t>
            </a:r>
          </a:p>
          <a:p>
            <a:pPr>
              <a:lnSpc>
                <a:spcPct val="120000"/>
              </a:lnSpc>
              <a:spcBef>
                <a:spcPct val="0"/>
              </a:spcBef>
              <a:buClrTx/>
              <a:buSzTx/>
              <a:buFontTx/>
              <a:buNone/>
            </a:pPr>
            <a:r>
              <a:rPr lang="en-US" altLang="en-US" sz="2090" u="sng" dirty="0">
                <a:latin typeface="Century Gothic" panose="020B0502020202020204" pitchFamily="34" charset="0"/>
              </a:rPr>
              <a:t>Utilization</a:t>
            </a:r>
            <a:r>
              <a:rPr lang="en-US" altLang="en-US" sz="2090" dirty="0">
                <a:latin typeface="Century Gothic" panose="020B0502020202020204" pitchFamily="34" charset="0"/>
              </a:rPr>
              <a:t>:</a:t>
            </a:r>
          </a:p>
          <a:p>
            <a:pPr>
              <a:spcBef>
                <a:spcPct val="0"/>
              </a:spcBef>
              <a:buClrTx/>
              <a:buSzTx/>
              <a:buFontTx/>
              <a:buNone/>
            </a:pPr>
            <a:r>
              <a:rPr lang="en-US" altLang="en-US" sz="2090" dirty="0">
                <a:latin typeface="Century Gothic" panose="020B0502020202020204" pitchFamily="34" charset="0"/>
              </a:rPr>
              <a:t>- # new users</a:t>
            </a:r>
          </a:p>
          <a:p>
            <a:pPr>
              <a:spcBef>
                <a:spcPct val="0"/>
              </a:spcBef>
              <a:buClrTx/>
              <a:buSzTx/>
              <a:buFontTx/>
              <a:buNone/>
            </a:pPr>
            <a:r>
              <a:rPr lang="en-US" altLang="en-US" sz="2090" dirty="0">
                <a:latin typeface="Century Gothic" panose="020B0502020202020204" pitchFamily="34" charset="0"/>
              </a:rPr>
              <a:t>- # continuing users</a:t>
            </a:r>
          </a:p>
        </p:txBody>
      </p:sp>
      <p:sp>
        <p:nvSpPr>
          <p:cNvPr id="26635" name="Rectangle 13"/>
          <p:cNvSpPr>
            <a:spLocks noChangeArrowheads="1"/>
          </p:cNvSpPr>
          <p:nvPr/>
        </p:nvSpPr>
        <p:spPr bwMode="auto">
          <a:xfrm>
            <a:off x="8214360" y="3903663"/>
            <a:ext cx="176022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110000"/>
              </a:lnSpc>
              <a:spcBef>
                <a:spcPct val="50000"/>
              </a:spcBef>
              <a:buClrTx/>
              <a:buSzTx/>
              <a:buFontTx/>
              <a:buNone/>
            </a:pPr>
            <a:r>
              <a:rPr lang="en-US" altLang="en-US" sz="2090" u="sng" dirty="0">
                <a:latin typeface="Century Gothic" panose="020B0502020202020204" pitchFamily="34" charset="0"/>
              </a:rPr>
              <a:t>Health conditions</a:t>
            </a:r>
            <a:r>
              <a:rPr lang="en-US" altLang="en-US" sz="2090" dirty="0">
                <a:latin typeface="Century Gothic" panose="020B0502020202020204" pitchFamily="34" charset="0"/>
              </a:rPr>
              <a:t>:</a:t>
            </a:r>
          </a:p>
          <a:p>
            <a:pPr>
              <a:lnSpc>
                <a:spcPct val="40000"/>
              </a:lnSpc>
              <a:spcBef>
                <a:spcPct val="50000"/>
              </a:spcBef>
              <a:buClrTx/>
              <a:buSzTx/>
              <a:buFontTx/>
              <a:buChar char="-"/>
            </a:pPr>
            <a:r>
              <a:rPr lang="en-US" altLang="en-US" sz="2200" dirty="0">
                <a:latin typeface="Century Gothic" panose="020B0502020202020204" pitchFamily="34" charset="0"/>
              </a:rPr>
              <a:t> Incidence</a:t>
            </a:r>
          </a:p>
          <a:p>
            <a:pPr>
              <a:lnSpc>
                <a:spcPct val="40000"/>
              </a:lnSpc>
              <a:spcBef>
                <a:spcPct val="50000"/>
              </a:spcBef>
              <a:buClrTx/>
              <a:buSzTx/>
              <a:buFontTx/>
              <a:buChar char="-"/>
            </a:pPr>
            <a:r>
              <a:rPr lang="en-US" altLang="en-US" sz="2200" dirty="0">
                <a:latin typeface="Century Gothic" panose="020B0502020202020204" pitchFamily="34" charset="0"/>
              </a:rPr>
              <a:t> Mortality  </a:t>
            </a:r>
          </a:p>
        </p:txBody>
      </p:sp>
      <p:sp>
        <p:nvSpPr>
          <p:cNvPr id="26636" name="Rectangle 20"/>
          <p:cNvSpPr>
            <a:spLocks noChangeArrowheads="1"/>
          </p:cNvSpPr>
          <p:nvPr/>
        </p:nvSpPr>
        <p:spPr bwMode="auto">
          <a:xfrm>
            <a:off x="1798638" y="1345407"/>
            <a:ext cx="2766060" cy="5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750" dirty="0">
                <a:latin typeface="Century Gothic" panose="020B0502020202020204" pitchFamily="34" charset="0"/>
              </a:rPr>
              <a:t>Program Level</a:t>
            </a:r>
          </a:p>
        </p:txBody>
      </p:sp>
      <p:sp>
        <p:nvSpPr>
          <p:cNvPr id="26637" name="Rectangle 21"/>
          <p:cNvSpPr>
            <a:spLocks noChangeArrowheads="1"/>
          </p:cNvSpPr>
          <p:nvPr/>
        </p:nvSpPr>
        <p:spPr bwMode="auto">
          <a:xfrm>
            <a:off x="7239000" y="1120140"/>
            <a:ext cx="2148840" cy="9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640" dirty="0">
                <a:latin typeface="Century Gothic" panose="020B0502020202020204" pitchFamily="34" charset="0"/>
              </a:rPr>
              <a:t>Population Level</a:t>
            </a:r>
          </a:p>
        </p:txBody>
      </p:sp>
      <p:sp>
        <p:nvSpPr>
          <p:cNvPr id="26638" name="Rectangle 22"/>
          <p:cNvSpPr>
            <a:spLocks noChangeArrowheads="1"/>
          </p:cNvSpPr>
          <p:nvPr/>
        </p:nvSpPr>
        <p:spPr bwMode="auto">
          <a:xfrm>
            <a:off x="211609" y="101600"/>
            <a:ext cx="6840656" cy="108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latin typeface="Century Gothic" panose="020B0502020202020204" pitchFamily="34" charset="0"/>
              </a:rPr>
              <a:t>Components of a Health Program</a:t>
            </a:r>
          </a:p>
          <a:p>
            <a:pPr>
              <a:spcBef>
                <a:spcPct val="0"/>
              </a:spcBef>
              <a:buClrTx/>
              <a:buSzTx/>
              <a:buFontTx/>
              <a:buNone/>
            </a:pPr>
            <a:r>
              <a:rPr lang="en-US" altLang="en-US" sz="3200" b="1" dirty="0">
                <a:solidFill>
                  <a:srgbClr val="A29CC0"/>
                </a:solidFill>
                <a:latin typeface="Century Gothic" panose="020B0502020202020204" pitchFamily="34" charset="0"/>
              </a:rPr>
              <a:t> (Logical Framework)</a:t>
            </a:r>
          </a:p>
        </p:txBody>
      </p:sp>
      <p:sp>
        <p:nvSpPr>
          <p:cNvPr id="26639" name="Rectangle 4"/>
          <p:cNvSpPr>
            <a:spLocks noChangeArrowheads="1"/>
          </p:cNvSpPr>
          <p:nvPr/>
        </p:nvSpPr>
        <p:spPr bwMode="auto">
          <a:xfrm>
            <a:off x="8298181" y="2880360"/>
            <a:ext cx="1583849"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Final </a:t>
            </a:r>
          </a:p>
          <a:p>
            <a:pPr algn="ctr">
              <a:spcBef>
                <a:spcPct val="0"/>
              </a:spcBef>
              <a:buClrTx/>
              <a:buSzTx/>
              <a:buFontTx/>
              <a:buNone/>
            </a:pPr>
            <a:r>
              <a:rPr lang="en-US" altLang="en-US" sz="2200" dirty="0">
                <a:latin typeface="Century Gothic" panose="020B0502020202020204" pitchFamily="34" charset="0"/>
              </a:rPr>
              <a:t>Outcomes</a:t>
            </a:r>
          </a:p>
        </p:txBody>
      </p:sp>
      <p:sp>
        <p:nvSpPr>
          <p:cNvPr id="26640" name="Line 9"/>
          <p:cNvSpPr>
            <a:spLocks noChangeShapeType="1"/>
          </p:cNvSpPr>
          <p:nvPr/>
        </p:nvSpPr>
        <p:spPr bwMode="auto">
          <a:xfrm>
            <a:off x="3785870" y="3215640"/>
            <a:ext cx="48895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6641" name="Rectangle 13"/>
          <p:cNvSpPr>
            <a:spLocks noChangeArrowheads="1"/>
          </p:cNvSpPr>
          <p:nvPr/>
        </p:nvSpPr>
        <p:spPr bwMode="auto">
          <a:xfrm>
            <a:off x="6286500" y="3970020"/>
            <a:ext cx="1676400" cy="114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50000"/>
              </a:spcBef>
              <a:buClrTx/>
              <a:buSzTx/>
              <a:buFontTx/>
              <a:buNone/>
            </a:pPr>
            <a:r>
              <a:rPr lang="en-US" altLang="en-US" sz="2090" u="sng" dirty="0">
                <a:latin typeface="Century Gothic" panose="020B0502020202020204" pitchFamily="34" charset="0"/>
              </a:rPr>
              <a:t>Behaviors</a:t>
            </a:r>
            <a:r>
              <a:rPr lang="en-US" altLang="en-US" sz="2090" dirty="0">
                <a:latin typeface="Century Gothic" panose="020B0502020202020204" pitchFamily="34" charset="0"/>
              </a:rPr>
              <a:t>:</a:t>
            </a:r>
          </a:p>
          <a:p>
            <a:pPr>
              <a:lnSpc>
                <a:spcPct val="90000"/>
              </a:lnSpc>
              <a:spcBef>
                <a:spcPct val="50000"/>
              </a:spcBef>
              <a:buClrTx/>
              <a:buSzTx/>
              <a:buFontTx/>
              <a:buChar char="-"/>
            </a:pPr>
            <a:r>
              <a:rPr lang="en-US" altLang="en-US" sz="2090" dirty="0">
                <a:latin typeface="Century Gothic" panose="020B0502020202020204" pitchFamily="34" charset="0"/>
              </a:rPr>
              <a:t> Condom </a:t>
            </a:r>
            <a:r>
              <a:rPr lang="en-US" altLang="en-US" sz="2200" dirty="0">
                <a:latin typeface="Century Gothic" panose="020B0502020202020204" pitchFamily="34" charset="0"/>
              </a:rPr>
              <a:t>use</a:t>
            </a:r>
          </a:p>
        </p:txBody>
      </p:sp>
      <p:sp>
        <p:nvSpPr>
          <p:cNvPr id="26642" name="Left Brace 25"/>
          <p:cNvSpPr>
            <a:spLocks/>
          </p:cNvSpPr>
          <p:nvPr/>
        </p:nvSpPr>
        <p:spPr bwMode="auto">
          <a:xfrm rot="5400000">
            <a:off x="2807970" y="-430530"/>
            <a:ext cx="502920" cy="5280660"/>
          </a:xfrm>
          <a:prstGeom prst="leftBrace">
            <a:avLst>
              <a:gd name="adj1" fmla="val 8313"/>
              <a:gd name="adj2" fmla="val 50000"/>
            </a:avLst>
          </a:prstGeom>
          <a:noFill/>
          <a:ln w="31750" algn="ctr">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26643" name="Line 9"/>
          <p:cNvSpPr>
            <a:spLocks noChangeShapeType="1"/>
          </p:cNvSpPr>
          <p:nvPr/>
        </p:nvSpPr>
        <p:spPr bwMode="auto">
          <a:xfrm>
            <a:off x="7842409" y="3215640"/>
            <a:ext cx="424338"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6644" name="Left Brace 27"/>
          <p:cNvSpPr>
            <a:spLocks/>
          </p:cNvSpPr>
          <p:nvPr/>
        </p:nvSpPr>
        <p:spPr bwMode="auto">
          <a:xfrm rot="5400000">
            <a:off x="7821454" y="365760"/>
            <a:ext cx="502920" cy="3688080"/>
          </a:xfrm>
          <a:prstGeom prst="leftBrace">
            <a:avLst>
              <a:gd name="adj1" fmla="val 8318"/>
              <a:gd name="adj2" fmla="val 50000"/>
            </a:avLst>
          </a:prstGeom>
          <a:noFill/>
          <a:ln w="31750" algn="ctr">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Tree>
    <p:extLst>
      <p:ext uri="{BB962C8B-B14F-4D97-AF65-F5344CB8AC3E}">
        <p14:creationId xmlns:p14="http://schemas.microsoft.com/office/powerpoint/2010/main" val="719540107"/>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37219" name="Rectangle 3"/>
          <p:cNvSpPr>
            <a:spLocks noGrp="1" noChangeArrowheads="1"/>
          </p:cNvSpPr>
          <p:nvPr>
            <p:ph type="body" idx="1"/>
          </p:nvPr>
        </p:nvSpPr>
        <p:spPr>
          <a:xfrm>
            <a:off x="228600" y="144780"/>
            <a:ext cx="9304020" cy="7627620"/>
          </a:xfrm>
          <a:noFill/>
        </p:spPr>
        <p:txBody>
          <a:bodyPr/>
          <a:lstStyle/>
          <a:p>
            <a:pPr>
              <a:buFontTx/>
              <a:buNone/>
            </a:pPr>
            <a:endParaRPr lang="en-US" altLang="en-US" sz="1980" u="sng" dirty="0"/>
          </a:p>
          <a:p>
            <a:pPr>
              <a:buFontTx/>
              <a:buNone/>
            </a:pPr>
            <a:r>
              <a:rPr lang="en-US" altLang="en-US" sz="3200" b="1" dirty="0">
                <a:solidFill>
                  <a:srgbClr val="A29CC0"/>
                </a:solidFill>
                <a:latin typeface="Century Gothic" panose="020B0502020202020204" pitchFamily="34" charset="0"/>
              </a:rPr>
              <a:t>Experimental Design</a:t>
            </a:r>
          </a:p>
          <a:p>
            <a:pPr>
              <a:lnSpc>
                <a:spcPct val="70000"/>
              </a:lnSpc>
              <a:buFontTx/>
              <a:buNone/>
            </a:pPr>
            <a:endParaRPr lang="en-US" altLang="en-US" dirty="0"/>
          </a:p>
          <a:p>
            <a:pPr>
              <a:buFontTx/>
              <a:buNone/>
            </a:pPr>
            <a:r>
              <a:rPr lang="en-US" altLang="en-US" sz="2750" dirty="0"/>
              <a:t> </a:t>
            </a:r>
          </a:p>
          <a:p>
            <a:pPr>
              <a:buFontTx/>
              <a:buNone/>
            </a:pPr>
            <a:r>
              <a:rPr lang="en-US" altLang="en-US" sz="2200" dirty="0">
                <a:latin typeface="Century Gothic" panose="020B0502020202020204" pitchFamily="34" charset="0"/>
              </a:rPr>
              <a:t>Individuals are randomly assigned into a Treatment group and a Control group</a:t>
            </a:r>
          </a:p>
          <a:p>
            <a:pPr>
              <a:buFontTx/>
              <a:buNone/>
            </a:pP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If well implemented and sample is large enough, random assignment makes the pre-program treatment and control groups </a:t>
            </a:r>
            <a:r>
              <a:rPr lang="en-US" altLang="en-US" sz="2200" u="sng" dirty="0">
                <a:latin typeface="Century Gothic" panose="020B0502020202020204" pitchFamily="34" charset="0"/>
              </a:rPr>
              <a:t>similar on</a:t>
            </a:r>
            <a:r>
              <a:rPr lang="en-US" altLang="en-US" sz="2200" dirty="0">
                <a:latin typeface="Century Gothic" panose="020B0502020202020204" pitchFamily="34" charset="0"/>
              </a:rPr>
              <a:t> observed and </a:t>
            </a:r>
            <a:r>
              <a:rPr lang="en-US" altLang="en-US" sz="2200" u="sng" dirty="0">
                <a:latin typeface="Century Gothic" panose="020B0502020202020204" pitchFamily="34" charset="0"/>
              </a:rPr>
              <a:t>unobserved</a:t>
            </a:r>
            <a:r>
              <a:rPr lang="en-US" altLang="en-US" sz="2200" dirty="0">
                <a:latin typeface="Century Gothic" panose="020B0502020202020204" pitchFamily="34" charset="0"/>
              </a:rPr>
              <a:t> characteristics. </a:t>
            </a:r>
          </a:p>
          <a:p>
            <a:pPr>
              <a:buFontTx/>
              <a:buNone/>
            </a:pP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To estimate program impact:</a:t>
            </a:r>
          </a:p>
          <a:p>
            <a:pPr>
              <a:buFontTx/>
              <a:buNone/>
            </a:pP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    </a:t>
            </a:r>
            <a:r>
              <a:rPr lang="en-US" altLang="en-US" sz="2200" dirty="0">
                <a:solidFill>
                  <a:schemeClr val="tx2"/>
                </a:solidFill>
                <a:latin typeface="Century Gothic" panose="020B0502020202020204" pitchFamily="34" charset="0"/>
              </a:rPr>
              <a:t>Program Impact = Average(“Treatment”) - Average(“Control”)</a:t>
            </a:r>
          </a:p>
          <a:p>
            <a:pPr>
              <a:buFontTx/>
              <a:buNone/>
            </a:pPr>
            <a:endParaRPr lang="en-US" altLang="en-US" sz="2200" dirty="0">
              <a:solidFill>
                <a:schemeClr val="tx2"/>
              </a:solidFill>
              <a:latin typeface="Century Gothic" panose="020B0502020202020204" pitchFamily="34" charset="0"/>
            </a:endParaRPr>
          </a:p>
          <a:p>
            <a:pPr>
              <a:lnSpc>
                <a:spcPct val="30000"/>
              </a:lnSpc>
              <a:buFontTx/>
              <a:buNone/>
            </a:pPr>
            <a:endParaRPr lang="en-US" altLang="en-US" sz="2200" dirty="0">
              <a:latin typeface="Century Gothic" panose="020B0502020202020204" pitchFamily="34" charset="0"/>
            </a:endParaRPr>
          </a:p>
          <a:p>
            <a:pPr>
              <a:lnSpc>
                <a:spcPct val="30000"/>
              </a:lnSpc>
              <a:buFontTx/>
              <a:buNone/>
            </a:pPr>
            <a:endParaRPr lang="en-US" altLang="en-US" sz="2200" dirty="0">
              <a:latin typeface="Century Gothic" panose="020B0502020202020204" pitchFamily="34" charset="0"/>
            </a:endParaRPr>
          </a:p>
          <a:p>
            <a:pPr>
              <a:lnSpc>
                <a:spcPct val="30000"/>
              </a:lnSpc>
              <a:buFontTx/>
              <a:buNone/>
            </a:pPr>
            <a:r>
              <a:rPr lang="en-US" altLang="en-US" sz="2200" dirty="0">
                <a:latin typeface="Century Gothic" panose="020B0502020202020204" pitchFamily="34" charset="0"/>
              </a:rPr>
              <a:t>Experiments control for problem of incomplete information and</a:t>
            </a:r>
          </a:p>
          <a:p>
            <a:pPr>
              <a:lnSpc>
                <a:spcPct val="30000"/>
              </a:lnSpc>
              <a:buFontTx/>
              <a:buNone/>
            </a:pPr>
            <a:endParaRPr lang="en-US" altLang="en-US" sz="2200" dirty="0">
              <a:latin typeface="Century Gothic" panose="020B0502020202020204" pitchFamily="34" charset="0"/>
            </a:endParaRPr>
          </a:p>
          <a:p>
            <a:pPr>
              <a:lnSpc>
                <a:spcPct val="30000"/>
              </a:lnSpc>
              <a:buFontTx/>
              <a:buNone/>
            </a:pPr>
            <a:endParaRPr lang="en-US" altLang="en-US" sz="2200" dirty="0">
              <a:latin typeface="Century Gothic" panose="020B0502020202020204" pitchFamily="34" charset="0"/>
            </a:endParaRPr>
          </a:p>
          <a:p>
            <a:pPr>
              <a:lnSpc>
                <a:spcPct val="30000"/>
              </a:lnSpc>
              <a:buFontTx/>
              <a:buNone/>
            </a:pPr>
            <a:r>
              <a:rPr lang="en-US" altLang="en-US" sz="2200" dirty="0">
                <a:latin typeface="Century Gothic" panose="020B0502020202020204" pitchFamily="34" charset="0"/>
              </a:rPr>
              <a:t>selection.</a:t>
            </a:r>
          </a:p>
        </p:txBody>
      </p:sp>
    </p:spTree>
    <p:extLst>
      <p:ext uri="{BB962C8B-B14F-4D97-AF65-F5344CB8AC3E}">
        <p14:creationId xmlns:p14="http://schemas.microsoft.com/office/powerpoint/2010/main" val="2337744269"/>
      </p:ext>
    </p:extLst>
  </p:cSld>
  <p:clrMapOvr>
    <a:masterClrMapping/>
  </p:clrMapOvr>
  <p:transition>
    <p:pull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39267" name="Rectangle 3"/>
          <p:cNvSpPr>
            <a:spLocks noGrp="1" noChangeArrowheads="1"/>
          </p:cNvSpPr>
          <p:nvPr>
            <p:ph type="body" idx="1"/>
          </p:nvPr>
        </p:nvSpPr>
        <p:spPr>
          <a:xfrm>
            <a:off x="502920" y="198120"/>
            <a:ext cx="9304020" cy="7627620"/>
          </a:xfrm>
          <a:noFill/>
        </p:spPr>
        <p:txBody>
          <a:bodyPr/>
          <a:lstStyle/>
          <a:p>
            <a:pPr>
              <a:lnSpc>
                <a:spcPct val="90000"/>
              </a:lnSpc>
              <a:buFontTx/>
              <a:buNone/>
            </a:pPr>
            <a:endParaRPr lang="en-US" altLang="en-US" sz="1980" u="sng" dirty="0"/>
          </a:p>
          <a:p>
            <a:pPr>
              <a:lnSpc>
                <a:spcPct val="90000"/>
              </a:lnSpc>
              <a:buFontTx/>
              <a:buNone/>
            </a:pPr>
            <a:r>
              <a:rPr lang="en-US" altLang="en-US" sz="3200" b="1" dirty="0">
                <a:solidFill>
                  <a:srgbClr val="A29CC0"/>
                </a:solidFill>
                <a:latin typeface="Century Gothic" panose="020B0502020202020204" pitchFamily="34" charset="0"/>
              </a:rPr>
              <a:t>Experimental Design</a:t>
            </a:r>
          </a:p>
          <a:p>
            <a:pPr>
              <a:lnSpc>
                <a:spcPct val="70000"/>
              </a:lnSpc>
              <a:buFontTx/>
              <a:buNone/>
            </a:pPr>
            <a:endParaRPr lang="en-US" altLang="en-US" dirty="0"/>
          </a:p>
          <a:p>
            <a:pPr>
              <a:lnSpc>
                <a:spcPct val="90000"/>
              </a:lnSpc>
              <a:buFontTx/>
              <a:buNone/>
            </a:pPr>
            <a:endParaRPr lang="en-US" altLang="en-US" sz="2200" dirty="0"/>
          </a:p>
          <a:p>
            <a:pPr>
              <a:lnSpc>
                <a:spcPct val="90000"/>
              </a:lnSpc>
              <a:buFontTx/>
              <a:buNone/>
            </a:pPr>
            <a:endParaRPr lang="en-US" altLang="en-US" sz="2200" dirty="0"/>
          </a:p>
          <a:p>
            <a:pPr>
              <a:lnSpc>
                <a:spcPct val="90000"/>
              </a:lnSpc>
              <a:buFontTx/>
              <a:buNone/>
            </a:pPr>
            <a:r>
              <a:rPr lang="en-US" altLang="en-US" sz="2200" dirty="0">
                <a:latin typeface="Century Gothic" panose="020B0502020202020204" pitchFamily="34" charset="0"/>
              </a:rPr>
              <a:t>Few conditions are needed:</a:t>
            </a:r>
          </a:p>
          <a:p>
            <a:pPr>
              <a:lnSpc>
                <a:spcPct val="90000"/>
              </a:lnSpc>
              <a:buFontTx/>
              <a:buNone/>
            </a:pPr>
            <a:endParaRPr lang="en-US" altLang="en-US" sz="1320" dirty="0">
              <a:latin typeface="Century Gothic" panose="020B0502020202020204" pitchFamily="34" charset="0"/>
            </a:endParaRPr>
          </a:p>
          <a:p>
            <a:pPr>
              <a:lnSpc>
                <a:spcPct val="70000"/>
              </a:lnSpc>
              <a:buFontTx/>
              <a:buNone/>
            </a:pPr>
            <a:r>
              <a:rPr lang="en-US" altLang="en-US" sz="2200" dirty="0">
                <a:latin typeface="Century Gothic" panose="020B0502020202020204" pitchFamily="34" charset="0"/>
              </a:rPr>
              <a:t>	+ Assignment to program is random</a:t>
            </a:r>
          </a:p>
          <a:p>
            <a:pPr>
              <a:lnSpc>
                <a:spcPct val="90000"/>
              </a:lnSpc>
              <a:buFontTx/>
              <a:buNone/>
            </a:pPr>
            <a:r>
              <a:rPr lang="en-US" altLang="en-US" sz="2200" dirty="0">
                <a:latin typeface="Century Gothic" panose="020B0502020202020204" pitchFamily="34" charset="0"/>
              </a:rPr>
              <a:t>	+ Program “intensity” is homogenous in treatment group</a:t>
            </a:r>
          </a:p>
          <a:p>
            <a:pPr>
              <a:lnSpc>
                <a:spcPct val="90000"/>
              </a:lnSpc>
              <a:buFontTx/>
              <a:buNone/>
            </a:pPr>
            <a:r>
              <a:rPr lang="en-US" altLang="en-US" sz="2200" dirty="0">
                <a:latin typeface="Century Gothic" panose="020B0502020202020204" pitchFamily="34" charset="0"/>
              </a:rPr>
              <a:t>	+ No spillover effect</a:t>
            </a:r>
          </a:p>
          <a:p>
            <a:pPr>
              <a:lnSpc>
                <a:spcPct val="90000"/>
              </a:lnSpc>
              <a:buFontTx/>
              <a:buNone/>
            </a:pPr>
            <a:r>
              <a:rPr lang="en-US" altLang="en-US" sz="2200" dirty="0">
                <a:latin typeface="Century Gothic" panose="020B0502020202020204" pitchFamily="34" charset="0"/>
              </a:rPr>
              <a:t>	+ Individuals do not change behavior because of 		   participation/non-participation in experiment</a:t>
            </a:r>
          </a:p>
          <a:p>
            <a:pPr>
              <a:lnSpc>
                <a:spcPct val="90000"/>
              </a:lnSpc>
              <a:buFontTx/>
              <a:buNone/>
            </a:pPr>
            <a:r>
              <a:rPr lang="en-US" altLang="en-US" sz="2200" dirty="0">
                <a:latin typeface="Century Gothic" panose="020B0502020202020204" pitchFamily="34" charset="0"/>
              </a:rPr>
              <a:t>	+ There is no selective participation</a:t>
            </a:r>
          </a:p>
          <a:p>
            <a:pPr>
              <a:lnSpc>
                <a:spcPct val="110000"/>
              </a:lnSpc>
              <a:buFontTx/>
              <a:buNone/>
            </a:pPr>
            <a:r>
              <a:rPr lang="en-US" altLang="en-US" sz="2200" dirty="0">
                <a:latin typeface="Century Gothic" panose="020B0502020202020204" pitchFamily="34" charset="0"/>
              </a:rPr>
              <a:t>	+ Individuals remain during duration of experiment or at least 	   there is no selective attrition</a:t>
            </a:r>
          </a:p>
          <a:p>
            <a:pPr>
              <a:lnSpc>
                <a:spcPct val="110000"/>
              </a:lnSpc>
              <a:buFontTx/>
              <a:buNone/>
            </a:pPr>
            <a:r>
              <a:rPr lang="en-US" altLang="en-US" sz="2200" dirty="0">
                <a:latin typeface="Century Gothic" panose="020B0502020202020204" pitchFamily="34" charset="0"/>
              </a:rPr>
              <a:t>	+ External factors influence both groups equally</a:t>
            </a:r>
          </a:p>
          <a:p>
            <a:pPr>
              <a:lnSpc>
                <a:spcPct val="110000"/>
              </a:lnSpc>
              <a:buFontTx/>
              <a:buNone/>
            </a:pPr>
            <a:endParaRPr lang="en-US" altLang="en-US" sz="2200" dirty="0">
              <a:latin typeface="Century Gothic" panose="020B0502020202020204" pitchFamily="34" charset="0"/>
            </a:endParaRPr>
          </a:p>
          <a:p>
            <a:pPr>
              <a:lnSpc>
                <a:spcPct val="90000"/>
              </a:lnSpc>
              <a:buFontTx/>
              <a:buNone/>
            </a:pPr>
            <a:r>
              <a:rPr lang="en-US" altLang="en-US" sz="2200" dirty="0">
                <a:latin typeface="Century Gothic" panose="020B0502020202020204" pitchFamily="34" charset="0"/>
              </a:rPr>
              <a:t>Randomized controlled trial (RCT) frequently used for clinical trials, vaccines, new drugs. Several examples in social policy.</a:t>
            </a:r>
          </a:p>
          <a:p>
            <a:pPr lvl="1">
              <a:lnSpc>
                <a:spcPct val="110000"/>
              </a:lnSpc>
            </a:pPr>
            <a:r>
              <a:rPr lang="en-US" altLang="en-US" sz="2200" dirty="0">
                <a:latin typeface="Century Gothic" panose="020B0502020202020204" pitchFamily="34" charset="0"/>
              </a:rPr>
              <a:t>- Classic experimental design, if well implemented, is the gold standard.</a:t>
            </a:r>
          </a:p>
          <a:p>
            <a:pPr>
              <a:lnSpc>
                <a:spcPct val="35000"/>
              </a:lnSpc>
              <a:buFontTx/>
              <a:buNone/>
            </a:pPr>
            <a:endParaRPr lang="en-US" altLang="en-US" sz="2200" dirty="0">
              <a:latin typeface="Century Gothic" panose="020B0502020202020204" pitchFamily="34" charset="0"/>
            </a:endParaRPr>
          </a:p>
        </p:txBody>
      </p:sp>
    </p:spTree>
    <p:extLst>
      <p:ext uri="{BB962C8B-B14F-4D97-AF65-F5344CB8AC3E}">
        <p14:creationId xmlns:p14="http://schemas.microsoft.com/office/powerpoint/2010/main" val="4058110838"/>
      </p:ext>
    </p:extLst>
  </p:cSld>
  <p:clrMapOvr>
    <a:masterClrMapping/>
  </p:clrMapOvr>
  <p:transition>
    <p:pull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41315" name="Rectangle 3"/>
          <p:cNvSpPr>
            <a:spLocks noGrp="1" noChangeArrowheads="1"/>
          </p:cNvSpPr>
          <p:nvPr>
            <p:ph type="body" idx="1"/>
          </p:nvPr>
        </p:nvSpPr>
        <p:spPr>
          <a:xfrm>
            <a:off x="304800" y="228600"/>
            <a:ext cx="9220200" cy="990600"/>
          </a:xfrm>
          <a:noFill/>
        </p:spPr>
        <p:txBody>
          <a:bodyPr/>
          <a:lstStyle/>
          <a:p>
            <a:pPr>
              <a:buFontTx/>
              <a:buNone/>
            </a:pPr>
            <a:endParaRPr lang="en-US" altLang="en-US" sz="2200" u="sng" dirty="0"/>
          </a:p>
          <a:p>
            <a:pPr>
              <a:buFontTx/>
              <a:buNone/>
            </a:pPr>
            <a:r>
              <a:rPr lang="en-US" altLang="en-US" sz="3200" b="1" dirty="0">
                <a:solidFill>
                  <a:srgbClr val="A29CC0"/>
                </a:solidFill>
                <a:latin typeface="Century Gothic" panose="020B0502020202020204" pitchFamily="34" charset="0"/>
              </a:rPr>
              <a:t>Experimental Design  (Contd.)</a:t>
            </a:r>
          </a:p>
          <a:p>
            <a:pPr>
              <a:buFontTx/>
              <a:buNone/>
            </a:pPr>
            <a:endParaRPr lang="en-US" altLang="en-US" dirty="0">
              <a:solidFill>
                <a:schemeClr val="tx2"/>
              </a:solidFill>
            </a:endParaRPr>
          </a:p>
          <a:p>
            <a:pPr>
              <a:lnSpc>
                <a:spcPct val="50000"/>
              </a:lnSpc>
              <a:buFontTx/>
              <a:buNone/>
            </a:pPr>
            <a:endParaRPr lang="en-US" altLang="en-US" u="sng" dirty="0"/>
          </a:p>
        </p:txBody>
      </p:sp>
      <p:sp>
        <p:nvSpPr>
          <p:cNvPr id="4" name="Rectangle 3"/>
          <p:cNvSpPr txBox="1">
            <a:spLocks noChangeArrowheads="1"/>
          </p:cNvSpPr>
          <p:nvPr/>
        </p:nvSpPr>
        <p:spPr>
          <a:xfrm>
            <a:off x="533400" y="1371600"/>
            <a:ext cx="9067800" cy="6096000"/>
          </a:xfrm>
          <a:prstGeom prst="rect">
            <a:avLst/>
          </a:prstGeom>
          <a:noFill/>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altLang="en-US" sz="2200" b="1" u="sng" kern="0" dirty="0">
                <a:solidFill>
                  <a:sysClr val="windowText" lastClr="000000"/>
                </a:solidFill>
                <a:latin typeface="Century Gothic" panose="020B0502020202020204" pitchFamily="34" charset="0"/>
              </a:rPr>
              <a:t>However,</a:t>
            </a:r>
            <a:r>
              <a:rPr lang="en-US" altLang="en-US" sz="2200" b="1" kern="0" dirty="0">
                <a:solidFill>
                  <a:sysClr val="windowText" lastClr="000000"/>
                </a:solidFill>
                <a:latin typeface="Century Gothic" panose="020B0502020202020204" pitchFamily="34" charset="0"/>
              </a:rPr>
              <a:t>  </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Difficult implementation (practical, political or ethical)</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Contamination is possible:</a:t>
            </a:r>
          </a:p>
          <a:p>
            <a:pPr marL="800100" lvl="1" indent="-342900">
              <a:lnSpc>
                <a:spcPct val="110000"/>
              </a:lnSpc>
              <a:buFontTx/>
              <a:buChar char="-"/>
            </a:pPr>
            <a:r>
              <a:rPr lang="en-US" altLang="en-US" sz="2200" kern="0" dirty="0">
                <a:solidFill>
                  <a:sysClr val="windowText" lastClr="000000"/>
                </a:solidFill>
                <a:latin typeface="Century Gothic" panose="020B0502020202020204" pitchFamily="34" charset="0"/>
              </a:rPr>
              <a:t>spillover effects from the program into the control group</a:t>
            </a:r>
          </a:p>
          <a:p>
            <a:pPr marL="800100" lvl="1" indent="-342900">
              <a:lnSpc>
                <a:spcPct val="110000"/>
              </a:lnSpc>
              <a:buFontTx/>
              <a:buChar char="-"/>
            </a:pPr>
            <a:r>
              <a:rPr lang="en-US" altLang="en-US" sz="2200" kern="0" dirty="0">
                <a:solidFill>
                  <a:sysClr val="windowText" lastClr="000000"/>
                </a:solidFill>
                <a:latin typeface="Century Gothic" panose="020B0502020202020204" pitchFamily="34" charset="0"/>
              </a:rPr>
              <a:t>from other programs into the treatment group or control 		   group</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Behavior might be modified by experiment</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Selective participation</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Selective attrition</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Programs are complex interventions with multiple components 	   and stages so, in which stage to randomize?</a:t>
            </a:r>
          </a:p>
          <a:p>
            <a:pPr marL="342900" indent="-342900">
              <a:lnSpc>
                <a:spcPct val="110000"/>
              </a:lnSpc>
              <a:buFont typeface="Century Gothic" panose="020B0502020202020204" pitchFamily="34" charset="0"/>
              <a:buChar char="+"/>
            </a:pPr>
            <a:r>
              <a:rPr lang="en-US" altLang="en-US" sz="2200" kern="0" dirty="0">
                <a:solidFill>
                  <a:sysClr val="windowText" lastClr="000000"/>
                </a:solidFill>
                <a:latin typeface="Century Gothic" panose="020B0502020202020204" pitchFamily="34" charset="0"/>
              </a:rPr>
              <a:t>Generalization is questionable as they might be applied in conditions that do not occur in routine operation of program</a:t>
            </a:r>
          </a:p>
          <a:p>
            <a:pPr>
              <a:lnSpc>
                <a:spcPct val="110000"/>
              </a:lnSpc>
            </a:pPr>
            <a:endParaRPr lang="en-US" altLang="en-US" sz="1980" kern="0" dirty="0">
              <a:solidFill>
                <a:sysClr val="windowText" lastClr="000000"/>
              </a:solidFill>
              <a:latin typeface="Century Gothic" panose="020B0502020202020204" pitchFamily="34" charset="0"/>
            </a:endParaRPr>
          </a:p>
          <a:p>
            <a:pPr>
              <a:lnSpc>
                <a:spcPct val="110000"/>
              </a:lnSpc>
            </a:pPr>
            <a:r>
              <a:rPr lang="en-US" altLang="en-US" sz="2200" kern="0" dirty="0">
                <a:solidFill>
                  <a:sysClr val="windowText" lastClr="000000"/>
                </a:solidFill>
                <a:latin typeface="Century Gothic" panose="020B0502020202020204" pitchFamily="34" charset="0"/>
              </a:rPr>
              <a:t>** </a:t>
            </a:r>
            <a:r>
              <a:rPr lang="en-US" altLang="en-US" sz="2000" kern="0" dirty="0">
                <a:solidFill>
                  <a:sysClr val="windowText" lastClr="000000"/>
                </a:solidFill>
                <a:latin typeface="Century Gothic" panose="020B0502020202020204" pitchFamily="34" charset="0"/>
              </a:rPr>
              <a:t>Evaluators can implement experiments taking advantage of program implementation by phases. Case: OPORTUNIDADES Program in Mexico</a:t>
            </a:r>
          </a:p>
        </p:txBody>
      </p:sp>
    </p:spTree>
    <p:extLst>
      <p:ext uri="{BB962C8B-B14F-4D97-AF65-F5344CB8AC3E}">
        <p14:creationId xmlns:p14="http://schemas.microsoft.com/office/powerpoint/2010/main" val="2605958686"/>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43363" name="Rectangle 3"/>
          <p:cNvSpPr>
            <a:spLocks noGrp="1" noChangeArrowheads="1"/>
          </p:cNvSpPr>
          <p:nvPr>
            <p:ph type="body" idx="1"/>
          </p:nvPr>
        </p:nvSpPr>
        <p:spPr>
          <a:xfrm>
            <a:off x="139700" y="114300"/>
            <a:ext cx="9806940" cy="7627620"/>
          </a:xfrm>
          <a:noFill/>
        </p:spPr>
        <p:txBody>
          <a:bodyPr/>
          <a:lstStyle/>
          <a:p>
            <a:pPr>
              <a:lnSpc>
                <a:spcPct val="90000"/>
              </a:lnSpc>
              <a:buFontTx/>
              <a:buNone/>
            </a:pPr>
            <a:endParaRPr lang="en-US" altLang="en-US" sz="1760" u="sng" dirty="0"/>
          </a:p>
          <a:p>
            <a:pPr>
              <a:lnSpc>
                <a:spcPct val="90000"/>
              </a:lnSpc>
              <a:buFontTx/>
              <a:buNone/>
            </a:pPr>
            <a:r>
              <a:rPr lang="en-US" altLang="en-US" sz="3200" b="1" dirty="0">
                <a:solidFill>
                  <a:srgbClr val="A29CC0"/>
                </a:solidFill>
                <a:latin typeface="Century Gothic" panose="020B0502020202020204" pitchFamily="34" charset="0"/>
              </a:rPr>
              <a:t>Experimental Design (Contd.)</a:t>
            </a:r>
          </a:p>
          <a:p>
            <a:pPr>
              <a:lnSpc>
                <a:spcPct val="90000"/>
              </a:lnSpc>
              <a:buFontTx/>
              <a:buNone/>
            </a:pPr>
            <a:endParaRPr lang="en-US" altLang="en-US" sz="2310" u="sng" dirty="0"/>
          </a:p>
          <a:p>
            <a:pPr>
              <a:lnSpc>
                <a:spcPct val="90000"/>
              </a:lnSpc>
              <a:buFontTx/>
              <a:buNone/>
            </a:pPr>
            <a:endParaRPr lang="en-US" altLang="en-US" sz="2090" dirty="0">
              <a:solidFill>
                <a:schemeClr val="tx2"/>
              </a:solidFill>
            </a:endParaRPr>
          </a:p>
          <a:p>
            <a:pPr>
              <a:lnSpc>
                <a:spcPct val="90000"/>
              </a:lnSpc>
              <a:buFontTx/>
              <a:buNone/>
            </a:pPr>
            <a:r>
              <a:rPr lang="en-US" altLang="en-US" sz="2090" dirty="0">
                <a:solidFill>
                  <a:schemeClr val="tx2"/>
                </a:solidFill>
                <a:latin typeface="Century Gothic" panose="020B0502020202020204" pitchFamily="34" charset="0"/>
              </a:rPr>
              <a:t>Methods:</a:t>
            </a:r>
          </a:p>
          <a:p>
            <a:pPr>
              <a:lnSpc>
                <a:spcPct val="90000"/>
              </a:lnSpc>
              <a:buFontTx/>
              <a:buNone/>
            </a:pPr>
            <a:endParaRPr lang="en-US" altLang="en-US" sz="990" dirty="0">
              <a:solidFill>
                <a:schemeClr val="tx2"/>
              </a:solidFill>
              <a:latin typeface="Century Gothic" panose="020B0502020202020204" pitchFamily="34" charset="0"/>
            </a:endParaRPr>
          </a:p>
          <a:p>
            <a:pPr>
              <a:lnSpc>
                <a:spcPct val="110000"/>
              </a:lnSpc>
              <a:buFontTx/>
              <a:buNone/>
            </a:pPr>
            <a:r>
              <a:rPr lang="en-US" altLang="en-US" sz="2090" dirty="0">
                <a:latin typeface="Century Gothic" panose="020B0502020202020204" pitchFamily="34" charset="0"/>
              </a:rPr>
              <a:t>+ If program is implemented in phases over time. You can randomly assign those who go in phase 1, phase 2, etc.</a:t>
            </a:r>
          </a:p>
          <a:p>
            <a:pPr lvl="1">
              <a:lnSpc>
                <a:spcPct val="110000"/>
              </a:lnSpc>
            </a:pPr>
            <a:r>
              <a:rPr lang="en-US" altLang="en-US" sz="2090" dirty="0">
                <a:solidFill>
                  <a:schemeClr val="tx1"/>
                </a:solidFill>
                <a:latin typeface="Century Gothic" panose="020B0502020202020204" pitchFamily="34" charset="0"/>
              </a:rPr>
              <a:t>-</a:t>
            </a:r>
            <a:r>
              <a:rPr lang="en-US" altLang="en-US" sz="2090" dirty="0">
                <a:solidFill>
                  <a:srgbClr val="FFCC00"/>
                </a:solidFill>
                <a:latin typeface="Century Gothic" panose="020B0502020202020204" pitchFamily="34" charset="0"/>
              </a:rPr>
              <a:t> </a:t>
            </a:r>
            <a:r>
              <a:rPr lang="en-US" altLang="en-US" sz="2090" b="1" dirty="0">
                <a:solidFill>
                  <a:schemeClr val="tx1"/>
                </a:solidFill>
                <a:latin typeface="Century Gothic" panose="020B0502020202020204" pitchFamily="34" charset="0"/>
              </a:rPr>
              <a:t>Case:</a:t>
            </a:r>
            <a:r>
              <a:rPr lang="en-US" altLang="en-US" sz="2090" dirty="0">
                <a:latin typeface="Century Gothic" panose="020B0502020202020204" pitchFamily="34" charset="0"/>
              </a:rPr>
              <a:t> Conditional cash transfer program </a:t>
            </a:r>
            <a:r>
              <a:rPr lang="en-US" altLang="en-US" sz="2090" i="1" dirty="0">
                <a:latin typeface="Century Gothic" panose="020B0502020202020204" pitchFamily="34" charset="0"/>
              </a:rPr>
              <a:t>PROGRESA/</a:t>
            </a:r>
            <a:r>
              <a:rPr lang="en-US" altLang="en-US" sz="2090" i="1" dirty="0" err="1">
                <a:latin typeface="Century Gothic" panose="020B0502020202020204" pitchFamily="34" charset="0"/>
              </a:rPr>
              <a:t>Oportunidades</a:t>
            </a:r>
            <a:r>
              <a:rPr lang="en-US" altLang="en-US" sz="2090" dirty="0">
                <a:latin typeface="Century Gothic" panose="020B0502020202020204" pitchFamily="34" charset="0"/>
              </a:rPr>
              <a:t> in Mexico (late 1990s)</a:t>
            </a:r>
          </a:p>
          <a:p>
            <a:pPr>
              <a:lnSpc>
                <a:spcPct val="110000"/>
              </a:lnSpc>
              <a:buFontTx/>
              <a:buNone/>
            </a:pPr>
            <a:endParaRPr lang="en-US" altLang="en-US" sz="880" dirty="0">
              <a:latin typeface="Century Gothic" panose="020B0502020202020204" pitchFamily="34" charset="0"/>
            </a:endParaRPr>
          </a:p>
          <a:p>
            <a:pPr>
              <a:lnSpc>
                <a:spcPct val="110000"/>
              </a:lnSpc>
              <a:buFontTx/>
              <a:buNone/>
            </a:pPr>
            <a:r>
              <a:rPr lang="en-US" altLang="en-US" sz="2090" dirty="0">
                <a:latin typeface="Century Gothic" panose="020B0502020202020204" pitchFamily="34" charset="0"/>
              </a:rPr>
              <a:t>+ If demand exceeds supply, program services are assigned by lottery.</a:t>
            </a:r>
          </a:p>
          <a:p>
            <a:pPr lvl="1">
              <a:lnSpc>
                <a:spcPct val="110000"/>
              </a:lnSpc>
            </a:pPr>
            <a:r>
              <a:rPr lang="en-US" altLang="en-US" sz="2090" dirty="0">
                <a:latin typeface="Century Gothic" panose="020B0502020202020204" pitchFamily="34" charset="0"/>
              </a:rPr>
              <a:t>- Example: housing programs</a:t>
            </a:r>
          </a:p>
          <a:p>
            <a:pPr>
              <a:lnSpc>
                <a:spcPct val="110000"/>
              </a:lnSpc>
              <a:buFontTx/>
              <a:buNone/>
            </a:pPr>
            <a:endParaRPr lang="en-US" altLang="en-US" sz="880" dirty="0">
              <a:latin typeface="Century Gothic" panose="020B0502020202020204" pitchFamily="34" charset="0"/>
            </a:endParaRPr>
          </a:p>
          <a:p>
            <a:pPr>
              <a:lnSpc>
                <a:spcPct val="110000"/>
              </a:lnSpc>
              <a:buFontTx/>
              <a:buNone/>
            </a:pPr>
            <a:r>
              <a:rPr lang="en-US" altLang="en-US" sz="2090" dirty="0">
                <a:latin typeface="Century Gothic" panose="020B0502020202020204" pitchFamily="34" charset="0"/>
              </a:rPr>
              <a:t>But, criticism to experiments: Ethical problems</a:t>
            </a:r>
          </a:p>
          <a:p>
            <a:pPr lvl="1">
              <a:lnSpc>
                <a:spcPct val="110000"/>
              </a:lnSpc>
            </a:pPr>
            <a:r>
              <a:rPr lang="en-US" altLang="en-US" sz="2090" dirty="0">
                <a:latin typeface="Century Gothic" panose="020B0502020202020204" pitchFamily="34" charset="0"/>
              </a:rPr>
              <a:t>- If program has multiple components, it is possible to randomized allocation of different “Program bundles”.  Everybody receives a “program bundle” and you can estimate relative impact of “bundles.” </a:t>
            </a:r>
          </a:p>
          <a:p>
            <a:pPr>
              <a:lnSpc>
                <a:spcPct val="110000"/>
              </a:lnSpc>
              <a:buFontTx/>
              <a:buNone/>
            </a:pPr>
            <a:endParaRPr lang="en-US" altLang="en-US" sz="1320" dirty="0">
              <a:latin typeface="Century Gothic" panose="020B0502020202020204" pitchFamily="34" charset="0"/>
            </a:endParaRPr>
          </a:p>
          <a:p>
            <a:pPr>
              <a:lnSpc>
                <a:spcPct val="110000"/>
              </a:lnSpc>
              <a:buFontTx/>
              <a:buNone/>
            </a:pPr>
            <a:r>
              <a:rPr lang="en-US" altLang="en-US" sz="2090" dirty="0">
                <a:latin typeface="Century Gothic" panose="020B0502020202020204" pitchFamily="34" charset="0"/>
              </a:rPr>
              <a:t>Note: Experiment are in fashion again: 1960s and since 1990s.  But, criticisms about applicability in practice continue. (Deaton, 2008)</a:t>
            </a:r>
          </a:p>
          <a:p>
            <a:pPr>
              <a:lnSpc>
                <a:spcPct val="110000"/>
              </a:lnSpc>
              <a:buFontTx/>
              <a:buNone/>
            </a:pPr>
            <a:endParaRPr lang="en-US" altLang="en-US" sz="2090" dirty="0"/>
          </a:p>
          <a:p>
            <a:pPr>
              <a:lnSpc>
                <a:spcPct val="90000"/>
              </a:lnSpc>
              <a:buFontTx/>
              <a:buNone/>
            </a:pPr>
            <a:endParaRPr lang="en-US" altLang="en-US" sz="2090" dirty="0"/>
          </a:p>
          <a:p>
            <a:pPr>
              <a:lnSpc>
                <a:spcPct val="90000"/>
              </a:lnSpc>
              <a:buFontTx/>
              <a:buNone/>
            </a:pPr>
            <a:endParaRPr lang="en-US" altLang="en-US" sz="2090" dirty="0"/>
          </a:p>
          <a:p>
            <a:pPr>
              <a:lnSpc>
                <a:spcPct val="90000"/>
              </a:lnSpc>
              <a:buFontTx/>
              <a:buNone/>
            </a:pPr>
            <a:endParaRPr lang="en-US" altLang="en-US" sz="2090" dirty="0"/>
          </a:p>
          <a:p>
            <a:pPr>
              <a:lnSpc>
                <a:spcPct val="90000"/>
              </a:lnSpc>
              <a:buFontTx/>
              <a:buNone/>
            </a:pPr>
            <a:endParaRPr lang="en-US" altLang="en-US" sz="2090" dirty="0"/>
          </a:p>
        </p:txBody>
      </p:sp>
    </p:spTree>
    <p:extLst>
      <p:ext uri="{BB962C8B-B14F-4D97-AF65-F5344CB8AC3E}">
        <p14:creationId xmlns:p14="http://schemas.microsoft.com/office/powerpoint/2010/main" val="2983503207"/>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45411" name="Rectangle 3"/>
          <p:cNvSpPr>
            <a:spLocks noGrp="1" noChangeArrowheads="1"/>
          </p:cNvSpPr>
          <p:nvPr>
            <p:ph type="body" idx="1"/>
          </p:nvPr>
        </p:nvSpPr>
        <p:spPr>
          <a:xfrm>
            <a:off x="228600" y="-152400"/>
            <a:ext cx="9304020" cy="7627620"/>
          </a:xfrm>
          <a:noFill/>
        </p:spPr>
        <p:txBody>
          <a:bodyPr/>
          <a:lstStyle/>
          <a:p>
            <a:pPr>
              <a:buFontTx/>
              <a:buNone/>
            </a:pPr>
            <a:endParaRPr lang="en-US" altLang="en-US" u="sng" dirty="0"/>
          </a:p>
          <a:p>
            <a:pPr>
              <a:buFontTx/>
              <a:buNone/>
            </a:pPr>
            <a:r>
              <a:rPr lang="en-US" altLang="en-US" sz="3200" b="1" dirty="0">
                <a:solidFill>
                  <a:srgbClr val="A29CC0"/>
                </a:solidFill>
                <a:latin typeface="Century Gothic" panose="020B0502020202020204" pitchFamily="34" charset="0"/>
              </a:rPr>
              <a:t>In absence of good experiments: Observational Designs</a:t>
            </a:r>
          </a:p>
          <a:p>
            <a:pPr>
              <a:lnSpc>
                <a:spcPct val="110000"/>
              </a:lnSpc>
              <a:buFontTx/>
              <a:buNone/>
            </a:pPr>
            <a:endParaRPr lang="en-US" altLang="en-US" dirty="0"/>
          </a:p>
          <a:p>
            <a:endParaRPr lang="en-US" altLang="en-US" sz="2200" dirty="0"/>
          </a:p>
          <a:p>
            <a:pPr lvl="1"/>
            <a:r>
              <a:rPr lang="en-US" altLang="en-US" sz="2200" dirty="0">
                <a:latin typeface="Century Gothic" panose="020B0502020202020204" pitchFamily="34" charset="0"/>
              </a:rPr>
              <a:t>- There is no random assignment of individuals to treatment/control groups</a:t>
            </a:r>
          </a:p>
          <a:p>
            <a:pPr>
              <a:lnSpc>
                <a:spcPct val="90000"/>
              </a:lnSpc>
            </a:pPr>
            <a:endParaRPr lang="en-US" altLang="en-US" sz="2200" dirty="0">
              <a:latin typeface="Century Gothic" panose="020B0502020202020204" pitchFamily="34" charset="0"/>
            </a:endParaRPr>
          </a:p>
          <a:p>
            <a:pPr lvl="1"/>
            <a:r>
              <a:rPr lang="en-US" altLang="en-US" sz="2200" dirty="0">
                <a:latin typeface="Century Gothic" panose="020B0502020202020204" pitchFamily="34" charset="0"/>
              </a:rPr>
              <a:t>- Therefore, multiple factors influence participation of individuals in the program </a:t>
            </a:r>
            <a:r>
              <a:rPr lang="en-US" altLang="en-US" sz="2200" u="sng" dirty="0">
                <a:latin typeface="Century Gothic" panose="020B0502020202020204" pitchFamily="34" charset="0"/>
              </a:rPr>
              <a:t>and</a:t>
            </a:r>
            <a:r>
              <a:rPr lang="en-US" altLang="en-US" sz="2200" dirty="0">
                <a:latin typeface="Century Gothic" panose="020B0502020202020204" pitchFamily="34" charset="0"/>
              </a:rPr>
              <a:t> there is no guarantee that other relevant factors are similar between the “Participant” and “Non-participant” groups</a:t>
            </a:r>
          </a:p>
          <a:p>
            <a:pPr>
              <a:lnSpc>
                <a:spcPct val="80000"/>
              </a:lnSpc>
            </a:pPr>
            <a:endParaRPr lang="en-US" altLang="en-US" sz="2200" dirty="0">
              <a:latin typeface="Century Gothic" panose="020B0502020202020204" pitchFamily="34" charset="0"/>
            </a:endParaRPr>
          </a:p>
          <a:p>
            <a:pPr lvl="1"/>
            <a:r>
              <a:rPr lang="en-US" altLang="en-US" sz="2200" dirty="0">
                <a:latin typeface="Century Gothic" panose="020B0502020202020204" pitchFamily="34" charset="0"/>
              </a:rPr>
              <a:t>- Observational designs, often referred as non-experimental designs, use econometric techniques, matching procedures, or discontinuity approaches to identify a comparison group and to estimate the counterfactual. </a:t>
            </a:r>
          </a:p>
          <a:p>
            <a:endParaRPr lang="en-US" altLang="en-US" sz="2200" dirty="0"/>
          </a:p>
        </p:txBody>
      </p:sp>
    </p:spTree>
    <p:extLst>
      <p:ext uri="{BB962C8B-B14F-4D97-AF65-F5344CB8AC3E}">
        <p14:creationId xmlns:p14="http://schemas.microsoft.com/office/powerpoint/2010/main" val="346240975"/>
      </p:ext>
    </p:extLst>
  </p:cSld>
  <p:clrMapOvr>
    <a:masterClrMapping/>
  </p:clrMapOvr>
  <p:transition>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47459" name="Rectangle 3"/>
          <p:cNvSpPr>
            <a:spLocks noGrp="1" noChangeArrowheads="1"/>
          </p:cNvSpPr>
          <p:nvPr>
            <p:ph type="body" idx="1"/>
          </p:nvPr>
        </p:nvSpPr>
        <p:spPr>
          <a:xfrm>
            <a:off x="76200" y="-152400"/>
            <a:ext cx="9502140" cy="7627620"/>
          </a:xfrm>
          <a:noFill/>
        </p:spPr>
        <p:txBody>
          <a:bodyPr/>
          <a:lstStyle/>
          <a:p>
            <a:pPr>
              <a:buFontTx/>
              <a:buNone/>
            </a:pPr>
            <a:endParaRPr lang="en-US" altLang="en-US" b="1" u="sng" dirty="0">
              <a:solidFill>
                <a:srgbClr val="A29CC0"/>
              </a:solidFill>
            </a:endParaRPr>
          </a:p>
          <a:p>
            <a:pPr>
              <a:buFontTx/>
              <a:buNone/>
            </a:pPr>
            <a:r>
              <a:rPr lang="en-US" altLang="en-US" sz="3200" b="1" dirty="0">
                <a:solidFill>
                  <a:srgbClr val="A29CC0"/>
                </a:solidFill>
                <a:latin typeface="Century Gothic" panose="020B0502020202020204" pitchFamily="34" charset="0"/>
              </a:rPr>
              <a:t>In absence of good experiments: Observational Designs</a:t>
            </a:r>
          </a:p>
          <a:p>
            <a:endParaRPr lang="en-US" altLang="en-US" sz="2200" dirty="0">
              <a:solidFill>
                <a:srgbClr val="FFFF00"/>
              </a:solidFill>
              <a:latin typeface="Century Gothic" panose="020B0502020202020204" pitchFamily="34" charset="0"/>
            </a:endParaRPr>
          </a:p>
          <a:p>
            <a:r>
              <a:rPr lang="en-US" altLang="en-US" sz="2200" b="1" dirty="0">
                <a:solidFill>
                  <a:schemeClr val="tx1"/>
                </a:solidFill>
                <a:latin typeface="Century Gothic" panose="020B0502020202020204" pitchFamily="34" charset="0"/>
              </a:rPr>
              <a:t>You need:</a:t>
            </a:r>
          </a:p>
          <a:p>
            <a:pPr marL="800100" lvl="1" indent="-342900">
              <a:buFontTx/>
              <a:buChar char="-"/>
            </a:pPr>
            <a:r>
              <a:rPr lang="en-US" altLang="en-US" sz="2200" dirty="0">
                <a:latin typeface="Century Gothic" panose="020B0502020202020204" pitchFamily="34" charset="0"/>
              </a:rPr>
              <a:t>A conceptual framework</a:t>
            </a:r>
          </a:p>
          <a:p>
            <a:pPr marL="800100" lvl="1" indent="-342900">
              <a:buFontTx/>
              <a:buChar char="-"/>
            </a:pPr>
            <a:r>
              <a:rPr lang="en-US" altLang="en-US" sz="2200" dirty="0">
                <a:latin typeface="Century Gothic" panose="020B0502020202020204" pitchFamily="34" charset="0"/>
              </a:rPr>
              <a:t>Appropriate data</a:t>
            </a:r>
          </a:p>
          <a:p>
            <a:pPr marL="800100" lvl="1" indent="-342900">
              <a:buFontTx/>
              <a:buChar char="-"/>
            </a:pPr>
            <a:r>
              <a:rPr lang="en-US" altLang="en-US" sz="2200" dirty="0">
                <a:latin typeface="Century Gothic" panose="020B0502020202020204" pitchFamily="34" charset="0"/>
              </a:rPr>
              <a:t>A comparison group</a:t>
            </a:r>
          </a:p>
          <a:p>
            <a:pPr marL="800100" lvl="1" indent="-342900">
              <a:buFontTx/>
              <a:buChar char="-"/>
            </a:pPr>
            <a:r>
              <a:rPr lang="en-US" altLang="en-US" sz="2200" dirty="0">
                <a:latin typeface="Century Gothic" panose="020B0502020202020204" pitchFamily="34" charset="0"/>
              </a:rPr>
              <a:t>An statistical model that corresponds to the conceptual framework</a:t>
            </a:r>
          </a:p>
          <a:p>
            <a:pPr marL="800100" lvl="1" indent="-342900">
              <a:buFontTx/>
              <a:buChar char="-"/>
            </a:pPr>
            <a:r>
              <a:rPr lang="en-US" altLang="en-US" sz="2200" dirty="0">
                <a:latin typeface="Century Gothic" panose="020B0502020202020204" pitchFamily="34" charset="0"/>
              </a:rPr>
              <a:t>An estimation strategy</a:t>
            </a:r>
          </a:p>
          <a:p>
            <a:pPr lvl="1"/>
            <a:endParaRPr lang="en-US" altLang="en-US" sz="2200" dirty="0"/>
          </a:p>
          <a:p>
            <a:endParaRPr lang="en-US" altLang="en-US" sz="2200" dirty="0"/>
          </a:p>
          <a:p>
            <a:endParaRPr lang="en-US" altLang="en-US" sz="2200" dirty="0"/>
          </a:p>
          <a:p>
            <a:endParaRPr lang="en-US" altLang="en-US" sz="2200" dirty="0"/>
          </a:p>
        </p:txBody>
      </p:sp>
    </p:spTree>
    <p:extLst>
      <p:ext uri="{BB962C8B-B14F-4D97-AF65-F5344CB8AC3E}">
        <p14:creationId xmlns:p14="http://schemas.microsoft.com/office/powerpoint/2010/main" val="3094830698"/>
      </p:ext>
    </p:extLst>
  </p:cSld>
  <p:clrMapOvr>
    <a:masterClrMapping/>
  </p:clrMapOvr>
  <p:transition>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Line 2"/>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49507"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149508" name="Rectangle 4"/>
          <p:cNvSpPr>
            <a:spLocks noChangeArrowheads="1"/>
          </p:cNvSpPr>
          <p:nvPr/>
        </p:nvSpPr>
        <p:spPr bwMode="auto">
          <a:xfrm>
            <a:off x="152400" y="198120"/>
            <a:ext cx="915162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Simple Conceptual Framework of Health Outcomes - I</a:t>
            </a:r>
            <a:r>
              <a:rPr lang="en-US" altLang="en-US" sz="2420" b="1" dirty="0">
                <a:solidFill>
                  <a:schemeClr val="tx2"/>
                </a:solidFill>
              </a:rPr>
              <a:t/>
            </a:r>
            <a:br>
              <a:rPr lang="en-US" altLang="en-US" sz="2420" b="1" dirty="0">
                <a:solidFill>
                  <a:schemeClr val="tx2"/>
                </a:solidFill>
              </a:rPr>
            </a:br>
            <a:endParaRPr lang="en-US" altLang="en-US" sz="1980" b="1" dirty="0">
              <a:solidFill>
                <a:srgbClr val="33A49B"/>
              </a:solidFill>
            </a:endParaRPr>
          </a:p>
        </p:txBody>
      </p:sp>
      <p:sp>
        <p:nvSpPr>
          <p:cNvPr id="149509" name="Text Box 5"/>
          <p:cNvSpPr txBox="1">
            <a:spLocks noChangeArrowheads="1"/>
          </p:cNvSpPr>
          <p:nvPr/>
        </p:nvSpPr>
        <p:spPr bwMode="auto">
          <a:xfrm>
            <a:off x="670560" y="4630103"/>
            <a:ext cx="3167698" cy="20120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Community </a:t>
            </a:r>
          </a:p>
          <a:p>
            <a:pPr>
              <a:lnSpc>
                <a:spcPct val="90000"/>
              </a:lnSpc>
              <a:spcBef>
                <a:spcPct val="0"/>
              </a:spcBef>
              <a:buClrTx/>
              <a:buSzTx/>
              <a:buFontTx/>
              <a:buNone/>
            </a:pPr>
            <a:r>
              <a:rPr lang="en-US" altLang="en-US" sz="1980" dirty="0">
                <a:solidFill>
                  <a:srgbClr val="00FF00"/>
                </a:solidFill>
                <a:latin typeface="Century Gothic" panose="020B0502020202020204" pitchFamily="34" charset="0"/>
              </a:rPr>
              <a:t> </a:t>
            </a:r>
            <a:r>
              <a:rPr lang="en-US" altLang="en-US" sz="1980" dirty="0">
                <a:latin typeface="Century Gothic" panose="020B0502020202020204" pitchFamily="34" charset="0"/>
              </a:rPr>
              <a:t>- Schools</a:t>
            </a:r>
          </a:p>
          <a:p>
            <a:pPr>
              <a:lnSpc>
                <a:spcPct val="90000"/>
              </a:lnSpc>
              <a:spcBef>
                <a:spcPct val="0"/>
              </a:spcBef>
              <a:buClrTx/>
              <a:buSzTx/>
              <a:buFontTx/>
              <a:buNone/>
            </a:pPr>
            <a:r>
              <a:rPr lang="en-US" altLang="en-US" sz="1980" dirty="0">
                <a:latin typeface="Century Gothic" panose="020B0502020202020204" pitchFamily="34" charset="0"/>
              </a:rPr>
              <a:t> - Non-program health </a:t>
            </a:r>
          </a:p>
          <a:p>
            <a:pPr>
              <a:lnSpc>
                <a:spcPct val="90000"/>
              </a:lnSpc>
              <a:spcBef>
                <a:spcPct val="0"/>
              </a:spcBef>
              <a:buClrTx/>
              <a:buSzTx/>
              <a:buFontTx/>
              <a:buNone/>
            </a:pPr>
            <a:r>
              <a:rPr lang="en-US" altLang="en-US" sz="1980" dirty="0">
                <a:latin typeface="Century Gothic" panose="020B0502020202020204" pitchFamily="34" charset="0"/>
              </a:rPr>
              <a:t>    services</a:t>
            </a:r>
          </a:p>
          <a:p>
            <a:pPr>
              <a:lnSpc>
                <a:spcPct val="90000"/>
              </a:lnSpc>
              <a:spcBef>
                <a:spcPct val="0"/>
              </a:spcBef>
              <a:buClrTx/>
              <a:buSzTx/>
              <a:buFontTx/>
              <a:buChar char="-"/>
            </a:pPr>
            <a:r>
              <a:rPr lang="en-US" altLang="en-US" sz="1980" dirty="0">
                <a:latin typeface="Century Gothic" panose="020B0502020202020204" pitchFamily="34" charset="0"/>
              </a:rPr>
              <a:t> Community leaders of</a:t>
            </a:r>
          </a:p>
          <a:p>
            <a:pPr>
              <a:lnSpc>
                <a:spcPct val="90000"/>
              </a:lnSpc>
              <a:spcBef>
                <a:spcPct val="0"/>
              </a:spcBef>
              <a:buClrTx/>
              <a:buSzTx/>
              <a:buFontTx/>
              <a:buNone/>
            </a:pPr>
            <a:r>
              <a:rPr lang="en-US" altLang="en-US" sz="1980" dirty="0">
                <a:latin typeface="Century Gothic" panose="020B0502020202020204" pitchFamily="34" charset="0"/>
              </a:rPr>
              <a:t>    opinion and influence</a:t>
            </a:r>
          </a:p>
          <a:p>
            <a:pPr>
              <a:lnSpc>
                <a:spcPct val="90000"/>
              </a:lnSpc>
              <a:spcBef>
                <a:spcPct val="0"/>
              </a:spcBef>
              <a:buClrTx/>
              <a:buSzTx/>
              <a:buFontTx/>
              <a:buChar char="-"/>
            </a:pPr>
            <a:r>
              <a:rPr lang="en-US" altLang="en-US" sz="1980" dirty="0">
                <a:latin typeface="Century Gothic" panose="020B0502020202020204" pitchFamily="34" charset="0"/>
              </a:rPr>
              <a:t> Sanitation</a:t>
            </a:r>
            <a:r>
              <a:rPr lang="en-US" altLang="en-US" sz="1870" dirty="0">
                <a:latin typeface="Century Gothic" panose="020B0502020202020204" pitchFamily="34" charset="0"/>
              </a:rPr>
              <a:t>  </a:t>
            </a:r>
            <a:endParaRPr lang="en-US" altLang="en-US" sz="1980" dirty="0">
              <a:latin typeface="Century Gothic" panose="020B0502020202020204" pitchFamily="34" charset="0"/>
            </a:endParaRPr>
          </a:p>
        </p:txBody>
      </p:sp>
      <p:sp>
        <p:nvSpPr>
          <p:cNvPr id="149510" name="Text Box 6"/>
          <p:cNvSpPr txBox="1">
            <a:spLocks noChangeArrowheads="1"/>
          </p:cNvSpPr>
          <p:nvPr/>
        </p:nvSpPr>
        <p:spPr bwMode="auto">
          <a:xfrm>
            <a:off x="4676458" y="4586447"/>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presence</a:t>
            </a:r>
          </a:p>
        </p:txBody>
      </p:sp>
      <p:sp>
        <p:nvSpPr>
          <p:cNvPr id="149511" name="Text Box 7"/>
          <p:cNvSpPr txBox="1">
            <a:spLocks noChangeArrowheads="1"/>
          </p:cNvSpPr>
          <p:nvPr/>
        </p:nvSpPr>
        <p:spPr bwMode="auto">
          <a:xfrm>
            <a:off x="7023418" y="2964181"/>
            <a:ext cx="1526223"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149512" name="Line 8"/>
          <p:cNvSpPr>
            <a:spLocks noChangeShapeType="1"/>
          </p:cNvSpPr>
          <p:nvPr/>
        </p:nvSpPr>
        <p:spPr bwMode="auto">
          <a:xfrm flipV="1">
            <a:off x="3838258" y="3418205"/>
            <a:ext cx="3017520" cy="11734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49513" name="Line 9"/>
          <p:cNvSpPr>
            <a:spLocks noChangeShapeType="1"/>
          </p:cNvSpPr>
          <p:nvPr/>
        </p:nvSpPr>
        <p:spPr bwMode="auto">
          <a:xfrm>
            <a:off x="3855720" y="2377440"/>
            <a:ext cx="3083878" cy="95694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149514" name="Line 10"/>
          <p:cNvSpPr>
            <a:spLocks noChangeShapeType="1"/>
          </p:cNvSpPr>
          <p:nvPr/>
        </p:nvSpPr>
        <p:spPr bwMode="auto">
          <a:xfrm flipV="1">
            <a:off x="3838258" y="5094605"/>
            <a:ext cx="838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49515" name="Line 11"/>
          <p:cNvSpPr>
            <a:spLocks noChangeShapeType="1"/>
          </p:cNvSpPr>
          <p:nvPr/>
        </p:nvSpPr>
        <p:spPr bwMode="auto">
          <a:xfrm flipV="1">
            <a:off x="5766118" y="3585845"/>
            <a:ext cx="1257300" cy="100584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49516" name="Text Box 12"/>
          <p:cNvSpPr txBox="1">
            <a:spLocks noChangeArrowheads="1"/>
          </p:cNvSpPr>
          <p:nvPr/>
        </p:nvSpPr>
        <p:spPr bwMode="auto">
          <a:xfrm>
            <a:off x="3195638" y="6970078"/>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
        <p:nvSpPr>
          <p:cNvPr id="149517" name="Text Box 13"/>
          <p:cNvSpPr txBox="1">
            <a:spLocks noChangeArrowheads="1"/>
          </p:cNvSpPr>
          <p:nvPr/>
        </p:nvSpPr>
        <p:spPr bwMode="auto">
          <a:xfrm>
            <a:off x="670560" y="1513048"/>
            <a:ext cx="3185160"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00FF00"/>
                </a:solidFill>
              </a:rPr>
              <a:t>   </a:t>
            </a:r>
            <a:r>
              <a:rPr lang="en-US" altLang="en-US" sz="1980" dirty="0">
                <a:solidFill>
                  <a:srgbClr val="1E1860"/>
                </a:solidFill>
                <a:latin typeface="Century Gothic" panose="020B0502020202020204" pitchFamily="34" charset="0"/>
              </a:rPr>
              <a:t>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SES</a:t>
            </a:r>
          </a:p>
          <a:p>
            <a:pPr>
              <a:lnSpc>
                <a:spcPct val="80000"/>
              </a:lnSpc>
              <a:spcBef>
                <a:spcPct val="0"/>
              </a:spcBef>
              <a:buClrTx/>
              <a:buSzTx/>
              <a:buFontTx/>
              <a:buNone/>
            </a:pPr>
            <a:r>
              <a:rPr lang="en-US" altLang="en-US" sz="1760" dirty="0">
                <a:latin typeface="Century Gothic" panose="020B0502020202020204" pitchFamily="34" charset="0"/>
              </a:rPr>
              <a:t>   - Risk aversion</a:t>
            </a:r>
          </a:p>
          <a:p>
            <a:pPr>
              <a:lnSpc>
                <a:spcPct val="80000"/>
              </a:lnSpc>
              <a:spcBef>
                <a:spcPct val="0"/>
              </a:spcBef>
              <a:buClrTx/>
              <a:buSzTx/>
              <a:buFontTx/>
              <a:buNone/>
            </a:pPr>
            <a:r>
              <a:rPr lang="en-US" altLang="en-US" sz="1760" dirty="0">
                <a:latin typeface="Century Gothic" panose="020B0502020202020204" pitchFamily="34" charset="0"/>
              </a:rPr>
              <a:t>   - Biological endowments</a:t>
            </a:r>
          </a:p>
        </p:txBody>
      </p:sp>
    </p:spTree>
    <p:extLst>
      <p:ext uri="{BB962C8B-B14F-4D97-AF65-F5344CB8AC3E}">
        <p14:creationId xmlns:p14="http://schemas.microsoft.com/office/powerpoint/2010/main" val="1264944928"/>
      </p:ext>
    </p:extLst>
  </p:cSld>
  <p:clrMapOvr>
    <a:masterClrMapping/>
  </p:clrMapOvr>
  <p:transition>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Line 2"/>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1555" name="Rectangle 3"/>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3520" b="1">
              <a:solidFill>
                <a:schemeClr val="tx2"/>
              </a:solidFill>
            </a:endParaRPr>
          </a:p>
        </p:txBody>
      </p:sp>
      <p:sp>
        <p:nvSpPr>
          <p:cNvPr id="151556" name="Rectangle 4"/>
          <p:cNvSpPr>
            <a:spLocks noChangeArrowheads="1"/>
          </p:cNvSpPr>
          <p:nvPr/>
        </p:nvSpPr>
        <p:spPr bwMode="auto">
          <a:xfrm>
            <a:off x="0" y="252352"/>
            <a:ext cx="967740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800" b="1" dirty="0">
                <a:solidFill>
                  <a:srgbClr val="A29CC0"/>
                </a:solidFill>
                <a:latin typeface="Century Gothic" panose="020B0502020202020204" pitchFamily="34" charset="0"/>
              </a:rPr>
              <a:t>Simple Conceptual Framework of Health Outcomes - I</a:t>
            </a:r>
            <a:br>
              <a:rPr lang="en-US" altLang="en-US" sz="2800" b="1" dirty="0">
                <a:solidFill>
                  <a:srgbClr val="A29CC0"/>
                </a:solidFill>
                <a:latin typeface="Century Gothic" panose="020B0502020202020204" pitchFamily="34" charset="0"/>
              </a:rPr>
            </a:br>
            <a:r>
              <a:rPr lang="en-US" altLang="en-US" sz="2800" b="1" dirty="0">
                <a:solidFill>
                  <a:srgbClr val="A29CC0"/>
                </a:solidFill>
                <a:latin typeface="Century Gothic" panose="020B0502020202020204" pitchFamily="34" charset="0"/>
              </a:rPr>
              <a:t>Data Sources</a:t>
            </a:r>
            <a:r>
              <a:rPr lang="en-US" altLang="en-US" sz="3200" b="1" dirty="0">
                <a:solidFill>
                  <a:schemeClr val="tx2"/>
                </a:solidFill>
                <a:latin typeface="Century Gothic" panose="020B0502020202020204" pitchFamily="34" charset="0"/>
              </a:rPr>
              <a:t/>
            </a:r>
            <a:br>
              <a:rPr lang="en-US" altLang="en-US" sz="3200" b="1" dirty="0">
                <a:solidFill>
                  <a:schemeClr val="tx2"/>
                </a:solidFill>
                <a:latin typeface="Century Gothic" panose="020B0502020202020204" pitchFamily="34" charset="0"/>
              </a:rPr>
            </a:br>
            <a:endParaRPr lang="en-US" altLang="en-US" sz="3200" b="1" dirty="0">
              <a:solidFill>
                <a:srgbClr val="33A49B"/>
              </a:solidFill>
              <a:latin typeface="Century Gothic" panose="020B0502020202020204" pitchFamily="34" charset="0"/>
            </a:endParaRPr>
          </a:p>
        </p:txBody>
      </p:sp>
      <p:sp>
        <p:nvSpPr>
          <p:cNvPr id="151557" name="Text Box 6"/>
          <p:cNvSpPr txBox="1">
            <a:spLocks noChangeArrowheads="1"/>
          </p:cNvSpPr>
          <p:nvPr/>
        </p:nvSpPr>
        <p:spPr bwMode="auto">
          <a:xfrm>
            <a:off x="670560" y="4630103"/>
            <a:ext cx="3167698" cy="20120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80467" rIns="3017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1980" dirty="0">
                <a:solidFill>
                  <a:srgbClr val="1E1860"/>
                </a:solidFill>
                <a:latin typeface="Century Gothic" panose="020B0502020202020204" pitchFamily="34" charset="0"/>
              </a:rPr>
              <a:t>Community </a:t>
            </a:r>
          </a:p>
          <a:p>
            <a:pPr>
              <a:lnSpc>
                <a:spcPct val="90000"/>
              </a:lnSpc>
              <a:spcBef>
                <a:spcPct val="0"/>
              </a:spcBef>
              <a:buClrTx/>
              <a:buSzTx/>
              <a:buFontTx/>
              <a:buNone/>
            </a:pPr>
            <a:r>
              <a:rPr lang="en-US" altLang="en-US" sz="1980" dirty="0">
                <a:solidFill>
                  <a:srgbClr val="00FF00"/>
                </a:solidFill>
                <a:latin typeface="Century Gothic" panose="020B0502020202020204" pitchFamily="34" charset="0"/>
              </a:rPr>
              <a:t> </a:t>
            </a:r>
            <a:r>
              <a:rPr lang="en-US" altLang="en-US" sz="1980" dirty="0">
                <a:latin typeface="Century Gothic" panose="020B0502020202020204" pitchFamily="34" charset="0"/>
              </a:rPr>
              <a:t>- Schools</a:t>
            </a:r>
          </a:p>
          <a:p>
            <a:pPr>
              <a:lnSpc>
                <a:spcPct val="90000"/>
              </a:lnSpc>
              <a:spcBef>
                <a:spcPct val="0"/>
              </a:spcBef>
              <a:buClrTx/>
              <a:buSzTx/>
              <a:buFontTx/>
              <a:buNone/>
            </a:pPr>
            <a:r>
              <a:rPr lang="en-US" altLang="en-US" sz="1980" dirty="0">
                <a:latin typeface="Century Gothic" panose="020B0502020202020204" pitchFamily="34" charset="0"/>
              </a:rPr>
              <a:t> - Non-program health </a:t>
            </a:r>
          </a:p>
          <a:p>
            <a:pPr>
              <a:lnSpc>
                <a:spcPct val="90000"/>
              </a:lnSpc>
              <a:spcBef>
                <a:spcPct val="0"/>
              </a:spcBef>
              <a:buClrTx/>
              <a:buSzTx/>
              <a:buFontTx/>
              <a:buNone/>
            </a:pPr>
            <a:r>
              <a:rPr lang="en-US" altLang="en-US" sz="1980" dirty="0">
                <a:latin typeface="Century Gothic" panose="020B0502020202020204" pitchFamily="34" charset="0"/>
              </a:rPr>
              <a:t>    services</a:t>
            </a:r>
          </a:p>
          <a:p>
            <a:pPr>
              <a:lnSpc>
                <a:spcPct val="90000"/>
              </a:lnSpc>
              <a:spcBef>
                <a:spcPct val="0"/>
              </a:spcBef>
              <a:buClrTx/>
              <a:buSzTx/>
              <a:buFontTx/>
              <a:buChar char="-"/>
            </a:pPr>
            <a:r>
              <a:rPr lang="en-US" altLang="en-US" sz="1980" dirty="0">
                <a:latin typeface="Century Gothic" panose="020B0502020202020204" pitchFamily="34" charset="0"/>
              </a:rPr>
              <a:t> Community leaders of</a:t>
            </a:r>
          </a:p>
          <a:p>
            <a:pPr>
              <a:lnSpc>
                <a:spcPct val="90000"/>
              </a:lnSpc>
              <a:spcBef>
                <a:spcPct val="0"/>
              </a:spcBef>
              <a:buClrTx/>
              <a:buSzTx/>
              <a:buFontTx/>
              <a:buNone/>
            </a:pPr>
            <a:r>
              <a:rPr lang="en-US" altLang="en-US" sz="1980" dirty="0">
                <a:latin typeface="Century Gothic" panose="020B0502020202020204" pitchFamily="34" charset="0"/>
              </a:rPr>
              <a:t>    opinion and influence</a:t>
            </a:r>
          </a:p>
          <a:p>
            <a:pPr>
              <a:lnSpc>
                <a:spcPct val="90000"/>
              </a:lnSpc>
              <a:spcBef>
                <a:spcPct val="0"/>
              </a:spcBef>
              <a:buClrTx/>
              <a:buSzTx/>
              <a:buFontTx/>
              <a:buChar char="-"/>
            </a:pPr>
            <a:r>
              <a:rPr lang="en-US" altLang="en-US" sz="1980" dirty="0">
                <a:latin typeface="Century Gothic" panose="020B0502020202020204" pitchFamily="34" charset="0"/>
              </a:rPr>
              <a:t> Sanitation</a:t>
            </a:r>
            <a:r>
              <a:rPr lang="en-US" altLang="en-US" sz="1870" dirty="0">
                <a:latin typeface="Century Gothic" panose="020B0502020202020204" pitchFamily="34" charset="0"/>
              </a:rPr>
              <a:t>  </a:t>
            </a:r>
            <a:endParaRPr lang="en-US" altLang="en-US" sz="1980" dirty="0">
              <a:latin typeface="Century Gothic" panose="020B0502020202020204" pitchFamily="34" charset="0"/>
            </a:endParaRPr>
          </a:p>
        </p:txBody>
      </p:sp>
      <p:sp>
        <p:nvSpPr>
          <p:cNvPr id="151558" name="Text Box 7"/>
          <p:cNvSpPr txBox="1">
            <a:spLocks noChangeArrowheads="1"/>
          </p:cNvSpPr>
          <p:nvPr/>
        </p:nvSpPr>
        <p:spPr bwMode="auto">
          <a:xfrm>
            <a:off x="4676458" y="4586447"/>
            <a:ext cx="1760220" cy="8248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00584">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Program presence</a:t>
            </a:r>
          </a:p>
        </p:txBody>
      </p:sp>
      <p:sp>
        <p:nvSpPr>
          <p:cNvPr id="151559" name="Text Box 8"/>
          <p:cNvSpPr txBox="1">
            <a:spLocks noChangeArrowheads="1"/>
          </p:cNvSpPr>
          <p:nvPr/>
        </p:nvSpPr>
        <p:spPr bwMode="auto">
          <a:xfrm>
            <a:off x="7023418" y="2964181"/>
            <a:ext cx="1526223" cy="76944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Healthy</a:t>
            </a:r>
          </a:p>
          <a:p>
            <a:pPr>
              <a:spcBef>
                <a:spcPct val="0"/>
              </a:spcBef>
              <a:buClrTx/>
              <a:buSzTx/>
              <a:buFontTx/>
              <a:buNone/>
            </a:pPr>
            <a:r>
              <a:rPr lang="en-US" altLang="en-US" sz="2200" dirty="0">
                <a:latin typeface="Century Gothic" panose="020B0502020202020204" pitchFamily="34" charset="0"/>
              </a:rPr>
              <a:t>outcome</a:t>
            </a:r>
            <a:endParaRPr lang="en-US" altLang="en-US" sz="2090" dirty="0">
              <a:latin typeface="Century Gothic" panose="020B0502020202020204" pitchFamily="34" charset="0"/>
            </a:endParaRPr>
          </a:p>
        </p:txBody>
      </p:sp>
      <p:sp>
        <p:nvSpPr>
          <p:cNvPr id="151560" name="Line 9"/>
          <p:cNvSpPr>
            <a:spLocks noChangeShapeType="1"/>
          </p:cNvSpPr>
          <p:nvPr/>
        </p:nvSpPr>
        <p:spPr bwMode="auto">
          <a:xfrm flipV="1">
            <a:off x="3838258" y="3418205"/>
            <a:ext cx="3017520" cy="11734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1561" name="Line 10"/>
          <p:cNvSpPr>
            <a:spLocks noChangeShapeType="1"/>
          </p:cNvSpPr>
          <p:nvPr/>
        </p:nvSpPr>
        <p:spPr bwMode="auto">
          <a:xfrm>
            <a:off x="3855720" y="2377440"/>
            <a:ext cx="3083878" cy="95694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980"/>
          </a:p>
        </p:txBody>
      </p:sp>
      <p:sp>
        <p:nvSpPr>
          <p:cNvPr id="151562" name="Line 11"/>
          <p:cNvSpPr>
            <a:spLocks noChangeShapeType="1"/>
          </p:cNvSpPr>
          <p:nvPr/>
        </p:nvSpPr>
        <p:spPr bwMode="auto">
          <a:xfrm flipV="1">
            <a:off x="3838258" y="5094605"/>
            <a:ext cx="838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1563" name="Line 12"/>
          <p:cNvSpPr>
            <a:spLocks noChangeShapeType="1"/>
          </p:cNvSpPr>
          <p:nvPr/>
        </p:nvSpPr>
        <p:spPr bwMode="auto">
          <a:xfrm flipV="1">
            <a:off x="5766118" y="3585845"/>
            <a:ext cx="1257300" cy="100584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1564" name="Text Box 13"/>
          <p:cNvSpPr txBox="1">
            <a:spLocks noChangeArrowheads="1"/>
          </p:cNvSpPr>
          <p:nvPr/>
        </p:nvSpPr>
        <p:spPr bwMode="auto">
          <a:xfrm>
            <a:off x="3195638" y="6970078"/>
            <a:ext cx="1847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200">
              <a:solidFill>
                <a:schemeClr val="tx2"/>
              </a:solidFill>
            </a:endParaRPr>
          </a:p>
        </p:txBody>
      </p:sp>
      <p:sp>
        <p:nvSpPr>
          <p:cNvPr id="151565" name="Text Box 14"/>
          <p:cNvSpPr txBox="1">
            <a:spLocks noChangeArrowheads="1"/>
          </p:cNvSpPr>
          <p:nvPr/>
        </p:nvSpPr>
        <p:spPr bwMode="auto">
          <a:xfrm>
            <a:off x="670560" y="1513048"/>
            <a:ext cx="3185160" cy="1432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0"/>
              </a:spcBef>
              <a:buClrTx/>
              <a:buSzTx/>
              <a:buFontTx/>
              <a:buNone/>
            </a:pPr>
            <a:r>
              <a:rPr lang="en-US" altLang="en-US" sz="1980" dirty="0">
                <a:solidFill>
                  <a:srgbClr val="1E1860"/>
                </a:solidFill>
                <a:latin typeface="Century Gothic" panose="020B0502020202020204" pitchFamily="34" charset="0"/>
              </a:rPr>
              <a:t>   Individual / Household</a:t>
            </a:r>
          </a:p>
          <a:p>
            <a:pPr>
              <a:lnSpc>
                <a:spcPct val="80000"/>
              </a:lnSpc>
              <a:spcBef>
                <a:spcPct val="0"/>
              </a:spcBef>
              <a:buClrTx/>
              <a:buSzTx/>
              <a:buFontTx/>
              <a:buNone/>
            </a:pPr>
            <a:r>
              <a:rPr lang="en-US" altLang="en-US" sz="1870" dirty="0">
                <a:solidFill>
                  <a:schemeClr val="bg1"/>
                </a:solidFill>
                <a:latin typeface="Century Gothic" panose="020B0502020202020204" pitchFamily="34" charset="0"/>
              </a:rPr>
              <a:t>   </a:t>
            </a:r>
            <a:r>
              <a:rPr lang="en-US" altLang="en-US" sz="1760" dirty="0">
                <a:latin typeface="Century Gothic" panose="020B0502020202020204" pitchFamily="34" charset="0"/>
              </a:rPr>
              <a:t>- Age</a:t>
            </a:r>
          </a:p>
          <a:p>
            <a:pPr>
              <a:lnSpc>
                <a:spcPct val="80000"/>
              </a:lnSpc>
              <a:spcBef>
                <a:spcPct val="0"/>
              </a:spcBef>
              <a:buClrTx/>
              <a:buSzTx/>
              <a:buFontTx/>
              <a:buNone/>
            </a:pPr>
            <a:r>
              <a:rPr lang="en-US" altLang="en-US" sz="1760" dirty="0">
                <a:latin typeface="Century Gothic" panose="020B0502020202020204" pitchFamily="34" charset="0"/>
              </a:rPr>
              <a:t>   - Education</a:t>
            </a:r>
          </a:p>
          <a:p>
            <a:pPr>
              <a:lnSpc>
                <a:spcPct val="80000"/>
              </a:lnSpc>
              <a:spcBef>
                <a:spcPct val="0"/>
              </a:spcBef>
              <a:buClrTx/>
              <a:buSzTx/>
              <a:buFontTx/>
              <a:buNone/>
            </a:pPr>
            <a:r>
              <a:rPr lang="en-US" altLang="en-US" sz="1760" dirty="0">
                <a:latin typeface="Century Gothic" panose="020B0502020202020204" pitchFamily="34" charset="0"/>
              </a:rPr>
              <a:t>   - SES</a:t>
            </a:r>
          </a:p>
          <a:p>
            <a:pPr>
              <a:lnSpc>
                <a:spcPct val="80000"/>
              </a:lnSpc>
              <a:spcBef>
                <a:spcPct val="0"/>
              </a:spcBef>
              <a:buClrTx/>
              <a:buSzTx/>
              <a:buFontTx/>
              <a:buNone/>
            </a:pPr>
            <a:r>
              <a:rPr lang="en-US" altLang="en-US" sz="1760" dirty="0">
                <a:latin typeface="Century Gothic" panose="020B0502020202020204" pitchFamily="34" charset="0"/>
              </a:rPr>
              <a:t>   - Risk aversion</a:t>
            </a:r>
          </a:p>
          <a:p>
            <a:pPr>
              <a:lnSpc>
                <a:spcPct val="80000"/>
              </a:lnSpc>
              <a:spcBef>
                <a:spcPct val="0"/>
              </a:spcBef>
              <a:buClrTx/>
              <a:buSzTx/>
              <a:buFontTx/>
              <a:buNone/>
            </a:pPr>
            <a:r>
              <a:rPr lang="en-US" altLang="en-US" sz="1760" dirty="0">
                <a:latin typeface="Century Gothic" panose="020B0502020202020204" pitchFamily="34" charset="0"/>
              </a:rPr>
              <a:t>   - Biological endowments</a:t>
            </a:r>
          </a:p>
        </p:txBody>
      </p:sp>
      <p:sp>
        <p:nvSpPr>
          <p:cNvPr id="151566" name="Text Box 15"/>
          <p:cNvSpPr txBox="1">
            <a:spLocks noChangeArrowheads="1"/>
          </p:cNvSpPr>
          <p:nvPr/>
        </p:nvSpPr>
        <p:spPr bwMode="auto">
          <a:xfrm>
            <a:off x="5699760" y="1572420"/>
            <a:ext cx="2842445" cy="464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420" dirty="0">
                <a:solidFill>
                  <a:schemeClr val="tx2"/>
                </a:solidFill>
                <a:latin typeface="Century Gothic" panose="020B0502020202020204" pitchFamily="34" charset="0"/>
              </a:rPr>
              <a:t>Household Survey</a:t>
            </a:r>
            <a:endParaRPr lang="en-US" altLang="en-US" sz="2420" dirty="0">
              <a:solidFill>
                <a:schemeClr val="accent1"/>
              </a:solidFill>
              <a:latin typeface="Century Gothic" panose="020B0502020202020204" pitchFamily="34" charset="0"/>
            </a:endParaRPr>
          </a:p>
        </p:txBody>
      </p:sp>
      <p:cxnSp>
        <p:nvCxnSpPr>
          <p:cNvPr id="151567" name="AutoShape 16"/>
          <p:cNvCxnSpPr>
            <a:cxnSpLocks noChangeShapeType="1"/>
          </p:cNvCxnSpPr>
          <p:nvPr/>
        </p:nvCxnSpPr>
        <p:spPr bwMode="auto">
          <a:xfrm rot="10800000" flipV="1">
            <a:off x="4107180" y="1874520"/>
            <a:ext cx="1592580" cy="357982"/>
          </a:xfrm>
          <a:prstGeom prst="curvedConnector3">
            <a:avLst>
              <a:gd name="adj1" fmla="val 50000"/>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cxnSp>
      <p:cxnSp>
        <p:nvCxnSpPr>
          <p:cNvPr id="151568" name="AutoShape 18"/>
          <p:cNvCxnSpPr>
            <a:cxnSpLocks noChangeShapeType="1"/>
          </p:cNvCxnSpPr>
          <p:nvPr/>
        </p:nvCxnSpPr>
        <p:spPr bwMode="auto">
          <a:xfrm rot="16200000" flipH="1">
            <a:off x="7627620" y="2209800"/>
            <a:ext cx="754380" cy="419100"/>
          </a:xfrm>
          <a:prstGeom prst="curvedConnector3">
            <a:avLst>
              <a:gd name="adj1" fmla="val 50000"/>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cxnSp>
      <p:sp>
        <p:nvSpPr>
          <p:cNvPr id="151569" name="Text Box 19"/>
          <p:cNvSpPr txBox="1">
            <a:spLocks noChangeArrowheads="1"/>
          </p:cNvSpPr>
          <p:nvPr/>
        </p:nvSpPr>
        <p:spPr bwMode="auto">
          <a:xfrm>
            <a:off x="5532120" y="6048058"/>
            <a:ext cx="273985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Community Survey</a:t>
            </a:r>
          </a:p>
          <a:p>
            <a:pPr>
              <a:spcBef>
                <a:spcPct val="0"/>
              </a:spcBef>
              <a:buClrTx/>
              <a:buSzTx/>
              <a:buFontTx/>
              <a:buNone/>
            </a:pPr>
            <a:r>
              <a:rPr lang="en-US" altLang="en-US" sz="2200" dirty="0">
                <a:solidFill>
                  <a:schemeClr val="tx2"/>
                </a:solidFill>
                <a:latin typeface="Century Gothic" panose="020B0502020202020204" pitchFamily="34" charset="0"/>
              </a:rPr>
              <a:t>Facility Survey</a:t>
            </a:r>
            <a:endParaRPr lang="en-US" altLang="en-US" sz="2200" dirty="0">
              <a:solidFill>
                <a:schemeClr val="accent1"/>
              </a:solidFill>
              <a:latin typeface="Century Gothic" panose="020B0502020202020204" pitchFamily="34" charset="0"/>
            </a:endParaRPr>
          </a:p>
        </p:txBody>
      </p:sp>
      <p:cxnSp>
        <p:nvCxnSpPr>
          <p:cNvPr id="151570" name="AutoShape 20"/>
          <p:cNvCxnSpPr>
            <a:cxnSpLocks noChangeShapeType="1"/>
          </p:cNvCxnSpPr>
          <p:nvPr/>
        </p:nvCxnSpPr>
        <p:spPr bwMode="auto">
          <a:xfrm rot="10800000">
            <a:off x="3855720" y="5646420"/>
            <a:ext cx="1592580" cy="754380"/>
          </a:xfrm>
          <a:prstGeom prst="curvedConnector3">
            <a:avLst>
              <a:gd name="adj1" fmla="val 50000"/>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cxnSp>
      <p:cxnSp>
        <p:nvCxnSpPr>
          <p:cNvPr id="151571" name="AutoShape 21"/>
          <p:cNvCxnSpPr>
            <a:cxnSpLocks noChangeShapeType="1"/>
          </p:cNvCxnSpPr>
          <p:nvPr/>
        </p:nvCxnSpPr>
        <p:spPr bwMode="auto">
          <a:xfrm rot="5400000" flipH="1">
            <a:off x="5657850" y="5520690"/>
            <a:ext cx="670560" cy="586740"/>
          </a:xfrm>
          <a:prstGeom prst="curvedConnector3">
            <a:avLst>
              <a:gd name="adj1" fmla="val 50000"/>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79951997"/>
      </p:ext>
    </p:extLst>
  </p:cSld>
  <p:clrMapOvr>
    <a:masterClrMapping/>
  </p:clrMapOvr>
  <p:transition>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502920" y="6568440"/>
            <a:ext cx="9228932" cy="67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03" name="Line 3"/>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3604" name="Rectangle 4"/>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n-US" altLang="en-US" sz="3520" b="1">
              <a:solidFill>
                <a:schemeClr val="tx2"/>
              </a:solidFill>
            </a:endParaRPr>
          </a:p>
        </p:txBody>
      </p:sp>
      <p:sp>
        <p:nvSpPr>
          <p:cNvPr id="153605" name="Rectangle 5"/>
          <p:cNvSpPr>
            <a:spLocks noChangeArrowheads="1"/>
          </p:cNvSpPr>
          <p:nvPr/>
        </p:nvSpPr>
        <p:spPr bwMode="auto">
          <a:xfrm>
            <a:off x="754380" y="164941"/>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Linking Inputs to Outcomes for Evaluating </a:t>
            </a:r>
            <a:br>
              <a:rPr lang="en-US" altLang="en-US" sz="3200" b="1" dirty="0">
                <a:solidFill>
                  <a:srgbClr val="A29CC0"/>
                </a:solidFill>
                <a:latin typeface="Century Gothic" panose="020B0502020202020204" pitchFamily="34" charset="0"/>
              </a:rPr>
            </a:br>
            <a:r>
              <a:rPr lang="en-US" altLang="en-US" sz="3200" b="1" dirty="0">
                <a:solidFill>
                  <a:srgbClr val="A29CC0"/>
                </a:solidFill>
                <a:latin typeface="Century Gothic" panose="020B0502020202020204" pitchFamily="34" charset="0"/>
              </a:rPr>
              <a:t>Program Impact</a:t>
            </a:r>
          </a:p>
        </p:txBody>
      </p:sp>
      <p:sp>
        <p:nvSpPr>
          <p:cNvPr id="153606" name="Text Box 6"/>
          <p:cNvSpPr txBox="1">
            <a:spLocks noChangeArrowheads="1"/>
          </p:cNvSpPr>
          <p:nvPr/>
        </p:nvSpPr>
        <p:spPr bwMode="auto">
          <a:xfrm>
            <a:off x="1173480" y="1506062"/>
            <a:ext cx="2525078" cy="12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420" dirty="0">
                <a:latin typeface="Century Gothic" panose="020B0502020202020204" pitchFamily="34" charset="0"/>
              </a:rPr>
              <a:t>Individual/</a:t>
            </a:r>
          </a:p>
          <a:p>
            <a:pPr>
              <a:spcBef>
                <a:spcPct val="0"/>
              </a:spcBef>
              <a:buClrTx/>
              <a:buSzTx/>
              <a:buFontTx/>
              <a:buNone/>
            </a:pPr>
            <a:r>
              <a:rPr lang="en-US" altLang="en-US" sz="2420" dirty="0">
                <a:latin typeface="Century Gothic" panose="020B0502020202020204" pitchFamily="34" charset="0"/>
              </a:rPr>
              <a:t>Household</a:t>
            </a:r>
          </a:p>
          <a:p>
            <a:pPr>
              <a:spcBef>
                <a:spcPct val="0"/>
              </a:spcBef>
              <a:buClrTx/>
              <a:buSzTx/>
              <a:buFontTx/>
              <a:buNone/>
            </a:pPr>
            <a:r>
              <a:rPr lang="en-US" altLang="en-US" sz="2420" dirty="0">
                <a:latin typeface="Century Gothic" panose="020B0502020202020204" pitchFamily="34" charset="0"/>
              </a:rPr>
              <a:t>Characteristics</a:t>
            </a:r>
            <a:endParaRPr lang="en-US" altLang="en-US" sz="3080" dirty="0">
              <a:solidFill>
                <a:srgbClr val="1B156B"/>
              </a:solidFill>
              <a:latin typeface="Century Gothic" panose="020B0502020202020204" pitchFamily="34" charset="0"/>
            </a:endParaRPr>
          </a:p>
        </p:txBody>
      </p:sp>
      <p:sp>
        <p:nvSpPr>
          <p:cNvPr id="153607" name="Text Box 7"/>
          <p:cNvSpPr txBox="1">
            <a:spLocks noChangeArrowheads="1"/>
          </p:cNvSpPr>
          <p:nvPr/>
        </p:nvSpPr>
        <p:spPr bwMode="auto">
          <a:xfrm>
            <a:off x="502920" y="3467101"/>
            <a:ext cx="22631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 Service</a:t>
            </a:r>
          </a:p>
          <a:p>
            <a:pPr>
              <a:spcBef>
                <a:spcPct val="0"/>
              </a:spcBef>
              <a:buClrTx/>
              <a:buSzTx/>
              <a:buFontTx/>
              <a:buNone/>
            </a:pPr>
            <a:r>
              <a:rPr lang="en-US" altLang="en-US" sz="2200" dirty="0">
                <a:latin typeface="Century Gothic" panose="020B0502020202020204" pitchFamily="34" charset="0"/>
              </a:rPr>
              <a:t>Supply and Community Infrastructure</a:t>
            </a:r>
          </a:p>
        </p:txBody>
      </p:sp>
      <p:sp>
        <p:nvSpPr>
          <p:cNvPr id="153608" name="Text Box 8"/>
          <p:cNvSpPr txBox="1">
            <a:spLocks noChangeArrowheads="1"/>
          </p:cNvSpPr>
          <p:nvPr/>
        </p:nvSpPr>
        <p:spPr bwMode="auto">
          <a:xfrm>
            <a:off x="3185160" y="3233103"/>
            <a:ext cx="192786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dirty="0">
                <a:latin typeface="Century Gothic" panose="020B0502020202020204" pitchFamily="34" charset="0"/>
              </a:rPr>
              <a:t>Service</a:t>
            </a:r>
          </a:p>
          <a:p>
            <a:pPr>
              <a:spcBef>
                <a:spcPct val="0"/>
              </a:spcBef>
              <a:buClrTx/>
              <a:buSzTx/>
              <a:buFontTx/>
              <a:buNone/>
            </a:pPr>
            <a:r>
              <a:rPr lang="en-US" altLang="en-US" sz="2640" dirty="0">
                <a:latin typeface="Century Gothic" panose="020B0502020202020204" pitchFamily="34" charset="0"/>
              </a:rPr>
              <a:t>Utilization</a:t>
            </a:r>
            <a:endParaRPr lang="en-US" altLang="en-US" sz="2860" dirty="0">
              <a:solidFill>
                <a:srgbClr val="1B156B"/>
              </a:solidFill>
              <a:latin typeface="Century Gothic" panose="020B0502020202020204" pitchFamily="34" charset="0"/>
            </a:endParaRPr>
          </a:p>
        </p:txBody>
      </p:sp>
      <p:sp>
        <p:nvSpPr>
          <p:cNvPr id="153609" name="Text Box 9"/>
          <p:cNvSpPr txBox="1">
            <a:spLocks noChangeArrowheads="1"/>
          </p:cNvSpPr>
          <p:nvPr/>
        </p:nvSpPr>
        <p:spPr bwMode="auto">
          <a:xfrm>
            <a:off x="5615940" y="1958341"/>
            <a:ext cx="176022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dirty="0">
                <a:latin typeface="Century Gothic" panose="020B0502020202020204" pitchFamily="34" charset="0"/>
              </a:rPr>
              <a:t>Healthy</a:t>
            </a:r>
          </a:p>
          <a:p>
            <a:pPr>
              <a:spcBef>
                <a:spcPct val="0"/>
              </a:spcBef>
              <a:buClrTx/>
              <a:buSzTx/>
              <a:buFontTx/>
              <a:buNone/>
            </a:pPr>
            <a:r>
              <a:rPr lang="en-US" altLang="en-US" sz="2640" dirty="0">
                <a:latin typeface="Century Gothic" panose="020B0502020202020204" pitchFamily="34" charset="0"/>
              </a:rPr>
              <a:t>Practice</a:t>
            </a:r>
            <a:endParaRPr lang="en-US" altLang="en-US" sz="3080" dirty="0">
              <a:solidFill>
                <a:srgbClr val="1B156B"/>
              </a:solidFill>
              <a:latin typeface="Century Gothic" panose="020B0502020202020204" pitchFamily="34" charset="0"/>
            </a:endParaRPr>
          </a:p>
        </p:txBody>
      </p:sp>
      <p:sp>
        <p:nvSpPr>
          <p:cNvPr id="153610" name="Rectangle 10"/>
          <p:cNvSpPr>
            <a:spLocks noChangeArrowheads="1"/>
          </p:cNvSpPr>
          <p:nvPr/>
        </p:nvSpPr>
        <p:spPr bwMode="auto">
          <a:xfrm>
            <a:off x="1089660" y="1455420"/>
            <a:ext cx="2598420" cy="14249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11" name="Rectangle 11"/>
          <p:cNvSpPr>
            <a:spLocks noChangeArrowheads="1"/>
          </p:cNvSpPr>
          <p:nvPr/>
        </p:nvSpPr>
        <p:spPr bwMode="auto">
          <a:xfrm>
            <a:off x="502920" y="3467100"/>
            <a:ext cx="2095500" cy="15925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12" name="Rectangle 12"/>
          <p:cNvSpPr>
            <a:spLocks noChangeArrowheads="1"/>
          </p:cNvSpPr>
          <p:nvPr/>
        </p:nvSpPr>
        <p:spPr bwMode="auto">
          <a:xfrm>
            <a:off x="3101340" y="3215640"/>
            <a:ext cx="1927860" cy="9220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13" name="Rectangle 13"/>
          <p:cNvSpPr>
            <a:spLocks noChangeArrowheads="1"/>
          </p:cNvSpPr>
          <p:nvPr/>
        </p:nvSpPr>
        <p:spPr bwMode="auto">
          <a:xfrm>
            <a:off x="5532120" y="1958340"/>
            <a:ext cx="1676400" cy="10896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14" name="Text Box 14"/>
          <p:cNvSpPr txBox="1">
            <a:spLocks noChangeArrowheads="1"/>
          </p:cNvSpPr>
          <p:nvPr/>
        </p:nvSpPr>
        <p:spPr bwMode="auto">
          <a:xfrm>
            <a:off x="7610157" y="2449037"/>
            <a:ext cx="2040943"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080" dirty="0">
                <a:latin typeface="Century Gothic" panose="020B0502020202020204" pitchFamily="34" charset="0"/>
              </a:rPr>
              <a:t>Healthy</a:t>
            </a:r>
          </a:p>
          <a:p>
            <a:pPr>
              <a:spcBef>
                <a:spcPct val="0"/>
              </a:spcBef>
              <a:buClrTx/>
              <a:buSzTx/>
              <a:buFontTx/>
              <a:buNone/>
            </a:pPr>
            <a:r>
              <a:rPr lang="en-US" altLang="en-US" sz="3080" dirty="0">
                <a:latin typeface="Century Gothic" panose="020B0502020202020204" pitchFamily="34" charset="0"/>
              </a:rPr>
              <a:t>Outcome</a:t>
            </a:r>
            <a:endParaRPr lang="en-US" altLang="en-US" sz="2860" dirty="0">
              <a:solidFill>
                <a:srgbClr val="1B156B"/>
              </a:solidFill>
              <a:latin typeface="Century Gothic" panose="020B0502020202020204" pitchFamily="34" charset="0"/>
            </a:endParaRPr>
          </a:p>
        </p:txBody>
      </p:sp>
      <p:sp>
        <p:nvSpPr>
          <p:cNvPr id="153615" name="Rectangle 15"/>
          <p:cNvSpPr>
            <a:spLocks noChangeArrowheads="1"/>
          </p:cNvSpPr>
          <p:nvPr/>
        </p:nvSpPr>
        <p:spPr bwMode="auto">
          <a:xfrm>
            <a:off x="7543799" y="2377440"/>
            <a:ext cx="2002949" cy="11734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16" name="Line 16"/>
          <p:cNvSpPr>
            <a:spLocks noChangeShapeType="1"/>
          </p:cNvSpPr>
          <p:nvPr/>
        </p:nvSpPr>
        <p:spPr bwMode="auto">
          <a:xfrm flipV="1">
            <a:off x="2598420" y="3550920"/>
            <a:ext cx="502920" cy="2514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17" name="Line 17"/>
          <p:cNvSpPr>
            <a:spLocks noChangeShapeType="1"/>
          </p:cNvSpPr>
          <p:nvPr/>
        </p:nvSpPr>
        <p:spPr bwMode="auto">
          <a:xfrm>
            <a:off x="3688080" y="2377440"/>
            <a:ext cx="18440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18" name="Line 18"/>
          <p:cNvSpPr>
            <a:spLocks noChangeShapeType="1"/>
          </p:cNvSpPr>
          <p:nvPr/>
        </p:nvSpPr>
        <p:spPr bwMode="auto">
          <a:xfrm>
            <a:off x="7208520" y="2628900"/>
            <a:ext cx="3352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19" name="Line 19"/>
          <p:cNvSpPr>
            <a:spLocks noChangeShapeType="1"/>
          </p:cNvSpPr>
          <p:nvPr/>
        </p:nvSpPr>
        <p:spPr bwMode="auto">
          <a:xfrm flipV="1">
            <a:off x="5029200" y="2796540"/>
            <a:ext cx="502920" cy="419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20" name="Line 20"/>
          <p:cNvSpPr>
            <a:spLocks noChangeShapeType="1"/>
          </p:cNvSpPr>
          <p:nvPr/>
        </p:nvSpPr>
        <p:spPr bwMode="auto">
          <a:xfrm>
            <a:off x="3520440" y="2880360"/>
            <a:ext cx="0" cy="3352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21" name="Text Box 21"/>
          <p:cNvSpPr txBox="1">
            <a:spLocks noChangeArrowheads="1"/>
          </p:cNvSpPr>
          <p:nvPr/>
        </p:nvSpPr>
        <p:spPr bwMode="auto">
          <a:xfrm>
            <a:off x="866140" y="5646420"/>
            <a:ext cx="1480820" cy="83715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420" dirty="0">
                <a:latin typeface="Century Gothic" panose="020B0502020202020204" pitchFamily="34" charset="0"/>
              </a:rPr>
              <a:t>USAID Program</a:t>
            </a:r>
            <a:endParaRPr lang="en-US" altLang="en-US" sz="2860" dirty="0">
              <a:latin typeface="Century Gothic" panose="020B0502020202020204" pitchFamily="34" charset="0"/>
            </a:endParaRPr>
          </a:p>
        </p:txBody>
      </p:sp>
      <p:sp>
        <p:nvSpPr>
          <p:cNvPr id="153622" name="Text Box 22"/>
          <p:cNvSpPr txBox="1">
            <a:spLocks noChangeArrowheads="1"/>
          </p:cNvSpPr>
          <p:nvPr/>
        </p:nvSpPr>
        <p:spPr bwMode="auto">
          <a:xfrm>
            <a:off x="3101340" y="5697062"/>
            <a:ext cx="25146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300" dirty="0">
                <a:latin typeface="Century Gothic" panose="020B0502020202020204" pitchFamily="34" charset="0"/>
              </a:rPr>
              <a:t>Other donors, NGOs, and the Government</a:t>
            </a:r>
          </a:p>
        </p:txBody>
      </p:sp>
      <p:sp>
        <p:nvSpPr>
          <p:cNvPr id="153623" name="Rectangle 23"/>
          <p:cNvSpPr>
            <a:spLocks noChangeArrowheads="1"/>
          </p:cNvSpPr>
          <p:nvPr/>
        </p:nvSpPr>
        <p:spPr bwMode="auto">
          <a:xfrm>
            <a:off x="3101340" y="5679599"/>
            <a:ext cx="2308860" cy="1257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3624" name="Line 24"/>
          <p:cNvSpPr>
            <a:spLocks noChangeShapeType="1"/>
          </p:cNvSpPr>
          <p:nvPr/>
        </p:nvSpPr>
        <p:spPr bwMode="auto">
          <a:xfrm flipV="1">
            <a:off x="1676400" y="5059680"/>
            <a:ext cx="0" cy="5867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3625" name="Line 25"/>
          <p:cNvSpPr>
            <a:spLocks noChangeShapeType="1"/>
          </p:cNvSpPr>
          <p:nvPr/>
        </p:nvSpPr>
        <p:spPr bwMode="auto">
          <a:xfrm flipH="1" flipV="1">
            <a:off x="2598420" y="5059680"/>
            <a:ext cx="754380" cy="5867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Tree>
    <p:extLst>
      <p:ext uri="{BB962C8B-B14F-4D97-AF65-F5344CB8AC3E}">
        <p14:creationId xmlns:p14="http://schemas.microsoft.com/office/powerpoint/2010/main" val="3016533860"/>
      </p:ext>
    </p:extLst>
  </p:cSld>
  <p:clrMapOvr>
    <a:masterClrMapping/>
  </p:clrMapOvr>
  <p:transition>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502920" y="6568440"/>
            <a:ext cx="9228932" cy="67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51" name="Line 3"/>
          <p:cNvSpPr>
            <a:spLocks noChangeShapeType="1"/>
          </p:cNvSpPr>
          <p:nvPr/>
        </p:nvSpPr>
        <p:spPr bwMode="auto">
          <a:xfrm>
            <a:off x="10133489" y="1455420"/>
            <a:ext cx="0" cy="620268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155652" name="Rectangle 4"/>
          <p:cNvSpPr>
            <a:spLocks noChangeArrowheads="1"/>
          </p:cNvSpPr>
          <p:nvPr/>
        </p:nvSpPr>
        <p:spPr bwMode="auto">
          <a:xfrm>
            <a:off x="670560" y="114300"/>
            <a:ext cx="8549640" cy="10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n-US" altLang="en-US" sz="3520" b="1">
              <a:solidFill>
                <a:schemeClr val="tx2"/>
              </a:solidFill>
            </a:endParaRPr>
          </a:p>
        </p:txBody>
      </p:sp>
      <p:sp>
        <p:nvSpPr>
          <p:cNvPr id="155653" name="Rectangle 5"/>
          <p:cNvSpPr>
            <a:spLocks noChangeArrowheads="1"/>
          </p:cNvSpPr>
          <p:nvPr/>
        </p:nvSpPr>
        <p:spPr bwMode="auto">
          <a:xfrm>
            <a:off x="670560" y="109061"/>
            <a:ext cx="8549640"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Linking Inputs to Outcomes for Evaluating </a:t>
            </a:r>
            <a:br>
              <a:rPr lang="en-US" altLang="en-US" sz="3200" b="1" dirty="0">
                <a:solidFill>
                  <a:srgbClr val="A29CC0"/>
                </a:solidFill>
                <a:latin typeface="Century Gothic" panose="020B0502020202020204" pitchFamily="34" charset="0"/>
              </a:rPr>
            </a:br>
            <a:r>
              <a:rPr lang="en-US" altLang="en-US" sz="3200" b="1" dirty="0">
                <a:solidFill>
                  <a:srgbClr val="A29CC0"/>
                </a:solidFill>
                <a:latin typeface="Century Gothic" panose="020B0502020202020204" pitchFamily="34" charset="0"/>
              </a:rPr>
              <a:t>Program Impact (Sources of Data)</a:t>
            </a:r>
          </a:p>
        </p:txBody>
      </p:sp>
      <p:sp>
        <p:nvSpPr>
          <p:cNvPr id="155654" name="Text Box 6"/>
          <p:cNvSpPr txBox="1">
            <a:spLocks noChangeArrowheads="1"/>
          </p:cNvSpPr>
          <p:nvPr/>
        </p:nvSpPr>
        <p:spPr bwMode="auto">
          <a:xfrm>
            <a:off x="1173480" y="1506062"/>
            <a:ext cx="2525078" cy="12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420" dirty="0">
                <a:latin typeface="Century Gothic" panose="020B0502020202020204" pitchFamily="34" charset="0"/>
              </a:rPr>
              <a:t>Individual/</a:t>
            </a:r>
          </a:p>
          <a:p>
            <a:pPr>
              <a:spcBef>
                <a:spcPct val="0"/>
              </a:spcBef>
              <a:buClrTx/>
              <a:buSzTx/>
              <a:buFontTx/>
              <a:buNone/>
            </a:pPr>
            <a:r>
              <a:rPr lang="en-US" altLang="en-US" sz="2420" dirty="0">
                <a:latin typeface="Century Gothic" panose="020B0502020202020204" pitchFamily="34" charset="0"/>
              </a:rPr>
              <a:t>Household</a:t>
            </a:r>
          </a:p>
          <a:p>
            <a:pPr>
              <a:spcBef>
                <a:spcPct val="0"/>
              </a:spcBef>
              <a:buClrTx/>
              <a:buSzTx/>
              <a:buFontTx/>
              <a:buNone/>
            </a:pPr>
            <a:r>
              <a:rPr lang="en-US" altLang="en-US" sz="2420" dirty="0">
                <a:latin typeface="Century Gothic" panose="020B0502020202020204" pitchFamily="34" charset="0"/>
              </a:rPr>
              <a:t>Characteristics</a:t>
            </a:r>
            <a:endParaRPr lang="en-US" altLang="en-US" sz="3080" dirty="0">
              <a:solidFill>
                <a:srgbClr val="1B156B"/>
              </a:solidFill>
              <a:latin typeface="Century Gothic" panose="020B0502020202020204" pitchFamily="34" charset="0"/>
            </a:endParaRPr>
          </a:p>
        </p:txBody>
      </p:sp>
      <p:sp>
        <p:nvSpPr>
          <p:cNvPr id="155655" name="Text Box 7"/>
          <p:cNvSpPr txBox="1">
            <a:spLocks noChangeArrowheads="1"/>
          </p:cNvSpPr>
          <p:nvPr/>
        </p:nvSpPr>
        <p:spPr bwMode="auto">
          <a:xfrm>
            <a:off x="502920" y="3467101"/>
            <a:ext cx="22631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Health Service</a:t>
            </a:r>
          </a:p>
          <a:p>
            <a:pPr>
              <a:spcBef>
                <a:spcPct val="0"/>
              </a:spcBef>
              <a:buClrTx/>
              <a:buSzTx/>
              <a:buFontTx/>
              <a:buNone/>
            </a:pPr>
            <a:r>
              <a:rPr lang="en-US" altLang="en-US" sz="2200" dirty="0">
                <a:latin typeface="Century Gothic" panose="020B0502020202020204" pitchFamily="34" charset="0"/>
              </a:rPr>
              <a:t>Supply and Community Infrastructure</a:t>
            </a:r>
          </a:p>
        </p:txBody>
      </p:sp>
      <p:sp>
        <p:nvSpPr>
          <p:cNvPr id="155656" name="Text Box 8"/>
          <p:cNvSpPr txBox="1">
            <a:spLocks noChangeArrowheads="1"/>
          </p:cNvSpPr>
          <p:nvPr/>
        </p:nvSpPr>
        <p:spPr bwMode="auto">
          <a:xfrm>
            <a:off x="3185160" y="3233103"/>
            <a:ext cx="192786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dirty="0">
                <a:latin typeface="Century Gothic" panose="020B0502020202020204" pitchFamily="34" charset="0"/>
              </a:rPr>
              <a:t>Service</a:t>
            </a:r>
          </a:p>
          <a:p>
            <a:pPr>
              <a:spcBef>
                <a:spcPct val="0"/>
              </a:spcBef>
              <a:buClrTx/>
              <a:buSzTx/>
              <a:buFontTx/>
              <a:buNone/>
            </a:pPr>
            <a:r>
              <a:rPr lang="en-US" altLang="en-US" sz="2640" dirty="0">
                <a:latin typeface="Century Gothic" panose="020B0502020202020204" pitchFamily="34" charset="0"/>
              </a:rPr>
              <a:t>Utilization</a:t>
            </a:r>
            <a:endParaRPr lang="en-US" altLang="en-US" sz="2860" dirty="0">
              <a:solidFill>
                <a:srgbClr val="1B156B"/>
              </a:solidFill>
              <a:latin typeface="Century Gothic" panose="020B0502020202020204" pitchFamily="34" charset="0"/>
            </a:endParaRPr>
          </a:p>
        </p:txBody>
      </p:sp>
      <p:sp>
        <p:nvSpPr>
          <p:cNvPr id="155657" name="Text Box 9"/>
          <p:cNvSpPr txBox="1">
            <a:spLocks noChangeArrowheads="1"/>
          </p:cNvSpPr>
          <p:nvPr/>
        </p:nvSpPr>
        <p:spPr bwMode="auto">
          <a:xfrm>
            <a:off x="5615940" y="1958341"/>
            <a:ext cx="176022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640" dirty="0">
                <a:latin typeface="Century Gothic" panose="020B0502020202020204" pitchFamily="34" charset="0"/>
              </a:rPr>
              <a:t>Healthy</a:t>
            </a:r>
          </a:p>
          <a:p>
            <a:pPr>
              <a:spcBef>
                <a:spcPct val="0"/>
              </a:spcBef>
              <a:buClrTx/>
              <a:buSzTx/>
              <a:buFontTx/>
              <a:buNone/>
            </a:pPr>
            <a:r>
              <a:rPr lang="en-US" altLang="en-US" sz="2640" dirty="0">
                <a:latin typeface="Century Gothic" panose="020B0502020202020204" pitchFamily="34" charset="0"/>
              </a:rPr>
              <a:t>Practice</a:t>
            </a:r>
            <a:endParaRPr lang="en-US" altLang="en-US" sz="3080" dirty="0">
              <a:solidFill>
                <a:srgbClr val="1B156B"/>
              </a:solidFill>
              <a:latin typeface="Century Gothic" panose="020B0502020202020204" pitchFamily="34" charset="0"/>
            </a:endParaRPr>
          </a:p>
        </p:txBody>
      </p:sp>
      <p:sp>
        <p:nvSpPr>
          <p:cNvPr id="155658" name="Rectangle 10"/>
          <p:cNvSpPr>
            <a:spLocks noChangeArrowheads="1"/>
          </p:cNvSpPr>
          <p:nvPr/>
        </p:nvSpPr>
        <p:spPr bwMode="auto">
          <a:xfrm>
            <a:off x="1089660" y="1455420"/>
            <a:ext cx="2598420" cy="14249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59" name="Rectangle 11"/>
          <p:cNvSpPr>
            <a:spLocks noChangeArrowheads="1"/>
          </p:cNvSpPr>
          <p:nvPr/>
        </p:nvSpPr>
        <p:spPr bwMode="auto">
          <a:xfrm>
            <a:off x="502920" y="3467100"/>
            <a:ext cx="2095500" cy="15925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60" name="Rectangle 12"/>
          <p:cNvSpPr>
            <a:spLocks noChangeArrowheads="1"/>
          </p:cNvSpPr>
          <p:nvPr/>
        </p:nvSpPr>
        <p:spPr bwMode="auto">
          <a:xfrm>
            <a:off x="3101340" y="3215640"/>
            <a:ext cx="1927860" cy="9220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61" name="Rectangle 13"/>
          <p:cNvSpPr>
            <a:spLocks noChangeArrowheads="1"/>
          </p:cNvSpPr>
          <p:nvPr/>
        </p:nvSpPr>
        <p:spPr bwMode="auto">
          <a:xfrm>
            <a:off x="5532120" y="1958340"/>
            <a:ext cx="1676400" cy="10896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62" name="Text Box 14"/>
          <p:cNvSpPr txBox="1">
            <a:spLocks noChangeArrowheads="1"/>
          </p:cNvSpPr>
          <p:nvPr/>
        </p:nvSpPr>
        <p:spPr bwMode="auto">
          <a:xfrm>
            <a:off x="7518524" y="2411395"/>
            <a:ext cx="2040943"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080" dirty="0">
                <a:latin typeface="Century Gothic" panose="020B0502020202020204" pitchFamily="34" charset="0"/>
              </a:rPr>
              <a:t>Healthy</a:t>
            </a:r>
          </a:p>
          <a:p>
            <a:pPr>
              <a:spcBef>
                <a:spcPct val="0"/>
              </a:spcBef>
              <a:buClrTx/>
              <a:buSzTx/>
              <a:buFontTx/>
              <a:buNone/>
            </a:pPr>
            <a:r>
              <a:rPr lang="en-US" altLang="en-US" sz="3080" dirty="0">
                <a:latin typeface="Century Gothic" panose="020B0502020202020204" pitchFamily="34" charset="0"/>
              </a:rPr>
              <a:t>Outcome</a:t>
            </a:r>
            <a:endParaRPr lang="en-US" altLang="en-US" sz="2860" dirty="0">
              <a:solidFill>
                <a:srgbClr val="1B156B"/>
              </a:solidFill>
              <a:latin typeface="Century Gothic" panose="020B0502020202020204" pitchFamily="34" charset="0"/>
            </a:endParaRPr>
          </a:p>
        </p:txBody>
      </p:sp>
      <p:sp>
        <p:nvSpPr>
          <p:cNvPr id="155663" name="Rectangle 15"/>
          <p:cNvSpPr>
            <a:spLocks noChangeArrowheads="1"/>
          </p:cNvSpPr>
          <p:nvPr/>
        </p:nvSpPr>
        <p:spPr bwMode="auto">
          <a:xfrm>
            <a:off x="7543800" y="2377440"/>
            <a:ext cx="1927860" cy="11734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64" name="Line 16"/>
          <p:cNvSpPr>
            <a:spLocks noChangeShapeType="1"/>
          </p:cNvSpPr>
          <p:nvPr/>
        </p:nvSpPr>
        <p:spPr bwMode="auto">
          <a:xfrm flipV="1">
            <a:off x="2598420" y="3550920"/>
            <a:ext cx="502920" cy="2514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65" name="Line 17"/>
          <p:cNvSpPr>
            <a:spLocks noChangeShapeType="1"/>
          </p:cNvSpPr>
          <p:nvPr/>
        </p:nvSpPr>
        <p:spPr bwMode="auto">
          <a:xfrm>
            <a:off x="3688080" y="2377440"/>
            <a:ext cx="18440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66" name="Line 18"/>
          <p:cNvSpPr>
            <a:spLocks noChangeShapeType="1"/>
          </p:cNvSpPr>
          <p:nvPr/>
        </p:nvSpPr>
        <p:spPr bwMode="auto">
          <a:xfrm>
            <a:off x="7208520" y="2628900"/>
            <a:ext cx="3352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67" name="Line 19"/>
          <p:cNvSpPr>
            <a:spLocks noChangeShapeType="1"/>
          </p:cNvSpPr>
          <p:nvPr/>
        </p:nvSpPr>
        <p:spPr bwMode="auto">
          <a:xfrm flipV="1">
            <a:off x="5029200" y="2796540"/>
            <a:ext cx="502920" cy="419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68" name="Line 20"/>
          <p:cNvSpPr>
            <a:spLocks noChangeShapeType="1"/>
          </p:cNvSpPr>
          <p:nvPr/>
        </p:nvSpPr>
        <p:spPr bwMode="auto">
          <a:xfrm>
            <a:off x="3520440" y="2880360"/>
            <a:ext cx="0" cy="3352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69" name="Text Box 21"/>
          <p:cNvSpPr txBox="1">
            <a:spLocks noChangeArrowheads="1"/>
          </p:cNvSpPr>
          <p:nvPr/>
        </p:nvSpPr>
        <p:spPr bwMode="auto">
          <a:xfrm>
            <a:off x="866140" y="5646420"/>
            <a:ext cx="1480820" cy="83715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420" dirty="0">
                <a:latin typeface="Century Gothic" panose="020B0502020202020204" pitchFamily="34" charset="0"/>
              </a:rPr>
              <a:t>USAID Program</a:t>
            </a:r>
            <a:endParaRPr lang="en-US" altLang="en-US" sz="2860" dirty="0">
              <a:latin typeface="Century Gothic" panose="020B0502020202020204" pitchFamily="34" charset="0"/>
            </a:endParaRPr>
          </a:p>
        </p:txBody>
      </p:sp>
      <p:sp>
        <p:nvSpPr>
          <p:cNvPr id="155670" name="Text Box 22"/>
          <p:cNvSpPr txBox="1">
            <a:spLocks noChangeArrowheads="1"/>
          </p:cNvSpPr>
          <p:nvPr/>
        </p:nvSpPr>
        <p:spPr bwMode="auto">
          <a:xfrm>
            <a:off x="3101340" y="5697062"/>
            <a:ext cx="2514600" cy="12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dirty="0">
                <a:latin typeface="Century Gothic" panose="020B0502020202020204" pitchFamily="34" charset="0"/>
              </a:rPr>
              <a:t>Other donors, NGOs, and the Government</a:t>
            </a:r>
          </a:p>
        </p:txBody>
      </p:sp>
      <p:sp>
        <p:nvSpPr>
          <p:cNvPr id="155671" name="Rectangle 23"/>
          <p:cNvSpPr>
            <a:spLocks noChangeArrowheads="1"/>
          </p:cNvSpPr>
          <p:nvPr/>
        </p:nvSpPr>
        <p:spPr bwMode="auto">
          <a:xfrm>
            <a:off x="3101340" y="5679599"/>
            <a:ext cx="2430780" cy="1257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72" name="Line 24"/>
          <p:cNvSpPr>
            <a:spLocks noChangeShapeType="1"/>
          </p:cNvSpPr>
          <p:nvPr/>
        </p:nvSpPr>
        <p:spPr bwMode="auto">
          <a:xfrm flipV="1">
            <a:off x="1676400" y="5059680"/>
            <a:ext cx="0" cy="5867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73" name="Line 25"/>
          <p:cNvSpPr>
            <a:spLocks noChangeShapeType="1"/>
          </p:cNvSpPr>
          <p:nvPr/>
        </p:nvSpPr>
        <p:spPr bwMode="auto">
          <a:xfrm flipH="1" flipV="1">
            <a:off x="2598420" y="5059680"/>
            <a:ext cx="754380" cy="58674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nvGrpSpPr>
          <p:cNvPr id="2" name="Group 26"/>
          <p:cNvGrpSpPr>
            <a:grpSpLocks/>
          </p:cNvGrpSpPr>
          <p:nvPr/>
        </p:nvGrpSpPr>
        <p:grpSpPr bwMode="auto">
          <a:xfrm>
            <a:off x="3855721" y="1874520"/>
            <a:ext cx="5926773" cy="2677001"/>
            <a:chOff x="2208" y="1008"/>
            <a:chExt cx="3394" cy="1533"/>
          </a:xfrm>
        </p:grpSpPr>
        <p:sp>
          <p:nvSpPr>
            <p:cNvPr id="155685" name="Text Box 27"/>
            <p:cNvSpPr txBox="1">
              <a:spLocks noChangeArrowheads="1"/>
            </p:cNvSpPr>
            <p:nvPr/>
          </p:nvSpPr>
          <p:spPr bwMode="auto">
            <a:xfrm>
              <a:off x="3974" y="2104"/>
              <a:ext cx="1628" cy="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420" dirty="0">
                  <a:solidFill>
                    <a:schemeClr val="tx2"/>
                  </a:solidFill>
                  <a:latin typeface="Century Gothic" panose="020B0502020202020204" pitchFamily="34" charset="0"/>
                </a:rPr>
                <a:t>Household Survey</a:t>
              </a:r>
            </a:p>
            <a:p>
              <a:pPr>
                <a:lnSpc>
                  <a:spcPct val="80000"/>
                </a:lnSpc>
                <a:spcBef>
                  <a:spcPct val="0"/>
                </a:spcBef>
                <a:buClrTx/>
                <a:buSzTx/>
                <a:buFontTx/>
                <a:buNone/>
              </a:pPr>
              <a:r>
                <a:rPr lang="en-US" altLang="en-US" sz="2420" dirty="0">
                  <a:solidFill>
                    <a:schemeClr val="tx2"/>
                  </a:solidFill>
                  <a:latin typeface="Century Gothic" panose="020B0502020202020204" pitchFamily="34" charset="0"/>
                </a:rPr>
                <a:t>(DHS,RHS,LSMS)</a:t>
              </a:r>
              <a:endParaRPr lang="en-US" altLang="en-US" sz="2420" dirty="0">
                <a:solidFill>
                  <a:schemeClr val="accent1"/>
                </a:solidFill>
                <a:latin typeface="Century Gothic" panose="020B0502020202020204" pitchFamily="34" charset="0"/>
              </a:endParaRPr>
            </a:p>
          </p:txBody>
        </p:sp>
        <p:sp>
          <p:nvSpPr>
            <p:cNvPr id="155686" name="Line 28"/>
            <p:cNvSpPr>
              <a:spLocks noChangeShapeType="1"/>
            </p:cNvSpPr>
            <p:nvPr/>
          </p:nvSpPr>
          <p:spPr bwMode="auto">
            <a:xfrm flipV="1">
              <a:off x="4368" y="1968"/>
              <a:ext cx="48" cy="144"/>
            </a:xfrm>
            <a:prstGeom prst="line">
              <a:avLst/>
            </a:prstGeom>
            <a:noFill/>
            <a:ln w="127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87" name="Line 29"/>
            <p:cNvSpPr>
              <a:spLocks noChangeShapeType="1"/>
            </p:cNvSpPr>
            <p:nvPr/>
          </p:nvSpPr>
          <p:spPr bwMode="auto">
            <a:xfrm flipH="1" flipV="1">
              <a:off x="3792" y="1728"/>
              <a:ext cx="288" cy="384"/>
            </a:xfrm>
            <a:prstGeom prst="line">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155688" name="Line 30"/>
            <p:cNvSpPr>
              <a:spLocks noChangeShapeType="1"/>
            </p:cNvSpPr>
            <p:nvPr/>
          </p:nvSpPr>
          <p:spPr bwMode="auto">
            <a:xfrm flipH="1" flipV="1">
              <a:off x="3120" y="2112"/>
              <a:ext cx="768" cy="144"/>
            </a:xfrm>
            <a:prstGeom prst="line">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cxnSp>
          <p:nvCxnSpPr>
            <p:cNvPr id="155689" name="AutoShape 31"/>
            <p:cNvCxnSpPr>
              <a:cxnSpLocks noChangeShapeType="1"/>
            </p:cNvCxnSpPr>
            <p:nvPr/>
          </p:nvCxnSpPr>
          <p:spPr bwMode="auto">
            <a:xfrm rot="10800000">
              <a:off x="2208" y="1008"/>
              <a:ext cx="1728" cy="1104"/>
            </a:xfrm>
            <a:prstGeom prst="curvedConnector3">
              <a:avLst>
                <a:gd name="adj1" fmla="val 50000"/>
              </a:avLst>
            </a:prstGeom>
            <a:noFill/>
            <a:ln w="19050">
              <a:solidFill>
                <a:schemeClr val="tx2"/>
              </a:solidFill>
              <a:round/>
              <a:headEnd/>
              <a:tailEnd type="triangle" w="med" len="med"/>
            </a:ln>
            <a:extLst>
              <a:ext uri="{909E8E84-426E-40DD-AFC4-6F175D3DCCD1}">
                <a14:hiddenFill xmlns:a14="http://schemas.microsoft.com/office/drawing/2010/main">
                  <a:noFill/>
                </a14:hiddenFill>
              </a:ext>
            </a:extLst>
          </p:spPr>
        </p:cxnSp>
      </p:grpSp>
      <p:grpSp>
        <p:nvGrpSpPr>
          <p:cNvPr id="3" name="Group 32"/>
          <p:cNvGrpSpPr>
            <a:grpSpLocks/>
          </p:cNvGrpSpPr>
          <p:nvPr/>
        </p:nvGrpSpPr>
        <p:grpSpPr bwMode="auto">
          <a:xfrm>
            <a:off x="2783522" y="4493898"/>
            <a:ext cx="3895884" cy="770097"/>
            <a:chOff x="1594" y="2508"/>
            <a:chExt cx="2231" cy="441"/>
          </a:xfrm>
        </p:grpSpPr>
        <p:sp>
          <p:nvSpPr>
            <p:cNvPr id="155682" name="Text Box 33"/>
            <p:cNvSpPr txBox="1">
              <a:spLocks noChangeArrowheads="1"/>
            </p:cNvSpPr>
            <p:nvPr/>
          </p:nvSpPr>
          <p:spPr bwMode="auto">
            <a:xfrm>
              <a:off x="2256" y="2508"/>
              <a:ext cx="1569" cy="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solidFill>
                    <a:schemeClr val="tx2"/>
                  </a:solidFill>
                  <a:latin typeface="Century Gothic" panose="020B0502020202020204" pitchFamily="34" charset="0"/>
                </a:rPr>
                <a:t>Facility Surveys</a:t>
              </a:r>
            </a:p>
            <a:p>
              <a:pPr>
                <a:spcBef>
                  <a:spcPct val="0"/>
                </a:spcBef>
                <a:buClrTx/>
                <a:buSzTx/>
                <a:buFontTx/>
                <a:buNone/>
              </a:pPr>
              <a:r>
                <a:rPr lang="en-US" altLang="en-US" sz="2200" dirty="0">
                  <a:solidFill>
                    <a:schemeClr val="tx2"/>
                  </a:solidFill>
                  <a:latin typeface="Century Gothic" panose="020B0502020202020204" pitchFamily="34" charset="0"/>
                </a:rPr>
                <a:t>Community Survey</a:t>
              </a:r>
              <a:endParaRPr lang="en-US" altLang="en-US" sz="2420" dirty="0">
                <a:solidFill>
                  <a:schemeClr val="tx2"/>
                </a:solidFill>
                <a:latin typeface="Century Gothic" panose="020B0502020202020204" pitchFamily="34" charset="0"/>
              </a:endParaRPr>
            </a:p>
          </p:txBody>
        </p:sp>
        <p:cxnSp>
          <p:nvCxnSpPr>
            <p:cNvPr id="155683" name="AutoShape 34"/>
            <p:cNvCxnSpPr>
              <a:cxnSpLocks noChangeShapeType="1"/>
              <a:stCxn id="155682" idx="1"/>
            </p:cNvCxnSpPr>
            <p:nvPr/>
          </p:nvCxnSpPr>
          <p:spPr bwMode="auto">
            <a:xfrm rot="10800000">
              <a:off x="1594" y="2600"/>
              <a:ext cx="662" cy="129"/>
            </a:xfrm>
            <a:prstGeom prst="curvedConnector3">
              <a:avLst>
                <a:gd name="adj1" fmla="val 50000"/>
              </a:avLst>
            </a:prstGeom>
            <a:noFill/>
            <a:ln w="12700">
              <a:solidFill>
                <a:schemeClr val="tx2"/>
              </a:solidFill>
              <a:round/>
              <a:headEnd/>
              <a:tailEnd type="triangle" w="med" len="med"/>
            </a:ln>
            <a:extLst>
              <a:ext uri="{909E8E84-426E-40DD-AFC4-6F175D3DCCD1}">
                <a14:hiddenFill xmlns:a14="http://schemas.microsoft.com/office/drawing/2010/main">
                  <a:noFill/>
                </a14:hiddenFill>
              </a:ext>
            </a:extLst>
          </p:spPr>
        </p:cxnSp>
        <p:sp>
          <p:nvSpPr>
            <p:cNvPr id="155684" name="AutoShape 35"/>
            <p:cNvSpPr>
              <a:spLocks/>
            </p:cNvSpPr>
            <p:nvPr/>
          </p:nvSpPr>
          <p:spPr bwMode="auto">
            <a:xfrm>
              <a:off x="2256" y="2544"/>
              <a:ext cx="48" cy="384"/>
            </a:xfrm>
            <a:prstGeom prst="leftBracket">
              <a:avLst>
                <a:gd name="adj" fmla="val 66667"/>
              </a:avLst>
            </a:prstGeom>
            <a:noFill/>
            <a:ln w="1270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grpSp>
      <p:grpSp>
        <p:nvGrpSpPr>
          <p:cNvPr id="4" name="Group 36"/>
          <p:cNvGrpSpPr>
            <a:grpSpLocks/>
          </p:cNvGrpSpPr>
          <p:nvPr/>
        </p:nvGrpSpPr>
        <p:grpSpPr bwMode="auto">
          <a:xfrm>
            <a:off x="1676400" y="6952615"/>
            <a:ext cx="5732940" cy="701993"/>
            <a:chOff x="960" y="3916"/>
            <a:chExt cx="3283" cy="402"/>
          </a:xfrm>
        </p:grpSpPr>
        <p:sp>
          <p:nvSpPr>
            <p:cNvPr id="155677" name="Text Box 37"/>
            <p:cNvSpPr txBox="1">
              <a:spLocks noChangeArrowheads="1"/>
            </p:cNvSpPr>
            <p:nvPr/>
          </p:nvSpPr>
          <p:spPr bwMode="auto">
            <a:xfrm>
              <a:off x="2400" y="3916"/>
              <a:ext cx="1843"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chemeClr val="tx2"/>
                  </a:solidFill>
                  <a:latin typeface="Century Gothic" panose="020B0502020202020204" pitchFamily="34" charset="0"/>
                </a:rPr>
                <a:t>Compilation of data</a:t>
              </a:r>
            </a:p>
            <a:p>
              <a:pPr>
                <a:spcBef>
                  <a:spcPct val="0"/>
                </a:spcBef>
                <a:buClrTx/>
                <a:buSzTx/>
                <a:buFontTx/>
                <a:buNone/>
              </a:pPr>
              <a:r>
                <a:rPr lang="en-US" altLang="en-US" sz="1980" dirty="0">
                  <a:solidFill>
                    <a:schemeClr val="tx2"/>
                  </a:solidFill>
                  <a:latin typeface="Century Gothic" panose="020B0502020202020204" pitchFamily="34" charset="0"/>
                </a:rPr>
                <a:t>on relevant interventions</a:t>
              </a:r>
              <a:endParaRPr lang="en-US" altLang="en-US" sz="2420" dirty="0">
                <a:latin typeface="Century Gothic" panose="020B0502020202020204" pitchFamily="34" charset="0"/>
              </a:endParaRPr>
            </a:p>
          </p:txBody>
        </p:sp>
        <p:sp>
          <p:nvSpPr>
            <p:cNvPr id="155678" name="Freeform 38"/>
            <p:cNvSpPr>
              <a:spLocks/>
            </p:cNvSpPr>
            <p:nvPr/>
          </p:nvSpPr>
          <p:spPr bwMode="auto">
            <a:xfrm>
              <a:off x="2112" y="3936"/>
              <a:ext cx="288" cy="192"/>
            </a:xfrm>
            <a:custGeom>
              <a:avLst/>
              <a:gdLst>
                <a:gd name="T0" fmla="*/ 288 w 288"/>
                <a:gd name="T1" fmla="*/ 192 h 192"/>
                <a:gd name="T2" fmla="*/ 48 w 288"/>
                <a:gd name="T3" fmla="*/ 144 h 192"/>
                <a:gd name="T4" fmla="*/ 0 w 288"/>
                <a:gd name="T5" fmla="*/ 0 h 192"/>
                <a:gd name="T6" fmla="*/ 0 60000 65536"/>
                <a:gd name="T7" fmla="*/ 0 60000 65536"/>
                <a:gd name="T8" fmla="*/ 0 60000 65536"/>
                <a:gd name="T9" fmla="*/ 0 w 288"/>
                <a:gd name="T10" fmla="*/ 0 h 192"/>
                <a:gd name="T11" fmla="*/ 288 w 288"/>
                <a:gd name="T12" fmla="*/ 192 h 192"/>
              </a:gdLst>
              <a:ahLst/>
              <a:cxnLst>
                <a:cxn ang="T6">
                  <a:pos x="T0" y="T1"/>
                </a:cxn>
                <a:cxn ang="T7">
                  <a:pos x="T2" y="T3"/>
                </a:cxn>
                <a:cxn ang="T8">
                  <a:pos x="T4" y="T5"/>
                </a:cxn>
              </a:cxnLst>
              <a:rect l="T9" t="T10" r="T11" b="T12"/>
              <a:pathLst>
                <a:path w="288" h="192">
                  <a:moveTo>
                    <a:pt x="288" y="192"/>
                  </a:moveTo>
                  <a:cubicBezTo>
                    <a:pt x="192" y="184"/>
                    <a:pt x="96" y="176"/>
                    <a:pt x="48" y="144"/>
                  </a:cubicBezTo>
                  <a:cubicBezTo>
                    <a:pt x="0" y="112"/>
                    <a:pt x="8" y="24"/>
                    <a:pt x="0" y="0"/>
                  </a:cubicBezTo>
                </a:path>
              </a:pathLst>
            </a:cu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55679" name="Freeform 39"/>
            <p:cNvSpPr>
              <a:spLocks/>
            </p:cNvSpPr>
            <p:nvPr/>
          </p:nvSpPr>
          <p:spPr bwMode="auto">
            <a:xfrm>
              <a:off x="960" y="3984"/>
              <a:ext cx="1392" cy="192"/>
            </a:xfrm>
            <a:custGeom>
              <a:avLst/>
              <a:gdLst>
                <a:gd name="T0" fmla="*/ 1946 w 1376"/>
                <a:gd name="T1" fmla="*/ 2 h 240"/>
                <a:gd name="T2" fmla="*/ 318 w 1376"/>
                <a:gd name="T3" fmla="*/ 2 h 240"/>
                <a:gd name="T4" fmla="*/ 32 w 1376"/>
                <a:gd name="T5" fmla="*/ 0 h 240"/>
                <a:gd name="T6" fmla="*/ 0 60000 65536"/>
                <a:gd name="T7" fmla="*/ 0 60000 65536"/>
                <a:gd name="T8" fmla="*/ 0 60000 65536"/>
                <a:gd name="T9" fmla="*/ 0 w 1376"/>
                <a:gd name="T10" fmla="*/ 0 h 240"/>
                <a:gd name="T11" fmla="*/ 1376 w 1376"/>
                <a:gd name="T12" fmla="*/ 240 h 240"/>
              </a:gdLst>
              <a:ahLst/>
              <a:cxnLst>
                <a:cxn ang="T6">
                  <a:pos x="T0" y="T1"/>
                </a:cxn>
                <a:cxn ang="T7">
                  <a:pos x="T2" y="T3"/>
                </a:cxn>
                <a:cxn ang="T8">
                  <a:pos x="T4" y="T5"/>
                </a:cxn>
              </a:cxnLst>
              <a:rect l="T9" t="T10" r="T11" b="T12"/>
              <a:pathLst>
                <a:path w="1376" h="240">
                  <a:moveTo>
                    <a:pt x="1376" y="240"/>
                  </a:moveTo>
                  <a:cubicBezTo>
                    <a:pt x="912" y="236"/>
                    <a:pt x="448" y="232"/>
                    <a:pt x="224" y="192"/>
                  </a:cubicBezTo>
                  <a:cubicBezTo>
                    <a:pt x="0" y="152"/>
                    <a:pt x="16" y="76"/>
                    <a:pt x="32" y="0"/>
                  </a:cubicBezTo>
                </a:path>
              </a:pathLst>
            </a:cu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155680" name="AutoShape 40"/>
            <p:cNvSpPr>
              <a:spLocks noChangeArrowheads="1"/>
            </p:cNvSpPr>
            <p:nvPr/>
          </p:nvSpPr>
          <p:spPr bwMode="auto">
            <a:xfrm>
              <a:off x="960" y="3936"/>
              <a:ext cx="48" cy="48"/>
            </a:xfrm>
            <a:prstGeom prst="triangle">
              <a:avLst>
                <a:gd name="adj" fmla="val 50000"/>
              </a:avLst>
            </a:prstGeom>
            <a:solidFill>
              <a:schemeClr val="tx2"/>
            </a:solidFill>
            <a:ln w="12700">
              <a:solidFill>
                <a:schemeClr val="tx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155681" name="Line 41"/>
            <p:cNvSpPr>
              <a:spLocks noChangeShapeType="1"/>
            </p:cNvSpPr>
            <p:nvPr/>
          </p:nvSpPr>
          <p:spPr bwMode="auto">
            <a:xfrm flipV="1">
              <a:off x="2112" y="3936"/>
              <a:ext cx="0" cy="48"/>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grpSp>
    </p:spTree>
    <p:extLst>
      <p:ext uri="{BB962C8B-B14F-4D97-AF65-F5344CB8AC3E}">
        <p14:creationId xmlns:p14="http://schemas.microsoft.com/office/powerpoint/2010/main" val="25765257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2327752" y="2841943"/>
            <a:ext cx="1444148"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Processes</a:t>
            </a:r>
          </a:p>
        </p:txBody>
      </p:sp>
      <p:sp>
        <p:nvSpPr>
          <p:cNvPr id="28675" name="Rectangle 3"/>
          <p:cNvSpPr>
            <a:spLocks noChangeArrowheads="1"/>
          </p:cNvSpPr>
          <p:nvPr/>
        </p:nvSpPr>
        <p:spPr bwMode="auto">
          <a:xfrm>
            <a:off x="4316730" y="2854167"/>
            <a:ext cx="1208405"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50000"/>
              </a:spcBef>
              <a:buClrTx/>
              <a:buSzTx/>
              <a:buFontTx/>
              <a:buNone/>
            </a:pPr>
            <a:r>
              <a:rPr lang="en-US" altLang="en-US" sz="2000" dirty="0">
                <a:latin typeface="Century Gothic" panose="020B0502020202020204" pitchFamily="34" charset="0"/>
              </a:rPr>
              <a:t>Outputs</a:t>
            </a:r>
          </a:p>
        </p:txBody>
      </p:sp>
      <p:sp>
        <p:nvSpPr>
          <p:cNvPr id="28676" name="Rectangle 4"/>
          <p:cNvSpPr>
            <a:spLocks noChangeArrowheads="1"/>
          </p:cNvSpPr>
          <p:nvPr/>
        </p:nvSpPr>
        <p:spPr bwMode="auto">
          <a:xfrm>
            <a:off x="6202680" y="2855913"/>
            <a:ext cx="1630998"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Outcomes</a:t>
            </a:r>
          </a:p>
        </p:txBody>
      </p:sp>
      <p:sp>
        <p:nvSpPr>
          <p:cNvPr id="28677" name="Line 5"/>
          <p:cNvSpPr>
            <a:spLocks noChangeShapeType="1"/>
          </p:cNvSpPr>
          <p:nvPr/>
        </p:nvSpPr>
        <p:spPr bwMode="auto">
          <a:xfrm>
            <a:off x="5535613" y="3234849"/>
            <a:ext cx="663575"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8678" name="Rectangle 7"/>
          <p:cNvSpPr>
            <a:spLocks noChangeArrowheads="1"/>
          </p:cNvSpPr>
          <p:nvPr/>
        </p:nvSpPr>
        <p:spPr bwMode="auto">
          <a:xfrm>
            <a:off x="384175" y="2803525"/>
            <a:ext cx="1208405"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Inputs</a:t>
            </a:r>
          </a:p>
        </p:txBody>
      </p:sp>
      <p:sp>
        <p:nvSpPr>
          <p:cNvPr id="28679" name="Line 9"/>
          <p:cNvSpPr>
            <a:spLocks noChangeShapeType="1"/>
          </p:cNvSpPr>
          <p:nvPr/>
        </p:nvSpPr>
        <p:spPr bwMode="auto">
          <a:xfrm>
            <a:off x="1611789" y="3215640"/>
            <a:ext cx="65659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8680" name="Rectangle 10"/>
          <p:cNvSpPr>
            <a:spLocks noChangeArrowheads="1"/>
          </p:cNvSpPr>
          <p:nvPr/>
        </p:nvSpPr>
        <p:spPr bwMode="auto">
          <a:xfrm>
            <a:off x="129222" y="3907155"/>
            <a:ext cx="1927860" cy="1896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60000"/>
              </a:spcBef>
              <a:buClrTx/>
              <a:buSzTx/>
              <a:buFontTx/>
              <a:buNone/>
            </a:pPr>
            <a:r>
              <a:rPr lang="en-US" altLang="en-US" sz="1980" u="sng" dirty="0">
                <a:latin typeface="Century Gothic" panose="020B0502020202020204" pitchFamily="34" charset="0"/>
              </a:rPr>
              <a:t>Resources</a:t>
            </a:r>
            <a:r>
              <a:rPr lang="en-US" altLang="en-US" sz="1980" dirty="0">
                <a:latin typeface="Century Gothic" panose="020B0502020202020204" pitchFamily="34" charset="0"/>
              </a:rPr>
              <a:t>:</a:t>
            </a:r>
          </a:p>
          <a:p>
            <a:pPr>
              <a:lnSpc>
                <a:spcPct val="30000"/>
              </a:lnSpc>
              <a:spcBef>
                <a:spcPct val="60000"/>
              </a:spcBef>
              <a:buClrTx/>
              <a:buSzTx/>
              <a:buFontTx/>
              <a:buNone/>
            </a:pPr>
            <a:r>
              <a:rPr lang="en-US" altLang="en-US" sz="1980" dirty="0">
                <a:latin typeface="Century Gothic" panose="020B0502020202020204" pitchFamily="34" charset="0"/>
              </a:rPr>
              <a:t>- Staff</a:t>
            </a:r>
          </a:p>
          <a:p>
            <a:pPr>
              <a:lnSpc>
                <a:spcPct val="60000"/>
              </a:lnSpc>
              <a:spcBef>
                <a:spcPct val="60000"/>
              </a:spcBef>
              <a:buClrTx/>
              <a:buSzTx/>
              <a:buFontTx/>
              <a:buNone/>
            </a:pPr>
            <a:r>
              <a:rPr lang="en-US" altLang="en-US" sz="1980" dirty="0">
                <a:latin typeface="Century Gothic" panose="020B0502020202020204" pitchFamily="34" charset="0"/>
              </a:rPr>
              <a:t>- Supplies</a:t>
            </a:r>
          </a:p>
          <a:p>
            <a:pPr>
              <a:lnSpc>
                <a:spcPct val="90000"/>
              </a:lnSpc>
              <a:spcBef>
                <a:spcPct val="60000"/>
              </a:spcBef>
              <a:buClrTx/>
              <a:buSzTx/>
              <a:buFontTx/>
              <a:buChar char="-"/>
            </a:pPr>
            <a:r>
              <a:rPr lang="en-US" altLang="en-US" sz="1980" dirty="0">
                <a:latin typeface="Century Gothic" panose="020B0502020202020204" pitchFamily="34" charset="0"/>
              </a:rPr>
              <a:t>Equipment</a:t>
            </a:r>
          </a:p>
          <a:p>
            <a:pPr>
              <a:lnSpc>
                <a:spcPct val="90000"/>
              </a:lnSpc>
              <a:spcBef>
                <a:spcPct val="60000"/>
              </a:spcBef>
              <a:buClrTx/>
              <a:buSzTx/>
              <a:buFontTx/>
              <a:buChar char="-"/>
            </a:pPr>
            <a:r>
              <a:rPr lang="en-US" altLang="en-US" sz="1980" dirty="0">
                <a:latin typeface="Century Gothic" panose="020B0502020202020204" pitchFamily="34" charset="0"/>
              </a:rPr>
              <a:t>Infrastructure</a:t>
            </a:r>
          </a:p>
        </p:txBody>
      </p:sp>
      <p:sp>
        <p:nvSpPr>
          <p:cNvPr id="28681" name="Rectangle 11"/>
          <p:cNvSpPr>
            <a:spLocks noChangeArrowheads="1"/>
          </p:cNvSpPr>
          <p:nvPr/>
        </p:nvSpPr>
        <p:spPr bwMode="auto">
          <a:xfrm>
            <a:off x="2308543" y="3926364"/>
            <a:ext cx="1597819" cy="1317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80000"/>
              </a:lnSpc>
              <a:spcBef>
                <a:spcPct val="60000"/>
              </a:spcBef>
              <a:buClrTx/>
              <a:buSzTx/>
              <a:buFontTx/>
              <a:buNone/>
            </a:pPr>
            <a:r>
              <a:rPr lang="en-US" altLang="en-US" sz="1980" u="sng" dirty="0">
                <a:latin typeface="Century Gothic" panose="020B0502020202020204" pitchFamily="34" charset="0"/>
              </a:rPr>
              <a:t>Activities</a:t>
            </a:r>
            <a:r>
              <a:rPr lang="en-US" altLang="en-US" sz="1980" dirty="0">
                <a:latin typeface="Century Gothic" panose="020B0502020202020204" pitchFamily="34" charset="0"/>
              </a:rPr>
              <a:t>:</a:t>
            </a:r>
          </a:p>
          <a:p>
            <a:pPr>
              <a:lnSpc>
                <a:spcPct val="20000"/>
              </a:lnSpc>
              <a:spcBef>
                <a:spcPct val="60000"/>
              </a:spcBef>
              <a:buClrTx/>
              <a:buSzTx/>
              <a:buFontTx/>
              <a:buNone/>
            </a:pPr>
            <a:r>
              <a:rPr lang="en-US" altLang="en-US" sz="1980" dirty="0">
                <a:latin typeface="Century Gothic" panose="020B0502020202020204" pitchFamily="34" charset="0"/>
              </a:rPr>
              <a:t>- Training</a:t>
            </a:r>
          </a:p>
          <a:p>
            <a:pPr>
              <a:lnSpc>
                <a:spcPct val="60000"/>
              </a:lnSpc>
              <a:spcBef>
                <a:spcPct val="60000"/>
              </a:spcBef>
              <a:buClrTx/>
              <a:buSzTx/>
              <a:buFontTx/>
              <a:buNone/>
            </a:pPr>
            <a:r>
              <a:rPr lang="en-US" altLang="en-US" sz="1980" dirty="0">
                <a:latin typeface="Century Gothic" panose="020B0502020202020204" pitchFamily="34" charset="0"/>
              </a:rPr>
              <a:t>- Logistics</a:t>
            </a:r>
          </a:p>
          <a:p>
            <a:pPr>
              <a:lnSpc>
                <a:spcPct val="60000"/>
              </a:lnSpc>
              <a:spcBef>
                <a:spcPct val="60000"/>
              </a:spcBef>
              <a:buClrTx/>
              <a:buSzTx/>
              <a:buFontTx/>
              <a:buNone/>
            </a:pPr>
            <a:r>
              <a:rPr lang="en-US" altLang="en-US" sz="1980" dirty="0">
                <a:latin typeface="Century Gothic" panose="020B0502020202020204" pitchFamily="34" charset="0"/>
              </a:rPr>
              <a:t>- IEC</a:t>
            </a:r>
          </a:p>
        </p:txBody>
      </p:sp>
      <p:sp>
        <p:nvSpPr>
          <p:cNvPr id="28682" name="Rectangle 12"/>
          <p:cNvSpPr>
            <a:spLocks noChangeArrowheads="1"/>
          </p:cNvSpPr>
          <p:nvPr/>
        </p:nvSpPr>
        <p:spPr bwMode="auto">
          <a:xfrm>
            <a:off x="4032092" y="3865245"/>
            <a:ext cx="2179320" cy="360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u="sng" dirty="0">
                <a:latin typeface="Century Gothic" panose="020B0502020202020204" pitchFamily="34" charset="0"/>
              </a:rPr>
              <a:t>Services</a:t>
            </a:r>
            <a:r>
              <a:rPr lang="en-US" altLang="en-US" sz="2090" dirty="0">
                <a:latin typeface="Century Gothic" panose="020B0502020202020204" pitchFamily="34" charset="0"/>
              </a:rPr>
              <a:t>:</a:t>
            </a:r>
          </a:p>
          <a:p>
            <a:pPr>
              <a:spcBef>
                <a:spcPct val="0"/>
              </a:spcBef>
              <a:buClrTx/>
              <a:buSzTx/>
              <a:buFontTx/>
              <a:buNone/>
            </a:pPr>
            <a:r>
              <a:rPr lang="en-US" altLang="en-US" sz="2090" dirty="0">
                <a:latin typeface="Century Gothic" panose="020B0502020202020204" pitchFamily="34" charset="0"/>
              </a:rPr>
              <a:t>- % facilities with health services </a:t>
            </a:r>
          </a:p>
          <a:p>
            <a:pPr>
              <a:lnSpc>
                <a:spcPct val="90000"/>
              </a:lnSpc>
              <a:spcBef>
                <a:spcPct val="0"/>
              </a:spcBef>
              <a:buClrTx/>
              <a:buSzTx/>
              <a:buFontTx/>
              <a:buChar char="-"/>
            </a:pPr>
            <a:r>
              <a:rPr lang="en-US" altLang="en-US" sz="2090" dirty="0">
                <a:latin typeface="Century Gothic" panose="020B0502020202020204" pitchFamily="34" charset="0"/>
              </a:rPr>
              <a:t> # trained staff</a:t>
            </a:r>
          </a:p>
          <a:p>
            <a:pPr>
              <a:lnSpc>
                <a:spcPct val="90000"/>
              </a:lnSpc>
              <a:spcBef>
                <a:spcPct val="0"/>
              </a:spcBef>
              <a:buClrTx/>
              <a:buSzTx/>
              <a:buFontTx/>
              <a:buChar char="-"/>
            </a:pPr>
            <a:r>
              <a:rPr lang="en-US" altLang="en-US" sz="2090" dirty="0">
                <a:latin typeface="Century Gothic" panose="020B0502020202020204" pitchFamily="34" charset="0"/>
              </a:rPr>
              <a:t> # services delivered</a:t>
            </a:r>
          </a:p>
          <a:p>
            <a:pPr>
              <a:lnSpc>
                <a:spcPct val="120000"/>
              </a:lnSpc>
              <a:spcBef>
                <a:spcPct val="0"/>
              </a:spcBef>
              <a:buClrTx/>
              <a:buSzTx/>
              <a:buFontTx/>
              <a:buNone/>
            </a:pPr>
            <a:r>
              <a:rPr lang="en-US" altLang="en-US" sz="2090" u="sng" dirty="0">
                <a:latin typeface="Century Gothic" panose="020B0502020202020204" pitchFamily="34" charset="0"/>
              </a:rPr>
              <a:t>Utilization</a:t>
            </a:r>
            <a:r>
              <a:rPr lang="en-US" altLang="en-US" sz="2090" dirty="0">
                <a:latin typeface="Century Gothic" panose="020B0502020202020204" pitchFamily="34" charset="0"/>
              </a:rPr>
              <a:t>:</a:t>
            </a:r>
          </a:p>
          <a:p>
            <a:pPr>
              <a:spcBef>
                <a:spcPct val="0"/>
              </a:spcBef>
              <a:buClrTx/>
              <a:buSzTx/>
              <a:buFontTx/>
              <a:buNone/>
            </a:pPr>
            <a:r>
              <a:rPr lang="en-US" altLang="en-US" sz="2090" dirty="0">
                <a:latin typeface="Century Gothic" panose="020B0502020202020204" pitchFamily="34" charset="0"/>
              </a:rPr>
              <a:t>- # new users</a:t>
            </a:r>
          </a:p>
          <a:p>
            <a:pPr>
              <a:spcBef>
                <a:spcPct val="0"/>
              </a:spcBef>
              <a:buClrTx/>
              <a:buSzTx/>
              <a:buFontTx/>
              <a:buNone/>
            </a:pPr>
            <a:r>
              <a:rPr lang="en-US" altLang="en-US" sz="2090" dirty="0">
                <a:latin typeface="Century Gothic" panose="020B0502020202020204" pitchFamily="34" charset="0"/>
              </a:rPr>
              <a:t>- # continuing users</a:t>
            </a:r>
          </a:p>
        </p:txBody>
      </p:sp>
      <p:sp>
        <p:nvSpPr>
          <p:cNvPr id="28683" name="Rectangle 13"/>
          <p:cNvSpPr>
            <a:spLocks noChangeArrowheads="1"/>
          </p:cNvSpPr>
          <p:nvPr/>
        </p:nvSpPr>
        <p:spPr bwMode="auto">
          <a:xfrm>
            <a:off x="8214360" y="3903663"/>
            <a:ext cx="176022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110000"/>
              </a:lnSpc>
              <a:spcBef>
                <a:spcPct val="50000"/>
              </a:spcBef>
              <a:buClrTx/>
              <a:buSzTx/>
              <a:buFontTx/>
              <a:buNone/>
            </a:pPr>
            <a:r>
              <a:rPr lang="en-US" altLang="en-US" sz="2090" u="sng" dirty="0">
                <a:latin typeface="Century Gothic" panose="020B0502020202020204" pitchFamily="34" charset="0"/>
              </a:rPr>
              <a:t>Health conditions</a:t>
            </a:r>
            <a:r>
              <a:rPr lang="en-US" altLang="en-US" sz="2090" dirty="0">
                <a:latin typeface="Century Gothic" panose="020B0502020202020204" pitchFamily="34" charset="0"/>
              </a:rPr>
              <a:t>:</a:t>
            </a:r>
          </a:p>
          <a:p>
            <a:pPr>
              <a:lnSpc>
                <a:spcPct val="40000"/>
              </a:lnSpc>
              <a:spcBef>
                <a:spcPct val="50000"/>
              </a:spcBef>
              <a:buClrTx/>
              <a:buSzTx/>
              <a:buFontTx/>
              <a:buChar char="-"/>
            </a:pPr>
            <a:r>
              <a:rPr lang="en-US" altLang="en-US" sz="2200" dirty="0">
                <a:latin typeface="Century Gothic" panose="020B0502020202020204" pitchFamily="34" charset="0"/>
              </a:rPr>
              <a:t> Incidence</a:t>
            </a:r>
          </a:p>
          <a:p>
            <a:pPr>
              <a:lnSpc>
                <a:spcPct val="40000"/>
              </a:lnSpc>
              <a:spcBef>
                <a:spcPct val="50000"/>
              </a:spcBef>
              <a:buClrTx/>
              <a:buSzTx/>
              <a:buFontTx/>
              <a:buChar char="-"/>
            </a:pPr>
            <a:r>
              <a:rPr lang="en-US" altLang="en-US" sz="2200" dirty="0">
                <a:latin typeface="Century Gothic" panose="020B0502020202020204" pitchFamily="34" charset="0"/>
              </a:rPr>
              <a:t> Mortality  </a:t>
            </a:r>
          </a:p>
        </p:txBody>
      </p:sp>
      <p:sp>
        <p:nvSpPr>
          <p:cNvPr id="28684" name="Rectangle 20"/>
          <p:cNvSpPr>
            <a:spLocks noChangeArrowheads="1"/>
          </p:cNvSpPr>
          <p:nvPr/>
        </p:nvSpPr>
        <p:spPr bwMode="auto">
          <a:xfrm>
            <a:off x="1798638" y="1345407"/>
            <a:ext cx="2766060" cy="5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750" dirty="0">
                <a:latin typeface="Century Gothic" panose="020B0502020202020204" pitchFamily="34" charset="0"/>
              </a:rPr>
              <a:t>Program Level</a:t>
            </a:r>
          </a:p>
        </p:txBody>
      </p:sp>
      <p:sp>
        <p:nvSpPr>
          <p:cNvPr id="28685" name="Rectangle 21"/>
          <p:cNvSpPr>
            <a:spLocks noChangeArrowheads="1"/>
          </p:cNvSpPr>
          <p:nvPr/>
        </p:nvSpPr>
        <p:spPr bwMode="auto">
          <a:xfrm>
            <a:off x="7239000" y="1120140"/>
            <a:ext cx="2148840" cy="9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50000"/>
              </a:spcBef>
              <a:buClrTx/>
              <a:buSzTx/>
              <a:buFontTx/>
              <a:buNone/>
            </a:pPr>
            <a:r>
              <a:rPr lang="en-US" altLang="en-US" sz="2640" dirty="0">
                <a:latin typeface="Century Gothic" panose="020B0502020202020204" pitchFamily="34" charset="0"/>
              </a:rPr>
              <a:t>Population Level</a:t>
            </a:r>
          </a:p>
        </p:txBody>
      </p:sp>
      <p:sp>
        <p:nvSpPr>
          <p:cNvPr id="28686" name="Rectangle 22"/>
          <p:cNvSpPr>
            <a:spLocks noChangeArrowheads="1"/>
          </p:cNvSpPr>
          <p:nvPr/>
        </p:nvSpPr>
        <p:spPr bwMode="auto">
          <a:xfrm>
            <a:off x="193726" y="80167"/>
            <a:ext cx="6714019" cy="108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3200" b="1" dirty="0">
                <a:solidFill>
                  <a:srgbClr val="A29CC0"/>
                </a:solidFill>
              </a:rPr>
              <a:t>Components of a Health Program</a:t>
            </a:r>
          </a:p>
          <a:p>
            <a:pPr>
              <a:spcBef>
                <a:spcPct val="0"/>
              </a:spcBef>
              <a:buClrTx/>
              <a:buSzTx/>
              <a:buFontTx/>
              <a:buNone/>
            </a:pPr>
            <a:r>
              <a:rPr lang="en-US" altLang="en-US" sz="3200" b="1" dirty="0">
                <a:solidFill>
                  <a:srgbClr val="A29CC0"/>
                </a:solidFill>
              </a:rPr>
              <a:t> (Logical Framework)</a:t>
            </a:r>
          </a:p>
        </p:txBody>
      </p:sp>
      <p:sp>
        <p:nvSpPr>
          <p:cNvPr id="28687" name="Rectangle 4"/>
          <p:cNvSpPr>
            <a:spLocks noChangeArrowheads="1"/>
          </p:cNvSpPr>
          <p:nvPr/>
        </p:nvSpPr>
        <p:spPr bwMode="auto">
          <a:xfrm>
            <a:off x="8298181" y="2880360"/>
            <a:ext cx="1583849" cy="74041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9537" tIns="48895" rIns="99537" bIns="48895"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2200" dirty="0">
                <a:latin typeface="Century Gothic" panose="020B0502020202020204" pitchFamily="34" charset="0"/>
              </a:rPr>
              <a:t>Final </a:t>
            </a:r>
          </a:p>
          <a:p>
            <a:pPr algn="ctr">
              <a:spcBef>
                <a:spcPct val="0"/>
              </a:spcBef>
              <a:buClrTx/>
              <a:buSzTx/>
              <a:buFontTx/>
              <a:buNone/>
            </a:pPr>
            <a:r>
              <a:rPr lang="en-US" altLang="en-US" sz="2200" dirty="0">
                <a:latin typeface="Century Gothic" panose="020B0502020202020204" pitchFamily="34" charset="0"/>
              </a:rPr>
              <a:t>Outcomes</a:t>
            </a:r>
          </a:p>
        </p:txBody>
      </p:sp>
      <p:sp>
        <p:nvSpPr>
          <p:cNvPr id="28688" name="Line 9"/>
          <p:cNvSpPr>
            <a:spLocks noChangeShapeType="1"/>
          </p:cNvSpPr>
          <p:nvPr/>
        </p:nvSpPr>
        <p:spPr bwMode="auto">
          <a:xfrm>
            <a:off x="3785870" y="3215640"/>
            <a:ext cx="48895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8689" name="Rectangle 13"/>
          <p:cNvSpPr>
            <a:spLocks noChangeArrowheads="1"/>
          </p:cNvSpPr>
          <p:nvPr/>
        </p:nvSpPr>
        <p:spPr bwMode="auto">
          <a:xfrm>
            <a:off x="6286500" y="3970020"/>
            <a:ext cx="1676400" cy="1143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50000"/>
              </a:spcBef>
              <a:buClrTx/>
              <a:buSzTx/>
              <a:buFontTx/>
              <a:buNone/>
            </a:pPr>
            <a:r>
              <a:rPr lang="en-US" altLang="en-US" sz="2090" u="sng" dirty="0">
                <a:latin typeface="Century Gothic" panose="020B0502020202020204" pitchFamily="34" charset="0"/>
              </a:rPr>
              <a:t>Behaviors</a:t>
            </a:r>
            <a:r>
              <a:rPr lang="en-US" altLang="en-US" sz="2090" dirty="0">
                <a:latin typeface="Century Gothic" panose="020B0502020202020204" pitchFamily="34" charset="0"/>
              </a:rPr>
              <a:t>:</a:t>
            </a:r>
          </a:p>
          <a:p>
            <a:pPr>
              <a:lnSpc>
                <a:spcPct val="90000"/>
              </a:lnSpc>
              <a:spcBef>
                <a:spcPct val="50000"/>
              </a:spcBef>
              <a:buClrTx/>
              <a:buSzTx/>
              <a:buFontTx/>
              <a:buChar char="-"/>
            </a:pPr>
            <a:r>
              <a:rPr lang="en-US" altLang="en-US" sz="2090" dirty="0">
                <a:latin typeface="Century Gothic" panose="020B0502020202020204" pitchFamily="34" charset="0"/>
              </a:rPr>
              <a:t> Condom </a:t>
            </a:r>
            <a:r>
              <a:rPr lang="en-US" altLang="en-US" sz="2200" dirty="0">
                <a:latin typeface="Century Gothic" panose="020B0502020202020204" pitchFamily="34" charset="0"/>
              </a:rPr>
              <a:t>use</a:t>
            </a:r>
          </a:p>
        </p:txBody>
      </p:sp>
      <p:sp>
        <p:nvSpPr>
          <p:cNvPr id="28690" name="Left Brace 25"/>
          <p:cNvSpPr>
            <a:spLocks/>
          </p:cNvSpPr>
          <p:nvPr/>
        </p:nvSpPr>
        <p:spPr bwMode="auto">
          <a:xfrm rot="5400000">
            <a:off x="2807970" y="-430530"/>
            <a:ext cx="502920" cy="5280660"/>
          </a:xfrm>
          <a:prstGeom prst="leftBrace">
            <a:avLst>
              <a:gd name="adj1" fmla="val 8313"/>
              <a:gd name="adj2" fmla="val 50000"/>
            </a:avLst>
          </a:prstGeom>
          <a:noFill/>
          <a:ln w="31750" algn="ctr">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28691" name="Line 9"/>
          <p:cNvSpPr>
            <a:spLocks noChangeShapeType="1"/>
          </p:cNvSpPr>
          <p:nvPr/>
        </p:nvSpPr>
        <p:spPr bwMode="auto">
          <a:xfrm>
            <a:off x="7842409" y="3215640"/>
            <a:ext cx="424338"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
        <p:nvSpPr>
          <p:cNvPr id="28692" name="Left Brace 27"/>
          <p:cNvSpPr>
            <a:spLocks/>
          </p:cNvSpPr>
          <p:nvPr/>
        </p:nvSpPr>
        <p:spPr bwMode="auto">
          <a:xfrm rot="5400000">
            <a:off x="7821454" y="365760"/>
            <a:ext cx="502920" cy="3688080"/>
          </a:xfrm>
          <a:prstGeom prst="leftBrace">
            <a:avLst>
              <a:gd name="adj1" fmla="val 8318"/>
              <a:gd name="adj2" fmla="val 50000"/>
            </a:avLst>
          </a:prstGeom>
          <a:noFill/>
          <a:ln w="31750" algn="ctr">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640">
              <a:latin typeface="SAS Monospace" pitchFamily="49" charset="0"/>
            </a:endParaRPr>
          </a:p>
        </p:txBody>
      </p:sp>
      <p:sp>
        <p:nvSpPr>
          <p:cNvPr id="29" name="TextBox 28"/>
          <p:cNvSpPr txBox="1"/>
          <p:nvPr/>
        </p:nvSpPr>
        <p:spPr>
          <a:xfrm>
            <a:off x="6705600" y="5646421"/>
            <a:ext cx="2011680" cy="701731"/>
          </a:xfrm>
          <a:prstGeom prst="rect">
            <a:avLst/>
          </a:prstGeom>
          <a:noFill/>
        </p:spPr>
        <p:txBody>
          <a:bodyPr>
            <a:spAutoFit/>
          </a:bodyPr>
          <a:lstStyle/>
          <a:p>
            <a:pPr algn="ctr">
              <a:defRPr/>
            </a:pPr>
            <a:r>
              <a:rPr lang="en-US" sz="1980" dirty="0">
                <a:solidFill>
                  <a:srgbClr val="1E1860"/>
                </a:solidFill>
                <a:latin typeface="Century Gothic" panose="020B0502020202020204" pitchFamily="34" charset="0"/>
              </a:rPr>
              <a:t>Sometimes called </a:t>
            </a:r>
            <a:r>
              <a:rPr lang="en-US" sz="1980" b="1" dirty="0">
                <a:solidFill>
                  <a:srgbClr val="1E1860"/>
                </a:solidFill>
                <a:latin typeface="Century Gothic" panose="020B0502020202020204" pitchFamily="34" charset="0"/>
              </a:rPr>
              <a:t>Impact</a:t>
            </a:r>
          </a:p>
        </p:txBody>
      </p:sp>
      <p:sp>
        <p:nvSpPr>
          <p:cNvPr id="28694" name="Line 9"/>
          <p:cNvSpPr>
            <a:spLocks noChangeShapeType="1"/>
          </p:cNvSpPr>
          <p:nvPr/>
        </p:nvSpPr>
        <p:spPr bwMode="auto">
          <a:xfrm flipV="1">
            <a:off x="7660799" y="3671412"/>
            <a:ext cx="754380" cy="210597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980"/>
          </a:p>
        </p:txBody>
      </p:sp>
    </p:spTree>
    <p:extLst>
      <p:ext uri="{BB962C8B-B14F-4D97-AF65-F5344CB8AC3E}">
        <p14:creationId xmlns:p14="http://schemas.microsoft.com/office/powerpoint/2010/main" val="597591231"/>
      </p:ext>
    </p:extLst>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26550" y="1874520"/>
            <a:ext cx="9674224" cy="4625817"/>
            <a:chOff x="187" y="1191"/>
            <a:chExt cx="5540" cy="2649"/>
          </a:xfrm>
        </p:grpSpPr>
        <p:sp>
          <p:nvSpPr>
            <p:cNvPr id="157724" name="Rectangle 3"/>
            <p:cNvSpPr>
              <a:spLocks noChangeArrowheads="1"/>
            </p:cNvSpPr>
            <p:nvPr/>
          </p:nvSpPr>
          <p:spPr bwMode="auto">
            <a:xfrm>
              <a:off x="187" y="1191"/>
              <a:ext cx="2640" cy="2640"/>
            </a:xfrm>
            <a:prstGeom prst="rect">
              <a:avLst/>
            </a:prstGeom>
            <a:solidFill>
              <a:srgbClr val="FF00FF"/>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420"/>
            </a:p>
          </p:txBody>
        </p:sp>
        <p:grpSp>
          <p:nvGrpSpPr>
            <p:cNvPr id="157725" name="Group 4"/>
            <p:cNvGrpSpPr>
              <a:grpSpLocks/>
            </p:cNvGrpSpPr>
            <p:nvPr/>
          </p:nvGrpSpPr>
          <p:grpSpPr bwMode="auto">
            <a:xfrm>
              <a:off x="4656" y="1203"/>
              <a:ext cx="1071" cy="2637"/>
              <a:chOff x="4656" y="1203"/>
              <a:chExt cx="1071" cy="2637"/>
            </a:xfrm>
          </p:grpSpPr>
          <p:sp>
            <p:nvSpPr>
              <p:cNvPr id="157726" name="Text Box 5"/>
              <p:cNvSpPr txBox="1">
                <a:spLocks noChangeArrowheads="1"/>
              </p:cNvSpPr>
              <p:nvPr/>
            </p:nvSpPr>
            <p:spPr bwMode="auto">
              <a:xfrm>
                <a:off x="4824" y="2394"/>
                <a:ext cx="903" cy="227"/>
              </a:xfrm>
              <a:prstGeom prst="rect">
                <a:avLst/>
              </a:prstGeom>
              <a:solidFill>
                <a:srgbClr val="FF00FF"/>
              </a:solidFill>
              <a:ln w="28575">
                <a:solidFill>
                  <a:schemeClr val="accent2"/>
                </a:solidFill>
                <a:miter lim="800000"/>
                <a:headEnd/>
                <a:tailEnd/>
              </a:ln>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community</a:t>
                </a:r>
                <a:endParaRPr lang="en-US" altLang="en-US" sz="1870" dirty="0">
                  <a:solidFill>
                    <a:srgbClr val="000099"/>
                  </a:solidFill>
                  <a:latin typeface="Century Gothic" panose="020B0502020202020204" pitchFamily="34" charset="0"/>
                </a:endParaRPr>
              </a:p>
            </p:txBody>
          </p:sp>
          <p:grpSp>
            <p:nvGrpSpPr>
              <p:cNvPr id="157727" name="Group 6"/>
              <p:cNvGrpSpPr>
                <a:grpSpLocks/>
              </p:cNvGrpSpPr>
              <p:nvPr/>
            </p:nvGrpSpPr>
            <p:grpSpPr bwMode="auto">
              <a:xfrm>
                <a:off x="4656" y="1203"/>
                <a:ext cx="124" cy="2637"/>
                <a:chOff x="2729" y="2688"/>
                <a:chExt cx="124" cy="921"/>
              </a:xfrm>
            </p:grpSpPr>
            <p:sp>
              <p:nvSpPr>
                <p:cNvPr id="157728" name="Line 7"/>
                <p:cNvSpPr>
                  <a:spLocks noChangeShapeType="1"/>
                </p:cNvSpPr>
                <p:nvPr/>
              </p:nvSpPr>
              <p:spPr bwMode="auto">
                <a:xfrm>
                  <a:off x="2784" y="2688"/>
                  <a:ext cx="0" cy="921"/>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29" name="Line 8"/>
                <p:cNvSpPr>
                  <a:spLocks noChangeShapeType="1"/>
                </p:cNvSpPr>
                <p:nvPr/>
              </p:nvSpPr>
              <p:spPr bwMode="auto">
                <a:xfrm>
                  <a:off x="2729" y="2688"/>
                  <a:ext cx="69"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30" name="Line 9"/>
                <p:cNvSpPr>
                  <a:spLocks noChangeShapeType="1"/>
                </p:cNvSpPr>
                <p:nvPr/>
              </p:nvSpPr>
              <p:spPr bwMode="auto">
                <a:xfrm>
                  <a:off x="2729" y="3609"/>
                  <a:ext cx="69"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31" name="Line 10"/>
                <p:cNvSpPr>
                  <a:spLocks noChangeShapeType="1"/>
                </p:cNvSpPr>
                <p:nvPr/>
              </p:nvSpPr>
              <p:spPr bwMode="auto">
                <a:xfrm>
                  <a:off x="2784" y="3148"/>
                  <a:ext cx="69"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grpSp>
        </p:grpSp>
      </p:grpSp>
      <p:grpSp>
        <p:nvGrpSpPr>
          <p:cNvPr id="5" name="Group 11"/>
          <p:cNvGrpSpPr>
            <a:grpSpLocks/>
          </p:cNvGrpSpPr>
          <p:nvPr/>
        </p:nvGrpSpPr>
        <p:grpSpPr bwMode="auto">
          <a:xfrm>
            <a:off x="1416210" y="4453732"/>
            <a:ext cx="6714330" cy="2030888"/>
            <a:chOff x="811" y="2668"/>
            <a:chExt cx="3933" cy="1163"/>
          </a:xfrm>
        </p:grpSpPr>
        <p:sp>
          <p:nvSpPr>
            <p:cNvPr id="157717" name="Text Box 12"/>
            <p:cNvSpPr txBox="1">
              <a:spLocks noChangeArrowheads="1"/>
            </p:cNvSpPr>
            <p:nvPr/>
          </p:nvSpPr>
          <p:spPr bwMode="auto">
            <a:xfrm>
              <a:off x="3901" y="3113"/>
              <a:ext cx="843" cy="227"/>
            </a:xfrm>
            <a:prstGeom prst="rect">
              <a:avLst/>
            </a:prstGeom>
            <a:solidFill>
              <a:srgbClr val="CCCCFF"/>
            </a:solidFill>
            <a:ln w="28575">
              <a:solidFill>
                <a:schemeClr val="accent2"/>
              </a:solidFill>
              <a:miter lim="800000"/>
              <a:headEnd/>
              <a:tailEnd/>
            </a:ln>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household</a:t>
              </a:r>
              <a:endParaRPr lang="en-US" altLang="en-US" sz="1870" dirty="0">
                <a:solidFill>
                  <a:srgbClr val="000099"/>
                </a:solidFill>
                <a:latin typeface="Century Gothic" panose="020B0502020202020204" pitchFamily="34" charset="0"/>
              </a:endParaRPr>
            </a:p>
          </p:txBody>
        </p:sp>
        <p:grpSp>
          <p:nvGrpSpPr>
            <p:cNvPr id="157718" name="Group 13"/>
            <p:cNvGrpSpPr>
              <a:grpSpLocks/>
            </p:cNvGrpSpPr>
            <p:nvPr/>
          </p:nvGrpSpPr>
          <p:grpSpPr bwMode="auto">
            <a:xfrm>
              <a:off x="3744" y="2668"/>
              <a:ext cx="124" cy="1163"/>
              <a:chOff x="2729" y="2688"/>
              <a:chExt cx="124" cy="921"/>
            </a:xfrm>
          </p:grpSpPr>
          <p:sp>
            <p:nvSpPr>
              <p:cNvPr id="157720" name="Line 14"/>
              <p:cNvSpPr>
                <a:spLocks noChangeShapeType="1"/>
              </p:cNvSpPr>
              <p:nvPr/>
            </p:nvSpPr>
            <p:spPr bwMode="auto">
              <a:xfrm>
                <a:off x="2784" y="2688"/>
                <a:ext cx="0" cy="921"/>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21" name="Line 15"/>
              <p:cNvSpPr>
                <a:spLocks noChangeShapeType="1"/>
              </p:cNvSpPr>
              <p:nvPr/>
            </p:nvSpPr>
            <p:spPr bwMode="auto">
              <a:xfrm>
                <a:off x="2729" y="2688"/>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22" name="Line 16"/>
              <p:cNvSpPr>
                <a:spLocks noChangeShapeType="1"/>
              </p:cNvSpPr>
              <p:nvPr/>
            </p:nvSpPr>
            <p:spPr bwMode="auto">
              <a:xfrm>
                <a:off x="2729" y="3609"/>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23" name="Line 17"/>
              <p:cNvSpPr>
                <a:spLocks noChangeShapeType="1"/>
              </p:cNvSpPr>
              <p:nvPr/>
            </p:nvSpPr>
            <p:spPr bwMode="auto">
              <a:xfrm>
                <a:off x="2784" y="3148"/>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grpSp>
        <p:sp>
          <p:nvSpPr>
            <p:cNvPr id="157719" name="Rectangle 18"/>
            <p:cNvSpPr>
              <a:spLocks noChangeArrowheads="1"/>
            </p:cNvSpPr>
            <p:nvPr/>
          </p:nvSpPr>
          <p:spPr bwMode="auto">
            <a:xfrm>
              <a:off x="811" y="2670"/>
              <a:ext cx="1392" cy="1161"/>
            </a:xfrm>
            <a:prstGeom prst="rect">
              <a:avLst/>
            </a:prstGeom>
            <a:solidFill>
              <a:srgbClr val="CCCCFF"/>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grpSp>
      <p:sp>
        <p:nvSpPr>
          <p:cNvPr id="157700" name="Rectangle 19"/>
          <p:cNvSpPr>
            <a:spLocks noChangeArrowheads="1"/>
          </p:cNvSpPr>
          <p:nvPr/>
        </p:nvSpPr>
        <p:spPr bwMode="auto">
          <a:xfrm>
            <a:off x="2065814" y="5274470"/>
            <a:ext cx="1131570" cy="1210151"/>
          </a:xfrm>
          <a:prstGeom prst="rect">
            <a:avLst/>
          </a:prstGeom>
          <a:solidFill>
            <a:schemeClr val="accent2"/>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7701" name="Freeform 20"/>
          <p:cNvSpPr>
            <a:spLocks noEditPoints="1"/>
          </p:cNvSpPr>
          <p:nvPr/>
        </p:nvSpPr>
        <p:spPr bwMode="auto">
          <a:xfrm>
            <a:off x="2374900" y="5407185"/>
            <a:ext cx="513398" cy="1077436"/>
          </a:xfrm>
          <a:custGeom>
            <a:avLst/>
            <a:gdLst>
              <a:gd name="T0" fmla="*/ 2147483646 w 521"/>
              <a:gd name="T1" fmla="*/ 2147483646 h 1098"/>
              <a:gd name="T2" fmla="*/ 2147483646 w 521"/>
              <a:gd name="T3" fmla="*/ 2147483646 h 1098"/>
              <a:gd name="T4" fmla="*/ 2147483646 w 521"/>
              <a:gd name="T5" fmla="*/ 2147483646 h 1098"/>
              <a:gd name="T6" fmla="*/ 2147483646 w 521"/>
              <a:gd name="T7" fmla="*/ 2147483646 h 1098"/>
              <a:gd name="T8" fmla="*/ 0 w 521"/>
              <a:gd name="T9" fmla="*/ 2147483646 h 1098"/>
              <a:gd name="T10" fmla="*/ 2147483646 w 521"/>
              <a:gd name="T11" fmla="*/ 2147483646 h 1098"/>
              <a:gd name="T12" fmla="*/ 2147483646 w 521"/>
              <a:gd name="T13" fmla="*/ 2147483646 h 1098"/>
              <a:gd name="T14" fmla="*/ 2147483646 w 521"/>
              <a:gd name="T15" fmla="*/ 2147483646 h 1098"/>
              <a:gd name="T16" fmla="*/ 2147483646 w 521"/>
              <a:gd name="T17" fmla="*/ 2147483646 h 1098"/>
              <a:gd name="T18" fmla="*/ 2147483646 w 521"/>
              <a:gd name="T19" fmla="*/ 2147483646 h 1098"/>
              <a:gd name="T20" fmla="*/ 2147483646 w 521"/>
              <a:gd name="T21" fmla="*/ 2147483646 h 1098"/>
              <a:gd name="T22" fmla="*/ 2147483646 w 521"/>
              <a:gd name="T23" fmla="*/ 2147483646 h 1098"/>
              <a:gd name="T24" fmla="*/ 2147483646 w 521"/>
              <a:gd name="T25" fmla="*/ 2147483646 h 1098"/>
              <a:gd name="T26" fmla="*/ 2147483646 w 521"/>
              <a:gd name="T27" fmla="*/ 2147483646 h 1098"/>
              <a:gd name="T28" fmla="*/ 2147483646 w 521"/>
              <a:gd name="T29" fmla="*/ 2147483646 h 1098"/>
              <a:gd name="T30" fmla="*/ 2147483646 w 521"/>
              <a:gd name="T31" fmla="*/ 2147483646 h 1098"/>
              <a:gd name="T32" fmla="*/ 2147483646 w 521"/>
              <a:gd name="T33" fmla="*/ 2147483646 h 1098"/>
              <a:gd name="T34" fmla="*/ 2147483646 w 521"/>
              <a:gd name="T35" fmla="*/ 2147483646 h 1098"/>
              <a:gd name="T36" fmla="*/ 2147483646 w 521"/>
              <a:gd name="T37" fmla="*/ 2147483646 h 1098"/>
              <a:gd name="T38" fmla="*/ 2147483646 w 521"/>
              <a:gd name="T39" fmla="*/ 2147483646 h 1098"/>
              <a:gd name="T40" fmla="*/ 2147483646 w 521"/>
              <a:gd name="T41" fmla="*/ 2147483646 h 1098"/>
              <a:gd name="T42" fmla="*/ 2147483646 w 521"/>
              <a:gd name="T43" fmla="*/ 2147483646 h 1098"/>
              <a:gd name="T44" fmla="*/ 2147483646 w 521"/>
              <a:gd name="T45" fmla="*/ 2147483646 h 1098"/>
              <a:gd name="T46" fmla="*/ 2147483646 w 521"/>
              <a:gd name="T47" fmla="*/ 2147483646 h 1098"/>
              <a:gd name="T48" fmla="*/ 2147483646 w 521"/>
              <a:gd name="T49" fmla="*/ 2147483646 h 1098"/>
              <a:gd name="T50" fmla="*/ 2147483646 w 521"/>
              <a:gd name="T51" fmla="*/ 2147483646 h 1098"/>
              <a:gd name="T52" fmla="*/ 2147483646 w 521"/>
              <a:gd name="T53" fmla="*/ 2147483646 h 1098"/>
              <a:gd name="T54" fmla="*/ 2147483646 w 521"/>
              <a:gd name="T55" fmla="*/ 2147483646 h 1098"/>
              <a:gd name="T56" fmla="*/ 2147483646 w 521"/>
              <a:gd name="T57" fmla="*/ 0 h 1098"/>
              <a:gd name="T58" fmla="*/ 2147483646 w 521"/>
              <a:gd name="T59" fmla="*/ 2147483646 h 1098"/>
              <a:gd name="T60" fmla="*/ 2147483646 w 521"/>
              <a:gd name="T61" fmla="*/ 2147483646 h 1098"/>
              <a:gd name="T62" fmla="*/ 2147483646 w 521"/>
              <a:gd name="T63" fmla="*/ 2147483646 h 1098"/>
              <a:gd name="T64" fmla="*/ 2147483646 w 521"/>
              <a:gd name="T65" fmla="*/ 2147483646 h 1098"/>
              <a:gd name="T66" fmla="*/ 2147483646 w 521"/>
              <a:gd name="T67" fmla="*/ 2147483646 h 1098"/>
              <a:gd name="T68" fmla="*/ 2147483646 w 521"/>
              <a:gd name="T69" fmla="*/ 2147483646 h 1098"/>
              <a:gd name="T70" fmla="*/ 2147483646 w 521"/>
              <a:gd name="T71" fmla="*/ 2147483646 h 1098"/>
              <a:gd name="T72" fmla="*/ 2147483646 w 521"/>
              <a:gd name="T73" fmla="*/ 2147483646 h 1098"/>
              <a:gd name="T74" fmla="*/ 2147483646 w 521"/>
              <a:gd name="T75" fmla="*/ 2147483646 h 1098"/>
              <a:gd name="T76" fmla="*/ 2147483646 w 521"/>
              <a:gd name="T77" fmla="*/ 2147483646 h 1098"/>
              <a:gd name="T78" fmla="*/ 2147483646 w 521"/>
              <a:gd name="T79" fmla="*/ 2147483646 h 1098"/>
              <a:gd name="T80" fmla="*/ 2147483646 w 521"/>
              <a:gd name="T81" fmla="*/ 2147483646 h 1098"/>
              <a:gd name="T82" fmla="*/ 2147483646 w 521"/>
              <a:gd name="T83" fmla="*/ 2147483646 h 1098"/>
              <a:gd name="T84" fmla="*/ 2147483646 w 521"/>
              <a:gd name="T85" fmla="*/ 2147483646 h 1098"/>
              <a:gd name="T86" fmla="*/ 2147483646 w 521"/>
              <a:gd name="T87" fmla="*/ 2147483646 h 1098"/>
              <a:gd name="T88" fmla="*/ 2147483646 w 521"/>
              <a:gd name="T89" fmla="*/ 2147483646 h 1098"/>
              <a:gd name="T90" fmla="*/ 2147483646 w 521"/>
              <a:gd name="T91" fmla="*/ 2147483646 h 1098"/>
              <a:gd name="T92" fmla="*/ 2147483646 w 521"/>
              <a:gd name="T93" fmla="*/ 2147483646 h 1098"/>
              <a:gd name="T94" fmla="*/ 2147483646 w 521"/>
              <a:gd name="T95" fmla="*/ 2147483646 h 1098"/>
              <a:gd name="T96" fmla="*/ 2147483646 w 521"/>
              <a:gd name="T97" fmla="*/ 2147483646 h 1098"/>
              <a:gd name="T98" fmla="*/ 2147483646 w 521"/>
              <a:gd name="T99" fmla="*/ 2147483646 h 1098"/>
              <a:gd name="T100" fmla="*/ 2147483646 w 521"/>
              <a:gd name="T101" fmla="*/ 2147483646 h 1098"/>
              <a:gd name="T102" fmla="*/ 2147483646 w 521"/>
              <a:gd name="T103" fmla="*/ 2147483646 h 1098"/>
              <a:gd name="T104" fmla="*/ 2147483646 w 521"/>
              <a:gd name="T105" fmla="*/ 2147483646 h 1098"/>
              <a:gd name="T106" fmla="*/ 2147483646 w 521"/>
              <a:gd name="T107" fmla="*/ 2147483646 h 1098"/>
              <a:gd name="T108" fmla="*/ 2147483646 w 521"/>
              <a:gd name="T109" fmla="*/ 2147483646 h 1098"/>
              <a:gd name="T110" fmla="*/ 2147483646 w 521"/>
              <a:gd name="T111" fmla="*/ 2147483646 h 1098"/>
              <a:gd name="T112" fmla="*/ 2147483646 w 521"/>
              <a:gd name="T113" fmla="*/ 2147483646 h 1098"/>
              <a:gd name="T114" fmla="*/ 2147483646 w 521"/>
              <a:gd name="T115" fmla="*/ 2147483646 h 1098"/>
              <a:gd name="T116" fmla="*/ 2147483646 w 521"/>
              <a:gd name="T117" fmla="*/ 2147483646 h 1098"/>
              <a:gd name="T118" fmla="*/ 2147483646 w 521"/>
              <a:gd name="T119" fmla="*/ 0 h 109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1"/>
              <a:gd name="T181" fmla="*/ 0 h 1098"/>
              <a:gd name="T182" fmla="*/ 521 w 521"/>
              <a:gd name="T183" fmla="*/ 1098 h 109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1" h="1098">
                <a:moveTo>
                  <a:pt x="75" y="268"/>
                </a:moveTo>
                <a:lnTo>
                  <a:pt x="61" y="270"/>
                </a:lnTo>
                <a:lnTo>
                  <a:pt x="48" y="276"/>
                </a:lnTo>
                <a:lnTo>
                  <a:pt x="36" y="283"/>
                </a:lnTo>
                <a:lnTo>
                  <a:pt x="25" y="293"/>
                </a:lnTo>
                <a:lnTo>
                  <a:pt x="15" y="304"/>
                </a:lnTo>
                <a:lnTo>
                  <a:pt x="7" y="318"/>
                </a:lnTo>
                <a:lnTo>
                  <a:pt x="2" y="331"/>
                </a:lnTo>
                <a:lnTo>
                  <a:pt x="0" y="345"/>
                </a:lnTo>
                <a:lnTo>
                  <a:pt x="0" y="665"/>
                </a:lnTo>
                <a:lnTo>
                  <a:pt x="4" y="678"/>
                </a:lnTo>
                <a:lnTo>
                  <a:pt x="9" y="694"/>
                </a:lnTo>
                <a:lnTo>
                  <a:pt x="19" y="705"/>
                </a:lnTo>
                <a:lnTo>
                  <a:pt x="29" y="717"/>
                </a:lnTo>
                <a:lnTo>
                  <a:pt x="42" y="728"/>
                </a:lnTo>
                <a:lnTo>
                  <a:pt x="57" y="736"/>
                </a:lnTo>
                <a:lnTo>
                  <a:pt x="71" y="740"/>
                </a:lnTo>
                <a:lnTo>
                  <a:pt x="84" y="742"/>
                </a:lnTo>
                <a:lnTo>
                  <a:pt x="84" y="398"/>
                </a:lnTo>
                <a:lnTo>
                  <a:pt x="131" y="398"/>
                </a:lnTo>
                <a:lnTo>
                  <a:pt x="131" y="1098"/>
                </a:lnTo>
                <a:lnTo>
                  <a:pt x="244" y="1098"/>
                </a:lnTo>
                <a:lnTo>
                  <a:pt x="244" y="638"/>
                </a:lnTo>
                <a:lnTo>
                  <a:pt x="285" y="638"/>
                </a:lnTo>
                <a:lnTo>
                  <a:pt x="285" y="654"/>
                </a:lnTo>
                <a:lnTo>
                  <a:pt x="285" y="694"/>
                </a:lnTo>
                <a:lnTo>
                  <a:pt x="285" y="753"/>
                </a:lnTo>
                <a:lnTo>
                  <a:pt x="285" y="826"/>
                </a:lnTo>
                <a:lnTo>
                  <a:pt x="285" y="903"/>
                </a:lnTo>
                <a:lnTo>
                  <a:pt x="285" y="980"/>
                </a:lnTo>
                <a:lnTo>
                  <a:pt x="285" y="1047"/>
                </a:lnTo>
                <a:lnTo>
                  <a:pt x="285" y="1098"/>
                </a:lnTo>
                <a:lnTo>
                  <a:pt x="390" y="1098"/>
                </a:lnTo>
                <a:lnTo>
                  <a:pt x="390" y="398"/>
                </a:lnTo>
                <a:lnTo>
                  <a:pt x="435" y="398"/>
                </a:lnTo>
                <a:lnTo>
                  <a:pt x="435" y="732"/>
                </a:lnTo>
                <a:lnTo>
                  <a:pt x="448" y="730"/>
                </a:lnTo>
                <a:lnTo>
                  <a:pt x="464" y="726"/>
                </a:lnTo>
                <a:lnTo>
                  <a:pt x="477" y="719"/>
                </a:lnTo>
                <a:lnTo>
                  <a:pt x="491" y="711"/>
                </a:lnTo>
                <a:lnTo>
                  <a:pt x="502" y="700"/>
                </a:lnTo>
                <a:lnTo>
                  <a:pt x="512" y="686"/>
                </a:lnTo>
                <a:lnTo>
                  <a:pt x="516" y="680"/>
                </a:lnTo>
                <a:lnTo>
                  <a:pt x="517" y="673"/>
                </a:lnTo>
                <a:lnTo>
                  <a:pt x="519" y="667"/>
                </a:lnTo>
                <a:lnTo>
                  <a:pt x="521" y="659"/>
                </a:lnTo>
                <a:lnTo>
                  <a:pt x="521" y="339"/>
                </a:lnTo>
                <a:lnTo>
                  <a:pt x="519" y="326"/>
                </a:lnTo>
                <a:lnTo>
                  <a:pt x="514" y="312"/>
                </a:lnTo>
                <a:lnTo>
                  <a:pt x="508" y="301"/>
                </a:lnTo>
                <a:lnTo>
                  <a:pt x="498" y="289"/>
                </a:lnTo>
                <a:lnTo>
                  <a:pt x="487" y="281"/>
                </a:lnTo>
                <a:lnTo>
                  <a:pt x="475" y="274"/>
                </a:lnTo>
                <a:lnTo>
                  <a:pt x="462" y="270"/>
                </a:lnTo>
                <a:lnTo>
                  <a:pt x="448" y="268"/>
                </a:lnTo>
                <a:lnTo>
                  <a:pt x="75" y="268"/>
                </a:lnTo>
                <a:close/>
                <a:moveTo>
                  <a:pt x="252" y="0"/>
                </a:moveTo>
                <a:lnTo>
                  <a:pt x="261" y="0"/>
                </a:lnTo>
                <a:lnTo>
                  <a:pt x="273" y="2"/>
                </a:lnTo>
                <a:lnTo>
                  <a:pt x="283" y="3"/>
                </a:lnTo>
                <a:lnTo>
                  <a:pt x="292" y="7"/>
                </a:lnTo>
                <a:lnTo>
                  <a:pt x="302" y="13"/>
                </a:lnTo>
                <a:lnTo>
                  <a:pt x="310" y="19"/>
                </a:lnTo>
                <a:lnTo>
                  <a:pt x="317" y="25"/>
                </a:lnTo>
                <a:lnTo>
                  <a:pt x="325" y="32"/>
                </a:lnTo>
                <a:lnTo>
                  <a:pt x="331" y="40"/>
                </a:lnTo>
                <a:lnTo>
                  <a:pt x="338" y="49"/>
                </a:lnTo>
                <a:lnTo>
                  <a:pt x="342" y="59"/>
                </a:lnTo>
                <a:lnTo>
                  <a:pt x="348" y="69"/>
                </a:lnTo>
                <a:lnTo>
                  <a:pt x="350" y="78"/>
                </a:lnTo>
                <a:lnTo>
                  <a:pt x="354" y="90"/>
                </a:lnTo>
                <a:lnTo>
                  <a:pt x="356" y="101"/>
                </a:lnTo>
                <a:lnTo>
                  <a:pt x="356" y="113"/>
                </a:lnTo>
                <a:lnTo>
                  <a:pt x="356" y="124"/>
                </a:lnTo>
                <a:lnTo>
                  <a:pt x="354" y="136"/>
                </a:lnTo>
                <a:lnTo>
                  <a:pt x="350" y="147"/>
                </a:lnTo>
                <a:lnTo>
                  <a:pt x="348" y="157"/>
                </a:lnTo>
                <a:lnTo>
                  <a:pt x="342" y="166"/>
                </a:lnTo>
                <a:lnTo>
                  <a:pt x="338" y="176"/>
                </a:lnTo>
                <a:lnTo>
                  <a:pt x="331" y="186"/>
                </a:lnTo>
                <a:lnTo>
                  <a:pt x="325" y="193"/>
                </a:lnTo>
                <a:lnTo>
                  <a:pt x="317" y="201"/>
                </a:lnTo>
                <a:lnTo>
                  <a:pt x="310" y="207"/>
                </a:lnTo>
                <a:lnTo>
                  <a:pt x="302" y="212"/>
                </a:lnTo>
                <a:lnTo>
                  <a:pt x="292" y="218"/>
                </a:lnTo>
                <a:lnTo>
                  <a:pt x="283" y="222"/>
                </a:lnTo>
                <a:lnTo>
                  <a:pt x="273" y="224"/>
                </a:lnTo>
                <a:lnTo>
                  <a:pt x="261" y="226"/>
                </a:lnTo>
                <a:lnTo>
                  <a:pt x="252" y="228"/>
                </a:lnTo>
                <a:lnTo>
                  <a:pt x="240" y="226"/>
                </a:lnTo>
                <a:lnTo>
                  <a:pt x="231" y="224"/>
                </a:lnTo>
                <a:lnTo>
                  <a:pt x="221" y="222"/>
                </a:lnTo>
                <a:lnTo>
                  <a:pt x="211" y="218"/>
                </a:lnTo>
                <a:lnTo>
                  <a:pt x="202" y="212"/>
                </a:lnTo>
                <a:lnTo>
                  <a:pt x="194" y="207"/>
                </a:lnTo>
                <a:lnTo>
                  <a:pt x="184" y="201"/>
                </a:lnTo>
                <a:lnTo>
                  <a:pt x="177" y="193"/>
                </a:lnTo>
                <a:lnTo>
                  <a:pt x="171" y="186"/>
                </a:lnTo>
                <a:lnTo>
                  <a:pt x="165" y="176"/>
                </a:lnTo>
                <a:lnTo>
                  <a:pt x="159" y="166"/>
                </a:lnTo>
                <a:lnTo>
                  <a:pt x="156" y="157"/>
                </a:lnTo>
                <a:lnTo>
                  <a:pt x="152" y="147"/>
                </a:lnTo>
                <a:lnTo>
                  <a:pt x="148" y="136"/>
                </a:lnTo>
                <a:lnTo>
                  <a:pt x="148" y="124"/>
                </a:lnTo>
                <a:lnTo>
                  <a:pt x="146" y="113"/>
                </a:lnTo>
                <a:lnTo>
                  <a:pt x="148" y="101"/>
                </a:lnTo>
                <a:lnTo>
                  <a:pt x="148" y="90"/>
                </a:lnTo>
                <a:lnTo>
                  <a:pt x="152" y="78"/>
                </a:lnTo>
                <a:lnTo>
                  <a:pt x="156" y="69"/>
                </a:lnTo>
                <a:lnTo>
                  <a:pt x="159" y="59"/>
                </a:lnTo>
                <a:lnTo>
                  <a:pt x="165" y="49"/>
                </a:lnTo>
                <a:lnTo>
                  <a:pt x="171" y="40"/>
                </a:lnTo>
                <a:lnTo>
                  <a:pt x="177" y="32"/>
                </a:lnTo>
                <a:lnTo>
                  <a:pt x="184" y="25"/>
                </a:lnTo>
                <a:lnTo>
                  <a:pt x="194" y="19"/>
                </a:lnTo>
                <a:lnTo>
                  <a:pt x="202" y="13"/>
                </a:lnTo>
                <a:lnTo>
                  <a:pt x="211" y="7"/>
                </a:lnTo>
                <a:lnTo>
                  <a:pt x="221" y="3"/>
                </a:lnTo>
                <a:lnTo>
                  <a:pt x="231" y="2"/>
                </a:lnTo>
                <a:lnTo>
                  <a:pt x="240" y="0"/>
                </a:lnTo>
                <a:lnTo>
                  <a:pt x="25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980"/>
          </a:p>
        </p:txBody>
      </p:sp>
      <p:sp>
        <p:nvSpPr>
          <p:cNvPr id="157702" name="Text Box 21"/>
          <p:cNvSpPr txBox="1">
            <a:spLocks noChangeArrowheads="1"/>
          </p:cNvSpPr>
          <p:nvPr/>
        </p:nvSpPr>
        <p:spPr bwMode="auto">
          <a:xfrm>
            <a:off x="5280660" y="5663883"/>
            <a:ext cx="1362874" cy="397032"/>
          </a:xfrm>
          <a:prstGeom prst="rect">
            <a:avLst/>
          </a:prstGeom>
          <a:solidFill>
            <a:schemeClr val="accent1"/>
          </a:solidFill>
          <a:ln w="28575">
            <a:solidFill>
              <a:schemeClr val="accent2"/>
            </a:solidFill>
            <a:miter lim="800000"/>
            <a:headEnd/>
            <a:tailEnd/>
          </a:ln>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individual</a:t>
            </a:r>
          </a:p>
        </p:txBody>
      </p:sp>
      <p:grpSp>
        <p:nvGrpSpPr>
          <p:cNvPr id="157703" name="Group 22"/>
          <p:cNvGrpSpPr>
            <a:grpSpLocks/>
          </p:cNvGrpSpPr>
          <p:nvPr/>
        </p:nvGrpSpPr>
        <p:grpSpPr bwMode="auto">
          <a:xfrm>
            <a:off x="5036185" y="5277962"/>
            <a:ext cx="216535" cy="1206658"/>
            <a:chOff x="2729" y="2688"/>
            <a:chExt cx="124" cy="921"/>
          </a:xfrm>
        </p:grpSpPr>
        <p:sp>
          <p:nvSpPr>
            <p:cNvPr id="157713" name="Line 23"/>
            <p:cNvSpPr>
              <a:spLocks noChangeShapeType="1"/>
            </p:cNvSpPr>
            <p:nvPr/>
          </p:nvSpPr>
          <p:spPr bwMode="auto">
            <a:xfrm>
              <a:off x="2784" y="2688"/>
              <a:ext cx="0" cy="921"/>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14" name="Line 24"/>
            <p:cNvSpPr>
              <a:spLocks noChangeShapeType="1"/>
            </p:cNvSpPr>
            <p:nvPr/>
          </p:nvSpPr>
          <p:spPr bwMode="auto">
            <a:xfrm>
              <a:off x="2729" y="2688"/>
              <a:ext cx="69"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15" name="Line 25"/>
            <p:cNvSpPr>
              <a:spLocks noChangeShapeType="1"/>
            </p:cNvSpPr>
            <p:nvPr/>
          </p:nvSpPr>
          <p:spPr bwMode="auto">
            <a:xfrm>
              <a:off x="2729" y="3609"/>
              <a:ext cx="69"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7716" name="Line 26"/>
            <p:cNvSpPr>
              <a:spLocks noChangeShapeType="1"/>
            </p:cNvSpPr>
            <p:nvPr/>
          </p:nvSpPr>
          <p:spPr bwMode="auto">
            <a:xfrm>
              <a:off x="2784" y="3148"/>
              <a:ext cx="69"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980"/>
            </a:p>
          </p:txBody>
        </p:sp>
      </p:grpSp>
      <p:grpSp>
        <p:nvGrpSpPr>
          <p:cNvPr id="8" name="Group 27"/>
          <p:cNvGrpSpPr>
            <a:grpSpLocks/>
          </p:cNvGrpSpPr>
          <p:nvPr/>
        </p:nvGrpSpPr>
        <p:grpSpPr bwMode="auto">
          <a:xfrm>
            <a:off x="2345214" y="3383280"/>
            <a:ext cx="2542539" cy="1030288"/>
            <a:chOff x="1286" y="2055"/>
            <a:chExt cx="1456" cy="590"/>
          </a:xfrm>
        </p:grpSpPr>
        <p:sp>
          <p:nvSpPr>
            <p:cNvPr id="157710" name="Text Box 28"/>
            <p:cNvSpPr txBox="1">
              <a:spLocks noChangeArrowheads="1"/>
            </p:cNvSpPr>
            <p:nvPr/>
          </p:nvSpPr>
          <p:spPr bwMode="auto">
            <a:xfrm>
              <a:off x="2203" y="2215"/>
              <a:ext cx="539"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Clinic </a:t>
              </a:r>
            </a:p>
            <a:p>
              <a:pPr>
                <a:spcBef>
                  <a:spcPct val="0"/>
                </a:spcBef>
                <a:buClrTx/>
                <a:buSzTx/>
                <a:buFontTx/>
                <a:buNone/>
              </a:pPr>
              <a:r>
                <a:rPr lang="en-US" altLang="en-US" sz="1980" dirty="0">
                  <a:solidFill>
                    <a:srgbClr val="000099"/>
                  </a:solidFill>
                  <a:latin typeface="Century Gothic" panose="020B0502020202020204" pitchFamily="34" charset="0"/>
                </a:rPr>
                <a:t>Based</a:t>
              </a:r>
              <a:endParaRPr lang="en-US" altLang="en-US" sz="1870" dirty="0">
                <a:solidFill>
                  <a:srgbClr val="000099"/>
                </a:solidFill>
                <a:latin typeface="Century Gothic" panose="020B0502020202020204" pitchFamily="34" charset="0"/>
              </a:endParaRPr>
            </a:p>
          </p:txBody>
        </p:sp>
        <p:sp>
          <p:nvSpPr>
            <p:cNvPr id="157711" name="Text Box 29"/>
            <p:cNvSpPr txBox="1">
              <a:spLocks noChangeArrowheads="1"/>
            </p:cNvSpPr>
            <p:nvPr/>
          </p:nvSpPr>
          <p:spPr bwMode="auto">
            <a:xfrm>
              <a:off x="1286" y="2215"/>
              <a:ext cx="865"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800" dirty="0">
                  <a:solidFill>
                    <a:srgbClr val="000099"/>
                  </a:solidFill>
                  <a:latin typeface="Century Gothic" panose="020B0502020202020204" pitchFamily="34" charset="0"/>
                </a:rPr>
                <a:t>Community</a:t>
              </a:r>
            </a:p>
            <a:p>
              <a:pPr>
                <a:spcBef>
                  <a:spcPct val="0"/>
                </a:spcBef>
                <a:buClrTx/>
                <a:buSzTx/>
                <a:buFontTx/>
                <a:buNone/>
              </a:pPr>
              <a:r>
                <a:rPr lang="en-US" altLang="en-US" sz="1800" dirty="0">
                  <a:solidFill>
                    <a:srgbClr val="000099"/>
                  </a:solidFill>
                  <a:latin typeface="Century Gothic" panose="020B0502020202020204" pitchFamily="34" charset="0"/>
                </a:rPr>
                <a:t>Based</a:t>
              </a:r>
            </a:p>
          </p:txBody>
        </p:sp>
        <p:sp>
          <p:nvSpPr>
            <p:cNvPr id="157712" name="Freeform 30"/>
            <p:cNvSpPr>
              <a:spLocks/>
            </p:cNvSpPr>
            <p:nvPr/>
          </p:nvSpPr>
          <p:spPr bwMode="auto">
            <a:xfrm>
              <a:off x="2107" y="2055"/>
              <a:ext cx="4" cy="590"/>
            </a:xfrm>
            <a:custGeom>
              <a:avLst/>
              <a:gdLst>
                <a:gd name="T0" fmla="*/ 4 w 4"/>
                <a:gd name="T1" fmla="*/ 0 h 590"/>
                <a:gd name="T2" fmla="*/ 0 w 4"/>
                <a:gd name="T3" fmla="*/ 590 h 590"/>
                <a:gd name="T4" fmla="*/ 0 60000 65536"/>
                <a:gd name="T5" fmla="*/ 0 60000 65536"/>
                <a:gd name="T6" fmla="*/ 0 w 4"/>
                <a:gd name="T7" fmla="*/ 0 h 590"/>
                <a:gd name="T8" fmla="*/ 4 w 4"/>
                <a:gd name="T9" fmla="*/ 590 h 590"/>
              </a:gdLst>
              <a:ahLst/>
              <a:cxnLst>
                <a:cxn ang="T4">
                  <a:pos x="T0" y="T1"/>
                </a:cxn>
                <a:cxn ang="T5">
                  <a:pos x="T2" y="T3"/>
                </a:cxn>
              </a:cxnLst>
              <a:rect l="T6" t="T7" r="T8" b="T9"/>
              <a:pathLst>
                <a:path w="4" h="590">
                  <a:moveTo>
                    <a:pt x="4" y="0"/>
                  </a:moveTo>
                  <a:lnTo>
                    <a:pt x="0" y="590"/>
                  </a:lnTo>
                </a:path>
              </a:pathLst>
            </a:custGeom>
            <a:noFill/>
            <a:ln w="38100">
              <a:solidFill>
                <a:srgbClr val="000099"/>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grpSp>
      <p:grpSp>
        <p:nvGrpSpPr>
          <p:cNvPr id="9" name="Group 31"/>
          <p:cNvGrpSpPr>
            <a:grpSpLocks/>
          </p:cNvGrpSpPr>
          <p:nvPr/>
        </p:nvGrpSpPr>
        <p:grpSpPr bwMode="auto">
          <a:xfrm>
            <a:off x="326549" y="1902460"/>
            <a:ext cx="3923824" cy="2525078"/>
            <a:chOff x="187" y="1207"/>
            <a:chExt cx="2247" cy="1446"/>
          </a:xfrm>
        </p:grpSpPr>
        <p:sp>
          <p:nvSpPr>
            <p:cNvPr id="157707" name="Freeform 32"/>
            <p:cNvSpPr>
              <a:spLocks/>
            </p:cNvSpPr>
            <p:nvPr/>
          </p:nvSpPr>
          <p:spPr bwMode="auto">
            <a:xfrm>
              <a:off x="1295" y="1207"/>
              <a:ext cx="1" cy="1446"/>
            </a:xfrm>
            <a:custGeom>
              <a:avLst/>
              <a:gdLst>
                <a:gd name="T0" fmla="*/ 0 w 1"/>
                <a:gd name="T1" fmla="*/ 0 h 1446"/>
                <a:gd name="T2" fmla="*/ 0 w 1"/>
                <a:gd name="T3" fmla="*/ 1446 h 1446"/>
                <a:gd name="T4" fmla="*/ 0 60000 65536"/>
                <a:gd name="T5" fmla="*/ 0 60000 65536"/>
                <a:gd name="T6" fmla="*/ 0 w 1"/>
                <a:gd name="T7" fmla="*/ 0 h 1446"/>
                <a:gd name="T8" fmla="*/ 1 w 1"/>
                <a:gd name="T9" fmla="*/ 1446 h 1446"/>
              </a:gdLst>
              <a:ahLst/>
              <a:cxnLst>
                <a:cxn ang="T4">
                  <a:pos x="T0" y="T1"/>
                </a:cxn>
                <a:cxn ang="T5">
                  <a:pos x="T2" y="T3"/>
                </a:cxn>
              </a:cxnLst>
              <a:rect l="T6" t="T7" r="T8" b="T9"/>
              <a:pathLst>
                <a:path w="1" h="1446">
                  <a:moveTo>
                    <a:pt x="0" y="0"/>
                  </a:moveTo>
                  <a:lnTo>
                    <a:pt x="0" y="1446"/>
                  </a:lnTo>
                </a:path>
              </a:pathLst>
            </a:custGeom>
            <a:noFill/>
            <a:ln w="381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sp>
          <p:nvSpPr>
            <p:cNvPr id="157708" name="Text Box 33"/>
            <p:cNvSpPr txBox="1">
              <a:spLocks noChangeArrowheads="1"/>
            </p:cNvSpPr>
            <p:nvPr/>
          </p:nvSpPr>
          <p:spPr bwMode="auto">
            <a:xfrm>
              <a:off x="1819" y="1383"/>
              <a:ext cx="615"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Health</a:t>
              </a:r>
            </a:p>
            <a:p>
              <a:pPr>
                <a:spcBef>
                  <a:spcPct val="0"/>
                </a:spcBef>
                <a:buClrTx/>
                <a:buSzTx/>
                <a:buFontTx/>
                <a:buNone/>
              </a:pPr>
              <a:r>
                <a:rPr lang="en-US" altLang="en-US" sz="1980" dirty="0">
                  <a:solidFill>
                    <a:srgbClr val="000099"/>
                  </a:solidFill>
                  <a:latin typeface="Century Gothic" panose="020B0502020202020204" pitchFamily="34" charset="0"/>
                </a:rPr>
                <a:t>Service</a:t>
              </a:r>
            </a:p>
            <a:p>
              <a:pPr>
                <a:spcBef>
                  <a:spcPct val="0"/>
                </a:spcBef>
                <a:buClrTx/>
                <a:buSzTx/>
                <a:buFontTx/>
                <a:buNone/>
              </a:pPr>
              <a:r>
                <a:rPr lang="en-US" altLang="en-US" sz="1980" dirty="0">
                  <a:solidFill>
                    <a:srgbClr val="000099"/>
                  </a:solidFill>
                  <a:latin typeface="Century Gothic" panose="020B0502020202020204" pitchFamily="34" charset="0"/>
                </a:rPr>
                <a:t>Supply</a:t>
              </a:r>
            </a:p>
          </p:txBody>
        </p:sp>
        <p:sp>
          <p:nvSpPr>
            <p:cNvPr id="157709" name="Text Box 34"/>
            <p:cNvSpPr txBox="1">
              <a:spLocks noChangeArrowheads="1"/>
            </p:cNvSpPr>
            <p:nvPr/>
          </p:nvSpPr>
          <p:spPr bwMode="auto">
            <a:xfrm>
              <a:off x="187" y="1366"/>
              <a:ext cx="1151"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Other</a:t>
              </a:r>
            </a:p>
            <a:p>
              <a:pPr>
                <a:spcBef>
                  <a:spcPct val="0"/>
                </a:spcBef>
                <a:buClrTx/>
                <a:buSzTx/>
                <a:buFontTx/>
                <a:buNone/>
              </a:pPr>
              <a:r>
                <a:rPr lang="en-US" altLang="en-US" sz="1980" dirty="0">
                  <a:solidFill>
                    <a:srgbClr val="000099"/>
                  </a:solidFill>
                  <a:latin typeface="Century Gothic" panose="020B0502020202020204" pitchFamily="34" charset="0"/>
                </a:rPr>
                <a:t>Community</a:t>
              </a:r>
            </a:p>
            <a:p>
              <a:pPr>
                <a:spcBef>
                  <a:spcPct val="0"/>
                </a:spcBef>
                <a:buClrTx/>
                <a:buSzTx/>
                <a:buFontTx/>
                <a:buNone/>
              </a:pPr>
              <a:r>
                <a:rPr lang="en-US" altLang="en-US" sz="1980" dirty="0">
                  <a:solidFill>
                    <a:srgbClr val="000099"/>
                  </a:solidFill>
                  <a:latin typeface="Century Gothic" panose="020B0502020202020204" pitchFamily="34" charset="0"/>
                </a:rPr>
                <a:t>Characteristics</a:t>
              </a:r>
            </a:p>
          </p:txBody>
        </p:sp>
      </p:grpSp>
      <p:sp>
        <p:nvSpPr>
          <p:cNvPr id="157706" name="Rectangle 35"/>
          <p:cNvSpPr>
            <a:spLocks noChangeArrowheads="1"/>
          </p:cNvSpPr>
          <p:nvPr/>
        </p:nvSpPr>
        <p:spPr bwMode="auto">
          <a:xfrm>
            <a:off x="754380" y="-53340"/>
            <a:ext cx="854964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Levels of factors influencing health behavior and outcomes</a:t>
            </a:r>
          </a:p>
        </p:txBody>
      </p:sp>
    </p:spTree>
    <p:extLst>
      <p:ext uri="{BB962C8B-B14F-4D97-AF65-F5344CB8AC3E}">
        <p14:creationId xmlns:p14="http://schemas.microsoft.com/office/powerpoint/2010/main" val="29942502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35280" y="599758"/>
            <a:ext cx="4610100" cy="771843"/>
            <a:chOff x="192" y="278"/>
            <a:chExt cx="2640" cy="442"/>
          </a:xfrm>
        </p:grpSpPr>
        <p:grpSp>
          <p:nvGrpSpPr>
            <p:cNvPr id="159777" name="Group 3"/>
            <p:cNvGrpSpPr>
              <a:grpSpLocks/>
            </p:cNvGrpSpPr>
            <p:nvPr/>
          </p:nvGrpSpPr>
          <p:grpSpPr bwMode="auto">
            <a:xfrm>
              <a:off x="192" y="526"/>
              <a:ext cx="2640" cy="194"/>
              <a:chOff x="240" y="471"/>
              <a:chExt cx="2640" cy="194"/>
            </a:xfrm>
          </p:grpSpPr>
          <p:sp>
            <p:nvSpPr>
              <p:cNvPr id="159779" name="Line 4"/>
              <p:cNvSpPr>
                <a:spLocks noChangeShapeType="1"/>
              </p:cNvSpPr>
              <p:nvPr/>
            </p:nvSpPr>
            <p:spPr bwMode="auto">
              <a:xfrm rot="-5400000">
                <a:off x="1560" y="-756"/>
                <a:ext cx="0" cy="264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80" name="Line 5"/>
              <p:cNvSpPr>
                <a:spLocks noChangeShapeType="1"/>
              </p:cNvSpPr>
              <p:nvPr/>
            </p:nvSpPr>
            <p:spPr bwMode="auto">
              <a:xfrm rot="-5400000">
                <a:off x="207" y="619"/>
                <a:ext cx="92"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81" name="Line 6"/>
              <p:cNvSpPr>
                <a:spLocks noChangeShapeType="1"/>
              </p:cNvSpPr>
              <p:nvPr/>
            </p:nvSpPr>
            <p:spPr bwMode="auto">
              <a:xfrm rot="-5400000">
                <a:off x="2821" y="619"/>
                <a:ext cx="92"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82" name="Line 7"/>
              <p:cNvSpPr>
                <a:spLocks noChangeShapeType="1"/>
              </p:cNvSpPr>
              <p:nvPr/>
            </p:nvSpPr>
            <p:spPr bwMode="auto">
              <a:xfrm rot="-5400000">
                <a:off x="1514" y="517"/>
                <a:ext cx="92" cy="0"/>
              </a:xfrm>
              <a:prstGeom prst="line">
                <a:avLst/>
              </a:prstGeom>
              <a:noFill/>
              <a:ln w="381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sz="1980"/>
              </a:p>
            </p:txBody>
          </p:sp>
        </p:grpSp>
        <p:sp>
          <p:nvSpPr>
            <p:cNvPr id="159778" name="Text Box 8"/>
            <p:cNvSpPr txBox="1">
              <a:spLocks noChangeArrowheads="1"/>
            </p:cNvSpPr>
            <p:nvPr/>
          </p:nvSpPr>
          <p:spPr bwMode="auto">
            <a:xfrm>
              <a:off x="811" y="278"/>
              <a:ext cx="1505"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b="1" dirty="0">
                  <a:solidFill>
                    <a:srgbClr val="FF00FF"/>
                  </a:solidFill>
                  <a:latin typeface="Century Gothic" panose="020B0502020202020204" pitchFamily="34" charset="0"/>
                </a:rPr>
                <a:t>Community Survey</a:t>
              </a:r>
            </a:p>
          </p:txBody>
        </p:sp>
      </p:grpSp>
      <p:grpSp>
        <p:nvGrpSpPr>
          <p:cNvPr id="4" name="Group 9"/>
          <p:cNvGrpSpPr>
            <a:grpSpLocks/>
          </p:cNvGrpSpPr>
          <p:nvPr/>
        </p:nvGrpSpPr>
        <p:grpSpPr bwMode="auto">
          <a:xfrm>
            <a:off x="6035039" y="4773296"/>
            <a:ext cx="1833563" cy="2030889"/>
            <a:chOff x="3456" y="2668"/>
            <a:chExt cx="1050" cy="1163"/>
          </a:xfrm>
        </p:grpSpPr>
        <p:sp>
          <p:nvSpPr>
            <p:cNvPr id="159771" name="Text Box 10"/>
            <p:cNvSpPr txBox="1">
              <a:spLocks noChangeArrowheads="1"/>
            </p:cNvSpPr>
            <p:nvPr/>
          </p:nvSpPr>
          <p:spPr bwMode="auto">
            <a:xfrm>
              <a:off x="3613" y="3105"/>
              <a:ext cx="893" cy="421"/>
            </a:xfrm>
            <a:prstGeom prst="rect">
              <a:avLst/>
            </a:prstGeom>
            <a:solidFill>
              <a:srgbClr val="CCCCFF"/>
            </a:solidFill>
            <a:ln w="28575">
              <a:solidFill>
                <a:schemeClr val="accent2"/>
              </a:solidFill>
              <a:miter lim="800000"/>
              <a:headEnd/>
              <a:tailEnd/>
            </a:ln>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090" dirty="0">
                  <a:solidFill>
                    <a:srgbClr val="000099"/>
                  </a:solidFill>
                  <a:latin typeface="Century Gothic" panose="020B0502020202020204" pitchFamily="34" charset="0"/>
                </a:rPr>
                <a:t>Household</a:t>
              </a:r>
            </a:p>
            <a:p>
              <a:pPr>
                <a:spcBef>
                  <a:spcPct val="0"/>
                </a:spcBef>
                <a:buClrTx/>
                <a:buSzTx/>
                <a:buFontTx/>
                <a:buNone/>
              </a:pPr>
              <a:r>
                <a:rPr lang="en-US" altLang="en-US" sz="2090" dirty="0">
                  <a:solidFill>
                    <a:srgbClr val="000099"/>
                  </a:solidFill>
                  <a:latin typeface="Century Gothic" panose="020B0502020202020204" pitchFamily="34" charset="0"/>
                </a:rPr>
                <a:t>Survey</a:t>
              </a:r>
            </a:p>
          </p:txBody>
        </p:sp>
        <p:grpSp>
          <p:nvGrpSpPr>
            <p:cNvPr id="159772" name="Group 11"/>
            <p:cNvGrpSpPr>
              <a:grpSpLocks/>
            </p:cNvGrpSpPr>
            <p:nvPr/>
          </p:nvGrpSpPr>
          <p:grpSpPr bwMode="auto">
            <a:xfrm>
              <a:off x="3456" y="2668"/>
              <a:ext cx="124" cy="1163"/>
              <a:chOff x="2729" y="2688"/>
              <a:chExt cx="124" cy="921"/>
            </a:xfrm>
          </p:grpSpPr>
          <p:sp>
            <p:nvSpPr>
              <p:cNvPr id="159773" name="Line 12"/>
              <p:cNvSpPr>
                <a:spLocks noChangeShapeType="1"/>
              </p:cNvSpPr>
              <p:nvPr/>
            </p:nvSpPr>
            <p:spPr bwMode="auto">
              <a:xfrm>
                <a:off x="2784" y="2688"/>
                <a:ext cx="0" cy="921"/>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74" name="Line 13"/>
              <p:cNvSpPr>
                <a:spLocks noChangeShapeType="1"/>
              </p:cNvSpPr>
              <p:nvPr/>
            </p:nvSpPr>
            <p:spPr bwMode="auto">
              <a:xfrm>
                <a:off x="2729" y="2688"/>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75" name="Line 14"/>
              <p:cNvSpPr>
                <a:spLocks noChangeShapeType="1"/>
              </p:cNvSpPr>
              <p:nvPr/>
            </p:nvSpPr>
            <p:spPr bwMode="auto">
              <a:xfrm>
                <a:off x="2729" y="3609"/>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76" name="Line 15"/>
              <p:cNvSpPr>
                <a:spLocks noChangeShapeType="1"/>
              </p:cNvSpPr>
              <p:nvPr/>
            </p:nvSpPr>
            <p:spPr bwMode="auto">
              <a:xfrm>
                <a:off x="2784" y="3148"/>
                <a:ext cx="69" cy="0"/>
              </a:xfrm>
              <a:prstGeom prst="line">
                <a:avLst/>
              </a:prstGeom>
              <a:noFill/>
              <a:ln w="38100">
                <a:solidFill>
                  <a:srgbClr val="CCCCFF"/>
                </a:solidFill>
                <a:round/>
                <a:headEnd/>
                <a:tailEnd/>
              </a:ln>
              <a:extLst>
                <a:ext uri="{909E8E84-426E-40DD-AFC4-6F175D3DCCD1}">
                  <a14:hiddenFill xmlns:a14="http://schemas.microsoft.com/office/drawing/2010/main">
                    <a:noFill/>
                  </a14:hiddenFill>
                </a:ext>
              </a:extLst>
            </p:spPr>
            <p:txBody>
              <a:bodyPr/>
              <a:lstStyle/>
              <a:p>
                <a:endParaRPr lang="en-US" sz="1980"/>
              </a:p>
            </p:txBody>
          </p:sp>
        </p:grpSp>
      </p:grpSp>
      <p:grpSp>
        <p:nvGrpSpPr>
          <p:cNvPr id="6" name="Group 16"/>
          <p:cNvGrpSpPr>
            <a:grpSpLocks/>
          </p:cNvGrpSpPr>
          <p:nvPr/>
        </p:nvGrpSpPr>
        <p:grpSpPr bwMode="auto">
          <a:xfrm>
            <a:off x="3326607" y="1387317"/>
            <a:ext cx="1978502" cy="722948"/>
            <a:chOff x="1905" y="729"/>
            <a:chExt cx="1133" cy="414"/>
          </a:xfrm>
        </p:grpSpPr>
        <p:sp>
          <p:nvSpPr>
            <p:cNvPr id="159766" name="Line 17"/>
            <p:cNvSpPr>
              <a:spLocks noChangeShapeType="1"/>
            </p:cNvSpPr>
            <p:nvPr/>
          </p:nvSpPr>
          <p:spPr bwMode="auto">
            <a:xfrm rot="-5400000">
              <a:off x="2469" y="704"/>
              <a:ext cx="0" cy="726"/>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67" name="Line 18"/>
            <p:cNvSpPr>
              <a:spLocks noChangeShapeType="1"/>
            </p:cNvSpPr>
            <p:nvPr/>
          </p:nvSpPr>
          <p:spPr bwMode="auto">
            <a:xfrm rot="-5400000">
              <a:off x="2084" y="1109"/>
              <a:ext cx="69"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68" name="Line 19"/>
            <p:cNvSpPr>
              <a:spLocks noChangeShapeType="1"/>
            </p:cNvSpPr>
            <p:nvPr/>
          </p:nvSpPr>
          <p:spPr bwMode="auto">
            <a:xfrm rot="-5400000">
              <a:off x="2785" y="1109"/>
              <a:ext cx="69"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69" name="Line 20"/>
            <p:cNvSpPr>
              <a:spLocks noChangeShapeType="1"/>
            </p:cNvSpPr>
            <p:nvPr/>
          </p:nvSpPr>
          <p:spPr bwMode="auto">
            <a:xfrm rot="-5400000">
              <a:off x="2434" y="1032"/>
              <a:ext cx="69" cy="0"/>
            </a:xfrm>
            <a:prstGeom prst="line">
              <a:avLst/>
            </a:prstGeom>
            <a:noFill/>
            <a:ln w="38100">
              <a:solidFill>
                <a:srgbClr val="FFCC00"/>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159770" name="Text Box 21"/>
            <p:cNvSpPr txBox="1">
              <a:spLocks noChangeArrowheads="1"/>
            </p:cNvSpPr>
            <p:nvPr/>
          </p:nvSpPr>
          <p:spPr bwMode="auto">
            <a:xfrm>
              <a:off x="1905" y="729"/>
              <a:ext cx="1133"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b="1" dirty="0">
                  <a:solidFill>
                    <a:srgbClr val="FFCC00"/>
                  </a:solidFill>
                  <a:latin typeface="Century Gothic" panose="020B0502020202020204" pitchFamily="34" charset="0"/>
                </a:rPr>
                <a:t>Facility Survey</a:t>
              </a:r>
            </a:p>
          </p:txBody>
        </p:sp>
      </p:grpSp>
      <p:grpSp>
        <p:nvGrpSpPr>
          <p:cNvPr id="159749" name="Group 22"/>
          <p:cNvGrpSpPr>
            <a:grpSpLocks/>
          </p:cNvGrpSpPr>
          <p:nvPr/>
        </p:nvGrpSpPr>
        <p:grpSpPr bwMode="auto">
          <a:xfrm>
            <a:off x="326549" y="2194084"/>
            <a:ext cx="4610100" cy="4610100"/>
            <a:chOff x="187" y="1191"/>
            <a:chExt cx="2640" cy="2640"/>
          </a:xfrm>
        </p:grpSpPr>
        <p:sp>
          <p:nvSpPr>
            <p:cNvPr id="159752" name="Rectangle 23"/>
            <p:cNvSpPr>
              <a:spLocks noChangeArrowheads="1"/>
            </p:cNvSpPr>
            <p:nvPr/>
          </p:nvSpPr>
          <p:spPr bwMode="auto">
            <a:xfrm>
              <a:off x="187" y="1191"/>
              <a:ext cx="2640" cy="2640"/>
            </a:xfrm>
            <a:prstGeom prst="rect">
              <a:avLst/>
            </a:prstGeom>
            <a:solidFill>
              <a:srgbClr val="FF00FF"/>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endParaRPr lang="es-MX" altLang="en-US" sz="2420"/>
            </a:p>
          </p:txBody>
        </p:sp>
        <p:grpSp>
          <p:nvGrpSpPr>
            <p:cNvPr id="159753" name="Group 24"/>
            <p:cNvGrpSpPr>
              <a:grpSpLocks/>
            </p:cNvGrpSpPr>
            <p:nvPr/>
          </p:nvGrpSpPr>
          <p:grpSpPr bwMode="auto">
            <a:xfrm>
              <a:off x="811" y="2670"/>
              <a:ext cx="1392" cy="1161"/>
              <a:chOff x="811" y="2670"/>
              <a:chExt cx="1392" cy="1161"/>
            </a:xfrm>
          </p:grpSpPr>
          <p:sp>
            <p:nvSpPr>
              <p:cNvPr id="159763" name="Rectangle 25"/>
              <p:cNvSpPr>
                <a:spLocks noChangeArrowheads="1"/>
              </p:cNvSpPr>
              <p:nvPr/>
            </p:nvSpPr>
            <p:spPr bwMode="auto">
              <a:xfrm>
                <a:off x="811" y="2670"/>
                <a:ext cx="1392" cy="1161"/>
              </a:xfrm>
              <a:prstGeom prst="rect">
                <a:avLst/>
              </a:prstGeom>
              <a:solidFill>
                <a:srgbClr val="CCCCFF"/>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9764" name="Rectangle 26"/>
              <p:cNvSpPr>
                <a:spLocks noChangeArrowheads="1"/>
              </p:cNvSpPr>
              <p:nvPr/>
            </p:nvSpPr>
            <p:spPr bwMode="auto">
              <a:xfrm>
                <a:off x="1183" y="3138"/>
                <a:ext cx="648" cy="693"/>
              </a:xfrm>
              <a:prstGeom prst="rect">
                <a:avLst/>
              </a:prstGeom>
              <a:solidFill>
                <a:schemeClr val="accent2"/>
              </a:solidFill>
              <a:ln w="38100">
                <a:solidFill>
                  <a:schemeClr val="accent2"/>
                </a:solidFill>
                <a:miter lim="800000"/>
                <a:headEnd/>
                <a:tailEnd/>
              </a:ln>
            </p:spPr>
            <p:txBody>
              <a:bodyPr wrap="none" anchor="ct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159765" name="Freeform 27"/>
              <p:cNvSpPr>
                <a:spLocks noEditPoints="1"/>
              </p:cNvSpPr>
              <p:nvPr/>
            </p:nvSpPr>
            <p:spPr bwMode="auto">
              <a:xfrm>
                <a:off x="1360" y="3214"/>
                <a:ext cx="294" cy="617"/>
              </a:xfrm>
              <a:custGeom>
                <a:avLst/>
                <a:gdLst>
                  <a:gd name="T0" fmla="*/ 1 w 521"/>
                  <a:gd name="T1" fmla="*/ 1 h 1098"/>
                  <a:gd name="T2" fmla="*/ 1 w 521"/>
                  <a:gd name="T3" fmla="*/ 1 h 1098"/>
                  <a:gd name="T4" fmla="*/ 1 w 521"/>
                  <a:gd name="T5" fmla="*/ 1 h 1098"/>
                  <a:gd name="T6" fmla="*/ 1 w 521"/>
                  <a:gd name="T7" fmla="*/ 1 h 1098"/>
                  <a:gd name="T8" fmla="*/ 0 w 521"/>
                  <a:gd name="T9" fmla="*/ 1 h 1098"/>
                  <a:gd name="T10" fmla="*/ 1 w 521"/>
                  <a:gd name="T11" fmla="*/ 1 h 1098"/>
                  <a:gd name="T12" fmla="*/ 1 w 521"/>
                  <a:gd name="T13" fmla="*/ 1 h 1098"/>
                  <a:gd name="T14" fmla="*/ 1 w 521"/>
                  <a:gd name="T15" fmla="*/ 1 h 1098"/>
                  <a:gd name="T16" fmla="*/ 1 w 521"/>
                  <a:gd name="T17" fmla="*/ 1 h 1098"/>
                  <a:gd name="T18" fmla="*/ 1 w 521"/>
                  <a:gd name="T19" fmla="*/ 1 h 1098"/>
                  <a:gd name="T20" fmla="*/ 1 w 521"/>
                  <a:gd name="T21" fmla="*/ 1 h 1098"/>
                  <a:gd name="T22" fmla="*/ 1 w 521"/>
                  <a:gd name="T23" fmla="*/ 1 h 1098"/>
                  <a:gd name="T24" fmla="*/ 1 w 521"/>
                  <a:gd name="T25" fmla="*/ 1 h 1098"/>
                  <a:gd name="T26" fmla="*/ 1 w 521"/>
                  <a:gd name="T27" fmla="*/ 1 h 1098"/>
                  <a:gd name="T28" fmla="*/ 1 w 521"/>
                  <a:gd name="T29" fmla="*/ 1 h 1098"/>
                  <a:gd name="T30" fmla="*/ 1 w 521"/>
                  <a:gd name="T31" fmla="*/ 1 h 1098"/>
                  <a:gd name="T32" fmla="*/ 1 w 521"/>
                  <a:gd name="T33" fmla="*/ 1 h 1098"/>
                  <a:gd name="T34" fmla="*/ 1 w 521"/>
                  <a:gd name="T35" fmla="*/ 1 h 1098"/>
                  <a:gd name="T36" fmla="*/ 1 w 521"/>
                  <a:gd name="T37" fmla="*/ 1 h 1098"/>
                  <a:gd name="T38" fmla="*/ 1 w 521"/>
                  <a:gd name="T39" fmla="*/ 1 h 1098"/>
                  <a:gd name="T40" fmla="*/ 1 w 521"/>
                  <a:gd name="T41" fmla="*/ 1 h 1098"/>
                  <a:gd name="T42" fmla="*/ 1 w 521"/>
                  <a:gd name="T43" fmla="*/ 1 h 1098"/>
                  <a:gd name="T44" fmla="*/ 1 w 521"/>
                  <a:gd name="T45" fmla="*/ 1 h 1098"/>
                  <a:gd name="T46" fmla="*/ 1 w 521"/>
                  <a:gd name="T47" fmla="*/ 1 h 1098"/>
                  <a:gd name="T48" fmla="*/ 1 w 521"/>
                  <a:gd name="T49" fmla="*/ 1 h 1098"/>
                  <a:gd name="T50" fmla="*/ 1 w 521"/>
                  <a:gd name="T51" fmla="*/ 1 h 1098"/>
                  <a:gd name="T52" fmla="*/ 1 w 521"/>
                  <a:gd name="T53" fmla="*/ 1 h 1098"/>
                  <a:gd name="T54" fmla="*/ 1 w 521"/>
                  <a:gd name="T55" fmla="*/ 1 h 1098"/>
                  <a:gd name="T56" fmla="*/ 1 w 521"/>
                  <a:gd name="T57" fmla="*/ 0 h 1098"/>
                  <a:gd name="T58" fmla="*/ 1 w 521"/>
                  <a:gd name="T59" fmla="*/ 1 h 1098"/>
                  <a:gd name="T60" fmla="*/ 1 w 521"/>
                  <a:gd name="T61" fmla="*/ 1 h 1098"/>
                  <a:gd name="T62" fmla="*/ 1 w 521"/>
                  <a:gd name="T63" fmla="*/ 1 h 1098"/>
                  <a:gd name="T64" fmla="*/ 1 w 521"/>
                  <a:gd name="T65" fmla="*/ 1 h 1098"/>
                  <a:gd name="T66" fmla="*/ 1 w 521"/>
                  <a:gd name="T67" fmla="*/ 1 h 1098"/>
                  <a:gd name="T68" fmla="*/ 1 w 521"/>
                  <a:gd name="T69" fmla="*/ 1 h 1098"/>
                  <a:gd name="T70" fmla="*/ 1 w 521"/>
                  <a:gd name="T71" fmla="*/ 1 h 1098"/>
                  <a:gd name="T72" fmla="*/ 1 w 521"/>
                  <a:gd name="T73" fmla="*/ 1 h 1098"/>
                  <a:gd name="T74" fmla="*/ 1 w 521"/>
                  <a:gd name="T75" fmla="*/ 1 h 1098"/>
                  <a:gd name="T76" fmla="*/ 1 w 521"/>
                  <a:gd name="T77" fmla="*/ 1 h 1098"/>
                  <a:gd name="T78" fmla="*/ 1 w 521"/>
                  <a:gd name="T79" fmla="*/ 1 h 1098"/>
                  <a:gd name="T80" fmla="*/ 1 w 521"/>
                  <a:gd name="T81" fmla="*/ 1 h 1098"/>
                  <a:gd name="T82" fmla="*/ 1 w 521"/>
                  <a:gd name="T83" fmla="*/ 1 h 1098"/>
                  <a:gd name="T84" fmla="*/ 1 w 521"/>
                  <a:gd name="T85" fmla="*/ 1 h 1098"/>
                  <a:gd name="T86" fmla="*/ 1 w 521"/>
                  <a:gd name="T87" fmla="*/ 1 h 1098"/>
                  <a:gd name="T88" fmla="*/ 1 w 521"/>
                  <a:gd name="T89" fmla="*/ 1 h 1098"/>
                  <a:gd name="T90" fmla="*/ 1 w 521"/>
                  <a:gd name="T91" fmla="*/ 1 h 1098"/>
                  <a:gd name="T92" fmla="*/ 1 w 521"/>
                  <a:gd name="T93" fmla="*/ 1 h 1098"/>
                  <a:gd name="T94" fmla="*/ 1 w 521"/>
                  <a:gd name="T95" fmla="*/ 1 h 1098"/>
                  <a:gd name="T96" fmla="*/ 1 w 521"/>
                  <a:gd name="T97" fmla="*/ 1 h 1098"/>
                  <a:gd name="T98" fmla="*/ 1 w 521"/>
                  <a:gd name="T99" fmla="*/ 1 h 1098"/>
                  <a:gd name="T100" fmla="*/ 1 w 521"/>
                  <a:gd name="T101" fmla="*/ 1 h 1098"/>
                  <a:gd name="T102" fmla="*/ 1 w 521"/>
                  <a:gd name="T103" fmla="*/ 1 h 1098"/>
                  <a:gd name="T104" fmla="*/ 1 w 521"/>
                  <a:gd name="T105" fmla="*/ 1 h 1098"/>
                  <a:gd name="T106" fmla="*/ 1 w 521"/>
                  <a:gd name="T107" fmla="*/ 1 h 1098"/>
                  <a:gd name="T108" fmla="*/ 1 w 521"/>
                  <a:gd name="T109" fmla="*/ 1 h 1098"/>
                  <a:gd name="T110" fmla="*/ 1 w 521"/>
                  <a:gd name="T111" fmla="*/ 1 h 1098"/>
                  <a:gd name="T112" fmla="*/ 1 w 521"/>
                  <a:gd name="T113" fmla="*/ 1 h 1098"/>
                  <a:gd name="T114" fmla="*/ 1 w 521"/>
                  <a:gd name="T115" fmla="*/ 1 h 1098"/>
                  <a:gd name="T116" fmla="*/ 1 w 521"/>
                  <a:gd name="T117" fmla="*/ 1 h 1098"/>
                  <a:gd name="T118" fmla="*/ 1 w 521"/>
                  <a:gd name="T119" fmla="*/ 0 h 109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1"/>
                  <a:gd name="T181" fmla="*/ 0 h 1098"/>
                  <a:gd name="T182" fmla="*/ 521 w 521"/>
                  <a:gd name="T183" fmla="*/ 1098 h 109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1" h="1098">
                    <a:moveTo>
                      <a:pt x="75" y="268"/>
                    </a:moveTo>
                    <a:lnTo>
                      <a:pt x="61" y="270"/>
                    </a:lnTo>
                    <a:lnTo>
                      <a:pt x="48" y="276"/>
                    </a:lnTo>
                    <a:lnTo>
                      <a:pt x="36" y="283"/>
                    </a:lnTo>
                    <a:lnTo>
                      <a:pt x="25" y="293"/>
                    </a:lnTo>
                    <a:lnTo>
                      <a:pt x="15" y="304"/>
                    </a:lnTo>
                    <a:lnTo>
                      <a:pt x="7" y="318"/>
                    </a:lnTo>
                    <a:lnTo>
                      <a:pt x="2" y="331"/>
                    </a:lnTo>
                    <a:lnTo>
                      <a:pt x="0" y="345"/>
                    </a:lnTo>
                    <a:lnTo>
                      <a:pt x="0" y="665"/>
                    </a:lnTo>
                    <a:lnTo>
                      <a:pt x="4" y="678"/>
                    </a:lnTo>
                    <a:lnTo>
                      <a:pt x="9" y="694"/>
                    </a:lnTo>
                    <a:lnTo>
                      <a:pt x="19" y="705"/>
                    </a:lnTo>
                    <a:lnTo>
                      <a:pt x="29" y="717"/>
                    </a:lnTo>
                    <a:lnTo>
                      <a:pt x="42" y="728"/>
                    </a:lnTo>
                    <a:lnTo>
                      <a:pt x="57" y="736"/>
                    </a:lnTo>
                    <a:lnTo>
                      <a:pt x="71" y="740"/>
                    </a:lnTo>
                    <a:lnTo>
                      <a:pt x="84" y="742"/>
                    </a:lnTo>
                    <a:lnTo>
                      <a:pt x="84" y="398"/>
                    </a:lnTo>
                    <a:lnTo>
                      <a:pt x="131" y="398"/>
                    </a:lnTo>
                    <a:lnTo>
                      <a:pt x="131" y="1098"/>
                    </a:lnTo>
                    <a:lnTo>
                      <a:pt x="244" y="1098"/>
                    </a:lnTo>
                    <a:lnTo>
                      <a:pt x="244" y="638"/>
                    </a:lnTo>
                    <a:lnTo>
                      <a:pt x="285" y="638"/>
                    </a:lnTo>
                    <a:lnTo>
                      <a:pt x="285" y="654"/>
                    </a:lnTo>
                    <a:lnTo>
                      <a:pt x="285" y="694"/>
                    </a:lnTo>
                    <a:lnTo>
                      <a:pt x="285" y="753"/>
                    </a:lnTo>
                    <a:lnTo>
                      <a:pt x="285" y="826"/>
                    </a:lnTo>
                    <a:lnTo>
                      <a:pt x="285" y="903"/>
                    </a:lnTo>
                    <a:lnTo>
                      <a:pt x="285" y="980"/>
                    </a:lnTo>
                    <a:lnTo>
                      <a:pt x="285" y="1047"/>
                    </a:lnTo>
                    <a:lnTo>
                      <a:pt x="285" y="1098"/>
                    </a:lnTo>
                    <a:lnTo>
                      <a:pt x="390" y="1098"/>
                    </a:lnTo>
                    <a:lnTo>
                      <a:pt x="390" y="398"/>
                    </a:lnTo>
                    <a:lnTo>
                      <a:pt x="435" y="398"/>
                    </a:lnTo>
                    <a:lnTo>
                      <a:pt x="435" y="732"/>
                    </a:lnTo>
                    <a:lnTo>
                      <a:pt x="448" y="730"/>
                    </a:lnTo>
                    <a:lnTo>
                      <a:pt x="464" y="726"/>
                    </a:lnTo>
                    <a:lnTo>
                      <a:pt x="477" y="719"/>
                    </a:lnTo>
                    <a:lnTo>
                      <a:pt x="491" y="711"/>
                    </a:lnTo>
                    <a:lnTo>
                      <a:pt x="502" y="700"/>
                    </a:lnTo>
                    <a:lnTo>
                      <a:pt x="512" y="686"/>
                    </a:lnTo>
                    <a:lnTo>
                      <a:pt x="516" y="680"/>
                    </a:lnTo>
                    <a:lnTo>
                      <a:pt x="517" y="673"/>
                    </a:lnTo>
                    <a:lnTo>
                      <a:pt x="519" y="667"/>
                    </a:lnTo>
                    <a:lnTo>
                      <a:pt x="521" y="659"/>
                    </a:lnTo>
                    <a:lnTo>
                      <a:pt x="521" y="339"/>
                    </a:lnTo>
                    <a:lnTo>
                      <a:pt x="519" y="326"/>
                    </a:lnTo>
                    <a:lnTo>
                      <a:pt x="514" y="312"/>
                    </a:lnTo>
                    <a:lnTo>
                      <a:pt x="508" y="301"/>
                    </a:lnTo>
                    <a:lnTo>
                      <a:pt x="498" y="289"/>
                    </a:lnTo>
                    <a:lnTo>
                      <a:pt x="487" y="281"/>
                    </a:lnTo>
                    <a:lnTo>
                      <a:pt x="475" y="274"/>
                    </a:lnTo>
                    <a:lnTo>
                      <a:pt x="462" y="270"/>
                    </a:lnTo>
                    <a:lnTo>
                      <a:pt x="448" y="268"/>
                    </a:lnTo>
                    <a:lnTo>
                      <a:pt x="75" y="268"/>
                    </a:lnTo>
                    <a:close/>
                    <a:moveTo>
                      <a:pt x="252" y="0"/>
                    </a:moveTo>
                    <a:lnTo>
                      <a:pt x="261" y="0"/>
                    </a:lnTo>
                    <a:lnTo>
                      <a:pt x="273" y="2"/>
                    </a:lnTo>
                    <a:lnTo>
                      <a:pt x="283" y="3"/>
                    </a:lnTo>
                    <a:lnTo>
                      <a:pt x="292" y="7"/>
                    </a:lnTo>
                    <a:lnTo>
                      <a:pt x="302" y="13"/>
                    </a:lnTo>
                    <a:lnTo>
                      <a:pt x="310" y="19"/>
                    </a:lnTo>
                    <a:lnTo>
                      <a:pt x="317" y="25"/>
                    </a:lnTo>
                    <a:lnTo>
                      <a:pt x="325" y="32"/>
                    </a:lnTo>
                    <a:lnTo>
                      <a:pt x="331" y="40"/>
                    </a:lnTo>
                    <a:lnTo>
                      <a:pt x="338" y="49"/>
                    </a:lnTo>
                    <a:lnTo>
                      <a:pt x="342" y="59"/>
                    </a:lnTo>
                    <a:lnTo>
                      <a:pt x="348" y="69"/>
                    </a:lnTo>
                    <a:lnTo>
                      <a:pt x="350" y="78"/>
                    </a:lnTo>
                    <a:lnTo>
                      <a:pt x="354" y="90"/>
                    </a:lnTo>
                    <a:lnTo>
                      <a:pt x="356" y="101"/>
                    </a:lnTo>
                    <a:lnTo>
                      <a:pt x="356" y="113"/>
                    </a:lnTo>
                    <a:lnTo>
                      <a:pt x="356" y="124"/>
                    </a:lnTo>
                    <a:lnTo>
                      <a:pt x="354" y="136"/>
                    </a:lnTo>
                    <a:lnTo>
                      <a:pt x="350" y="147"/>
                    </a:lnTo>
                    <a:lnTo>
                      <a:pt x="348" y="157"/>
                    </a:lnTo>
                    <a:lnTo>
                      <a:pt x="342" y="166"/>
                    </a:lnTo>
                    <a:lnTo>
                      <a:pt x="338" y="176"/>
                    </a:lnTo>
                    <a:lnTo>
                      <a:pt x="331" y="186"/>
                    </a:lnTo>
                    <a:lnTo>
                      <a:pt x="325" y="193"/>
                    </a:lnTo>
                    <a:lnTo>
                      <a:pt x="317" y="201"/>
                    </a:lnTo>
                    <a:lnTo>
                      <a:pt x="310" y="207"/>
                    </a:lnTo>
                    <a:lnTo>
                      <a:pt x="302" y="212"/>
                    </a:lnTo>
                    <a:lnTo>
                      <a:pt x="292" y="218"/>
                    </a:lnTo>
                    <a:lnTo>
                      <a:pt x="283" y="222"/>
                    </a:lnTo>
                    <a:lnTo>
                      <a:pt x="273" y="224"/>
                    </a:lnTo>
                    <a:lnTo>
                      <a:pt x="261" y="226"/>
                    </a:lnTo>
                    <a:lnTo>
                      <a:pt x="252" y="228"/>
                    </a:lnTo>
                    <a:lnTo>
                      <a:pt x="240" y="226"/>
                    </a:lnTo>
                    <a:lnTo>
                      <a:pt x="231" y="224"/>
                    </a:lnTo>
                    <a:lnTo>
                      <a:pt x="221" y="222"/>
                    </a:lnTo>
                    <a:lnTo>
                      <a:pt x="211" y="218"/>
                    </a:lnTo>
                    <a:lnTo>
                      <a:pt x="202" y="212"/>
                    </a:lnTo>
                    <a:lnTo>
                      <a:pt x="194" y="207"/>
                    </a:lnTo>
                    <a:lnTo>
                      <a:pt x="184" y="201"/>
                    </a:lnTo>
                    <a:lnTo>
                      <a:pt x="177" y="193"/>
                    </a:lnTo>
                    <a:lnTo>
                      <a:pt x="171" y="186"/>
                    </a:lnTo>
                    <a:lnTo>
                      <a:pt x="165" y="176"/>
                    </a:lnTo>
                    <a:lnTo>
                      <a:pt x="159" y="166"/>
                    </a:lnTo>
                    <a:lnTo>
                      <a:pt x="156" y="157"/>
                    </a:lnTo>
                    <a:lnTo>
                      <a:pt x="152" y="147"/>
                    </a:lnTo>
                    <a:lnTo>
                      <a:pt x="148" y="136"/>
                    </a:lnTo>
                    <a:lnTo>
                      <a:pt x="148" y="124"/>
                    </a:lnTo>
                    <a:lnTo>
                      <a:pt x="146" y="113"/>
                    </a:lnTo>
                    <a:lnTo>
                      <a:pt x="148" y="101"/>
                    </a:lnTo>
                    <a:lnTo>
                      <a:pt x="148" y="90"/>
                    </a:lnTo>
                    <a:lnTo>
                      <a:pt x="152" y="78"/>
                    </a:lnTo>
                    <a:lnTo>
                      <a:pt x="156" y="69"/>
                    </a:lnTo>
                    <a:lnTo>
                      <a:pt x="159" y="59"/>
                    </a:lnTo>
                    <a:lnTo>
                      <a:pt x="165" y="49"/>
                    </a:lnTo>
                    <a:lnTo>
                      <a:pt x="171" y="40"/>
                    </a:lnTo>
                    <a:lnTo>
                      <a:pt x="177" y="32"/>
                    </a:lnTo>
                    <a:lnTo>
                      <a:pt x="184" y="25"/>
                    </a:lnTo>
                    <a:lnTo>
                      <a:pt x="194" y="19"/>
                    </a:lnTo>
                    <a:lnTo>
                      <a:pt x="202" y="13"/>
                    </a:lnTo>
                    <a:lnTo>
                      <a:pt x="211" y="7"/>
                    </a:lnTo>
                    <a:lnTo>
                      <a:pt x="221" y="3"/>
                    </a:lnTo>
                    <a:lnTo>
                      <a:pt x="231" y="2"/>
                    </a:lnTo>
                    <a:lnTo>
                      <a:pt x="240" y="0"/>
                    </a:lnTo>
                    <a:lnTo>
                      <a:pt x="25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980"/>
              </a:p>
            </p:txBody>
          </p:sp>
        </p:grpSp>
        <p:grpSp>
          <p:nvGrpSpPr>
            <p:cNvPr id="159754" name="Group 28"/>
            <p:cNvGrpSpPr>
              <a:grpSpLocks/>
            </p:cNvGrpSpPr>
            <p:nvPr/>
          </p:nvGrpSpPr>
          <p:grpSpPr bwMode="auto">
            <a:xfrm>
              <a:off x="187" y="1207"/>
              <a:ext cx="2555" cy="1446"/>
              <a:chOff x="187" y="1207"/>
              <a:chExt cx="2555" cy="1446"/>
            </a:xfrm>
          </p:grpSpPr>
          <p:grpSp>
            <p:nvGrpSpPr>
              <p:cNvPr id="159755" name="Group 29"/>
              <p:cNvGrpSpPr>
                <a:grpSpLocks/>
              </p:cNvGrpSpPr>
              <p:nvPr/>
            </p:nvGrpSpPr>
            <p:grpSpPr bwMode="auto">
              <a:xfrm>
                <a:off x="1308" y="2055"/>
                <a:ext cx="1434" cy="590"/>
                <a:chOff x="1308" y="2055"/>
                <a:chExt cx="1434" cy="590"/>
              </a:xfrm>
            </p:grpSpPr>
            <p:sp>
              <p:nvSpPr>
                <p:cNvPr id="159760" name="Text Box 30"/>
                <p:cNvSpPr txBox="1">
                  <a:spLocks noChangeArrowheads="1"/>
                </p:cNvSpPr>
                <p:nvPr/>
              </p:nvSpPr>
              <p:spPr bwMode="auto">
                <a:xfrm>
                  <a:off x="2203" y="2215"/>
                  <a:ext cx="539"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Clinic </a:t>
                  </a:r>
                </a:p>
                <a:p>
                  <a:pPr>
                    <a:spcBef>
                      <a:spcPct val="0"/>
                    </a:spcBef>
                    <a:buClrTx/>
                    <a:buSzTx/>
                    <a:buFontTx/>
                    <a:buNone/>
                  </a:pPr>
                  <a:r>
                    <a:rPr lang="en-US" altLang="en-US" sz="1980" dirty="0">
                      <a:solidFill>
                        <a:srgbClr val="000099"/>
                      </a:solidFill>
                      <a:latin typeface="Century Gothic" panose="020B0502020202020204" pitchFamily="34" charset="0"/>
                    </a:rPr>
                    <a:t>Based</a:t>
                  </a:r>
                  <a:endParaRPr lang="en-US" altLang="en-US" sz="1870" dirty="0">
                    <a:solidFill>
                      <a:srgbClr val="000099"/>
                    </a:solidFill>
                    <a:latin typeface="Century Gothic" panose="020B0502020202020204" pitchFamily="34" charset="0"/>
                  </a:endParaRPr>
                </a:p>
              </p:txBody>
            </p:sp>
            <p:sp>
              <p:nvSpPr>
                <p:cNvPr id="159761" name="Text Box 31"/>
                <p:cNvSpPr txBox="1">
                  <a:spLocks noChangeArrowheads="1"/>
                </p:cNvSpPr>
                <p:nvPr/>
              </p:nvSpPr>
              <p:spPr bwMode="auto">
                <a:xfrm>
                  <a:off x="1308" y="2215"/>
                  <a:ext cx="851"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800" dirty="0">
                      <a:solidFill>
                        <a:srgbClr val="000099"/>
                      </a:solidFill>
                      <a:latin typeface="Century Gothic" panose="020B0502020202020204" pitchFamily="34" charset="0"/>
                    </a:rPr>
                    <a:t>Community</a:t>
                  </a:r>
                </a:p>
                <a:p>
                  <a:pPr>
                    <a:spcBef>
                      <a:spcPct val="0"/>
                    </a:spcBef>
                    <a:buClrTx/>
                    <a:buSzTx/>
                    <a:buFontTx/>
                    <a:buNone/>
                  </a:pPr>
                  <a:r>
                    <a:rPr lang="en-US" altLang="en-US" sz="1800" dirty="0">
                      <a:solidFill>
                        <a:srgbClr val="000099"/>
                      </a:solidFill>
                      <a:latin typeface="Century Gothic" panose="020B0502020202020204" pitchFamily="34" charset="0"/>
                    </a:rPr>
                    <a:t>Based</a:t>
                  </a:r>
                </a:p>
              </p:txBody>
            </p:sp>
            <p:sp>
              <p:nvSpPr>
                <p:cNvPr id="159762" name="Freeform 32"/>
                <p:cNvSpPr>
                  <a:spLocks/>
                </p:cNvSpPr>
                <p:nvPr/>
              </p:nvSpPr>
              <p:spPr bwMode="auto">
                <a:xfrm>
                  <a:off x="2107" y="2055"/>
                  <a:ext cx="4" cy="590"/>
                </a:xfrm>
                <a:custGeom>
                  <a:avLst/>
                  <a:gdLst>
                    <a:gd name="T0" fmla="*/ 4 w 4"/>
                    <a:gd name="T1" fmla="*/ 0 h 590"/>
                    <a:gd name="T2" fmla="*/ 0 w 4"/>
                    <a:gd name="T3" fmla="*/ 590 h 590"/>
                    <a:gd name="T4" fmla="*/ 0 60000 65536"/>
                    <a:gd name="T5" fmla="*/ 0 60000 65536"/>
                    <a:gd name="T6" fmla="*/ 0 w 4"/>
                    <a:gd name="T7" fmla="*/ 0 h 590"/>
                    <a:gd name="T8" fmla="*/ 4 w 4"/>
                    <a:gd name="T9" fmla="*/ 590 h 590"/>
                  </a:gdLst>
                  <a:ahLst/>
                  <a:cxnLst>
                    <a:cxn ang="T4">
                      <a:pos x="T0" y="T1"/>
                    </a:cxn>
                    <a:cxn ang="T5">
                      <a:pos x="T2" y="T3"/>
                    </a:cxn>
                  </a:cxnLst>
                  <a:rect l="T6" t="T7" r="T8" b="T9"/>
                  <a:pathLst>
                    <a:path w="4" h="590">
                      <a:moveTo>
                        <a:pt x="4" y="0"/>
                      </a:moveTo>
                      <a:lnTo>
                        <a:pt x="0" y="590"/>
                      </a:lnTo>
                    </a:path>
                  </a:pathLst>
                </a:custGeom>
                <a:noFill/>
                <a:ln w="38100">
                  <a:solidFill>
                    <a:srgbClr val="000099"/>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grpSp>
          <p:grpSp>
            <p:nvGrpSpPr>
              <p:cNvPr id="159756" name="Group 33"/>
              <p:cNvGrpSpPr>
                <a:grpSpLocks/>
              </p:cNvGrpSpPr>
              <p:nvPr/>
            </p:nvGrpSpPr>
            <p:grpSpPr bwMode="auto">
              <a:xfrm>
                <a:off x="187" y="1207"/>
                <a:ext cx="2247" cy="1446"/>
                <a:chOff x="187" y="1207"/>
                <a:chExt cx="2247" cy="1446"/>
              </a:xfrm>
            </p:grpSpPr>
            <p:sp>
              <p:nvSpPr>
                <p:cNvPr id="159757" name="Freeform 34"/>
                <p:cNvSpPr>
                  <a:spLocks/>
                </p:cNvSpPr>
                <p:nvPr/>
              </p:nvSpPr>
              <p:spPr bwMode="auto">
                <a:xfrm>
                  <a:off x="1295" y="1207"/>
                  <a:ext cx="1" cy="1446"/>
                </a:xfrm>
                <a:custGeom>
                  <a:avLst/>
                  <a:gdLst>
                    <a:gd name="T0" fmla="*/ 0 w 1"/>
                    <a:gd name="T1" fmla="*/ 0 h 1446"/>
                    <a:gd name="T2" fmla="*/ 0 w 1"/>
                    <a:gd name="T3" fmla="*/ 1446 h 1446"/>
                    <a:gd name="T4" fmla="*/ 0 60000 65536"/>
                    <a:gd name="T5" fmla="*/ 0 60000 65536"/>
                    <a:gd name="T6" fmla="*/ 0 w 1"/>
                    <a:gd name="T7" fmla="*/ 0 h 1446"/>
                    <a:gd name="T8" fmla="*/ 1 w 1"/>
                    <a:gd name="T9" fmla="*/ 1446 h 1446"/>
                  </a:gdLst>
                  <a:ahLst/>
                  <a:cxnLst>
                    <a:cxn ang="T4">
                      <a:pos x="T0" y="T1"/>
                    </a:cxn>
                    <a:cxn ang="T5">
                      <a:pos x="T2" y="T3"/>
                    </a:cxn>
                  </a:cxnLst>
                  <a:rect l="T6" t="T7" r="T8" b="T9"/>
                  <a:pathLst>
                    <a:path w="1" h="1446">
                      <a:moveTo>
                        <a:pt x="0" y="0"/>
                      </a:moveTo>
                      <a:lnTo>
                        <a:pt x="0" y="1446"/>
                      </a:lnTo>
                    </a:path>
                  </a:pathLst>
                </a:custGeom>
                <a:noFill/>
                <a:ln w="381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sp>
              <p:nvSpPr>
                <p:cNvPr id="159758" name="Text Box 35"/>
                <p:cNvSpPr txBox="1">
                  <a:spLocks noChangeArrowheads="1"/>
                </p:cNvSpPr>
                <p:nvPr/>
              </p:nvSpPr>
              <p:spPr bwMode="auto">
                <a:xfrm>
                  <a:off x="1819" y="1383"/>
                  <a:ext cx="615"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Health</a:t>
                  </a:r>
                </a:p>
                <a:p>
                  <a:pPr>
                    <a:spcBef>
                      <a:spcPct val="0"/>
                    </a:spcBef>
                    <a:buClrTx/>
                    <a:buSzTx/>
                    <a:buFontTx/>
                    <a:buNone/>
                  </a:pPr>
                  <a:r>
                    <a:rPr lang="en-US" altLang="en-US" sz="1980" dirty="0">
                      <a:solidFill>
                        <a:srgbClr val="000099"/>
                      </a:solidFill>
                      <a:latin typeface="Century Gothic" panose="020B0502020202020204" pitchFamily="34" charset="0"/>
                    </a:rPr>
                    <a:t>Service</a:t>
                  </a:r>
                </a:p>
                <a:p>
                  <a:pPr>
                    <a:spcBef>
                      <a:spcPct val="0"/>
                    </a:spcBef>
                    <a:buClrTx/>
                    <a:buSzTx/>
                    <a:buFontTx/>
                    <a:buNone/>
                  </a:pPr>
                  <a:r>
                    <a:rPr lang="en-US" altLang="en-US" sz="1980" dirty="0">
                      <a:solidFill>
                        <a:srgbClr val="000099"/>
                      </a:solidFill>
                      <a:latin typeface="Century Gothic" panose="020B0502020202020204" pitchFamily="34" charset="0"/>
                    </a:rPr>
                    <a:t>Supply</a:t>
                  </a:r>
                </a:p>
              </p:txBody>
            </p:sp>
            <p:sp>
              <p:nvSpPr>
                <p:cNvPr id="159759" name="Text Box 36"/>
                <p:cNvSpPr txBox="1">
                  <a:spLocks noChangeArrowheads="1"/>
                </p:cNvSpPr>
                <p:nvPr/>
              </p:nvSpPr>
              <p:spPr bwMode="auto">
                <a:xfrm>
                  <a:off x="187" y="1366"/>
                  <a:ext cx="1151"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1980" dirty="0">
                      <a:solidFill>
                        <a:srgbClr val="000099"/>
                      </a:solidFill>
                      <a:latin typeface="Century Gothic" panose="020B0502020202020204" pitchFamily="34" charset="0"/>
                    </a:rPr>
                    <a:t>Other</a:t>
                  </a:r>
                </a:p>
                <a:p>
                  <a:pPr>
                    <a:spcBef>
                      <a:spcPct val="0"/>
                    </a:spcBef>
                    <a:buClrTx/>
                    <a:buSzTx/>
                    <a:buFontTx/>
                    <a:buNone/>
                  </a:pPr>
                  <a:r>
                    <a:rPr lang="en-US" altLang="en-US" sz="1980" dirty="0">
                      <a:solidFill>
                        <a:srgbClr val="000099"/>
                      </a:solidFill>
                      <a:latin typeface="Century Gothic" panose="020B0502020202020204" pitchFamily="34" charset="0"/>
                    </a:rPr>
                    <a:t>Community</a:t>
                  </a:r>
                </a:p>
                <a:p>
                  <a:pPr>
                    <a:spcBef>
                      <a:spcPct val="0"/>
                    </a:spcBef>
                    <a:buClrTx/>
                    <a:buSzTx/>
                    <a:buFontTx/>
                    <a:buNone/>
                  </a:pPr>
                  <a:r>
                    <a:rPr lang="en-US" altLang="en-US" sz="1980" dirty="0">
                      <a:solidFill>
                        <a:srgbClr val="000099"/>
                      </a:solidFill>
                      <a:latin typeface="Century Gothic" panose="020B0502020202020204" pitchFamily="34" charset="0"/>
                    </a:rPr>
                    <a:t>Characteristics</a:t>
                  </a:r>
                </a:p>
              </p:txBody>
            </p:sp>
          </p:grpSp>
        </p:grpSp>
      </p:grpSp>
      <p:sp>
        <p:nvSpPr>
          <p:cNvPr id="159750" name="Rectangle 37"/>
          <p:cNvSpPr>
            <a:spLocks noChangeArrowheads="1"/>
          </p:cNvSpPr>
          <p:nvPr/>
        </p:nvSpPr>
        <p:spPr bwMode="auto">
          <a:xfrm>
            <a:off x="4945380" y="198120"/>
            <a:ext cx="5029200" cy="67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080" b="1" dirty="0">
                <a:solidFill>
                  <a:schemeClr val="tx2"/>
                </a:solidFill>
                <a:latin typeface="Century Gothic" panose="020B0502020202020204" pitchFamily="34" charset="0"/>
              </a:rPr>
              <a:t>Data Sources</a:t>
            </a:r>
            <a:endParaRPr lang="en-US" altLang="en-US" sz="3520" b="1" dirty="0">
              <a:solidFill>
                <a:schemeClr val="tx2"/>
              </a:solidFill>
              <a:latin typeface="Century Gothic" panose="020B0502020202020204" pitchFamily="34" charset="0"/>
            </a:endParaRPr>
          </a:p>
        </p:txBody>
      </p:sp>
      <p:sp>
        <p:nvSpPr>
          <p:cNvPr id="347174" name="Text Box 38"/>
          <p:cNvSpPr txBox="1">
            <a:spLocks noChangeArrowheads="1"/>
          </p:cNvSpPr>
          <p:nvPr/>
        </p:nvSpPr>
        <p:spPr bwMode="auto">
          <a:xfrm>
            <a:off x="5126842" y="2499678"/>
            <a:ext cx="491192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Key: Community and Facility</a:t>
            </a:r>
          </a:p>
          <a:p>
            <a:pPr>
              <a:spcBef>
                <a:spcPct val="0"/>
              </a:spcBef>
              <a:buClrTx/>
              <a:buSzTx/>
              <a:buFontTx/>
              <a:buNone/>
            </a:pPr>
            <a:r>
              <a:rPr lang="en-US" altLang="en-US" sz="2200" dirty="0">
                <a:latin typeface="Century Gothic" panose="020B0502020202020204" pitchFamily="34" charset="0"/>
              </a:rPr>
              <a:t>Surveys </a:t>
            </a:r>
            <a:r>
              <a:rPr lang="en-US" altLang="en-US" sz="2200" u="sng" dirty="0">
                <a:latin typeface="Century Gothic" panose="020B0502020202020204" pitchFamily="34" charset="0"/>
              </a:rPr>
              <a:t>linked</a:t>
            </a:r>
            <a:r>
              <a:rPr lang="en-US" altLang="en-US" sz="2200" dirty="0">
                <a:latin typeface="Century Gothic" panose="020B0502020202020204" pitchFamily="34" charset="0"/>
              </a:rPr>
              <a:t> to Household Survey</a:t>
            </a:r>
          </a:p>
        </p:txBody>
      </p:sp>
    </p:spTree>
    <p:extLst>
      <p:ext uri="{BB962C8B-B14F-4D97-AF65-F5344CB8AC3E}">
        <p14:creationId xmlns:p14="http://schemas.microsoft.com/office/powerpoint/2010/main" val="16870184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47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74"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533400" y="457200"/>
            <a:ext cx="8549640" cy="518160"/>
          </a:xfrm>
        </p:spPr>
        <p:txBody>
          <a:bodyPr/>
          <a:lstStyle/>
          <a:p>
            <a:r>
              <a:rPr lang="en-US" altLang="en-US" sz="3200" b="1" dirty="0">
                <a:solidFill>
                  <a:srgbClr val="A29CC0"/>
                </a:solidFill>
                <a:latin typeface="Century Gothic" panose="020B0502020202020204" pitchFamily="34" charset="0"/>
              </a:rPr>
              <a:t>Good Data is Needed</a:t>
            </a:r>
          </a:p>
        </p:txBody>
      </p:sp>
      <p:sp>
        <p:nvSpPr>
          <p:cNvPr id="161795" name="Rectangle 3"/>
          <p:cNvSpPr>
            <a:spLocks noGrp="1" noChangeArrowheads="1"/>
          </p:cNvSpPr>
          <p:nvPr>
            <p:ph type="body" idx="1"/>
          </p:nvPr>
        </p:nvSpPr>
        <p:spPr/>
        <p:txBody>
          <a:bodyPr/>
          <a:lstStyle/>
          <a:p>
            <a:pPr>
              <a:buFontTx/>
              <a:buNone/>
            </a:pPr>
            <a:r>
              <a:rPr lang="en-US" altLang="en-US" sz="2420" b="1" dirty="0">
                <a:solidFill>
                  <a:schemeClr val="tx2"/>
                </a:solidFill>
                <a:latin typeface="Century Gothic" panose="020B0502020202020204" pitchFamily="34" charset="0"/>
              </a:rPr>
              <a:t>BUT…</a:t>
            </a:r>
          </a:p>
          <a:p>
            <a:pPr>
              <a:buFontTx/>
              <a:buNone/>
            </a:pPr>
            <a:r>
              <a:rPr lang="en-US" altLang="en-US" sz="2200" b="1" dirty="0">
                <a:solidFill>
                  <a:schemeClr val="tx1"/>
                </a:solidFill>
                <a:latin typeface="Century Gothic" panose="020B0502020202020204" pitchFamily="34" charset="0"/>
              </a:rPr>
              <a:t>Good data is a </a:t>
            </a:r>
            <a:r>
              <a:rPr lang="en-US" altLang="en-US" sz="2200" b="1" u="sng" dirty="0">
                <a:solidFill>
                  <a:schemeClr val="tx1"/>
                </a:solidFill>
                <a:latin typeface="Century Gothic" panose="020B0502020202020204" pitchFamily="34" charset="0"/>
              </a:rPr>
              <a:t>necessary but not sufficient</a:t>
            </a:r>
            <a:r>
              <a:rPr lang="en-US" altLang="en-US" sz="2200" b="1" dirty="0">
                <a:solidFill>
                  <a:schemeClr val="tx1"/>
                </a:solidFill>
                <a:latin typeface="Century Gothic" panose="020B0502020202020204" pitchFamily="34" charset="0"/>
              </a:rPr>
              <a:t> condition </a:t>
            </a:r>
            <a:r>
              <a:rPr lang="en-US" altLang="en-US" sz="2200" dirty="0">
                <a:latin typeface="Century Gothic" panose="020B0502020202020204" pitchFamily="34" charset="0"/>
              </a:rPr>
              <a:t>for evaluating program impact. </a:t>
            </a:r>
          </a:p>
          <a:p>
            <a:pPr>
              <a:buFontTx/>
              <a:buNone/>
            </a:pPr>
            <a:endParaRPr lang="en-US" altLang="en-US" sz="2200" dirty="0">
              <a:latin typeface="Century Gothic" panose="020B0502020202020204" pitchFamily="34" charset="0"/>
            </a:endParaRPr>
          </a:p>
          <a:p>
            <a:pPr>
              <a:buFontTx/>
              <a:buNone/>
            </a:pPr>
            <a:r>
              <a:rPr lang="en-US" altLang="en-US" sz="2200" dirty="0">
                <a:latin typeface="Century Gothic" panose="020B0502020202020204" pitchFamily="34" charset="0"/>
              </a:rPr>
              <a:t>You need a good evaluation design and a estimation strategy to deal with multiple factors and selection issues.</a:t>
            </a:r>
          </a:p>
          <a:p>
            <a:pPr lvl="1">
              <a:buFontTx/>
              <a:buNone/>
            </a:pPr>
            <a:endParaRPr lang="en-US" altLang="en-US" dirty="0"/>
          </a:p>
          <a:p>
            <a:pPr lvl="1"/>
            <a:endParaRPr lang="en-US" altLang="en-US" dirty="0"/>
          </a:p>
        </p:txBody>
      </p:sp>
    </p:spTree>
    <p:extLst>
      <p:ext uri="{BB962C8B-B14F-4D97-AF65-F5344CB8AC3E}">
        <p14:creationId xmlns:p14="http://schemas.microsoft.com/office/powerpoint/2010/main" val="28476529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163843" name="Rectangle 3"/>
          <p:cNvSpPr>
            <a:spLocks noGrp="1" noChangeArrowheads="1"/>
          </p:cNvSpPr>
          <p:nvPr>
            <p:ph type="body" idx="1"/>
          </p:nvPr>
        </p:nvSpPr>
        <p:spPr>
          <a:xfrm>
            <a:off x="502920" y="304800"/>
            <a:ext cx="9555480" cy="7627620"/>
          </a:xfrm>
          <a:noFill/>
        </p:spPr>
        <p:txBody>
          <a:bodyPr/>
          <a:lstStyle/>
          <a:p>
            <a:pPr marL="670560" indent="-670560">
              <a:lnSpc>
                <a:spcPct val="90000"/>
              </a:lnSpc>
            </a:pPr>
            <a:r>
              <a:rPr lang="en-US" altLang="en-US" sz="3200" b="1" dirty="0">
                <a:solidFill>
                  <a:srgbClr val="A29CC0"/>
                </a:solidFill>
                <a:latin typeface="Century Gothic" panose="020B0502020202020204" pitchFamily="34" charset="0"/>
              </a:rPr>
              <a:t>Non-experimental designs: Design and</a:t>
            </a:r>
          </a:p>
          <a:p>
            <a:pPr marL="670560" indent="-670560">
              <a:lnSpc>
                <a:spcPct val="90000"/>
              </a:lnSpc>
            </a:pPr>
            <a:r>
              <a:rPr lang="en-US" altLang="en-US" sz="3200" b="1" dirty="0">
                <a:solidFill>
                  <a:srgbClr val="A29CC0"/>
                </a:solidFill>
                <a:latin typeface="Century Gothic" panose="020B0502020202020204" pitchFamily="34" charset="0"/>
              </a:rPr>
              <a:t>estimation strategies</a:t>
            </a:r>
          </a:p>
          <a:p>
            <a:pPr marL="670560" indent="-670560">
              <a:lnSpc>
                <a:spcPct val="90000"/>
              </a:lnSpc>
            </a:pPr>
            <a:endParaRPr lang="en-US" altLang="en-US" sz="2200" dirty="0">
              <a:solidFill>
                <a:schemeClr val="tx2"/>
              </a:solidFill>
              <a:latin typeface="Century Gothic" panose="020B0502020202020204" pitchFamily="34" charset="0"/>
            </a:endParaRPr>
          </a:p>
          <a:p>
            <a:pPr marL="670560" indent="-670560">
              <a:lnSpc>
                <a:spcPct val="90000"/>
              </a:lnSpc>
            </a:pPr>
            <a:r>
              <a:rPr lang="en-US" altLang="en-US" b="1" dirty="0">
                <a:solidFill>
                  <a:srgbClr val="66FF33"/>
                </a:solidFill>
                <a:latin typeface="Century Gothic" panose="020B0502020202020204" pitchFamily="34" charset="0"/>
                <a:cs typeface="Arial" panose="020B0604020202020204" pitchFamily="34" charset="0"/>
              </a:rPr>
              <a:t> </a:t>
            </a:r>
            <a:r>
              <a:rPr lang="en-US" altLang="en-US" sz="2200" b="1" u="sng" dirty="0">
                <a:solidFill>
                  <a:schemeClr val="tx2"/>
                </a:solidFill>
                <a:latin typeface="Century Gothic" panose="020B0502020202020204" pitchFamily="34" charset="0"/>
              </a:rPr>
              <a:t>Econometric models:</a:t>
            </a:r>
          </a:p>
          <a:p>
            <a:pPr marL="670560" indent="-670560">
              <a:lnSpc>
                <a:spcPct val="90000"/>
              </a:lnSpc>
              <a:buFont typeface="Wingdings" panose="05000000000000000000" pitchFamily="2" charset="2"/>
              <a:buAutoNum type="romanUcPeriod"/>
            </a:pPr>
            <a:r>
              <a:rPr lang="en-US" altLang="en-US" sz="2200" dirty="0">
                <a:latin typeface="Century Gothic" panose="020B0502020202020204" pitchFamily="34" charset="0"/>
              </a:rPr>
              <a:t>Single-equation program impact model, no self-selection problems (likely you will need to control for clustering/sample design)</a:t>
            </a:r>
          </a:p>
          <a:p>
            <a:pPr marL="670560" indent="-670560">
              <a:lnSpc>
                <a:spcPct val="70000"/>
              </a:lnSpc>
              <a:buFontTx/>
              <a:buAutoNum type="romanUcPeriod"/>
            </a:pPr>
            <a:endParaRPr lang="en-US" altLang="en-US" sz="2200" dirty="0">
              <a:latin typeface="Century Gothic" panose="020B0502020202020204" pitchFamily="34" charset="0"/>
            </a:endParaRPr>
          </a:p>
          <a:p>
            <a:pPr marL="670560" indent="-670560">
              <a:lnSpc>
                <a:spcPct val="90000"/>
              </a:lnSpc>
              <a:buFont typeface="Wingdings" panose="05000000000000000000" pitchFamily="2" charset="2"/>
              <a:buAutoNum type="romanUcPeriod"/>
            </a:pPr>
            <a:r>
              <a:rPr lang="en-US" altLang="en-US" sz="2200" dirty="0">
                <a:latin typeface="Century Gothic" panose="020B0502020202020204" pitchFamily="34" charset="0"/>
              </a:rPr>
              <a:t>If self-selection or targeted program placement:</a:t>
            </a:r>
          </a:p>
          <a:p>
            <a:pPr marL="1173480" lvl="1" indent="-670560">
              <a:lnSpc>
                <a:spcPct val="90000"/>
              </a:lnSpc>
            </a:pPr>
            <a:r>
              <a:rPr lang="en-US" altLang="en-US" sz="2200" dirty="0">
                <a:latin typeface="Century Gothic" panose="020B0502020202020204" pitchFamily="34" charset="0"/>
              </a:rPr>
              <a:t>  + </a:t>
            </a:r>
            <a:r>
              <a:rPr lang="en-US" altLang="en-US" sz="2200" u="sng" dirty="0">
                <a:latin typeface="Century Gothic" panose="020B0502020202020204" pitchFamily="34" charset="0"/>
              </a:rPr>
              <a:t>Instrumental variables</a:t>
            </a:r>
            <a:r>
              <a:rPr lang="en-US" altLang="en-US" sz="2200" dirty="0">
                <a:latin typeface="Century Gothic" panose="020B0502020202020204" pitchFamily="34" charset="0"/>
              </a:rPr>
              <a:t>: Include an equation that models the selection into the program process</a:t>
            </a:r>
          </a:p>
          <a:p>
            <a:pPr marL="1173480" lvl="1" indent="-670560">
              <a:lnSpc>
                <a:spcPct val="40000"/>
              </a:lnSpc>
            </a:pPr>
            <a:endParaRPr lang="en-US" altLang="en-US" sz="2200" dirty="0">
              <a:latin typeface="Century Gothic" panose="020B0502020202020204" pitchFamily="34" charset="0"/>
            </a:endParaRPr>
          </a:p>
          <a:p>
            <a:pPr marL="1173480" lvl="1" indent="-670560">
              <a:lnSpc>
                <a:spcPct val="90000"/>
              </a:lnSpc>
            </a:pPr>
            <a:r>
              <a:rPr lang="en-US" altLang="en-US" sz="2200" dirty="0">
                <a:latin typeface="Century Gothic" panose="020B0502020202020204" pitchFamily="34" charset="0"/>
              </a:rPr>
              <a:t>  + </a:t>
            </a:r>
            <a:r>
              <a:rPr lang="en-US" altLang="en-US" sz="2200" u="sng" dirty="0">
                <a:latin typeface="Century Gothic" panose="020B0502020202020204" pitchFamily="34" charset="0"/>
              </a:rPr>
              <a:t>Longitudinal Data models</a:t>
            </a:r>
            <a:r>
              <a:rPr lang="en-US" altLang="en-US" sz="2200" dirty="0">
                <a:latin typeface="Century Gothic" panose="020B0502020202020204" pitchFamily="34" charset="0"/>
              </a:rPr>
              <a:t>: First differences, dummy variable models, or difference-in-differences models</a:t>
            </a:r>
          </a:p>
          <a:p>
            <a:pPr marL="670560" indent="-670560">
              <a:lnSpc>
                <a:spcPct val="70000"/>
              </a:lnSpc>
              <a:buFontTx/>
              <a:buAutoNum type="romanUcPeriod"/>
            </a:pPr>
            <a:endParaRPr lang="en-US" altLang="en-US" sz="2200" dirty="0">
              <a:latin typeface="Century Gothic" panose="020B0502020202020204" pitchFamily="34" charset="0"/>
            </a:endParaRPr>
          </a:p>
          <a:p>
            <a:pPr marL="1173480" lvl="1" indent="-670560">
              <a:lnSpc>
                <a:spcPct val="30000"/>
              </a:lnSpc>
            </a:pPr>
            <a:endParaRPr lang="en-US" altLang="en-US" sz="2200" dirty="0">
              <a:latin typeface="Century Gothic" panose="020B0502020202020204" pitchFamily="34" charset="0"/>
            </a:endParaRPr>
          </a:p>
          <a:p>
            <a:pPr marL="670560" indent="-670560">
              <a:lnSpc>
                <a:spcPct val="90000"/>
              </a:lnSpc>
            </a:pPr>
            <a:r>
              <a:rPr lang="en-US" altLang="en-US" b="1" dirty="0">
                <a:solidFill>
                  <a:srgbClr val="66FF33"/>
                </a:solidFill>
                <a:latin typeface="Century Gothic" panose="020B0502020202020204" pitchFamily="34" charset="0"/>
                <a:cs typeface="Arial" panose="020B0604020202020204" pitchFamily="34" charset="0"/>
              </a:rPr>
              <a:t> </a:t>
            </a:r>
            <a:r>
              <a:rPr lang="en-US" altLang="en-US" sz="2200" b="1" u="sng" dirty="0">
                <a:solidFill>
                  <a:schemeClr val="tx2"/>
                </a:solidFill>
                <a:latin typeface="Century Gothic" panose="020B0502020202020204" pitchFamily="34" charset="0"/>
              </a:rPr>
              <a:t>Matching Procedures</a:t>
            </a:r>
            <a:r>
              <a:rPr lang="en-US" altLang="en-US" sz="2200" b="1" dirty="0">
                <a:solidFill>
                  <a:schemeClr val="tx2"/>
                </a:solidFill>
                <a:latin typeface="Century Gothic" panose="020B0502020202020204" pitchFamily="34" charset="0"/>
              </a:rPr>
              <a:t>: </a:t>
            </a:r>
          </a:p>
          <a:p>
            <a:pPr marL="1173480" lvl="1" indent="-670560">
              <a:lnSpc>
                <a:spcPct val="90000"/>
              </a:lnSpc>
            </a:pPr>
            <a:r>
              <a:rPr lang="en-US" altLang="en-US" sz="2200" dirty="0">
                <a:latin typeface="Century Gothic" panose="020B0502020202020204" pitchFamily="34" charset="0"/>
              </a:rPr>
              <a:t>  + A popular one: Propensity Score Matching</a:t>
            </a:r>
          </a:p>
          <a:p>
            <a:pPr marL="670560" indent="-670560">
              <a:lnSpc>
                <a:spcPct val="20000"/>
              </a:lnSpc>
            </a:pPr>
            <a:endParaRPr lang="en-US" altLang="en-US" sz="2200" dirty="0">
              <a:latin typeface="Century Gothic" panose="020B0502020202020204" pitchFamily="34" charset="0"/>
            </a:endParaRPr>
          </a:p>
          <a:p>
            <a:pPr marL="670560" indent="-670560">
              <a:lnSpc>
                <a:spcPct val="20000"/>
              </a:lnSpc>
            </a:pPr>
            <a:endParaRPr lang="en-US" altLang="en-US" sz="2200" dirty="0">
              <a:latin typeface="Century Gothic" panose="020B0502020202020204" pitchFamily="34" charset="0"/>
            </a:endParaRPr>
          </a:p>
          <a:p>
            <a:pPr marL="670560" indent="-670560">
              <a:lnSpc>
                <a:spcPct val="90000"/>
              </a:lnSpc>
            </a:pPr>
            <a:r>
              <a:rPr lang="en-US" altLang="en-US" b="1" dirty="0">
                <a:solidFill>
                  <a:srgbClr val="66FF33"/>
                </a:solidFill>
                <a:latin typeface="Century Gothic" panose="020B0502020202020204" pitchFamily="34" charset="0"/>
                <a:cs typeface="Arial" panose="020B0604020202020204" pitchFamily="34" charset="0"/>
              </a:rPr>
              <a:t> </a:t>
            </a:r>
            <a:r>
              <a:rPr lang="en-US" altLang="en-US" sz="2200" b="1" u="sng" dirty="0">
                <a:solidFill>
                  <a:schemeClr val="tx2"/>
                </a:solidFill>
                <a:latin typeface="Century Gothic" panose="020B0502020202020204" pitchFamily="34" charset="0"/>
                <a:cs typeface="Arial" panose="020B0604020202020204" pitchFamily="34" charset="0"/>
              </a:rPr>
              <a:t>Other “clever” approaches:</a:t>
            </a:r>
            <a:r>
              <a:rPr lang="en-US" altLang="en-US" sz="2200" b="1" dirty="0">
                <a:solidFill>
                  <a:schemeClr val="tx2"/>
                </a:solidFill>
                <a:latin typeface="Century Gothic" panose="020B0502020202020204" pitchFamily="34" charset="0"/>
                <a:cs typeface="Arial" panose="020B0604020202020204" pitchFamily="34" charset="0"/>
              </a:rPr>
              <a:t>  </a:t>
            </a:r>
            <a:r>
              <a:rPr lang="en-US" altLang="en-US" sz="2200" dirty="0">
                <a:latin typeface="Century Gothic" panose="020B0502020202020204" pitchFamily="34" charset="0"/>
              </a:rPr>
              <a:t>Regression discontinuity analysis.</a:t>
            </a:r>
          </a:p>
        </p:txBody>
      </p:sp>
    </p:spTree>
    <p:extLst>
      <p:ext uri="{BB962C8B-B14F-4D97-AF65-F5344CB8AC3E}">
        <p14:creationId xmlns:p14="http://schemas.microsoft.com/office/powerpoint/2010/main" val="638841455"/>
      </p:ext>
    </p:extLst>
  </p:cSld>
  <p:clrMapOvr>
    <a:masterClrMapping/>
  </p:clrMapOvr>
  <p:transition>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350211" name="Rectangle 3"/>
          <p:cNvSpPr>
            <a:spLocks noGrp="1" noChangeArrowheads="1"/>
          </p:cNvSpPr>
          <p:nvPr>
            <p:ph type="body" idx="1"/>
          </p:nvPr>
        </p:nvSpPr>
        <p:spPr>
          <a:xfrm>
            <a:off x="125730" y="228600"/>
            <a:ext cx="9806940" cy="6035040"/>
          </a:xfrm>
        </p:spPr>
        <p:txBody>
          <a:bodyPr/>
          <a:lstStyle/>
          <a:p>
            <a:pPr>
              <a:buFontTx/>
              <a:buNone/>
              <a:defRPr/>
            </a:pPr>
            <a:endParaRPr lang="en-US" u="sng" dirty="0"/>
          </a:p>
          <a:p>
            <a:pPr>
              <a:buFontTx/>
              <a:buNone/>
              <a:defRPr/>
            </a:pPr>
            <a:r>
              <a:rPr lang="en-US" sz="3200" b="1" dirty="0">
                <a:solidFill>
                  <a:srgbClr val="A29CC0"/>
                </a:solidFill>
                <a:latin typeface="Century Gothic" panose="020B0502020202020204" pitchFamily="34" charset="0"/>
              </a:rPr>
              <a:t>Retrospective and Prospective Evaluations</a:t>
            </a:r>
          </a:p>
          <a:p>
            <a:pPr>
              <a:buFontTx/>
              <a:buNone/>
              <a:defRPr/>
            </a:pPr>
            <a:endParaRPr lang="en-US" b="1" dirty="0"/>
          </a:p>
          <a:p>
            <a:pPr>
              <a:lnSpc>
                <a:spcPct val="50000"/>
              </a:lnSpc>
              <a:buFontTx/>
              <a:buNone/>
              <a:defRPr/>
            </a:pPr>
            <a:endParaRPr lang="en-US" sz="2200" dirty="0"/>
          </a:p>
          <a:p>
            <a:pPr marL="502920" indent="-502920">
              <a:defRPr/>
            </a:pPr>
            <a:r>
              <a:rPr lang="en-US" sz="2200" u="sng" dirty="0">
                <a:solidFill>
                  <a:schemeClr val="tx2"/>
                </a:solidFill>
                <a:latin typeface="Century Gothic" panose="020B0502020202020204" pitchFamily="34" charset="0"/>
              </a:rPr>
              <a:t>Retrospective evaluation</a:t>
            </a:r>
            <a:r>
              <a:rPr lang="en-US" sz="2200" u="sng" dirty="0">
                <a:latin typeface="Century Gothic" panose="020B0502020202020204" pitchFamily="34" charset="0"/>
              </a:rPr>
              <a:t>:</a:t>
            </a:r>
          </a:p>
          <a:p>
            <a:pPr marL="502920" indent="-502920">
              <a:defRPr/>
            </a:pPr>
            <a:r>
              <a:rPr lang="en-US" sz="2200" dirty="0">
                <a:latin typeface="Century Gothic" panose="020B0502020202020204" pitchFamily="34" charset="0"/>
              </a:rPr>
              <a:t>	- Program is already underway or has ended: Evaluation design </a:t>
            </a:r>
            <a:r>
              <a:rPr lang="en-US" sz="2200" u="sng" dirty="0">
                <a:latin typeface="Century Gothic" panose="020B0502020202020204" pitchFamily="34" charset="0"/>
              </a:rPr>
              <a:t>was not </a:t>
            </a:r>
            <a:r>
              <a:rPr lang="en-US" sz="2200" dirty="0">
                <a:latin typeface="Century Gothic" panose="020B0502020202020204" pitchFamily="34" charset="0"/>
              </a:rPr>
              <a:t>part of program design</a:t>
            </a:r>
          </a:p>
          <a:p>
            <a:pPr marL="502920" indent="-502920">
              <a:defRPr/>
            </a:pPr>
            <a:endParaRPr lang="en-US" sz="1210" dirty="0">
              <a:latin typeface="Century Gothic" panose="020B0502020202020204" pitchFamily="34" charset="0"/>
            </a:endParaRPr>
          </a:p>
          <a:p>
            <a:pPr marL="502920" indent="-502920">
              <a:defRPr/>
            </a:pPr>
            <a:r>
              <a:rPr lang="en-US" sz="2200" dirty="0">
                <a:latin typeface="Century Gothic" panose="020B0502020202020204" pitchFamily="34" charset="0"/>
              </a:rPr>
              <a:t>	- Data are already collected. Sometimes no baseline, no good comparison group</a:t>
            </a:r>
          </a:p>
          <a:p>
            <a:pPr marL="502920" indent="-502920">
              <a:defRPr/>
            </a:pPr>
            <a:endParaRPr lang="en-US" sz="2200" dirty="0">
              <a:latin typeface="Century Gothic" panose="020B0502020202020204" pitchFamily="34" charset="0"/>
            </a:endParaRPr>
          </a:p>
          <a:p>
            <a:pPr marL="502920" indent="-502920">
              <a:defRPr/>
            </a:pPr>
            <a:r>
              <a:rPr lang="en-US" sz="2200" u="sng" dirty="0">
                <a:solidFill>
                  <a:schemeClr val="tx2"/>
                </a:solidFill>
                <a:latin typeface="Century Gothic" panose="020B0502020202020204" pitchFamily="34" charset="0"/>
              </a:rPr>
              <a:t>Prospective evaluation:</a:t>
            </a:r>
          </a:p>
          <a:p>
            <a:pPr marL="502920" indent="-502920">
              <a:defRPr/>
            </a:pPr>
            <a:r>
              <a:rPr lang="en-US" sz="2200" dirty="0">
                <a:latin typeface="Century Gothic" panose="020B0502020202020204" pitchFamily="34" charset="0"/>
              </a:rPr>
              <a:t>	- Evaluation design </a:t>
            </a:r>
            <a:r>
              <a:rPr lang="en-US" sz="2200" u="sng" dirty="0">
                <a:latin typeface="Century Gothic" panose="020B0502020202020204" pitchFamily="34" charset="0"/>
              </a:rPr>
              <a:t>can be integrated</a:t>
            </a:r>
            <a:r>
              <a:rPr lang="en-US" sz="2200" dirty="0">
                <a:latin typeface="Century Gothic" panose="020B0502020202020204" pitchFamily="34" charset="0"/>
              </a:rPr>
              <a:t> into program design</a:t>
            </a:r>
          </a:p>
          <a:p>
            <a:pPr marL="502920" indent="-502920">
              <a:defRPr/>
            </a:pPr>
            <a:r>
              <a:rPr lang="en-US" sz="2200" dirty="0">
                <a:latin typeface="Century Gothic" panose="020B0502020202020204" pitchFamily="34" charset="0"/>
              </a:rPr>
              <a:t>	- It allows to plan appropriately:</a:t>
            </a:r>
          </a:p>
          <a:p>
            <a:pPr marL="502920" indent="-502920">
              <a:defRPr/>
            </a:pPr>
            <a:r>
              <a:rPr lang="en-US" sz="2200" dirty="0">
                <a:latin typeface="Century Gothic" panose="020B0502020202020204" pitchFamily="34" charset="0"/>
              </a:rPr>
              <a:t>		- Identification of a good comparison group</a:t>
            </a:r>
          </a:p>
          <a:p>
            <a:pPr marL="502920" indent="-502920">
              <a:defRPr/>
            </a:pPr>
            <a:r>
              <a:rPr lang="en-US" sz="2200" dirty="0">
                <a:latin typeface="Century Gothic" panose="020B0502020202020204" pitchFamily="34" charset="0"/>
              </a:rPr>
              <a:t>		- Collection of data:  baseline, follow-ups; longitudinal.</a:t>
            </a:r>
          </a:p>
          <a:p>
            <a:pPr marL="502920" indent="-502920">
              <a:defRPr/>
            </a:pPr>
            <a:endParaRPr lang="en-US" sz="2090" dirty="0"/>
          </a:p>
          <a:p>
            <a:pPr>
              <a:lnSpc>
                <a:spcPct val="80000"/>
              </a:lnSpc>
              <a:buFontTx/>
              <a:buNone/>
              <a:defRPr/>
            </a:pPr>
            <a:endParaRPr lang="en-US" sz="2090" dirty="0"/>
          </a:p>
          <a:p>
            <a:pPr>
              <a:lnSpc>
                <a:spcPct val="40000"/>
              </a:lnSpc>
              <a:buFontTx/>
              <a:buNone/>
              <a:defRPr/>
            </a:pPr>
            <a:endParaRPr lang="en-US" sz="2200" dirty="0"/>
          </a:p>
          <a:p>
            <a:pPr>
              <a:lnSpc>
                <a:spcPct val="40000"/>
              </a:lnSpc>
              <a:buFontTx/>
              <a:buNone/>
              <a:defRPr/>
            </a:pPr>
            <a:endParaRPr lang="en-US" sz="2200" dirty="0"/>
          </a:p>
        </p:txBody>
      </p:sp>
    </p:spTree>
    <p:extLst>
      <p:ext uri="{BB962C8B-B14F-4D97-AF65-F5344CB8AC3E}">
        <p14:creationId xmlns:p14="http://schemas.microsoft.com/office/powerpoint/2010/main" val="14973687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0211">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0211">
                                            <p:txEl>
                                              <p:pRg st="5" end="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0211">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50211">
                                            <p:txEl>
                                              <p:pRg st="9" end="9"/>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50211">
                                            <p:txEl>
                                              <p:pRg st="10" end="1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0211">
                                            <p:txEl>
                                              <p:pRg st="11" end="1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50211">
                                            <p:txEl>
                                              <p:pRg st="12" end="12"/>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50211">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350211" name="Rectangle 3"/>
          <p:cNvSpPr>
            <a:spLocks noGrp="1" noChangeArrowheads="1"/>
          </p:cNvSpPr>
          <p:nvPr>
            <p:ph type="body" idx="1"/>
          </p:nvPr>
        </p:nvSpPr>
        <p:spPr>
          <a:xfrm>
            <a:off x="685800" y="304800"/>
            <a:ext cx="9024620" cy="7208520"/>
          </a:xfrm>
        </p:spPr>
        <p:txBody>
          <a:bodyPr/>
          <a:lstStyle/>
          <a:p>
            <a:pPr>
              <a:buFontTx/>
              <a:buNone/>
              <a:defRPr/>
            </a:pPr>
            <a:endParaRPr lang="en-US" sz="1760" u="sng" dirty="0"/>
          </a:p>
          <a:p>
            <a:pPr>
              <a:buFontTx/>
              <a:buNone/>
              <a:defRPr/>
            </a:pPr>
            <a:r>
              <a:rPr lang="en-US" sz="3200" b="1" dirty="0">
                <a:solidFill>
                  <a:srgbClr val="A29CC0"/>
                </a:solidFill>
                <a:latin typeface="Century Gothic" panose="020B0502020202020204" pitchFamily="34" charset="0"/>
              </a:rPr>
              <a:t>Steps for Program Impact Evaluation: </a:t>
            </a:r>
          </a:p>
          <a:p>
            <a:pPr>
              <a:buFontTx/>
              <a:buNone/>
              <a:defRPr/>
            </a:pPr>
            <a:endParaRPr lang="en-US" sz="2200" b="1" dirty="0"/>
          </a:p>
          <a:p>
            <a:pPr>
              <a:buFontTx/>
              <a:buNone/>
              <a:defRPr/>
            </a:pPr>
            <a:endParaRPr lang="en-US" sz="3080" dirty="0">
              <a:latin typeface="Century Gothic" panose="020B0502020202020204" pitchFamily="34" charset="0"/>
            </a:endParaRPr>
          </a:p>
          <a:p>
            <a:pPr marL="502920" indent="-502920">
              <a:buAutoNum type="arabicPeriod"/>
              <a:defRPr/>
            </a:pPr>
            <a:r>
              <a:rPr lang="en-US" sz="2200" dirty="0">
                <a:solidFill>
                  <a:schemeClr val="tx2"/>
                </a:solidFill>
                <a:latin typeface="Century Gothic" panose="020B0502020202020204" pitchFamily="34" charset="0"/>
              </a:rPr>
              <a:t>Define the key questions to be answered by the evaluation </a:t>
            </a:r>
            <a:r>
              <a:rPr lang="en-US" sz="2200" dirty="0">
                <a:latin typeface="Century Gothic" panose="020B0502020202020204" pitchFamily="34" charset="0"/>
              </a:rPr>
              <a:t>            </a:t>
            </a:r>
          </a:p>
          <a:p>
            <a:pPr lvl="1">
              <a:defRPr/>
            </a:pPr>
            <a:r>
              <a:rPr lang="en-US" sz="2200" dirty="0">
                <a:latin typeface="Century Gothic" panose="020B0502020202020204" pitchFamily="34" charset="0"/>
              </a:rPr>
              <a:t>- Be specific and include program managers, the government, and donors. Evaluation questions should be relevant to stakeholders.</a:t>
            </a:r>
          </a:p>
          <a:p>
            <a:pPr marL="502920" indent="-502920">
              <a:defRPr/>
            </a:pPr>
            <a:endParaRPr lang="en-US" sz="2200" dirty="0">
              <a:latin typeface="Century Gothic" panose="020B0502020202020204" pitchFamily="34" charset="0"/>
            </a:endParaRPr>
          </a:p>
          <a:p>
            <a:pPr marL="502920" indent="-502920">
              <a:defRPr/>
            </a:pPr>
            <a:r>
              <a:rPr lang="en-US" sz="2200" dirty="0">
                <a:solidFill>
                  <a:schemeClr val="tx2"/>
                </a:solidFill>
                <a:latin typeface="Century Gothic" panose="020B0502020202020204" pitchFamily="34" charset="0"/>
              </a:rPr>
              <a:t>2. Understand the program well</a:t>
            </a:r>
          </a:p>
          <a:p>
            <a:pPr lvl="1">
              <a:lnSpc>
                <a:spcPct val="80000"/>
              </a:lnSpc>
              <a:defRPr/>
            </a:pPr>
            <a:r>
              <a:rPr lang="en-US" sz="2090" dirty="0">
                <a:latin typeface="Century Gothic" panose="020B0502020202020204" pitchFamily="34" charset="0"/>
              </a:rPr>
              <a:t>- Objectives, outcomes, target population, program activities, delivery mechanism, participation criteria, implementation plan, time frame</a:t>
            </a:r>
          </a:p>
          <a:p>
            <a:pPr>
              <a:lnSpc>
                <a:spcPct val="80000"/>
              </a:lnSpc>
              <a:buFontTx/>
              <a:buNone/>
              <a:defRPr/>
            </a:pPr>
            <a:endParaRPr lang="en-US" sz="2200" dirty="0">
              <a:latin typeface="Century Gothic" panose="020B0502020202020204" pitchFamily="34" charset="0"/>
            </a:endParaRPr>
          </a:p>
          <a:p>
            <a:pPr marL="502920" indent="-502920">
              <a:lnSpc>
                <a:spcPct val="80000"/>
              </a:lnSpc>
              <a:defRPr/>
            </a:pPr>
            <a:r>
              <a:rPr lang="en-US" sz="2200" dirty="0">
                <a:solidFill>
                  <a:schemeClr val="tx2"/>
                </a:solidFill>
                <a:latin typeface="Century Gothic" panose="020B0502020202020204" pitchFamily="34" charset="0"/>
              </a:rPr>
              <a:t>3. Define if the evaluation will be retrospective or prospective</a:t>
            </a:r>
          </a:p>
          <a:p>
            <a:pPr marL="502920" indent="-502920">
              <a:lnSpc>
                <a:spcPct val="80000"/>
              </a:lnSpc>
              <a:defRPr/>
            </a:pPr>
            <a:endParaRPr lang="en-US" sz="2200" dirty="0">
              <a:latin typeface="Century Gothic" panose="020B0502020202020204" pitchFamily="34" charset="0"/>
            </a:endParaRPr>
          </a:p>
          <a:p>
            <a:pPr marL="502920" indent="-502920">
              <a:lnSpc>
                <a:spcPct val="80000"/>
              </a:lnSpc>
              <a:defRPr/>
            </a:pPr>
            <a:r>
              <a:rPr lang="en-US" sz="2200" dirty="0">
                <a:solidFill>
                  <a:schemeClr val="tx2"/>
                </a:solidFill>
                <a:latin typeface="Century Gothic" panose="020B0502020202020204" pitchFamily="34" charset="0"/>
              </a:rPr>
              <a:t>4. Develop a conceptual framework and theory behind the program</a:t>
            </a:r>
          </a:p>
          <a:p>
            <a:pPr lvl="1">
              <a:lnSpc>
                <a:spcPct val="70000"/>
              </a:lnSpc>
              <a:defRPr/>
            </a:pPr>
            <a:r>
              <a:rPr lang="en-US" sz="2200" dirty="0">
                <a:latin typeface="Century Gothic" panose="020B0502020202020204" pitchFamily="34" charset="0"/>
              </a:rPr>
              <a:t>- </a:t>
            </a:r>
            <a:r>
              <a:rPr lang="en-US" sz="2090" dirty="0">
                <a:latin typeface="Century Gothic" panose="020B0502020202020204" pitchFamily="34" charset="0"/>
              </a:rPr>
              <a:t>Identify relevant factors influencing the outcome, and causal pathways linking the program to outcomes</a:t>
            </a:r>
          </a:p>
          <a:p>
            <a:pPr>
              <a:lnSpc>
                <a:spcPct val="40000"/>
              </a:lnSpc>
              <a:buFontTx/>
              <a:buNone/>
              <a:defRPr/>
            </a:pPr>
            <a:endParaRPr lang="en-US" sz="2200" dirty="0">
              <a:latin typeface="Century Gothic" panose="020B0502020202020204" pitchFamily="34" charset="0"/>
            </a:endParaRPr>
          </a:p>
          <a:p>
            <a:pPr>
              <a:lnSpc>
                <a:spcPct val="40000"/>
              </a:lnSpc>
              <a:buFontTx/>
              <a:buNone/>
              <a:defRPr/>
            </a:pPr>
            <a:endParaRPr lang="en-US" sz="2200" dirty="0"/>
          </a:p>
        </p:txBody>
      </p:sp>
    </p:spTree>
    <p:extLst>
      <p:ext uri="{BB962C8B-B14F-4D97-AF65-F5344CB8AC3E}">
        <p14:creationId xmlns:p14="http://schemas.microsoft.com/office/powerpoint/2010/main" val="4768592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0211">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0211">
                                            <p:txEl>
                                              <p:pRg st="5" end="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0211">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0211">
                                            <p:txEl>
                                              <p:pRg st="8" end="8"/>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50211">
                                            <p:txEl>
                                              <p:pRg st="10" end="1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50211">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0211">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350211" name="Rectangle 3"/>
          <p:cNvSpPr>
            <a:spLocks noGrp="1" noChangeArrowheads="1"/>
          </p:cNvSpPr>
          <p:nvPr>
            <p:ph type="body" idx="1"/>
          </p:nvPr>
        </p:nvSpPr>
        <p:spPr>
          <a:xfrm>
            <a:off x="457200" y="198120"/>
            <a:ext cx="9024620" cy="7208520"/>
          </a:xfrm>
        </p:spPr>
        <p:txBody>
          <a:bodyPr/>
          <a:lstStyle/>
          <a:p>
            <a:pPr>
              <a:buFontTx/>
              <a:buNone/>
              <a:defRPr/>
            </a:pPr>
            <a:endParaRPr lang="en-US" sz="1760" u="sng" dirty="0"/>
          </a:p>
          <a:p>
            <a:pPr>
              <a:buFontTx/>
              <a:buNone/>
              <a:defRPr/>
            </a:pPr>
            <a:r>
              <a:rPr lang="en-US" sz="3200" b="1" dirty="0">
                <a:solidFill>
                  <a:srgbClr val="A29CC0"/>
                </a:solidFill>
                <a:latin typeface="Century Gothic" panose="020B0502020202020204" pitchFamily="34" charset="0"/>
              </a:rPr>
              <a:t>Steps for Program Impact Evaluation: </a:t>
            </a:r>
          </a:p>
          <a:p>
            <a:pPr>
              <a:buFontTx/>
              <a:buNone/>
              <a:defRPr/>
            </a:pPr>
            <a:endParaRPr lang="en-US" sz="2200" b="1" dirty="0"/>
          </a:p>
          <a:p>
            <a:pPr marL="502920" indent="-502920">
              <a:defRPr/>
            </a:pPr>
            <a:r>
              <a:rPr lang="en-US" sz="2200" dirty="0">
                <a:solidFill>
                  <a:srgbClr val="1E1860"/>
                </a:solidFill>
              </a:rPr>
              <a:t>5. Define the evaluation design </a:t>
            </a:r>
          </a:p>
          <a:p>
            <a:pPr marL="502920" indent="-502920">
              <a:defRPr/>
            </a:pPr>
            <a:r>
              <a:rPr lang="en-US" sz="2200" dirty="0"/>
              <a:t>	- Experimental or quasi-experimental; mixed methods</a:t>
            </a:r>
          </a:p>
          <a:p>
            <a:pPr marL="502920" indent="-502920">
              <a:defRPr/>
            </a:pPr>
            <a:r>
              <a:rPr lang="en-US" sz="2200" dirty="0"/>
              <a:t>	- Identify the treatment group</a:t>
            </a:r>
          </a:p>
          <a:p>
            <a:pPr marL="502920" indent="-502920">
              <a:defRPr/>
            </a:pPr>
            <a:r>
              <a:rPr lang="en-US" sz="2200" dirty="0"/>
              <a:t>	- Identify the control/comparison group</a:t>
            </a:r>
          </a:p>
          <a:p>
            <a:pPr marL="502920" indent="-502920">
              <a:defRPr/>
            </a:pPr>
            <a:r>
              <a:rPr lang="en-US" sz="2200" dirty="0"/>
              <a:t>	- How the design accounts for:</a:t>
            </a:r>
          </a:p>
          <a:p>
            <a:pPr marL="502920" indent="-502920">
              <a:defRPr/>
            </a:pPr>
            <a:r>
              <a:rPr lang="en-US" sz="2200" dirty="0"/>
              <a:t>		+ Confounding</a:t>
            </a:r>
          </a:p>
          <a:p>
            <a:pPr marL="502920" indent="-502920">
              <a:defRPr/>
            </a:pPr>
            <a:r>
              <a:rPr lang="en-US" sz="2200" dirty="0"/>
              <a:t>		+ Selection processes</a:t>
            </a:r>
          </a:p>
          <a:p>
            <a:pPr marL="502920" indent="-502920">
              <a:defRPr/>
            </a:pPr>
            <a:r>
              <a:rPr lang="en-US" sz="2200" dirty="0"/>
              <a:t>		+ Externalities</a:t>
            </a:r>
          </a:p>
          <a:p>
            <a:pPr marL="502920" indent="-502920">
              <a:defRPr/>
            </a:pPr>
            <a:r>
              <a:rPr lang="en-US" sz="2200" dirty="0"/>
              <a:t>		+ Contamination</a:t>
            </a:r>
          </a:p>
          <a:p>
            <a:pPr marL="502920" indent="-502920">
              <a:defRPr/>
            </a:pPr>
            <a:r>
              <a:rPr lang="en-US" sz="2200" dirty="0"/>
              <a:t>		+ Heterogeneous effects</a:t>
            </a:r>
          </a:p>
          <a:p>
            <a:pPr marL="502920" indent="-502920">
              <a:defRPr/>
            </a:pPr>
            <a:r>
              <a:rPr lang="en-US" sz="2200" dirty="0"/>
              <a:t>		+ Timing of effects</a:t>
            </a:r>
          </a:p>
          <a:p>
            <a:pPr marL="502920" indent="-502920">
              <a:defRPr/>
            </a:pPr>
            <a:r>
              <a:rPr lang="en-US" sz="2200" dirty="0"/>
              <a:t>	- Sample size calculations and sampling design</a:t>
            </a:r>
          </a:p>
          <a:p>
            <a:pPr marL="502920" indent="-502920">
              <a:defRPr/>
            </a:pPr>
            <a:r>
              <a:rPr lang="en-US" sz="2200" dirty="0"/>
              <a:t>	- Specify empirical model and estimation method</a:t>
            </a:r>
          </a:p>
          <a:p>
            <a:pPr marL="502920" indent="-502920">
              <a:defRPr/>
            </a:pPr>
            <a:r>
              <a:rPr lang="en-US" sz="2200" dirty="0"/>
              <a:t>	- Specify data requirements</a:t>
            </a:r>
          </a:p>
          <a:p>
            <a:pPr marL="502920" indent="-502920">
              <a:defRPr/>
            </a:pPr>
            <a:r>
              <a:rPr lang="en-US" sz="2200" dirty="0"/>
              <a:t>	- Qualitative component, if included; integration </a:t>
            </a:r>
            <a:r>
              <a:rPr lang="en-US" sz="2200" dirty="0" err="1"/>
              <a:t>quanti-quali</a:t>
            </a:r>
            <a:endParaRPr lang="en-US" sz="2200" dirty="0"/>
          </a:p>
          <a:p>
            <a:pPr marL="502920" indent="-502920">
              <a:defRPr/>
            </a:pPr>
            <a:r>
              <a:rPr lang="en-US" sz="2200" dirty="0"/>
              <a:t>	- Cost component, if included</a:t>
            </a:r>
          </a:p>
          <a:p>
            <a:pPr>
              <a:lnSpc>
                <a:spcPct val="40000"/>
              </a:lnSpc>
              <a:buFontTx/>
              <a:buNone/>
              <a:defRPr/>
            </a:pPr>
            <a:endParaRPr lang="en-US" sz="2200" dirty="0"/>
          </a:p>
        </p:txBody>
      </p:sp>
    </p:spTree>
    <p:extLst>
      <p:ext uri="{BB962C8B-B14F-4D97-AF65-F5344CB8AC3E}">
        <p14:creationId xmlns:p14="http://schemas.microsoft.com/office/powerpoint/2010/main" val="220825700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0211">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0211">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0211">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50211">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50211">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0211">
                                            <p:txEl>
                                              <p:pRg st="8" end="8"/>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50211">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50211">
                                            <p:txEl>
                                              <p:pRg st="10" end="1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50211">
                                            <p:txEl>
                                              <p:pRg st="11" end="11"/>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350211">
                                            <p:txEl>
                                              <p:pRg st="12" end="12"/>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350211">
                                            <p:txEl>
                                              <p:pRg st="13" end="13"/>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0"/>
                                          </p:stCondLst>
                                        </p:cTn>
                                        <p:tgtEl>
                                          <p:spTgt spid="350211">
                                            <p:txEl>
                                              <p:pRg st="14" end="14"/>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350211">
                                            <p:txEl>
                                              <p:pRg st="15" end="15"/>
                                            </p:txEl>
                                          </p:spTgt>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0"/>
                                          </p:stCondLst>
                                        </p:cTn>
                                        <p:tgtEl>
                                          <p:spTgt spid="350211">
                                            <p:txEl>
                                              <p:pRg st="16" end="16"/>
                                            </p:txEl>
                                          </p:spTgt>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350211">
                                            <p:txEl>
                                              <p:pRg st="17" end="17"/>
                                            </p:txEl>
                                          </p:spTgt>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0"/>
                                          </p:stCondLst>
                                        </p:cTn>
                                        <p:tgtEl>
                                          <p:spTgt spid="350211">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350211" name="Rectangle 3"/>
          <p:cNvSpPr>
            <a:spLocks noGrp="1" noChangeArrowheads="1"/>
          </p:cNvSpPr>
          <p:nvPr>
            <p:ph type="body" idx="1"/>
          </p:nvPr>
        </p:nvSpPr>
        <p:spPr>
          <a:xfrm>
            <a:off x="609600" y="312420"/>
            <a:ext cx="9448800" cy="7459980"/>
          </a:xfrm>
        </p:spPr>
        <p:txBody>
          <a:bodyPr/>
          <a:lstStyle/>
          <a:p>
            <a:pPr>
              <a:buFontTx/>
              <a:buNone/>
            </a:pPr>
            <a:endParaRPr lang="en-US" altLang="en-US" sz="1760" u="sng" dirty="0"/>
          </a:p>
          <a:p>
            <a:pPr>
              <a:buFontTx/>
              <a:buNone/>
            </a:pPr>
            <a:r>
              <a:rPr lang="en-US" altLang="en-US" sz="3200" b="1" dirty="0">
                <a:solidFill>
                  <a:srgbClr val="A29CC0"/>
                </a:solidFill>
                <a:latin typeface="Century Gothic" panose="020B0502020202020204" pitchFamily="34" charset="0"/>
              </a:rPr>
              <a:t>Steps for Program Impact Evaluation: </a:t>
            </a:r>
          </a:p>
          <a:p>
            <a:pPr>
              <a:buFontTx/>
              <a:buNone/>
            </a:pPr>
            <a:endParaRPr lang="en-US" altLang="en-US" sz="2200" dirty="0"/>
          </a:p>
          <a:p>
            <a:pPr>
              <a:lnSpc>
                <a:spcPct val="50000"/>
              </a:lnSpc>
              <a:buFontTx/>
              <a:buNone/>
            </a:pPr>
            <a:endParaRPr lang="en-US" altLang="en-US" sz="3520" dirty="0"/>
          </a:p>
          <a:p>
            <a:pPr>
              <a:lnSpc>
                <a:spcPct val="80000"/>
              </a:lnSpc>
              <a:buFontTx/>
              <a:buNone/>
            </a:pPr>
            <a:r>
              <a:rPr lang="en-US" altLang="en-US" sz="2200" dirty="0">
                <a:solidFill>
                  <a:schemeClr val="tx2"/>
                </a:solidFill>
                <a:latin typeface="Century Gothic" panose="020B0502020202020204" pitchFamily="34" charset="0"/>
              </a:rPr>
              <a:t>6. Implementation of data collection plan</a:t>
            </a:r>
          </a:p>
          <a:p>
            <a:pPr>
              <a:lnSpc>
                <a:spcPct val="80000"/>
              </a:lnSpc>
              <a:buFontTx/>
              <a:buNone/>
            </a:pPr>
            <a:endParaRPr lang="en-US" altLang="en-US" sz="2200" dirty="0">
              <a:solidFill>
                <a:schemeClr val="tx2"/>
              </a:solidFill>
              <a:latin typeface="Century Gothic" panose="020B0502020202020204" pitchFamily="34" charset="0"/>
            </a:endParaRPr>
          </a:p>
          <a:p>
            <a:pPr>
              <a:lnSpc>
                <a:spcPct val="80000"/>
              </a:lnSpc>
              <a:buFontTx/>
              <a:buNone/>
            </a:pPr>
            <a:r>
              <a:rPr lang="en-US" altLang="en-US" sz="2200" dirty="0">
                <a:solidFill>
                  <a:schemeClr val="tx2"/>
                </a:solidFill>
                <a:latin typeface="Century Gothic" panose="020B0502020202020204" pitchFamily="34" charset="0"/>
              </a:rPr>
              <a:t>	- Operationalize relevant factors. </a:t>
            </a:r>
            <a:r>
              <a:rPr lang="en-US" altLang="en-US" sz="2200" dirty="0">
                <a:latin typeface="Century Gothic" panose="020B0502020202020204" pitchFamily="34" charset="0"/>
              </a:rPr>
              <a:t>Select indicators</a:t>
            </a:r>
          </a:p>
          <a:p>
            <a:pPr>
              <a:lnSpc>
                <a:spcPct val="40000"/>
              </a:lnSpc>
              <a:buFontTx/>
              <a:buNone/>
            </a:pPr>
            <a:endParaRPr lang="en-US" altLang="en-US" sz="2200" dirty="0">
              <a:latin typeface="Century Gothic" panose="020B0502020202020204" pitchFamily="34" charset="0"/>
            </a:endParaRPr>
          </a:p>
          <a:p>
            <a:pPr>
              <a:lnSpc>
                <a:spcPct val="90000"/>
              </a:lnSpc>
              <a:buFontTx/>
              <a:buNone/>
            </a:pPr>
            <a:r>
              <a:rPr lang="en-US" altLang="en-US" sz="2200" dirty="0">
                <a:solidFill>
                  <a:schemeClr val="tx2"/>
                </a:solidFill>
                <a:latin typeface="Century Gothic" panose="020B0502020202020204" pitchFamily="34" charset="0"/>
              </a:rPr>
              <a:t>	- Collect data </a:t>
            </a:r>
            <a:r>
              <a:rPr lang="en-US" altLang="en-US" sz="2200" dirty="0">
                <a:latin typeface="Century Gothic" panose="020B0502020202020204" pitchFamily="34" charset="0"/>
              </a:rPr>
              <a:t>according to data requirements from previous 	steps.</a:t>
            </a:r>
          </a:p>
          <a:p>
            <a:pPr>
              <a:lnSpc>
                <a:spcPct val="90000"/>
              </a:lnSpc>
              <a:buFontTx/>
              <a:buNone/>
            </a:pPr>
            <a:endParaRPr lang="en-US" altLang="en-US" sz="2200" dirty="0">
              <a:latin typeface="Century Gothic" panose="020B0502020202020204" pitchFamily="34" charset="0"/>
            </a:endParaRPr>
          </a:p>
          <a:p>
            <a:pPr>
              <a:lnSpc>
                <a:spcPct val="90000"/>
              </a:lnSpc>
              <a:buFontTx/>
              <a:buNone/>
            </a:pPr>
            <a:r>
              <a:rPr lang="en-US" altLang="en-US" sz="2200" dirty="0">
                <a:solidFill>
                  <a:schemeClr val="tx2">
                    <a:lumMod val="75000"/>
                  </a:schemeClr>
                </a:solidFill>
                <a:latin typeface="Century Gothic" panose="020B0502020202020204" pitchFamily="34" charset="0"/>
              </a:rPr>
              <a:t>7. Specify empirical model and estimate it</a:t>
            </a:r>
            <a:r>
              <a:rPr lang="en-US" altLang="en-US" sz="2200" dirty="0">
                <a:latin typeface="Century Gothic" panose="020B0502020202020204" pitchFamily="34" charset="0"/>
              </a:rPr>
              <a:t>, using appropriate estimation procedure</a:t>
            </a:r>
          </a:p>
          <a:p>
            <a:pPr>
              <a:lnSpc>
                <a:spcPct val="90000"/>
              </a:lnSpc>
              <a:buFontTx/>
              <a:buNone/>
            </a:pPr>
            <a:endParaRPr lang="en-US" altLang="en-US" sz="2200" dirty="0">
              <a:latin typeface="Century Gothic" panose="020B0502020202020204" pitchFamily="34" charset="0"/>
            </a:endParaRPr>
          </a:p>
          <a:p>
            <a:pPr>
              <a:lnSpc>
                <a:spcPct val="90000"/>
              </a:lnSpc>
              <a:buFontTx/>
              <a:buNone/>
            </a:pPr>
            <a:r>
              <a:rPr lang="en-US" altLang="en-US" sz="2200" dirty="0">
                <a:solidFill>
                  <a:schemeClr val="tx2">
                    <a:lumMod val="75000"/>
                  </a:schemeClr>
                </a:solidFill>
                <a:latin typeface="Century Gothic" panose="020B0502020202020204" pitchFamily="34" charset="0"/>
              </a:rPr>
              <a:t>8. Examine sensitivity of results</a:t>
            </a:r>
          </a:p>
          <a:p>
            <a:pPr>
              <a:lnSpc>
                <a:spcPct val="90000"/>
              </a:lnSpc>
              <a:buFontTx/>
              <a:buNone/>
            </a:pPr>
            <a:endParaRPr lang="en-US" altLang="en-US" sz="2200" dirty="0">
              <a:solidFill>
                <a:srgbClr val="FFFF00"/>
              </a:solidFill>
              <a:latin typeface="Century Gothic" panose="020B0502020202020204" pitchFamily="34" charset="0"/>
            </a:endParaRPr>
          </a:p>
          <a:p>
            <a:pPr>
              <a:lnSpc>
                <a:spcPct val="90000"/>
              </a:lnSpc>
              <a:buFontTx/>
              <a:buNone/>
            </a:pPr>
            <a:r>
              <a:rPr lang="en-US" altLang="en-US" sz="2200" dirty="0">
                <a:solidFill>
                  <a:schemeClr val="tx2">
                    <a:lumMod val="75000"/>
                  </a:schemeClr>
                </a:solidFill>
                <a:latin typeface="Century Gothic" panose="020B0502020202020204" pitchFamily="34" charset="0"/>
              </a:rPr>
              <a:t>9. Assess program impact</a:t>
            </a:r>
          </a:p>
          <a:p>
            <a:pPr>
              <a:lnSpc>
                <a:spcPct val="90000"/>
              </a:lnSpc>
              <a:buFontTx/>
              <a:buNone/>
            </a:pPr>
            <a:endParaRPr lang="en-US" altLang="en-US" sz="2200" dirty="0">
              <a:solidFill>
                <a:schemeClr val="tx2">
                  <a:lumMod val="75000"/>
                </a:schemeClr>
              </a:solidFill>
              <a:latin typeface="Century Gothic" panose="020B0502020202020204" pitchFamily="34" charset="0"/>
            </a:endParaRPr>
          </a:p>
          <a:p>
            <a:pPr>
              <a:lnSpc>
                <a:spcPct val="90000"/>
              </a:lnSpc>
              <a:buFontTx/>
              <a:buNone/>
            </a:pPr>
            <a:r>
              <a:rPr lang="en-US" altLang="en-US" sz="2200" dirty="0">
                <a:solidFill>
                  <a:schemeClr val="tx2">
                    <a:lumMod val="75000"/>
                  </a:schemeClr>
                </a:solidFill>
                <a:latin typeface="Century Gothic" panose="020B0502020202020204" pitchFamily="34" charset="0"/>
              </a:rPr>
              <a:t>10. Report and disseminate results</a:t>
            </a:r>
            <a:endParaRPr lang="en-US" altLang="en-US" dirty="0">
              <a:solidFill>
                <a:schemeClr val="tx2">
                  <a:lumMod val="75000"/>
                </a:schemeClr>
              </a:solidFill>
              <a:latin typeface="Century Gothic" panose="020B0502020202020204" pitchFamily="34" charset="0"/>
            </a:endParaRPr>
          </a:p>
          <a:p>
            <a:pPr>
              <a:lnSpc>
                <a:spcPct val="80000"/>
              </a:lnSpc>
              <a:buFontTx/>
              <a:buNone/>
            </a:pPr>
            <a:endParaRPr lang="en-US" altLang="en-US" sz="2200" dirty="0"/>
          </a:p>
        </p:txBody>
      </p:sp>
    </p:spTree>
    <p:extLst>
      <p:ext uri="{BB962C8B-B14F-4D97-AF65-F5344CB8AC3E}">
        <p14:creationId xmlns:p14="http://schemas.microsoft.com/office/powerpoint/2010/main" val="42753871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0211">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0211">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0211">
                                            <p:txEl>
                                              <p:pRg st="8" end="8"/>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50211">
                                            <p:txEl>
                                              <p:pRg st="10" end="1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50211">
                                            <p:txEl>
                                              <p:pRg st="12" end="1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0211">
                                            <p:txEl>
                                              <p:pRg st="14" end="1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50211">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1508760" y="3802380"/>
            <a:ext cx="7040880" cy="192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buFontTx/>
              <a:buNone/>
            </a:pPr>
            <a:endParaRPr lang="es-MX" altLang="en-US" sz="2640" b="1">
              <a:solidFill>
                <a:srgbClr val="FFFF66"/>
              </a:solidFill>
            </a:endParaRPr>
          </a:p>
        </p:txBody>
      </p:sp>
      <p:sp>
        <p:nvSpPr>
          <p:cNvPr id="350211" name="Rectangle 3"/>
          <p:cNvSpPr>
            <a:spLocks noGrp="1" noChangeArrowheads="1"/>
          </p:cNvSpPr>
          <p:nvPr>
            <p:ph type="body" idx="1"/>
          </p:nvPr>
        </p:nvSpPr>
        <p:spPr>
          <a:xfrm>
            <a:off x="167640" y="30480"/>
            <a:ext cx="9555480" cy="6957060"/>
          </a:xfrm>
        </p:spPr>
        <p:txBody>
          <a:bodyPr/>
          <a:lstStyle/>
          <a:p>
            <a:pPr>
              <a:buFontTx/>
              <a:buNone/>
            </a:pPr>
            <a:endParaRPr lang="en-US" altLang="en-US" sz="1760" u="sng" dirty="0"/>
          </a:p>
          <a:p>
            <a:pPr>
              <a:buFontTx/>
              <a:buNone/>
            </a:pPr>
            <a:r>
              <a:rPr lang="en-US" altLang="en-US" sz="3200" b="1" dirty="0">
                <a:solidFill>
                  <a:srgbClr val="A29CC0"/>
                </a:solidFill>
                <a:latin typeface="Century Gothic" panose="020B0502020202020204" pitchFamily="34" charset="0"/>
              </a:rPr>
              <a:t>Estimating the empirical model</a:t>
            </a:r>
          </a:p>
          <a:p>
            <a:pPr>
              <a:buFontTx/>
              <a:buNone/>
            </a:pPr>
            <a:endParaRPr lang="en-US" altLang="en-US" sz="2200" dirty="0"/>
          </a:p>
          <a:p>
            <a:pPr>
              <a:lnSpc>
                <a:spcPct val="40000"/>
              </a:lnSpc>
              <a:buFontTx/>
              <a:buNone/>
            </a:pPr>
            <a:endParaRPr lang="en-US" altLang="en-US" sz="2310" dirty="0"/>
          </a:p>
          <a:p>
            <a:pPr>
              <a:lnSpc>
                <a:spcPct val="80000"/>
              </a:lnSpc>
              <a:buFontTx/>
              <a:buNone/>
            </a:pPr>
            <a:endParaRPr lang="en-US" altLang="en-US" sz="2200" dirty="0"/>
          </a:p>
          <a:p>
            <a:pPr>
              <a:lnSpc>
                <a:spcPct val="80000"/>
              </a:lnSpc>
              <a:buFontTx/>
              <a:buNone/>
            </a:pPr>
            <a:r>
              <a:rPr lang="en-US" altLang="en-US" sz="2200" dirty="0">
                <a:latin typeface="Century Gothic" panose="020B0502020202020204" pitchFamily="34" charset="0"/>
              </a:rPr>
              <a:t>Use appropriate estimation procedure</a:t>
            </a:r>
          </a:p>
          <a:p>
            <a:pPr>
              <a:lnSpc>
                <a:spcPct val="80000"/>
              </a:lnSpc>
              <a:buFontTx/>
              <a:buNone/>
            </a:pPr>
            <a:endParaRPr lang="en-US" altLang="en-US" sz="2200" dirty="0">
              <a:latin typeface="Century Gothic" panose="020B0502020202020204" pitchFamily="34" charset="0"/>
            </a:endParaRPr>
          </a:p>
          <a:p>
            <a:pPr>
              <a:lnSpc>
                <a:spcPct val="90000"/>
              </a:lnSpc>
              <a:buFontTx/>
              <a:buNone/>
            </a:pPr>
            <a:r>
              <a:rPr lang="en-US" altLang="en-US" sz="2200" u="sng" dirty="0">
                <a:latin typeface="Century Gothic" panose="020B0502020202020204" pitchFamily="34" charset="0"/>
              </a:rPr>
              <a:t>Criteria</a:t>
            </a:r>
            <a:r>
              <a:rPr lang="en-US" altLang="en-US" sz="2200" dirty="0">
                <a:latin typeface="Century Gothic" panose="020B0502020202020204" pitchFamily="34" charset="0"/>
              </a:rPr>
              <a:t>:</a:t>
            </a:r>
          </a:p>
          <a:p>
            <a:pPr>
              <a:lnSpc>
                <a:spcPct val="90000"/>
              </a:lnSpc>
              <a:buFontTx/>
              <a:buNone/>
            </a:pPr>
            <a:r>
              <a:rPr lang="en-US" altLang="en-US" sz="2200" dirty="0">
                <a:latin typeface="Century Gothic" panose="020B0502020202020204" pitchFamily="34" charset="0"/>
              </a:rPr>
              <a:t>	- Type of dependent variable: continuous, discrete: binary, 	  	categorical</a:t>
            </a:r>
          </a:p>
          <a:p>
            <a:pPr>
              <a:lnSpc>
                <a:spcPct val="90000"/>
              </a:lnSpc>
              <a:buFontTx/>
              <a:buNone/>
            </a:pPr>
            <a:r>
              <a:rPr lang="en-US" altLang="en-US" sz="2200" dirty="0">
                <a:latin typeface="Century Gothic" panose="020B0502020202020204" pitchFamily="34" charset="0"/>
              </a:rPr>
              <a:t>	- Are explanatory factors from multiple levels? </a:t>
            </a:r>
          </a:p>
          <a:p>
            <a:pPr>
              <a:lnSpc>
                <a:spcPct val="90000"/>
              </a:lnSpc>
              <a:buFontTx/>
              <a:buNone/>
            </a:pPr>
            <a:r>
              <a:rPr lang="en-US" altLang="en-US" sz="2200" dirty="0">
                <a:latin typeface="Century Gothic" panose="020B0502020202020204" pitchFamily="34" charset="0"/>
              </a:rPr>
              <a:t>	- Survey design by multiple-stage?</a:t>
            </a:r>
          </a:p>
          <a:p>
            <a:pPr>
              <a:lnSpc>
                <a:spcPct val="90000"/>
              </a:lnSpc>
              <a:buFontTx/>
              <a:buNone/>
            </a:pPr>
            <a:r>
              <a:rPr lang="en-US" altLang="en-US" sz="2200" dirty="0">
                <a:latin typeface="Century Gothic" panose="020B0502020202020204" pitchFamily="34" charset="0"/>
              </a:rPr>
              <a:t>	- Do individuals self-select themselves into programs?</a:t>
            </a:r>
          </a:p>
          <a:p>
            <a:pPr>
              <a:lnSpc>
                <a:spcPct val="120000"/>
              </a:lnSpc>
              <a:buFontTx/>
              <a:buNone/>
            </a:pPr>
            <a:r>
              <a:rPr lang="en-US" altLang="en-US" sz="2200" dirty="0">
                <a:latin typeface="Century Gothic" panose="020B0502020202020204" pitchFamily="34" charset="0"/>
              </a:rPr>
              <a:t>	- Does the program target the placement of services to 	areas?</a:t>
            </a:r>
          </a:p>
          <a:p>
            <a:pPr>
              <a:lnSpc>
                <a:spcPct val="120000"/>
              </a:lnSpc>
              <a:buFontTx/>
              <a:buNone/>
            </a:pPr>
            <a:r>
              <a:rPr lang="en-US" altLang="en-US" sz="2200" dirty="0">
                <a:latin typeface="Century Gothic" panose="020B0502020202020204" pitchFamily="34" charset="0"/>
              </a:rPr>
              <a:t>	- Suspected presence of relevant unobserved factors?</a:t>
            </a:r>
          </a:p>
          <a:p>
            <a:pPr>
              <a:lnSpc>
                <a:spcPct val="90000"/>
              </a:lnSpc>
              <a:buFontTx/>
              <a:buNone/>
            </a:pPr>
            <a:r>
              <a:rPr lang="en-US" altLang="en-US" sz="2200" dirty="0">
                <a:latin typeface="Century Gothic" panose="020B0502020202020204" pitchFamily="34" charset="0"/>
              </a:rPr>
              <a:t>	- Is sample of analysis self-selected? </a:t>
            </a:r>
          </a:p>
          <a:p>
            <a:pPr>
              <a:lnSpc>
                <a:spcPct val="90000"/>
              </a:lnSpc>
              <a:buFontTx/>
              <a:buNone/>
            </a:pPr>
            <a:r>
              <a:rPr lang="en-US" altLang="en-US" sz="2200" dirty="0">
                <a:latin typeface="Century Gothic" panose="020B0502020202020204" pitchFamily="34" charset="0"/>
              </a:rPr>
              <a:t>	- Type of data available: cross sectional or panel?</a:t>
            </a:r>
          </a:p>
        </p:txBody>
      </p:sp>
    </p:spTree>
    <p:extLst>
      <p:ext uri="{BB962C8B-B14F-4D97-AF65-F5344CB8AC3E}">
        <p14:creationId xmlns:p14="http://schemas.microsoft.com/office/powerpoint/2010/main" val="8853946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0211">
                                            <p:txEl>
                                              <p:pRg st="5" end="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0211">
                                            <p:txEl>
                                              <p:pRg st="7" end="7"/>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0211">
                                            <p:txEl>
                                              <p:pRg st="8" end="8"/>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50211">
                                            <p:txEl>
                                              <p:pRg st="9" end="9"/>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50211">
                                            <p:txEl>
                                              <p:pRg st="10" end="1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0211">
                                            <p:txEl>
                                              <p:pRg st="11" end="1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50211">
                                            <p:txEl>
                                              <p:pRg st="12" end="12"/>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50211">
                                            <p:txEl>
                                              <p:pRg st="13" end="13"/>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50211">
                                            <p:txEl>
                                              <p:pRg st="14" end="14"/>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350211">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0" name="Picture 2" descr="mumbojumbo"/>
          <p:cNvPicPr>
            <a:picLocks noChangeAspect="1" noChangeArrowheads="1"/>
          </p:cNvPicPr>
          <p:nvPr/>
        </p:nvPicPr>
        <p:blipFill>
          <a:blip r:embed="rId3">
            <a:extLst>
              <a:ext uri="{28A0092B-C50C-407E-A947-70E740481C1C}">
                <a14:useLocalDpi xmlns:a14="http://schemas.microsoft.com/office/drawing/2010/main" val="0"/>
              </a:ext>
            </a:extLst>
          </a:blip>
          <a:srcRect t="14067" b="5548"/>
          <a:stretch>
            <a:fillRect/>
          </a:stretch>
        </p:blipFill>
        <p:spPr bwMode="auto">
          <a:xfrm>
            <a:off x="2057400" y="1371600"/>
            <a:ext cx="6379380" cy="609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5278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19100" y="533400"/>
            <a:ext cx="8549640" cy="502920"/>
          </a:xfrm>
          <a:noFill/>
        </p:spPr>
        <p:txBody>
          <a:bodyPr lIns="99537" tIns="48895" rIns="99537" bIns="48895" anchor="b"/>
          <a:lstStyle/>
          <a:p>
            <a:pPr algn="l"/>
            <a:r>
              <a:rPr lang="en-US" altLang="en-US" sz="3200" b="1" dirty="0">
                <a:solidFill>
                  <a:srgbClr val="A29CC0"/>
                </a:solidFill>
                <a:latin typeface="Century Gothic" panose="020B0502020202020204" pitchFamily="34" charset="0"/>
              </a:rPr>
              <a:t>II. Impact Evaluation</a:t>
            </a:r>
          </a:p>
        </p:txBody>
      </p:sp>
      <p:sp>
        <p:nvSpPr>
          <p:cNvPr id="30723" name="Rectangle 3"/>
          <p:cNvSpPr>
            <a:spLocks noGrp="1" noChangeArrowheads="1"/>
          </p:cNvSpPr>
          <p:nvPr>
            <p:ph type="body" idx="1"/>
          </p:nvPr>
        </p:nvSpPr>
        <p:spPr>
          <a:xfrm>
            <a:off x="419100" y="1203960"/>
            <a:ext cx="9486900" cy="6118860"/>
          </a:xfrm>
          <a:noFill/>
        </p:spPr>
        <p:txBody>
          <a:bodyPr lIns="99537" tIns="48895" rIns="99537" bIns="48895"/>
          <a:lstStyle/>
          <a:p>
            <a:r>
              <a:rPr lang="en-US" altLang="en-US" sz="2310" u="sng" dirty="0">
                <a:solidFill>
                  <a:schemeClr val="tx2"/>
                </a:solidFill>
                <a:latin typeface="Century Gothic" panose="020B0502020202020204" pitchFamily="34" charset="0"/>
              </a:rPr>
              <a:t>Objectives</a:t>
            </a:r>
            <a:r>
              <a:rPr lang="en-US" altLang="en-US" sz="2310" u="sng" dirty="0">
                <a:latin typeface="Century Gothic" panose="020B0502020202020204" pitchFamily="34" charset="0"/>
              </a:rPr>
              <a:t>:</a:t>
            </a:r>
          </a:p>
          <a:p>
            <a:pPr>
              <a:buFontTx/>
              <a:buNone/>
            </a:pPr>
            <a:r>
              <a:rPr lang="en-US" altLang="en-US" sz="2310" dirty="0">
                <a:latin typeface="Century Gothic" panose="020B0502020202020204" pitchFamily="34" charset="0"/>
              </a:rPr>
              <a:t> - How much of the observed change in the outcome can be   </a:t>
            </a:r>
            <a:r>
              <a:rPr lang="en-US" altLang="en-US" sz="2310" u="sng" dirty="0">
                <a:latin typeface="Century Gothic" panose="020B0502020202020204" pitchFamily="34" charset="0"/>
              </a:rPr>
              <a:t>attributed</a:t>
            </a:r>
            <a:r>
              <a:rPr lang="en-US" altLang="en-US" sz="2310" dirty="0">
                <a:latin typeface="Century Gothic" panose="020B0502020202020204" pitchFamily="34" charset="0"/>
              </a:rPr>
              <a:t> to the program and not to other factors?</a:t>
            </a:r>
          </a:p>
          <a:p>
            <a:pPr>
              <a:buFontTx/>
              <a:buNone/>
            </a:pPr>
            <a:endParaRPr lang="en-US" altLang="en-US" sz="2310" dirty="0">
              <a:latin typeface="Century Gothic" panose="020B0502020202020204" pitchFamily="34" charset="0"/>
            </a:endParaRPr>
          </a:p>
          <a:p>
            <a:pPr>
              <a:lnSpc>
                <a:spcPct val="50000"/>
              </a:lnSpc>
              <a:buFontTx/>
              <a:buNone/>
            </a:pPr>
            <a:endParaRPr lang="en-US" altLang="en-US" sz="2310" dirty="0">
              <a:latin typeface="Century Gothic" panose="020B0502020202020204" pitchFamily="34" charset="0"/>
            </a:endParaRPr>
          </a:p>
          <a:p>
            <a:pPr>
              <a:lnSpc>
                <a:spcPct val="80000"/>
              </a:lnSpc>
            </a:pPr>
            <a:r>
              <a:rPr lang="en-US" altLang="en-US" sz="2310" u="sng" dirty="0">
                <a:solidFill>
                  <a:schemeClr val="tx2"/>
                </a:solidFill>
                <a:latin typeface="Century Gothic" panose="020B0502020202020204" pitchFamily="34" charset="0"/>
              </a:rPr>
              <a:t>Characteristics</a:t>
            </a:r>
            <a:r>
              <a:rPr lang="en-US" altLang="en-US" sz="2310" dirty="0">
                <a:solidFill>
                  <a:schemeClr val="tx2"/>
                </a:solidFill>
                <a:latin typeface="Century Gothic" panose="020B0502020202020204" pitchFamily="34" charset="0"/>
              </a:rPr>
              <a:t>:</a:t>
            </a:r>
          </a:p>
          <a:p>
            <a:pPr>
              <a:lnSpc>
                <a:spcPct val="80000"/>
              </a:lnSpc>
              <a:buFontTx/>
              <a:buNone/>
            </a:pPr>
            <a:endParaRPr lang="en-US" altLang="en-US" sz="2310" dirty="0">
              <a:latin typeface="Century Gothic" panose="020B0502020202020204" pitchFamily="34" charset="0"/>
            </a:endParaRPr>
          </a:p>
          <a:p>
            <a:pPr>
              <a:lnSpc>
                <a:spcPct val="80000"/>
              </a:lnSpc>
              <a:buFontTx/>
              <a:buNone/>
            </a:pPr>
            <a:r>
              <a:rPr lang="en-US" altLang="en-US" sz="2310" dirty="0">
                <a:solidFill>
                  <a:schemeClr val="tx1"/>
                </a:solidFill>
                <a:latin typeface="Century Gothic" panose="020B0502020202020204" pitchFamily="34" charset="0"/>
              </a:rPr>
              <a:t>- </a:t>
            </a:r>
            <a:r>
              <a:rPr lang="en-US" altLang="en-US" sz="2310" b="1" u="sng" dirty="0">
                <a:solidFill>
                  <a:schemeClr val="tx1"/>
                </a:solidFill>
                <a:latin typeface="Century Gothic" panose="020B0502020202020204" pitchFamily="34" charset="0"/>
              </a:rPr>
              <a:t>Key issues</a:t>
            </a:r>
            <a:r>
              <a:rPr lang="en-US" altLang="en-US" sz="2310" b="1" dirty="0">
                <a:latin typeface="Century Gothic" panose="020B0502020202020204" pitchFamily="34" charset="0"/>
              </a:rPr>
              <a:t>: </a:t>
            </a:r>
            <a:r>
              <a:rPr lang="en-US" altLang="en-US" sz="2310" dirty="0">
                <a:latin typeface="Century Gothic" panose="020B0502020202020204" pitchFamily="34" charset="0"/>
              </a:rPr>
              <a:t> causality, quantification of program effect</a:t>
            </a:r>
          </a:p>
          <a:p>
            <a:pPr>
              <a:buFontTx/>
              <a:buNone/>
            </a:pPr>
            <a:endParaRPr lang="en-US" altLang="en-US" sz="660" dirty="0">
              <a:latin typeface="Century Gothic" panose="020B0502020202020204" pitchFamily="34" charset="0"/>
            </a:endParaRPr>
          </a:p>
          <a:p>
            <a:pPr>
              <a:spcBef>
                <a:spcPct val="25000"/>
              </a:spcBef>
              <a:buFontTx/>
              <a:buNone/>
            </a:pPr>
            <a:r>
              <a:rPr lang="en-US" altLang="en-US" sz="2310" dirty="0">
                <a:latin typeface="Century Gothic" panose="020B0502020202020204" pitchFamily="34" charset="0"/>
              </a:rPr>
              <a:t>	</a:t>
            </a:r>
          </a:p>
          <a:p>
            <a:pPr>
              <a:lnSpc>
                <a:spcPct val="40000"/>
              </a:lnSpc>
              <a:spcBef>
                <a:spcPct val="25000"/>
              </a:spcBef>
              <a:buFontTx/>
              <a:buNone/>
            </a:pPr>
            <a:endParaRPr lang="en-US" altLang="en-US" sz="2310" dirty="0">
              <a:latin typeface="Century Gothic" panose="020B0502020202020204" pitchFamily="34" charset="0"/>
            </a:endParaRPr>
          </a:p>
          <a:p>
            <a:pPr>
              <a:spcBef>
                <a:spcPct val="25000"/>
              </a:spcBef>
              <a:buFontTx/>
              <a:buNone/>
            </a:pPr>
            <a:r>
              <a:rPr lang="en-US" altLang="en-US" sz="2200" b="1" u="sng" dirty="0">
                <a:solidFill>
                  <a:schemeClr val="tx1"/>
                </a:solidFill>
                <a:latin typeface="Century Gothic" panose="020B0502020202020204" pitchFamily="34" charset="0"/>
              </a:rPr>
              <a:t>Note:</a:t>
            </a:r>
            <a:r>
              <a:rPr lang="en-US" altLang="en-US" sz="2200" dirty="0">
                <a:solidFill>
                  <a:schemeClr val="tx1"/>
                </a:solidFill>
                <a:latin typeface="Century Gothic" panose="020B0502020202020204" pitchFamily="34" charset="0"/>
              </a:rPr>
              <a:t> </a:t>
            </a:r>
            <a:r>
              <a:rPr lang="en-US" altLang="en-US" sz="2200" dirty="0">
                <a:latin typeface="Century Gothic" panose="020B0502020202020204" pitchFamily="34" charset="0"/>
              </a:rPr>
              <a:t>Program monitoring tells you that a change occurred; </a:t>
            </a:r>
          </a:p>
          <a:p>
            <a:pPr>
              <a:spcBef>
                <a:spcPct val="25000"/>
              </a:spcBef>
              <a:buFontTx/>
              <a:buNone/>
            </a:pPr>
            <a:r>
              <a:rPr lang="en-US" altLang="en-US" sz="2200" dirty="0">
                <a:latin typeface="Century Gothic" panose="020B0502020202020204" pitchFamily="34" charset="0"/>
              </a:rPr>
              <a:t>impact evaluation tells you whether it was due to the program</a:t>
            </a:r>
          </a:p>
          <a:p>
            <a:pPr>
              <a:lnSpc>
                <a:spcPct val="80000"/>
              </a:lnSpc>
              <a:buFontTx/>
              <a:buNone/>
            </a:pPr>
            <a:endParaRPr lang="en-US" altLang="en-US" sz="2200" dirty="0">
              <a:latin typeface="Century Gothic" panose="020B0502020202020204" pitchFamily="34" charset="0"/>
            </a:endParaRPr>
          </a:p>
          <a:p>
            <a:pPr>
              <a:lnSpc>
                <a:spcPct val="80000"/>
              </a:lnSpc>
              <a:buFontTx/>
              <a:buNone/>
            </a:pPr>
            <a:endParaRPr lang="en-US" altLang="en-US" sz="2200" b="1" u="sng" dirty="0">
              <a:solidFill>
                <a:schemeClr val="tx1"/>
              </a:solidFill>
              <a:latin typeface="Century Gothic" panose="020B0502020202020204" pitchFamily="34" charset="0"/>
            </a:endParaRPr>
          </a:p>
          <a:p>
            <a:pPr>
              <a:lnSpc>
                <a:spcPct val="80000"/>
              </a:lnSpc>
              <a:buFontTx/>
              <a:buNone/>
            </a:pPr>
            <a:r>
              <a:rPr lang="en-US" altLang="en-US" sz="2200" b="1" u="sng" dirty="0">
                <a:solidFill>
                  <a:schemeClr val="tx1"/>
                </a:solidFill>
                <a:latin typeface="Century Gothic" panose="020B0502020202020204" pitchFamily="34" charset="0"/>
              </a:rPr>
              <a:t>Important</a:t>
            </a:r>
            <a:r>
              <a:rPr lang="en-US" altLang="en-US" sz="2200" b="1" dirty="0">
                <a:solidFill>
                  <a:schemeClr val="tx1"/>
                </a:solidFill>
                <a:latin typeface="Century Gothic" panose="020B0502020202020204" pitchFamily="34" charset="0"/>
              </a:rPr>
              <a:t>:</a:t>
            </a:r>
            <a:r>
              <a:rPr lang="en-US" altLang="en-US" sz="2200" dirty="0">
                <a:latin typeface="Century Gothic" panose="020B0502020202020204" pitchFamily="34" charset="0"/>
              </a:rPr>
              <a:t> Impact evaluation is not about monitoring final outcomes!</a:t>
            </a:r>
          </a:p>
          <a:p>
            <a:pPr>
              <a:buFontTx/>
              <a:buNone/>
            </a:pPr>
            <a:r>
              <a:rPr lang="en-US" altLang="en-US" sz="1980" dirty="0"/>
              <a:t>				</a:t>
            </a:r>
          </a:p>
        </p:txBody>
      </p:sp>
    </p:spTree>
    <p:extLst>
      <p:ext uri="{BB962C8B-B14F-4D97-AF65-F5344CB8AC3E}">
        <p14:creationId xmlns:p14="http://schemas.microsoft.com/office/powerpoint/2010/main" val="1465704911"/>
      </p:ext>
    </p:extLst>
  </p:cSld>
  <p:clrMapOvr>
    <a:masterClrMapping/>
  </p:clrMapOvr>
  <p:transition>
    <p:wipe dir="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9881" y="3048000"/>
            <a:ext cx="3931919" cy="1311128"/>
          </a:xfrm>
          <a:prstGeom prst="rect">
            <a:avLst/>
          </a:prstGeom>
          <a:noFill/>
        </p:spPr>
        <p:txBody>
          <a:bodyPr wrap="square">
            <a:spAutoFit/>
          </a:bodyPr>
          <a:lstStyle/>
          <a:p>
            <a:pPr>
              <a:defRPr/>
            </a:pPr>
            <a:r>
              <a:rPr lang="en-US" sz="7920" b="1" dirty="0">
                <a:latin typeface="Century Gothic" panose="020B0502020202020204" pitchFamily="34" charset="0"/>
              </a:rPr>
              <a:t>Thanks</a:t>
            </a:r>
            <a:r>
              <a:rPr lang="en-US" sz="7920" dirty="0">
                <a:latin typeface="Century Gothic" panose="020B0502020202020204" pitchFamily="34" charset="0"/>
              </a:rPr>
              <a:t>!</a:t>
            </a:r>
          </a:p>
        </p:txBody>
      </p:sp>
    </p:spTree>
    <p:extLst>
      <p:ext uri="{BB962C8B-B14F-4D97-AF65-F5344CB8AC3E}">
        <p14:creationId xmlns:p14="http://schemas.microsoft.com/office/powerpoint/2010/main" val="224962244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Content Placeholder 2"/>
          <p:cNvSpPr>
            <a:spLocks noGrp="1"/>
          </p:cNvSpPr>
          <p:nvPr>
            <p:ph idx="1"/>
          </p:nvPr>
        </p:nvSpPr>
        <p:spPr>
          <a:xfrm>
            <a:off x="381000" y="381000"/>
            <a:ext cx="8549640" cy="5354320"/>
          </a:xfrm>
        </p:spPr>
        <p:txBody>
          <a:bodyPr/>
          <a:lstStyle/>
          <a:p>
            <a:r>
              <a:rPr lang="en-US" altLang="en-US" sz="3200" b="1" dirty="0">
                <a:solidFill>
                  <a:srgbClr val="A29CC0"/>
                </a:solidFill>
                <a:latin typeface="Century Gothic" panose="020B0502020202020204" pitchFamily="34" charset="0"/>
              </a:rPr>
              <a:t>Additional Slides</a:t>
            </a:r>
          </a:p>
          <a:p>
            <a:endParaRPr lang="en-US" altLang="en-US" dirty="0"/>
          </a:p>
        </p:txBody>
      </p:sp>
    </p:spTree>
    <p:extLst>
      <p:ext uri="{BB962C8B-B14F-4D97-AF65-F5344CB8AC3E}">
        <p14:creationId xmlns:p14="http://schemas.microsoft.com/office/powerpoint/2010/main" val="36160061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698536394"/>
              </p:ext>
            </p:extLst>
          </p:nvPr>
        </p:nvGraphicFramePr>
        <p:xfrm>
          <a:off x="1306386" y="1905980"/>
          <a:ext cx="8000089" cy="4277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1" name="14 Rectángulo"/>
          <p:cNvSpPr>
            <a:spLocks noChangeArrowheads="1"/>
          </p:cNvSpPr>
          <p:nvPr/>
        </p:nvSpPr>
        <p:spPr bwMode="auto">
          <a:xfrm>
            <a:off x="6693377" y="2064862"/>
            <a:ext cx="2257901" cy="1446550"/>
          </a:xfrm>
          <a:prstGeom prst="rect">
            <a:avLst/>
          </a:prstGeom>
          <a:noFill/>
          <a:ln>
            <a:noFill/>
          </a:ln>
          <a:extLst/>
        </p:spPr>
        <p:txBody>
          <a:bodyPr>
            <a:spAutoFit/>
          </a:bodyPr>
          <a:lstStyle/>
          <a:p>
            <a:pPr algn="r">
              <a:defRPr/>
            </a:pPr>
            <a:r>
              <a:rPr lang="es-MX" sz="2200" dirty="0" err="1">
                <a:latin typeface="Century Gothic" panose="020B0502020202020204" pitchFamily="34" charset="0"/>
              </a:rPr>
              <a:t>To</a:t>
            </a:r>
            <a:r>
              <a:rPr lang="es-MX" sz="2200" dirty="0">
                <a:latin typeface="Century Gothic" panose="020B0502020202020204" pitchFamily="34" charset="0"/>
              </a:rPr>
              <a:t> show </a:t>
            </a:r>
            <a:r>
              <a:rPr lang="es-MX" sz="2200" dirty="0" err="1">
                <a:latin typeface="Century Gothic" panose="020B0502020202020204" pitchFamily="34" charset="0"/>
              </a:rPr>
              <a:t>what</a:t>
            </a:r>
            <a:r>
              <a:rPr lang="es-MX" sz="2200" dirty="0">
                <a:latin typeface="Century Gothic" panose="020B0502020202020204" pitchFamily="34" charset="0"/>
              </a:rPr>
              <a:t> </a:t>
            </a:r>
            <a:r>
              <a:rPr lang="es-MX" sz="2200" dirty="0" err="1">
                <a:latin typeface="Century Gothic" panose="020B0502020202020204" pitchFamily="34" charset="0"/>
              </a:rPr>
              <a:t>was</a:t>
            </a:r>
            <a:r>
              <a:rPr lang="es-MX" sz="2200" dirty="0">
                <a:latin typeface="Century Gothic" panose="020B0502020202020204" pitchFamily="34" charset="0"/>
              </a:rPr>
              <a:t> </a:t>
            </a:r>
            <a:r>
              <a:rPr lang="es-MX" sz="2200" dirty="0" err="1">
                <a:latin typeface="Century Gothic" panose="020B0502020202020204" pitchFamily="34" charset="0"/>
              </a:rPr>
              <a:t>obtained</a:t>
            </a:r>
            <a:r>
              <a:rPr lang="es-MX" sz="2200" dirty="0">
                <a:latin typeface="Century Gothic" panose="020B0502020202020204" pitchFamily="34" charset="0"/>
              </a:rPr>
              <a:t> </a:t>
            </a:r>
            <a:r>
              <a:rPr lang="es-MX" sz="2200" dirty="0" err="1">
                <a:latin typeface="Century Gothic" panose="020B0502020202020204" pitchFamily="34" charset="0"/>
              </a:rPr>
              <a:t>with</a:t>
            </a:r>
            <a:r>
              <a:rPr lang="es-MX" sz="2200" dirty="0">
                <a:latin typeface="Century Gothic" panose="020B0502020202020204" pitchFamily="34" charset="0"/>
              </a:rPr>
              <a:t> </a:t>
            </a:r>
            <a:r>
              <a:rPr lang="es-MX" sz="2200" dirty="0" err="1">
                <a:latin typeface="Century Gothic" panose="020B0502020202020204" pitchFamily="34" charset="0"/>
              </a:rPr>
              <a:t>public</a:t>
            </a:r>
            <a:r>
              <a:rPr lang="es-MX" sz="2200" dirty="0">
                <a:latin typeface="Century Gothic" panose="020B0502020202020204" pitchFamily="34" charset="0"/>
              </a:rPr>
              <a:t> </a:t>
            </a:r>
            <a:r>
              <a:rPr lang="es-MX" sz="2200" dirty="0" err="1">
                <a:latin typeface="Century Gothic" panose="020B0502020202020204" pitchFamily="34" charset="0"/>
              </a:rPr>
              <a:t>resources</a:t>
            </a:r>
            <a:endParaRPr lang="es-MX" sz="2200" dirty="0">
              <a:latin typeface="Century Gothic" panose="020B0502020202020204" pitchFamily="34" charset="0"/>
            </a:endParaRPr>
          </a:p>
        </p:txBody>
      </p:sp>
      <p:sp>
        <p:nvSpPr>
          <p:cNvPr id="7172" name="15 Rectángulo"/>
          <p:cNvSpPr>
            <a:spLocks noChangeArrowheads="1"/>
          </p:cNvSpPr>
          <p:nvPr/>
        </p:nvSpPr>
        <p:spPr bwMode="auto">
          <a:xfrm>
            <a:off x="3101340" y="6212205"/>
            <a:ext cx="4515803" cy="430887"/>
          </a:xfrm>
          <a:prstGeom prst="rect">
            <a:avLst/>
          </a:prstGeom>
          <a:noFill/>
          <a:ln>
            <a:noFill/>
          </a:ln>
          <a:extLst/>
        </p:spPr>
        <p:txBody>
          <a:bodyPr>
            <a:spAutoFit/>
          </a:bodyPr>
          <a:lstStyle/>
          <a:p>
            <a:pPr algn="r">
              <a:defRPr/>
            </a:pPr>
            <a:r>
              <a:rPr lang="es-MX" sz="2200" dirty="0" err="1">
                <a:latin typeface="Century Gothic" panose="020B0502020202020204" pitchFamily="34" charset="0"/>
              </a:rPr>
              <a:t>To</a:t>
            </a:r>
            <a:r>
              <a:rPr lang="es-MX" sz="2200" dirty="0">
                <a:latin typeface="Century Gothic" panose="020B0502020202020204" pitchFamily="34" charset="0"/>
              </a:rPr>
              <a:t> </a:t>
            </a:r>
            <a:r>
              <a:rPr lang="es-MX" sz="2200" dirty="0" err="1">
                <a:latin typeface="Century Gothic" panose="020B0502020202020204" pitchFamily="34" charset="0"/>
              </a:rPr>
              <a:t>identify</a:t>
            </a:r>
            <a:r>
              <a:rPr lang="es-MX" sz="2200" dirty="0">
                <a:latin typeface="Century Gothic" panose="020B0502020202020204" pitchFamily="34" charset="0"/>
              </a:rPr>
              <a:t> </a:t>
            </a:r>
            <a:r>
              <a:rPr lang="es-MX" sz="2200" dirty="0" err="1">
                <a:latin typeface="Century Gothic" panose="020B0502020202020204" pitchFamily="34" charset="0"/>
              </a:rPr>
              <a:t>good</a:t>
            </a:r>
            <a:r>
              <a:rPr lang="es-MX" sz="2200" dirty="0">
                <a:latin typeface="Century Gothic" panose="020B0502020202020204" pitchFamily="34" charset="0"/>
              </a:rPr>
              <a:t> </a:t>
            </a:r>
            <a:r>
              <a:rPr lang="es-MX" sz="2200" dirty="0" err="1">
                <a:latin typeface="Century Gothic" panose="020B0502020202020204" pitchFamily="34" charset="0"/>
              </a:rPr>
              <a:t>interventions</a:t>
            </a:r>
            <a:endParaRPr lang="es-MX" sz="2200" dirty="0">
              <a:latin typeface="Century Gothic" panose="020B0502020202020204" pitchFamily="34" charset="0"/>
            </a:endParaRPr>
          </a:p>
        </p:txBody>
      </p:sp>
      <p:sp>
        <p:nvSpPr>
          <p:cNvPr id="7173" name="16 Rectángulo"/>
          <p:cNvSpPr>
            <a:spLocks noChangeArrowheads="1"/>
          </p:cNvSpPr>
          <p:nvPr/>
        </p:nvSpPr>
        <p:spPr bwMode="auto">
          <a:xfrm>
            <a:off x="235744" y="1691165"/>
            <a:ext cx="3129280" cy="3816429"/>
          </a:xfrm>
          <a:prstGeom prst="rect">
            <a:avLst/>
          </a:prstGeom>
          <a:noFill/>
          <a:ln>
            <a:noFill/>
          </a:ln>
          <a:extLst/>
        </p:spPr>
        <p:txBody>
          <a:bodyPr>
            <a:spAutoFit/>
          </a:bodyPr>
          <a:lstStyle/>
          <a:p>
            <a:pPr>
              <a:defRPr/>
            </a:pPr>
            <a:r>
              <a:rPr lang="es-MX" sz="2200" b="1" u="sng" dirty="0" err="1">
                <a:latin typeface="Century Gothic" panose="020B0502020202020204" pitchFamily="34" charset="0"/>
              </a:rPr>
              <a:t>Policies</a:t>
            </a:r>
            <a:r>
              <a:rPr lang="es-MX" sz="2200" b="1" u="sng" dirty="0">
                <a:latin typeface="Century Gothic" panose="020B0502020202020204" pitchFamily="34" charset="0"/>
              </a:rPr>
              <a:t> </a:t>
            </a:r>
            <a:r>
              <a:rPr lang="es-MX" sz="2200" b="1" u="sng" dirty="0" err="1">
                <a:latin typeface="Century Gothic" panose="020B0502020202020204" pitchFamily="34" charset="0"/>
              </a:rPr>
              <a:t>based</a:t>
            </a:r>
            <a:r>
              <a:rPr lang="es-MX" sz="2200" b="1" u="sng" dirty="0">
                <a:latin typeface="Century Gothic" panose="020B0502020202020204" pitchFamily="34" charset="0"/>
              </a:rPr>
              <a:t> </a:t>
            </a:r>
            <a:r>
              <a:rPr lang="es-MX" sz="2200" b="1" u="sng" dirty="0" err="1">
                <a:latin typeface="Century Gothic" panose="020B0502020202020204" pitchFamily="34" charset="0"/>
              </a:rPr>
              <a:t>on</a:t>
            </a:r>
            <a:r>
              <a:rPr lang="es-MX" sz="2200" b="1" u="sng" dirty="0">
                <a:latin typeface="Century Gothic" panose="020B0502020202020204" pitchFamily="34" charset="0"/>
              </a:rPr>
              <a:t> </a:t>
            </a:r>
            <a:r>
              <a:rPr lang="es-MX" sz="2200" b="1" u="sng" dirty="0" err="1">
                <a:latin typeface="Century Gothic" panose="020B0502020202020204" pitchFamily="34" charset="0"/>
              </a:rPr>
              <a:t>evidence</a:t>
            </a:r>
            <a:r>
              <a:rPr lang="es-MX" sz="2200" b="1" dirty="0">
                <a:latin typeface="Century Gothic" panose="020B0502020202020204" pitchFamily="34" charset="0"/>
              </a:rPr>
              <a:t>: </a:t>
            </a:r>
          </a:p>
          <a:p>
            <a:pPr>
              <a:defRPr/>
            </a:pPr>
            <a:r>
              <a:rPr lang="es-MX" sz="2200" dirty="0">
                <a:latin typeface="Century Gothic" panose="020B0502020202020204" pitchFamily="34" charset="0"/>
              </a:rPr>
              <a:t>- </a:t>
            </a:r>
            <a:r>
              <a:rPr lang="es-MX" sz="2200" dirty="0" err="1">
                <a:latin typeface="Century Gothic" panose="020B0502020202020204" pitchFamily="34" charset="0"/>
              </a:rPr>
              <a:t>Efficiency</a:t>
            </a:r>
            <a:r>
              <a:rPr lang="es-MX" sz="2200" dirty="0">
                <a:latin typeface="Century Gothic" panose="020B0502020202020204" pitchFamily="34" charset="0"/>
              </a:rPr>
              <a:t> </a:t>
            </a:r>
            <a:r>
              <a:rPr lang="es-MX" sz="2200" dirty="0" err="1">
                <a:latin typeface="Century Gothic" panose="020B0502020202020204" pitchFamily="34" charset="0"/>
              </a:rPr>
              <a:t>on</a:t>
            </a:r>
            <a:r>
              <a:rPr lang="es-MX" sz="2200" dirty="0">
                <a:latin typeface="Century Gothic" panose="020B0502020202020204" pitchFamily="34" charset="0"/>
              </a:rPr>
              <a:t> </a:t>
            </a:r>
            <a:r>
              <a:rPr lang="es-MX" sz="2200" dirty="0" err="1">
                <a:latin typeface="Century Gothic" panose="020B0502020202020204" pitchFamily="34" charset="0"/>
              </a:rPr>
              <a:t>public</a:t>
            </a:r>
            <a:r>
              <a:rPr lang="es-MX" sz="2200" dirty="0">
                <a:latin typeface="Century Gothic" panose="020B0502020202020204" pitchFamily="34" charset="0"/>
              </a:rPr>
              <a:t> </a:t>
            </a:r>
            <a:r>
              <a:rPr lang="es-MX" sz="2200" dirty="0" err="1">
                <a:latin typeface="Century Gothic" panose="020B0502020202020204" pitchFamily="34" charset="0"/>
              </a:rPr>
              <a:t>spending</a:t>
            </a:r>
            <a:endParaRPr lang="es-MX" sz="2200" dirty="0">
              <a:latin typeface="Century Gothic" panose="020B0502020202020204" pitchFamily="34" charset="0"/>
            </a:endParaRPr>
          </a:p>
          <a:p>
            <a:pPr>
              <a:defRPr/>
            </a:pPr>
            <a:endParaRPr lang="es-MX" sz="2200" dirty="0">
              <a:latin typeface="Century Gothic" panose="020B0502020202020204" pitchFamily="34" charset="0"/>
            </a:endParaRPr>
          </a:p>
          <a:p>
            <a:pPr>
              <a:defRPr/>
            </a:pPr>
            <a:r>
              <a:rPr lang="es-MX" sz="2200" dirty="0">
                <a:latin typeface="Century Gothic" panose="020B0502020202020204" pitchFamily="34" charset="0"/>
              </a:rPr>
              <a:t>- </a:t>
            </a:r>
            <a:r>
              <a:rPr lang="es-MX" sz="2200" dirty="0" err="1">
                <a:latin typeface="Century Gothic" panose="020B0502020202020204" pitchFamily="34" charset="0"/>
              </a:rPr>
              <a:t>Improve</a:t>
            </a:r>
            <a:r>
              <a:rPr lang="es-MX" sz="2200" dirty="0">
                <a:latin typeface="Century Gothic" panose="020B0502020202020204" pitchFamily="34" charset="0"/>
              </a:rPr>
              <a:t> </a:t>
            </a:r>
            <a:r>
              <a:rPr lang="es-MX" sz="2200" dirty="0" err="1">
                <a:latin typeface="Century Gothic" panose="020B0502020202020204" pitchFamily="34" charset="0"/>
              </a:rPr>
              <a:t>effectiveness</a:t>
            </a:r>
            <a:r>
              <a:rPr lang="es-MX" sz="2200" dirty="0">
                <a:latin typeface="Century Gothic" panose="020B0502020202020204" pitchFamily="34" charset="0"/>
              </a:rPr>
              <a:t> </a:t>
            </a:r>
            <a:r>
              <a:rPr lang="es-MX" sz="2200" dirty="0" err="1">
                <a:latin typeface="Century Gothic" panose="020B0502020202020204" pitchFamily="34" charset="0"/>
              </a:rPr>
              <a:t>by</a:t>
            </a:r>
            <a:r>
              <a:rPr lang="es-MX" sz="2200" dirty="0">
                <a:latin typeface="Century Gothic" panose="020B0502020202020204" pitchFamily="34" charset="0"/>
              </a:rPr>
              <a:t> </a:t>
            </a:r>
            <a:r>
              <a:rPr lang="es-MX" sz="2200" dirty="0" err="1">
                <a:latin typeface="Century Gothic" panose="020B0502020202020204" pitchFamily="34" charset="0"/>
              </a:rPr>
              <a:t>directing</a:t>
            </a:r>
            <a:r>
              <a:rPr lang="es-MX" sz="2200" dirty="0">
                <a:latin typeface="Century Gothic" panose="020B0502020202020204" pitchFamily="34" charset="0"/>
              </a:rPr>
              <a:t> </a:t>
            </a:r>
            <a:r>
              <a:rPr lang="es-MX" sz="2200" dirty="0" err="1">
                <a:latin typeface="Century Gothic" panose="020B0502020202020204" pitchFamily="34" charset="0"/>
              </a:rPr>
              <a:t>resources</a:t>
            </a:r>
            <a:r>
              <a:rPr lang="es-MX" sz="2200" dirty="0">
                <a:latin typeface="Century Gothic" panose="020B0502020202020204" pitchFamily="34" charset="0"/>
              </a:rPr>
              <a:t> </a:t>
            </a:r>
            <a:r>
              <a:rPr lang="es-MX" sz="2200" dirty="0" err="1">
                <a:latin typeface="Century Gothic" panose="020B0502020202020204" pitchFamily="34" charset="0"/>
              </a:rPr>
              <a:t>to</a:t>
            </a:r>
            <a:r>
              <a:rPr lang="es-MX" sz="2200" dirty="0">
                <a:latin typeface="Century Gothic" panose="020B0502020202020204" pitchFamily="34" charset="0"/>
              </a:rPr>
              <a:t> </a:t>
            </a:r>
            <a:r>
              <a:rPr lang="es-MX" sz="2200" dirty="0" err="1">
                <a:latin typeface="Century Gothic" panose="020B0502020202020204" pitchFamily="34" charset="0"/>
              </a:rPr>
              <a:t>interventions</a:t>
            </a:r>
            <a:r>
              <a:rPr lang="es-MX" sz="2200" dirty="0">
                <a:latin typeface="Century Gothic" panose="020B0502020202020204" pitchFamily="34" charset="0"/>
              </a:rPr>
              <a:t> </a:t>
            </a:r>
            <a:r>
              <a:rPr lang="es-MX" sz="2200" dirty="0" err="1">
                <a:latin typeface="Century Gothic" panose="020B0502020202020204" pitchFamily="34" charset="0"/>
              </a:rPr>
              <a:t>that</a:t>
            </a:r>
            <a:r>
              <a:rPr lang="es-MX" sz="2200" dirty="0">
                <a:latin typeface="Century Gothic" panose="020B0502020202020204" pitchFamily="34" charset="0"/>
              </a:rPr>
              <a:t> </a:t>
            </a:r>
            <a:r>
              <a:rPr lang="es-MX" sz="2200" dirty="0" err="1">
                <a:latin typeface="Century Gothic" panose="020B0502020202020204" pitchFamily="34" charset="0"/>
              </a:rPr>
              <a:t>have</a:t>
            </a:r>
            <a:r>
              <a:rPr lang="es-MX" sz="2200" dirty="0">
                <a:latin typeface="Century Gothic" panose="020B0502020202020204" pitchFamily="34" charset="0"/>
              </a:rPr>
              <a:t> </a:t>
            </a:r>
            <a:r>
              <a:rPr lang="es-MX" sz="2200" dirty="0" err="1">
                <a:latin typeface="Century Gothic" panose="020B0502020202020204" pitchFamily="34" charset="0"/>
              </a:rPr>
              <a:t>been</a:t>
            </a:r>
            <a:r>
              <a:rPr lang="es-MX" sz="2200" dirty="0">
                <a:latin typeface="Century Gothic" panose="020B0502020202020204" pitchFamily="34" charset="0"/>
              </a:rPr>
              <a:t> </a:t>
            </a:r>
            <a:r>
              <a:rPr lang="es-MX" sz="2200" dirty="0" err="1">
                <a:latin typeface="Century Gothic" panose="020B0502020202020204" pitchFamily="34" charset="0"/>
              </a:rPr>
              <a:t>proven</a:t>
            </a:r>
            <a:r>
              <a:rPr lang="es-MX" sz="2200" dirty="0">
                <a:latin typeface="Century Gothic" panose="020B0502020202020204" pitchFamily="34" charset="0"/>
              </a:rPr>
              <a:t> </a:t>
            </a:r>
            <a:r>
              <a:rPr lang="es-MX" sz="2200" dirty="0" err="1">
                <a:latin typeface="Century Gothic" panose="020B0502020202020204" pitchFamily="34" charset="0"/>
              </a:rPr>
              <a:t>effective</a:t>
            </a:r>
            <a:endParaRPr lang="es-MX" sz="2200" dirty="0">
              <a:latin typeface="Century Gothic" panose="020B0502020202020204" pitchFamily="34" charset="0"/>
            </a:endParaRPr>
          </a:p>
        </p:txBody>
      </p:sp>
      <p:sp>
        <p:nvSpPr>
          <p:cNvPr id="183302" name="Title 6"/>
          <p:cNvSpPr>
            <a:spLocks noGrp="1"/>
          </p:cNvSpPr>
          <p:nvPr>
            <p:ph type="title"/>
          </p:nvPr>
        </p:nvSpPr>
        <p:spPr>
          <a:xfrm>
            <a:off x="502920" y="416402"/>
            <a:ext cx="9052560" cy="855663"/>
          </a:xfrm>
        </p:spPr>
        <p:txBody>
          <a:bodyPr/>
          <a:lstStyle/>
          <a:p>
            <a:pPr algn="l"/>
            <a:r>
              <a:rPr lang="en-US" altLang="en-US" sz="3200" b="1" dirty="0">
                <a:solidFill>
                  <a:srgbClr val="A29CC0"/>
                </a:solidFill>
                <a:latin typeface="Century Gothic" panose="020B0502020202020204" pitchFamily="34" charset="0"/>
              </a:rPr>
              <a:t>Why do we evaluate?</a:t>
            </a:r>
          </a:p>
        </p:txBody>
      </p:sp>
    </p:spTree>
    <p:extLst>
      <p:ext uri="{BB962C8B-B14F-4D97-AF65-F5344CB8AC3E}">
        <p14:creationId xmlns:p14="http://schemas.microsoft.com/office/powerpoint/2010/main" val="3639084911"/>
      </p:ext>
    </p:extLst>
  </p:cSld>
  <p:clrMapOvr>
    <a:masterClrMapping/>
  </p:clrMapOvr>
  <p:transition>
    <p:wheel spokes="1"/>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1 Título"/>
          <p:cNvSpPr>
            <a:spLocks noGrp="1"/>
          </p:cNvSpPr>
          <p:nvPr>
            <p:ph type="title"/>
          </p:nvPr>
        </p:nvSpPr>
        <p:spPr>
          <a:xfrm>
            <a:off x="251460" y="586740"/>
            <a:ext cx="9052560" cy="502920"/>
          </a:xfrm>
        </p:spPr>
        <p:txBody>
          <a:bodyPr/>
          <a:lstStyle/>
          <a:p>
            <a:r>
              <a:rPr lang="es-MX" altLang="en-US" sz="3200" b="1" dirty="0" err="1">
                <a:solidFill>
                  <a:srgbClr val="A29CC0"/>
                </a:solidFill>
                <a:latin typeface="Century Gothic" panose="020B0502020202020204" pitchFamily="34" charset="0"/>
              </a:rPr>
              <a:t>What</a:t>
            </a:r>
            <a:r>
              <a:rPr lang="es-MX" altLang="en-US" sz="3200" b="1" dirty="0">
                <a:solidFill>
                  <a:srgbClr val="A29CC0"/>
                </a:solidFill>
                <a:latin typeface="Century Gothic" panose="020B0502020202020204" pitchFamily="34" charset="0"/>
              </a:rPr>
              <a:t> </a:t>
            </a:r>
            <a:r>
              <a:rPr lang="es-MX" altLang="en-US" sz="3200" b="1" dirty="0" err="1">
                <a:solidFill>
                  <a:srgbClr val="A29CC0"/>
                </a:solidFill>
                <a:latin typeface="Century Gothic" panose="020B0502020202020204" pitchFamily="34" charset="0"/>
              </a:rPr>
              <a:t>information</a:t>
            </a:r>
            <a:r>
              <a:rPr lang="es-MX" altLang="en-US" sz="3200" b="1" dirty="0">
                <a:solidFill>
                  <a:srgbClr val="A29CC0"/>
                </a:solidFill>
                <a:latin typeface="Century Gothic" panose="020B0502020202020204" pitchFamily="34" charset="0"/>
              </a:rPr>
              <a:t> </a:t>
            </a:r>
            <a:r>
              <a:rPr lang="es-MX" altLang="en-US" sz="3200" b="1" dirty="0" err="1">
                <a:solidFill>
                  <a:srgbClr val="A29CC0"/>
                </a:solidFill>
                <a:latin typeface="Century Gothic" panose="020B0502020202020204" pitchFamily="34" charset="0"/>
              </a:rPr>
              <a:t>is</a:t>
            </a:r>
            <a:r>
              <a:rPr lang="es-MX" altLang="en-US" sz="3200" b="1" dirty="0">
                <a:solidFill>
                  <a:srgbClr val="A29CC0"/>
                </a:solidFill>
                <a:latin typeface="Century Gothic" panose="020B0502020202020204" pitchFamily="34" charset="0"/>
              </a:rPr>
              <a:t> </a:t>
            </a:r>
            <a:r>
              <a:rPr lang="es-MX" altLang="en-US" sz="3200" b="1" dirty="0" err="1">
                <a:solidFill>
                  <a:srgbClr val="A29CC0"/>
                </a:solidFill>
                <a:latin typeface="Century Gothic" panose="020B0502020202020204" pitchFamily="34" charset="0"/>
              </a:rPr>
              <a:t>needed</a:t>
            </a:r>
            <a:r>
              <a:rPr lang="es-MX" altLang="en-US" sz="3200" b="1" dirty="0">
                <a:solidFill>
                  <a:srgbClr val="A29CC0"/>
                </a:solidFill>
                <a:latin typeface="Century Gothic" panose="020B0502020202020204" pitchFamily="34" charset="0"/>
              </a:rPr>
              <a:t>?: Basic </a:t>
            </a:r>
            <a:r>
              <a:rPr lang="es-MX" altLang="en-US" sz="3200" b="1" dirty="0" err="1">
                <a:solidFill>
                  <a:srgbClr val="A29CC0"/>
                </a:solidFill>
                <a:latin typeface="Century Gothic" panose="020B0502020202020204" pitchFamily="34" charset="0"/>
              </a:rPr>
              <a:t>questions</a:t>
            </a:r>
            <a:endParaRPr lang="es-MX" altLang="en-US" sz="3200" b="1" dirty="0">
              <a:solidFill>
                <a:srgbClr val="A29CC0"/>
              </a:solidFill>
              <a:latin typeface="Century Gothic" panose="020B0502020202020204" pitchFamily="34" charset="0"/>
            </a:endParaRPr>
          </a:p>
        </p:txBody>
      </p:sp>
      <p:sp>
        <p:nvSpPr>
          <p:cNvPr id="5123" name="2 Marcador de contenido"/>
          <p:cNvSpPr>
            <a:spLocks noGrp="1"/>
          </p:cNvSpPr>
          <p:nvPr>
            <p:ph sz="quarter" idx="1"/>
          </p:nvPr>
        </p:nvSpPr>
        <p:spPr>
          <a:xfrm>
            <a:off x="624840" y="838200"/>
            <a:ext cx="8679180" cy="6370320"/>
          </a:xfrm>
        </p:spPr>
        <p:txBody>
          <a:bodyPr/>
          <a:lstStyle/>
          <a:p>
            <a:pPr>
              <a:defRPr/>
            </a:pPr>
            <a:endParaRPr lang="es-MX" sz="2090" b="1" u="sng" dirty="0">
              <a:solidFill>
                <a:schemeClr val="tx2"/>
              </a:solidFill>
            </a:endParaRPr>
          </a:p>
          <a:p>
            <a:pPr>
              <a:defRPr/>
            </a:pPr>
            <a:endParaRPr lang="es-MX" sz="2090" b="1" u="sng" dirty="0">
              <a:solidFill>
                <a:schemeClr val="tx2"/>
              </a:solidFill>
            </a:endParaRPr>
          </a:p>
          <a:p>
            <a:pPr>
              <a:defRPr/>
            </a:pPr>
            <a:r>
              <a:rPr lang="es-MX" b="1" u="sng" dirty="0" err="1">
                <a:solidFill>
                  <a:schemeClr val="tx2"/>
                </a:solidFill>
                <a:latin typeface="Century Gothic" panose="020B0502020202020204" pitchFamily="34" charset="0"/>
              </a:rPr>
              <a:t>About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health</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problems</a:t>
            </a:r>
            <a:r>
              <a:rPr lang="es-MX" b="1" u="sng" dirty="0">
                <a:solidFill>
                  <a:schemeClr val="tx2"/>
                </a:solidFill>
                <a:latin typeface="Century Gothic" panose="020B0502020202020204" pitchFamily="34" charset="0"/>
              </a:rPr>
              <a:t> and </a:t>
            </a:r>
            <a:r>
              <a:rPr lang="es-MX" b="1" u="sng" dirty="0" err="1">
                <a:solidFill>
                  <a:schemeClr val="tx2"/>
                </a:solidFill>
                <a:latin typeface="Century Gothic" panose="020B0502020202020204" pitchFamily="34" charset="0"/>
              </a:rPr>
              <a:t>health</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conditions</a:t>
            </a:r>
            <a:r>
              <a:rPr lang="es-MX" dirty="0">
                <a:latin typeface="Century Gothic" panose="020B0502020202020204" pitchFamily="34" charset="0"/>
              </a:rPr>
              <a:t>:</a:t>
            </a:r>
          </a:p>
          <a:p>
            <a:pPr>
              <a:buFontTx/>
              <a:buNone/>
              <a:defRPr/>
            </a:pPr>
            <a:r>
              <a:rPr lang="es-MX" dirty="0">
                <a:latin typeface="Century Gothic" panose="020B0502020202020204" pitchFamily="34" charset="0"/>
              </a:rPr>
              <a:t>	 </a:t>
            </a:r>
            <a:r>
              <a:rPr lang="es-MX" dirty="0" err="1">
                <a:latin typeface="Century Gothic" panose="020B0502020202020204" pitchFamily="34" charset="0"/>
              </a:rPr>
              <a:t>What</a:t>
            </a:r>
            <a:r>
              <a:rPr lang="es-MX" dirty="0">
                <a:latin typeface="Century Gothic" panose="020B0502020202020204" pitchFamily="34" charset="0"/>
              </a:rPr>
              <a:t> are </a:t>
            </a:r>
            <a:r>
              <a:rPr lang="es-MX" dirty="0" err="1">
                <a:latin typeface="Century Gothic" panose="020B0502020202020204" pitchFamily="34" charset="0"/>
              </a:rPr>
              <a:t>their</a:t>
            </a:r>
            <a:r>
              <a:rPr lang="es-MX" dirty="0">
                <a:latin typeface="Century Gothic" panose="020B0502020202020204" pitchFamily="34" charset="0"/>
              </a:rPr>
              <a:t> </a:t>
            </a:r>
            <a:r>
              <a:rPr lang="es-MX" dirty="0" err="1">
                <a:latin typeface="Century Gothic" panose="020B0502020202020204" pitchFamily="34" charset="0"/>
              </a:rPr>
              <a:t>levels</a:t>
            </a:r>
            <a:r>
              <a:rPr lang="es-MX" dirty="0">
                <a:latin typeface="Century Gothic" panose="020B0502020202020204" pitchFamily="34" charset="0"/>
              </a:rPr>
              <a:t>, </a:t>
            </a:r>
            <a:r>
              <a:rPr lang="es-MX" dirty="0" err="1">
                <a:latin typeface="Century Gothic" panose="020B0502020202020204" pitchFamily="34" charset="0"/>
              </a:rPr>
              <a:t>distribution</a:t>
            </a:r>
            <a:r>
              <a:rPr lang="es-MX" dirty="0">
                <a:latin typeface="Century Gothic" panose="020B0502020202020204" pitchFamily="34" charset="0"/>
              </a:rPr>
              <a:t>, and </a:t>
            </a:r>
            <a:r>
              <a:rPr lang="es-MX" dirty="0" err="1">
                <a:latin typeface="Century Gothic" panose="020B0502020202020204" pitchFamily="34" charset="0"/>
              </a:rPr>
              <a:t>trends</a:t>
            </a:r>
            <a:r>
              <a:rPr lang="es-MX" dirty="0">
                <a:latin typeface="Century Gothic" panose="020B0502020202020204" pitchFamily="34" charset="0"/>
              </a:rPr>
              <a:t>? </a:t>
            </a:r>
            <a:r>
              <a:rPr lang="es-MX" dirty="0" err="1">
                <a:latin typeface="Century Gothic" panose="020B0502020202020204" pitchFamily="34" charset="0"/>
              </a:rPr>
              <a:t>Who</a:t>
            </a:r>
            <a:r>
              <a:rPr lang="es-MX" dirty="0">
                <a:latin typeface="Century Gothic" panose="020B0502020202020204" pitchFamily="34" charset="0"/>
              </a:rPr>
              <a:t> </a:t>
            </a:r>
            <a:r>
              <a:rPr lang="es-MX" dirty="0" err="1">
                <a:latin typeface="Century Gothic" panose="020B0502020202020204" pitchFamily="34" charset="0"/>
              </a:rPr>
              <a:t>have</a:t>
            </a:r>
            <a:r>
              <a:rPr lang="es-MX" dirty="0">
                <a:latin typeface="Century Gothic" panose="020B0502020202020204" pitchFamily="34" charset="0"/>
              </a:rPr>
              <a:t> </a:t>
            </a:r>
            <a:r>
              <a:rPr lang="es-MX" dirty="0" err="1">
                <a:latin typeface="Century Gothic" panose="020B0502020202020204" pitchFamily="34" charset="0"/>
              </a:rPr>
              <a:t>them</a:t>
            </a:r>
            <a:r>
              <a:rPr lang="es-MX" dirty="0">
                <a:latin typeface="Century Gothic" panose="020B0502020202020204" pitchFamily="34" charset="0"/>
              </a:rPr>
              <a:t>? </a:t>
            </a:r>
            <a:r>
              <a:rPr lang="es-MX" dirty="0" err="1">
                <a:latin typeface="Century Gothic" panose="020B0502020202020204" pitchFamily="34" charset="0"/>
              </a:rPr>
              <a:t>Where</a:t>
            </a:r>
            <a:r>
              <a:rPr lang="es-MX" dirty="0">
                <a:latin typeface="Century Gothic" panose="020B0502020202020204" pitchFamily="34" charset="0"/>
              </a:rPr>
              <a:t>? </a:t>
            </a:r>
            <a:r>
              <a:rPr lang="es-MX" dirty="0" err="1">
                <a:latin typeface="Century Gothic" panose="020B0502020202020204" pitchFamily="34" charset="0"/>
              </a:rPr>
              <a:t>How</a:t>
            </a: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population</a:t>
            </a:r>
            <a:r>
              <a:rPr lang="es-MX" dirty="0">
                <a:latin typeface="Century Gothic" panose="020B0502020202020204" pitchFamily="34" charset="0"/>
              </a:rPr>
              <a:t> </a:t>
            </a:r>
            <a:r>
              <a:rPr lang="es-MX" dirty="0" err="1">
                <a:latin typeface="Century Gothic" panose="020B0502020202020204" pitchFamily="34" charset="0"/>
              </a:rPr>
              <a:t>affected</a:t>
            </a:r>
            <a:r>
              <a:rPr lang="es-MX" dirty="0">
                <a:latin typeface="Century Gothic" panose="020B0502020202020204" pitchFamily="34" charset="0"/>
              </a:rPr>
              <a:t>? </a:t>
            </a:r>
            <a:r>
              <a:rPr lang="es-MX" dirty="0" err="1">
                <a:latin typeface="Century Gothic" panose="020B0502020202020204" pitchFamily="34" charset="0"/>
              </a:rPr>
              <a:t>Determinants</a:t>
            </a:r>
            <a:r>
              <a:rPr lang="es-MX" dirty="0">
                <a:latin typeface="Century Gothic" panose="020B0502020202020204" pitchFamily="34" charset="0"/>
              </a:rPr>
              <a:t> and </a:t>
            </a:r>
            <a:r>
              <a:rPr lang="es-MX" dirty="0" err="1">
                <a:latin typeface="Century Gothic" panose="020B0502020202020204" pitchFamily="34" charset="0"/>
              </a:rPr>
              <a:t>consequences</a:t>
            </a:r>
            <a:endParaRPr lang="es-MX" dirty="0">
              <a:latin typeface="Century Gothic" panose="020B0502020202020204" pitchFamily="34" charset="0"/>
            </a:endParaRPr>
          </a:p>
          <a:p>
            <a:pPr>
              <a:buFontTx/>
              <a:buNone/>
              <a:defRPr/>
            </a:pPr>
            <a:endParaRPr lang="es-MX" dirty="0">
              <a:latin typeface="Century Gothic" panose="020B0502020202020204" pitchFamily="34" charset="0"/>
            </a:endParaRPr>
          </a:p>
          <a:p>
            <a:pPr>
              <a:defRPr/>
            </a:pPr>
            <a:r>
              <a:rPr lang="es-MX" b="1" u="sng" dirty="0" err="1">
                <a:solidFill>
                  <a:schemeClr val="tx2"/>
                </a:solidFill>
                <a:latin typeface="Century Gothic" panose="020B0502020202020204" pitchFamily="34" charset="0"/>
              </a:rPr>
              <a:t>About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program</a:t>
            </a:r>
            <a:r>
              <a:rPr lang="es-MX" b="1" u="sng" dirty="0">
                <a:solidFill>
                  <a:schemeClr val="tx2"/>
                </a:solidFill>
                <a:latin typeface="Century Gothic" panose="020B0502020202020204" pitchFamily="34" charset="0"/>
              </a:rPr>
              <a:t> and </a:t>
            </a:r>
            <a:r>
              <a:rPr lang="es-MX" b="1" u="sng" dirty="0" err="1">
                <a:solidFill>
                  <a:schemeClr val="tx2"/>
                </a:solidFill>
                <a:latin typeface="Century Gothic" panose="020B0502020202020204" pitchFamily="34" charset="0"/>
              </a:rPr>
              <a:t>its</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design</a:t>
            </a:r>
            <a:r>
              <a:rPr lang="es-MX" b="1" dirty="0">
                <a:solidFill>
                  <a:schemeClr val="tx2"/>
                </a:solidFill>
                <a:latin typeface="Century Gothic" panose="020B0502020202020204" pitchFamily="34" charset="0"/>
              </a:rPr>
              <a:t>:</a:t>
            </a:r>
          </a:p>
          <a:p>
            <a:pPr>
              <a:buFontTx/>
              <a:buNone/>
              <a:defRPr/>
            </a:pPr>
            <a:r>
              <a:rPr lang="es-MX" dirty="0">
                <a:latin typeface="Century Gothic" panose="020B0502020202020204" pitchFamily="34" charset="0"/>
              </a:rPr>
              <a:t> 	 </a:t>
            </a:r>
            <a:r>
              <a:rPr lang="es-MX" dirty="0" err="1">
                <a:latin typeface="Century Gothic" panose="020B0502020202020204" pitchFamily="34" charset="0"/>
              </a:rPr>
              <a:t>Which</a:t>
            </a:r>
            <a:r>
              <a:rPr lang="es-MX" dirty="0">
                <a:latin typeface="Century Gothic" panose="020B0502020202020204" pitchFamily="34" charset="0"/>
              </a:rPr>
              <a:t> </a:t>
            </a:r>
            <a:r>
              <a:rPr lang="es-MX" dirty="0" err="1">
                <a:latin typeface="Century Gothic" panose="020B0502020202020204" pitchFamily="34" charset="0"/>
              </a:rPr>
              <a:t>program</a:t>
            </a:r>
            <a:r>
              <a:rPr lang="es-MX" dirty="0">
                <a:latin typeface="Century Gothic" panose="020B0502020202020204" pitchFamily="34" charset="0"/>
              </a:rPr>
              <a:t> can </a:t>
            </a:r>
            <a:r>
              <a:rPr lang="es-MX" dirty="0" err="1">
                <a:latin typeface="Century Gothic" panose="020B0502020202020204" pitchFamily="34" charset="0"/>
              </a:rPr>
              <a:t>alleviate</a:t>
            </a:r>
            <a:r>
              <a:rPr lang="es-MX" dirty="0">
                <a:latin typeface="Century Gothic" panose="020B0502020202020204" pitchFamily="34" charset="0"/>
              </a:rPr>
              <a:t>/</a:t>
            </a:r>
            <a:r>
              <a:rPr lang="es-MX" dirty="0" err="1">
                <a:latin typeface="Century Gothic" panose="020B0502020202020204" pitchFamily="34" charset="0"/>
              </a:rPr>
              <a:t>solve</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problem</a:t>
            </a: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it</a:t>
            </a:r>
            <a:r>
              <a:rPr lang="es-MX" dirty="0">
                <a:latin typeface="Century Gothic" panose="020B0502020202020204" pitchFamily="34" charset="0"/>
              </a:rPr>
              <a:t> </a:t>
            </a:r>
            <a:r>
              <a:rPr lang="es-MX" dirty="0" err="1">
                <a:latin typeface="Century Gothic" panose="020B0502020202020204" pitchFamily="34" charset="0"/>
              </a:rPr>
              <a:t>designed</a:t>
            </a:r>
            <a:r>
              <a:rPr lang="es-MX" dirty="0">
                <a:latin typeface="Century Gothic" panose="020B0502020202020204" pitchFamily="34" charset="0"/>
              </a:rPr>
              <a:t> </a:t>
            </a:r>
            <a:r>
              <a:rPr lang="es-MX" dirty="0" err="1">
                <a:latin typeface="Century Gothic" panose="020B0502020202020204" pitchFamily="34" charset="0"/>
              </a:rPr>
              <a:t>according</a:t>
            </a:r>
            <a:r>
              <a:rPr lang="es-MX" dirty="0">
                <a:latin typeface="Century Gothic" panose="020B0502020202020204" pitchFamily="34" charset="0"/>
              </a:rPr>
              <a:t> </a:t>
            </a:r>
            <a:r>
              <a:rPr lang="es-MX" dirty="0" err="1">
                <a:latin typeface="Century Gothic" panose="020B0502020202020204" pitchFamily="34" charset="0"/>
              </a:rPr>
              <a:t>to</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purpose</a:t>
            </a:r>
            <a:r>
              <a:rPr lang="es-MX" dirty="0">
                <a:latin typeface="Century Gothic" panose="020B0502020202020204" pitchFamily="34" charset="0"/>
              </a:rPr>
              <a:t> and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norms</a:t>
            </a: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it</a:t>
            </a:r>
            <a:r>
              <a:rPr lang="es-MX" dirty="0">
                <a:latin typeface="Century Gothic" panose="020B0502020202020204" pitchFamily="34" charset="0"/>
              </a:rPr>
              <a:t> </a:t>
            </a:r>
            <a:r>
              <a:rPr lang="es-MX" dirty="0" err="1">
                <a:latin typeface="Century Gothic" panose="020B0502020202020204" pitchFamily="34" charset="0"/>
              </a:rPr>
              <a:t>targeting</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relevant</a:t>
            </a:r>
            <a:r>
              <a:rPr lang="es-MX" dirty="0">
                <a:latin typeface="Century Gothic" panose="020B0502020202020204" pitchFamily="34" charset="0"/>
              </a:rPr>
              <a:t> </a:t>
            </a:r>
            <a:r>
              <a:rPr lang="es-MX" dirty="0" err="1">
                <a:latin typeface="Century Gothic" panose="020B0502020202020204" pitchFamily="34" charset="0"/>
              </a:rPr>
              <a:t>group</a:t>
            </a:r>
            <a:r>
              <a:rPr lang="es-MX" dirty="0">
                <a:latin typeface="Century Gothic" panose="020B0502020202020204" pitchFamily="34" charset="0"/>
              </a:rPr>
              <a:t>?</a:t>
            </a:r>
          </a:p>
          <a:p>
            <a:pPr>
              <a:lnSpc>
                <a:spcPct val="70000"/>
              </a:lnSpc>
              <a:spcBef>
                <a:spcPct val="0"/>
              </a:spcBef>
              <a:buFontTx/>
              <a:buNone/>
              <a:defRPr/>
            </a:pPr>
            <a:endParaRPr lang="es-MX" dirty="0">
              <a:latin typeface="Century Gothic" panose="020B0502020202020204" pitchFamily="34" charset="0"/>
            </a:endParaRPr>
          </a:p>
          <a:p>
            <a:pPr>
              <a:defRPr/>
            </a:pPr>
            <a:r>
              <a:rPr lang="es-MX" b="1" u="sng" dirty="0" err="1">
                <a:solidFill>
                  <a:schemeClr val="tx2"/>
                </a:solidFill>
                <a:latin typeface="Century Gothic" panose="020B0502020202020204" pitchFamily="34" charset="0"/>
              </a:rPr>
              <a:t>About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functioning</a:t>
            </a:r>
            <a:r>
              <a:rPr lang="es-MX" b="1" u="sng" dirty="0">
                <a:solidFill>
                  <a:schemeClr val="tx2"/>
                </a:solidFill>
                <a:latin typeface="Century Gothic" panose="020B0502020202020204" pitchFamily="34" charset="0"/>
              </a:rPr>
              <a:t> of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program</a:t>
            </a:r>
            <a:r>
              <a:rPr lang="es-MX" dirty="0">
                <a:solidFill>
                  <a:schemeClr val="tx2"/>
                </a:solidFill>
                <a:latin typeface="Century Gothic" panose="020B0502020202020204" pitchFamily="34" charset="0"/>
              </a:rPr>
              <a:t>:</a:t>
            </a:r>
          </a:p>
          <a:p>
            <a:pPr>
              <a:buFontTx/>
              <a:buNone/>
              <a:defRPr/>
            </a:pP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it</a:t>
            </a:r>
            <a:r>
              <a:rPr lang="es-MX" dirty="0">
                <a:latin typeface="Century Gothic" panose="020B0502020202020204" pitchFamily="34" charset="0"/>
              </a:rPr>
              <a:t> </a:t>
            </a:r>
            <a:r>
              <a:rPr lang="es-MX" dirty="0" err="1">
                <a:latin typeface="Century Gothic" panose="020B0502020202020204" pitchFamily="34" charset="0"/>
              </a:rPr>
              <a:t>functioning</a:t>
            </a:r>
            <a:r>
              <a:rPr lang="es-MX" dirty="0">
                <a:latin typeface="Century Gothic" panose="020B0502020202020204" pitchFamily="34" charset="0"/>
              </a:rPr>
              <a:t> </a:t>
            </a:r>
            <a:r>
              <a:rPr lang="es-MX" dirty="0" err="1">
                <a:latin typeface="Century Gothic" panose="020B0502020202020204" pitchFamily="34" charset="0"/>
              </a:rPr>
              <a:t>according</a:t>
            </a:r>
            <a:r>
              <a:rPr lang="es-MX" dirty="0">
                <a:latin typeface="Century Gothic" panose="020B0502020202020204" pitchFamily="34" charset="0"/>
              </a:rPr>
              <a:t> </a:t>
            </a:r>
            <a:r>
              <a:rPr lang="es-MX" dirty="0" err="1">
                <a:latin typeface="Century Gothic" panose="020B0502020202020204" pitchFamily="34" charset="0"/>
              </a:rPr>
              <a:t>to</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plan? Are </a:t>
            </a:r>
            <a:r>
              <a:rPr lang="es-MX" dirty="0" err="1">
                <a:latin typeface="Century Gothic" panose="020B0502020202020204" pitchFamily="34" charset="0"/>
              </a:rPr>
              <a:t>there</a:t>
            </a:r>
            <a:r>
              <a:rPr lang="es-MX" dirty="0">
                <a:latin typeface="Century Gothic" panose="020B0502020202020204" pitchFamily="34" charset="0"/>
              </a:rPr>
              <a:t> </a:t>
            </a:r>
            <a:r>
              <a:rPr lang="es-MX" dirty="0" err="1">
                <a:latin typeface="Century Gothic" panose="020B0502020202020204" pitchFamily="34" charset="0"/>
              </a:rPr>
              <a:t>problems</a:t>
            </a:r>
            <a:r>
              <a:rPr lang="es-MX" dirty="0">
                <a:latin typeface="Century Gothic" panose="020B0502020202020204" pitchFamily="34" charset="0"/>
              </a:rPr>
              <a:t> in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functioning</a:t>
            </a: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it</a:t>
            </a:r>
            <a:r>
              <a:rPr lang="es-MX" dirty="0">
                <a:latin typeface="Century Gothic" panose="020B0502020202020204" pitchFamily="34" charset="0"/>
              </a:rPr>
              <a:t> </a:t>
            </a:r>
            <a:r>
              <a:rPr lang="es-MX" dirty="0" err="1">
                <a:latin typeface="Century Gothic" panose="020B0502020202020204" pitchFamily="34" charset="0"/>
              </a:rPr>
              <a:t>delivering</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services</a:t>
            </a:r>
            <a:r>
              <a:rPr lang="es-MX" dirty="0">
                <a:latin typeface="Century Gothic" panose="020B0502020202020204" pitchFamily="34" charset="0"/>
              </a:rPr>
              <a:t> and </a:t>
            </a:r>
            <a:r>
              <a:rPr lang="es-MX" dirty="0" err="1">
                <a:latin typeface="Century Gothic" panose="020B0502020202020204" pitchFamily="34" charset="0"/>
              </a:rPr>
              <a:t>achieving</a:t>
            </a:r>
            <a:r>
              <a:rPr lang="es-MX" dirty="0">
                <a:latin typeface="Century Gothic" panose="020B0502020202020204" pitchFamily="34" charset="0"/>
              </a:rPr>
              <a:t> </a:t>
            </a:r>
            <a:r>
              <a:rPr lang="es-MX" dirty="0" err="1">
                <a:latin typeface="Century Gothic" panose="020B0502020202020204" pitchFamily="34" charset="0"/>
              </a:rPr>
              <a:t>its</a:t>
            </a:r>
            <a:r>
              <a:rPr lang="es-MX" dirty="0">
                <a:latin typeface="Century Gothic" panose="020B0502020202020204" pitchFamily="34" charset="0"/>
              </a:rPr>
              <a:t> output targets?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it</a:t>
            </a:r>
            <a:r>
              <a:rPr lang="es-MX" dirty="0">
                <a:latin typeface="Century Gothic" panose="020B0502020202020204" pitchFamily="34" charset="0"/>
              </a:rPr>
              <a:t> </a:t>
            </a:r>
            <a:r>
              <a:rPr lang="es-MX" dirty="0" err="1">
                <a:latin typeface="Century Gothic" panose="020B0502020202020204" pitchFamily="34" charset="0"/>
              </a:rPr>
              <a:t>reaching</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target </a:t>
            </a:r>
            <a:r>
              <a:rPr lang="es-MX" dirty="0" err="1">
                <a:latin typeface="Century Gothic" panose="020B0502020202020204" pitchFamily="34" charset="0"/>
              </a:rPr>
              <a:t>population</a:t>
            </a:r>
            <a:r>
              <a:rPr lang="es-MX" dirty="0">
                <a:latin typeface="Century Gothic" panose="020B0502020202020204" pitchFamily="34" charset="0"/>
              </a:rPr>
              <a:t>?  </a:t>
            </a:r>
          </a:p>
          <a:p>
            <a:pPr>
              <a:buFontTx/>
              <a:buNone/>
              <a:defRPr/>
            </a:pPr>
            <a:endParaRPr lang="es-MX" dirty="0">
              <a:latin typeface="Century Gothic" panose="020B0502020202020204" pitchFamily="34" charset="0"/>
            </a:endParaRPr>
          </a:p>
          <a:p>
            <a:pPr>
              <a:defRPr/>
            </a:pPr>
            <a:r>
              <a:rPr lang="es-MX" b="1" u="sng" dirty="0" err="1">
                <a:solidFill>
                  <a:schemeClr val="tx2"/>
                </a:solidFill>
                <a:latin typeface="Century Gothic" panose="020B0502020202020204" pitchFamily="34" charset="0"/>
              </a:rPr>
              <a:t>About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results</a:t>
            </a:r>
            <a:r>
              <a:rPr lang="es-MX" b="1" u="sng" dirty="0">
                <a:solidFill>
                  <a:schemeClr val="tx2"/>
                </a:solidFill>
                <a:latin typeface="Century Gothic" panose="020B0502020202020204" pitchFamily="34" charset="0"/>
              </a:rPr>
              <a:t> and </a:t>
            </a:r>
            <a:r>
              <a:rPr lang="es-MX" b="1" u="sng" dirty="0" err="1">
                <a:solidFill>
                  <a:schemeClr val="tx2"/>
                </a:solidFill>
                <a:latin typeface="Century Gothic" panose="020B0502020202020204" pitchFamily="34" charset="0"/>
              </a:rPr>
              <a:t>program</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impact</a:t>
            </a:r>
            <a:r>
              <a:rPr lang="es-MX" b="1" dirty="0">
                <a:solidFill>
                  <a:schemeClr val="tx2"/>
                </a:solidFill>
                <a:latin typeface="Century Gothic" panose="020B0502020202020204" pitchFamily="34" charset="0"/>
              </a:rPr>
              <a:t>:</a:t>
            </a:r>
          </a:p>
          <a:p>
            <a:pPr>
              <a:buFontTx/>
              <a:buNone/>
              <a:defRPr/>
            </a:pPr>
            <a:r>
              <a:rPr lang="es-MX" dirty="0">
                <a:latin typeface="Century Gothic" panose="020B0502020202020204" pitchFamily="34" charset="0"/>
              </a:rPr>
              <a:t>	  Are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outcomes</a:t>
            </a:r>
            <a:r>
              <a:rPr lang="es-MX" dirty="0">
                <a:latin typeface="Century Gothic" panose="020B0502020202020204" pitchFamily="34" charset="0"/>
              </a:rPr>
              <a:t> </a:t>
            </a:r>
            <a:r>
              <a:rPr lang="es-MX" dirty="0" err="1">
                <a:latin typeface="Century Gothic" panose="020B0502020202020204" pitchFamily="34" charset="0"/>
              </a:rPr>
              <a:t>changing</a:t>
            </a:r>
            <a:r>
              <a:rPr lang="es-MX" dirty="0">
                <a:latin typeface="Century Gothic" panose="020B0502020202020204" pitchFamily="34" charset="0"/>
              </a:rPr>
              <a:t> as </a:t>
            </a:r>
            <a:r>
              <a:rPr lang="es-MX" dirty="0" err="1">
                <a:latin typeface="Century Gothic" panose="020B0502020202020204" pitchFamily="34" charset="0"/>
              </a:rPr>
              <a:t>expected</a:t>
            </a:r>
            <a:r>
              <a:rPr lang="es-MX" dirty="0">
                <a:latin typeface="Century Gothic" panose="020B0502020202020204" pitchFamily="34" charset="0"/>
              </a:rPr>
              <a:t>? </a:t>
            </a:r>
          </a:p>
          <a:p>
            <a:pPr>
              <a:buFontTx/>
              <a:buNone/>
              <a:defRPr/>
            </a:pPr>
            <a:r>
              <a:rPr lang="es-MX" dirty="0">
                <a:latin typeface="Century Gothic" panose="020B0502020202020204" pitchFamily="34" charset="0"/>
              </a:rPr>
              <a:t>	  Are </a:t>
            </a:r>
            <a:r>
              <a:rPr lang="es-MX" dirty="0" err="1">
                <a:latin typeface="Century Gothic" panose="020B0502020202020204" pitchFamily="34" charset="0"/>
              </a:rPr>
              <a:t>those</a:t>
            </a:r>
            <a:r>
              <a:rPr lang="es-MX" dirty="0">
                <a:latin typeface="Century Gothic" panose="020B0502020202020204" pitchFamily="34" charset="0"/>
              </a:rPr>
              <a:t> </a:t>
            </a:r>
            <a:r>
              <a:rPr lang="es-MX" dirty="0" err="1">
                <a:latin typeface="Century Gothic" panose="020B0502020202020204" pitchFamily="34" charset="0"/>
              </a:rPr>
              <a:t>changes</a:t>
            </a:r>
            <a:r>
              <a:rPr lang="es-MX" dirty="0">
                <a:latin typeface="Century Gothic" panose="020B0502020202020204" pitchFamily="34" charset="0"/>
              </a:rPr>
              <a:t> in </a:t>
            </a:r>
            <a:r>
              <a:rPr lang="es-MX" dirty="0" err="1">
                <a:latin typeface="Century Gothic" panose="020B0502020202020204" pitchFamily="34" charset="0"/>
              </a:rPr>
              <a:t>outcomes</a:t>
            </a:r>
            <a:r>
              <a:rPr lang="es-MX" dirty="0">
                <a:latin typeface="Century Gothic" panose="020B0502020202020204" pitchFamily="34" charset="0"/>
              </a:rPr>
              <a:t> </a:t>
            </a:r>
            <a:r>
              <a:rPr lang="es-MX" dirty="0" err="1">
                <a:latin typeface="Century Gothic" panose="020B0502020202020204" pitchFamily="34" charset="0"/>
              </a:rPr>
              <a:t>due</a:t>
            </a:r>
            <a:r>
              <a:rPr lang="es-MX" dirty="0">
                <a:latin typeface="Century Gothic" panose="020B0502020202020204" pitchFamily="34" charset="0"/>
              </a:rPr>
              <a:t> </a:t>
            </a:r>
            <a:r>
              <a:rPr lang="es-MX" dirty="0" err="1">
                <a:latin typeface="Century Gothic" panose="020B0502020202020204" pitchFamily="34" charset="0"/>
              </a:rPr>
              <a:t>to</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program</a:t>
            </a:r>
            <a:r>
              <a:rPr lang="es-MX" dirty="0">
                <a:latin typeface="Century Gothic" panose="020B0502020202020204" pitchFamily="34" charset="0"/>
              </a:rPr>
              <a:t>? </a:t>
            </a:r>
          </a:p>
          <a:p>
            <a:pPr>
              <a:buFontTx/>
              <a:buNone/>
              <a:defRPr/>
            </a:pPr>
            <a:endParaRPr lang="es-MX" dirty="0">
              <a:latin typeface="Century Gothic" panose="020B0502020202020204" pitchFamily="34" charset="0"/>
            </a:endParaRPr>
          </a:p>
          <a:p>
            <a:pPr>
              <a:defRPr/>
            </a:pPr>
            <a:r>
              <a:rPr lang="es-MX" b="1" u="sng" dirty="0" err="1">
                <a:solidFill>
                  <a:schemeClr val="tx2"/>
                </a:solidFill>
                <a:latin typeface="Century Gothic" panose="020B0502020202020204" pitchFamily="34" charset="0"/>
              </a:rPr>
              <a:t>About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cost</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efficiency</a:t>
            </a:r>
            <a:r>
              <a:rPr lang="es-MX" b="1" u="sng" dirty="0">
                <a:solidFill>
                  <a:schemeClr val="tx2"/>
                </a:solidFill>
                <a:latin typeface="Century Gothic" panose="020B0502020202020204" pitchFamily="34" charset="0"/>
              </a:rPr>
              <a:t> and </a:t>
            </a:r>
            <a:r>
              <a:rPr lang="es-MX" b="1" u="sng" dirty="0" err="1">
                <a:solidFill>
                  <a:schemeClr val="tx2"/>
                </a:solidFill>
                <a:latin typeface="Century Gothic" panose="020B0502020202020204" pitchFamily="34" charset="0"/>
              </a:rPr>
              <a:t>cost-effectiveness</a:t>
            </a:r>
            <a:r>
              <a:rPr lang="es-MX" b="1" u="sng" dirty="0">
                <a:solidFill>
                  <a:schemeClr val="tx2"/>
                </a:solidFill>
                <a:latin typeface="Century Gothic" panose="020B0502020202020204" pitchFamily="34" charset="0"/>
              </a:rPr>
              <a:t> of </a:t>
            </a:r>
            <a:r>
              <a:rPr lang="es-MX" b="1" u="sng" dirty="0" err="1">
                <a:solidFill>
                  <a:schemeClr val="tx2"/>
                </a:solidFill>
                <a:latin typeface="Century Gothic" panose="020B0502020202020204" pitchFamily="34" charset="0"/>
              </a:rPr>
              <a:t>the</a:t>
            </a:r>
            <a:r>
              <a:rPr lang="es-MX" b="1" u="sng" dirty="0">
                <a:solidFill>
                  <a:schemeClr val="tx2"/>
                </a:solidFill>
                <a:latin typeface="Century Gothic" panose="020B0502020202020204" pitchFamily="34" charset="0"/>
              </a:rPr>
              <a:t> </a:t>
            </a:r>
            <a:r>
              <a:rPr lang="es-MX" b="1" u="sng" dirty="0" err="1">
                <a:solidFill>
                  <a:schemeClr val="tx2"/>
                </a:solidFill>
                <a:latin typeface="Century Gothic" panose="020B0502020202020204" pitchFamily="34" charset="0"/>
              </a:rPr>
              <a:t>program</a:t>
            </a:r>
            <a:r>
              <a:rPr lang="es-MX" b="1" dirty="0">
                <a:solidFill>
                  <a:schemeClr val="tx2"/>
                </a:solidFill>
                <a:latin typeface="Century Gothic" panose="020B0502020202020204" pitchFamily="34" charset="0"/>
              </a:rPr>
              <a:t>:</a:t>
            </a:r>
          </a:p>
          <a:p>
            <a:pPr>
              <a:buFontTx/>
              <a:buNone/>
              <a:defRPr/>
            </a:pPr>
            <a:r>
              <a:rPr lang="es-MX" dirty="0">
                <a:latin typeface="Century Gothic" panose="020B0502020202020204" pitchFamily="34" charset="0"/>
              </a:rPr>
              <a:t>	 </a:t>
            </a:r>
            <a:r>
              <a:rPr lang="es-MX" dirty="0" err="1">
                <a:latin typeface="Century Gothic" panose="020B0502020202020204" pitchFamily="34" charset="0"/>
              </a:rPr>
              <a:t>What</a:t>
            </a:r>
            <a:r>
              <a:rPr lang="es-MX" dirty="0">
                <a:latin typeface="Century Gothic" panose="020B0502020202020204" pitchFamily="34" charset="0"/>
              </a:rPr>
              <a:t> </a:t>
            </a:r>
            <a:r>
              <a:rPr lang="es-MX" dirty="0" err="1">
                <a:latin typeface="Century Gothic" panose="020B0502020202020204" pitchFamily="34" charset="0"/>
              </a:rPr>
              <a:t>is</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cost</a:t>
            </a:r>
            <a:r>
              <a:rPr lang="es-MX" dirty="0">
                <a:latin typeface="Century Gothic" panose="020B0502020202020204" pitchFamily="34" charset="0"/>
              </a:rPr>
              <a:t> of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program</a:t>
            </a:r>
            <a:r>
              <a:rPr lang="es-MX" dirty="0">
                <a:latin typeface="Century Gothic" panose="020B0502020202020204" pitchFamily="34" charset="0"/>
              </a:rPr>
              <a:t>? Are </a:t>
            </a:r>
            <a:r>
              <a:rPr lang="es-MX" dirty="0" err="1">
                <a:latin typeface="Century Gothic" panose="020B0502020202020204" pitchFamily="34" charset="0"/>
              </a:rPr>
              <a:t>resources</a:t>
            </a:r>
            <a:r>
              <a:rPr lang="es-MX" dirty="0">
                <a:latin typeface="Century Gothic" panose="020B0502020202020204" pitchFamily="34" charset="0"/>
              </a:rPr>
              <a:t> </a:t>
            </a:r>
            <a:r>
              <a:rPr lang="es-MX" dirty="0" err="1">
                <a:latin typeface="Century Gothic" panose="020B0502020202020204" pitchFamily="34" charset="0"/>
              </a:rPr>
              <a:t>being</a:t>
            </a:r>
            <a:r>
              <a:rPr lang="es-MX" dirty="0">
                <a:latin typeface="Century Gothic" panose="020B0502020202020204" pitchFamily="34" charset="0"/>
              </a:rPr>
              <a:t> </a:t>
            </a:r>
            <a:r>
              <a:rPr lang="es-MX" dirty="0" err="1">
                <a:latin typeface="Century Gothic" panose="020B0502020202020204" pitchFamily="34" charset="0"/>
              </a:rPr>
              <a:t>used</a:t>
            </a:r>
            <a:r>
              <a:rPr lang="es-MX" dirty="0">
                <a:latin typeface="Century Gothic" panose="020B0502020202020204" pitchFamily="34" charset="0"/>
              </a:rPr>
              <a:t> in </a:t>
            </a:r>
            <a:r>
              <a:rPr lang="es-MX" dirty="0" err="1">
                <a:latin typeface="Century Gothic" panose="020B0502020202020204" pitchFamily="34" charset="0"/>
              </a:rPr>
              <a:t>an</a:t>
            </a:r>
            <a:r>
              <a:rPr lang="es-MX" dirty="0">
                <a:latin typeface="Century Gothic" panose="020B0502020202020204" pitchFamily="34" charset="0"/>
              </a:rPr>
              <a:t> </a:t>
            </a:r>
            <a:r>
              <a:rPr lang="es-MX" dirty="0" err="1">
                <a:latin typeface="Century Gothic" panose="020B0502020202020204" pitchFamily="34" charset="0"/>
              </a:rPr>
              <a:t>efficient</a:t>
            </a:r>
            <a:r>
              <a:rPr lang="es-MX" dirty="0">
                <a:latin typeface="Century Gothic" panose="020B0502020202020204" pitchFamily="34" charset="0"/>
              </a:rPr>
              <a:t> </a:t>
            </a:r>
            <a:r>
              <a:rPr lang="es-MX" dirty="0" err="1">
                <a:latin typeface="Century Gothic" panose="020B0502020202020204" pitchFamily="34" charset="0"/>
              </a:rPr>
              <a:t>way</a:t>
            </a:r>
            <a:r>
              <a:rPr lang="es-MX" dirty="0">
                <a:latin typeface="Century Gothic" panose="020B0502020202020204" pitchFamily="34" charset="0"/>
              </a:rPr>
              <a:t>? Are </a:t>
            </a:r>
            <a:r>
              <a:rPr lang="es-MX" dirty="0" err="1">
                <a:latin typeface="Century Gothic" panose="020B0502020202020204" pitchFamily="34" charset="0"/>
              </a:rPr>
              <a:t>there</a:t>
            </a:r>
            <a:r>
              <a:rPr lang="es-MX" dirty="0">
                <a:latin typeface="Century Gothic" panose="020B0502020202020204" pitchFamily="34" charset="0"/>
              </a:rPr>
              <a:t> </a:t>
            </a:r>
            <a:r>
              <a:rPr lang="es-MX" dirty="0" err="1">
                <a:latin typeface="Century Gothic" panose="020B0502020202020204" pitchFamily="34" charset="0"/>
              </a:rPr>
              <a:t>alternatives</a:t>
            </a:r>
            <a:r>
              <a:rPr lang="es-MX" dirty="0">
                <a:latin typeface="Century Gothic" panose="020B0502020202020204" pitchFamily="34" charset="0"/>
              </a:rPr>
              <a:t> </a:t>
            </a:r>
            <a:r>
              <a:rPr lang="es-MX" dirty="0" err="1">
                <a:latin typeface="Century Gothic" panose="020B0502020202020204" pitchFamily="34" charset="0"/>
              </a:rPr>
              <a:t>that</a:t>
            </a:r>
            <a:r>
              <a:rPr lang="es-MX" dirty="0">
                <a:latin typeface="Century Gothic" panose="020B0502020202020204" pitchFamily="34" charset="0"/>
              </a:rPr>
              <a:t> </a:t>
            </a:r>
            <a:r>
              <a:rPr lang="es-MX" dirty="0" err="1">
                <a:latin typeface="Century Gothic" panose="020B0502020202020204" pitchFamily="34" charset="0"/>
              </a:rPr>
              <a:t>achieve</a:t>
            </a:r>
            <a:r>
              <a:rPr lang="es-MX" dirty="0">
                <a:latin typeface="Century Gothic" panose="020B0502020202020204" pitchFamily="34" charset="0"/>
              </a:rPr>
              <a:t> </a:t>
            </a:r>
            <a:r>
              <a:rPr lang="es-MX" dirty="0" err="1">
                <a:latin typeface="Century Gothic" panose="020B0502020202020204" pitchFamily="34" charset="0"/>
              </a:rPr>
              <a:t>the</a:t>
            </a:r>
            <a:r>
              <a:rPr lang="es-MX" dirty="0">
                <a:latin typeface="Century Gothic" panose="020B0502020202020204" pitchFamily="34" charset="0"/>
              </a:rPr>
              <a:t> </a:t>
            </a:r>
            <a:r>
              <a:rPr lang="es-MX" dirty="0" err="1">
                <a:latin typeface="Century Gothic" panose="020B0502020202020204" pitchFamily="34" charset="0"/>
              </a:rPr>
              <a:t>same</a:t>
            </a:r>
            <a:r>
              <a:rPr lang="es-MX" dirty="0">
                <a:latin typeface="Century Gothic" panose="020B0502020202020204" pitchFamily="34" charset="0"/>
              </a:rPr>
              <a:t> at a </a:t>
            </a:r>
            <a:r>
              <a:rPr lang="es-MX" dirty="0" err="1">
                <a:latin typeface="Century Gothic" panose="020B0502020202020204" pitchFamily="34" charset="0"/>
              </a:rPr>
              <a:t>lower</a:t>
            </a:r>
            <a:r>
              <a:rPr lang="es-MX" dirty="0">
                <a:latin typeface="Century Gothic" panose="020B0502020202020204" pitchFamily="34" charset="0"/>
              </a:rPr>
              <a:t> </a:t>
            </a:r>
            <a:r>
              <a:rPr lang="es-MX" dirty="0" err="1">
                <a:latin typeface="Century Gothic" panose="020B0502020202020204" pitchFamily="34" charset="0"/>
              </a:rPr>
              <a:t>cost</a:t>
            </a:r>
            <a:r>
              <a:rPr lang="es-MX" dirty="0">
                <a:latin typeface="Century Gothic" panose="020B0502020202020204" pitchFamily="34" charset="0"/>
              </a:rPr>
              <a:t>?</a:t>
            </a:r>
          </a:p>
        </p:txBody>
      </p:sp>
    </p:spTree>
    <p:extLst>
      <p:ext uri="{BB962C8B-B14F-4D97-AF65-F5344CB8AC3E}">
        <p14:creationId xmlns:p14="http://schemas.microsoft.com/office/powerpoint/2010/main" val="40196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12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12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12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123">
                                            <p:txEl>
                                              <p:pRg st="13" end="13"/>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5123">
                                            <p:txEl>
                                              <p:pRg st="15" end="1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2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1 Título"/>
          <p:cNvSpPr>
            <a:spLocks noGrp="1"/>
          </p:cNvSpPr>
          <p:nvPr>
            <p:ph type="title"/>
          </p:nvPr>
        </p:nvSpPr>
        <p:spPr>
          <a:xfrm>
            <a:off x="83820" y="544752"/>
            <a:ext cx="9324975" cy="1089660"/>
          </a:xfrm>
        </p:spPr>
        <p:txBody>
          <a:bodyPr/>
          <a:lstStyle/>
          <a:p>
            <a:r>
              <a:rPr lang="es-MX" altLang="en-US" sz="3080" b="1" dirty="0">
                <a:solidFill>
                  <a:srgbClr val="A29CC0"/>
                </a:solidFill>
                <a:latin typeface="Century Gothic" panose="020B0502020202020204" pitchFamily="34" charset="0"/>
              </a:rPr>
              <a:t>       </a:t>
            </a:r>
            <a:r>
              <a:rPr lang="es-MX" altLang="en-US" sz="3080" b="1" dirty="0" err="1">
                <a:solidFill>
                  <a:srgbClr val="A29CC0"/>
                </a:solidFill>
                <a:latin typeface="Century Gothic" panose="020B0502020202020204" pitchFamily="34" charset="0"/>
              </a:rPr>
              <a:t>Type</a:t>
            </a:r>
            <a:r>
              <a:rPr lang="es-MX" altLang="en-US" sz="3080" b="1" dirty="0">
                <a:solidFill>
                  <a:srgbClr val="A29CC0"/>
                </a:solidFill>
                <a:latin typeface="Century Gothic" panose="020B0502020202020204" pitchFamily="34" charset="0"/>
              </a:rPr>
              <a:t> of </a:t>
            </a:r>
            <a:r>
              <a:rPr lang="es-MX" altLang="en-US" sz="3080" b="1" dirty="0" err="1">
                <a:solidFill>
                  <a:srgbClr val="A29CC0"/>
                </a:solidFill>
                <a:latin typeface="Century Gothic" panose="020B0502020202020204" pitchFamily="34" charset="0"/>
              </a:rPr>
              <a:t>information</a:t>
            </a:r>
            <a:r>
              <a:rPr lang="es-MX" altLang="en-US" sz="3080" b="1" dirty="0">
                <a:solidFill>
                  <a:srgbClr val="A29CC0"/>
                </a:solidFill>
                <a:latin typeface="Century Gothic" panose="020B0502020202020204" pitchFamily="34" charset="0"/>
              </a:rPr>
              <a:t>       </a:t>
            </a:r>
            <a:r>
              <a:rPr lang="es-MX" altLang="en-US" sz="3080" b="1" dirty="0" err="1">
                <a:solidFill>
                  <a:srgbClr val="A29CC0"/>
                </a:solidFill>
                <a:latin typeface="Century Gothic" panose="020B0502020202020204" pitchFamily="34" charset="0"/>
              </a:rPr>
              <a:t>Type</a:t>
            </a:r>
            <a:r>
              <a:rPr lang="es-MX" altLang="en-US" sz="3080" b="1" dirty="0">
                <a:solidFill>
                  <a:srgbClr val="A29CC0"/>
                </a:solidFill>
                <a:latin typeface="Century Gothic" panose="020B0502020202020204" pitchFamily="34" charset="0"/>
              </a:rPr>
              <a:t> of </a:t>
            </a:r>
            <a:r>
              <a:rPr lang="es-MX" altLang="en-US" sz="3080" b="1" dirty="0" err="1">
                <a:solidFill>
                  <a:srgbClr val="A29CC0"/>
                </a:solidFill>
                <a:latin typeface="Century Gothic" panose="020B0502020202020204" pitchFamily="34" charset="0"/>
              </a:rPr>
              <a:t>evaluation</a:t>
            </a:r>
            <a:endParaRPr lang="es-MX" altLang="en-US" sz="3080" b="1" dirty="0">
              <a:solidFill>
                <a:srgbClr val="A29CC0"/>
              </a:solidFill>
              <a:latin typeface="Century Gothic" panose="020B0502020202020204" pitchFamily="34" charset="0"/>
            </a:endParaRPr>
          </a:p>
        </p:txBody>
      </p:sp>
      <p:sp>
        <p:nvSpPr>
          <p:cNvPr id="187395" name="2 Marcador de contenido"/>
          <p:cNvSpPr>
            <a:spLocks noGrp="1"/>
          </p:cNvSpPr>
          <p:nvPr>
            <p:ph sz="quarter" idx="1"/>
          </p:nvPr>
        </p:nvSpPr>
        <p:spPr>
          <a:xfrm>
            <a:off x="-1028" y="1905000"/>
            <a:ext cx="4950619" cy="5388293"/>
          </a:xfrm>
        </p:spPr>
        <p:txBody>
          <a:bodyPr/>
          <a:lstStyle/>
          <a:p>
            <a:r>
              <a:rPr lang="es-MX" altLang="en-US" sz="2090" b="1" dirty="0" err="1">
                <a:latin typeface="Century Gothic" panose="020B0502020202020204" pitchFamily="34" charset="0"/>
              </a:rPr>
              <a:t>About</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health</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problems</a:t>
            </a:r>
            <a:r>
              <a:rPr lang="es-MX" altLang="en-US" sz="2090" b="1" dirty="0">
                <a:latin typeface="Century Gothic" panose="020B0502020202020204" pitchFamily="34" charset="0"/>
              </a:rPr>
              <a:t> and </a:t>
            </a:r>
            <a:r>
              <a:rPr lang="es-MX" altLang="en-US" sz="2090" b="1" dirty="0" err="1">
                <a:latin typeface="Century Gothic" panose="020B0502020202020204" pitchFamily="34" charset="0"/>
              </a:rPr>
              <a:t>health</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conditions</a:t>
            </a:r>
            <a:endParaRPr lang="es-MX" altLang="en-US" sz="2090" b="1" dirty="0">
              <a:latin typeface="Century Gothic" panose="020B0502020202020204" pitchFamily="34" charset="0"/>
            </a:endParaRPr>
          </a:p>
          <a:p>
            <a:pPr>
              <a:spcBef>
                <a:spcPct val="0"/>
              </a:spcBef>
            </a:pPr>
            <a:endParaRPr lang="es-MX" altLang="en-US" sz="1100" dirty="0">
              <a:latin typeface="Century Gothic" panose="020B0502020202020204" pitchFamily="34" charset="0"/>
            </a:endParaRPr>
          </a:p>
          <a:p>
            <a:endParaRPr lang="es-MX" altLang="en-US" sz="2090" b="1" u="sng" dirty="0">
              <a:latin typeface="Century Gothic" panose="020B0502020202020204" pitchFamily="34" charset="0"/>
            </a:endParaRPr>
          </a:p>
          <a:p>
            <a:r>
              <a:rPr lang="es-MX" altLang="en-US" sz="2090" b="1" dirty="0" err="1">
                <a:latin typeface="Century Gothic" panose="020B0502020202020204" pitchFamily="34" charset="0"/>
              </a:rPr>
              <a:t>About</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the</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program</a:t>
            </a:r>
            <a:r>
              <a:rPr lang="es-MX" altLang="en-US" sz="2090" b="1" dirty="0">
                <a:latin typeface="Century Gothic" panose="020B0502020202020204" pitchFamily="34" charset="0"/>
              </a:rPr>
              <a:t> and </a:t>
            </a:r>
            <a:r>
              <a:rPr lang="es-MX" altLang="en-US" sz="2090" b="1" dirty="0" err="1">
                <a:latin typeface="Century Gothic" panose="020B0502020202020204" pitchFamily="34" charset="0"/>
              </a:rPr>
              <a:t>its</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design</a:t>
            </a:r>
            <a:endParaRPr lang="es-MX" altLang="en-US" sz="2090" b="1" dirty="0">
              <a:latin typeface="Century Gothic" panose="020B0502020202020204" pitchFamily="34" charset="0"/>
            </a:endParaRPr>
          </a:p>
          <a:p>
            <a:pPr>
              <a:buFontTx/>
              <a:buNone/>
            </a:pPr>
            <a:r>
              <a:rPr lang="es-MX" altLang="en-US" sz="2090" dirty="0">
                <a:latin typeface="Century Gothic" panose="020B0502020202020204" pitchFamily="34" charset="0"/>
              </a:rPr>
              <a:t>	</a:t>
            </a:r>
          </a:p>
          <a:p>
            <a:r>
              <a:rPr lang="es-MX" altLang="en-US" sz="2090" b="1" dirty="0" err="1">
                <a:latin typeface="Century Gothic" panose="020B0502020202020204" pitchFamily="34" charset="0"/>
              </a:rPr>
              <a:t>About</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the</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functioning</a:t>
            </a:r>
            <a:r>
              <a:rPr lang="es-MX" altLang="en-US" sz="2090" b="1" dirty="0">
                <a:latin typeface="Century Gothic" panose="020B0502020202020204" pitchFamily="34" charset="0"/>
              </a:rPr>
              <a:t> of </a:t>
            </a:r>
            <a:r>
              <a:rPr lang="es-MX" altLang="en-US" sz="2090" b="1" dirty="0" err="1">
                <a:latin typeface="Century Gothic" panose="020B0502020202020204" pitchFamily="34" charset="0"/>
              </a:rPr>
              <a:t>the</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program</a:t>
            </a:r>
            <a:endParaRPr lang="es-MX" altLang="en-US" sz="2090" dirty="0">
              <a:latin typeface="Century Gothic" panose="020B0502020202020204" pitchFamily="34" charset="0"/>
            </a:endParaRPr>
          </a:p>
          <a:p>
            <a:pPr>
              <a:buFontTx/>
              <a:buNone/>
            </a:pPr>
            <a:r>
              <a:rPr lang="es-MX" altLang="en-US" sz="2090" dirty="0">
                <a:latin typeface="Century Gothic" panose="020B0502020202020204" pitchFamily="34" charset="0"/>
              </a:rPr>
              <a:t>	</a:t>
            </a:r>
          </a:p>
          <a:p>
            <a:endParaRPr lang="es-MX" altLang="en-US" sz="2090" b="1" dirty="0">
              <a:latin typeface="Century Gothic" panose="020B0502020202020204" pitchFamily="34" charset="0"/>
            </a:endParaRPr>
          </a:p>
          <a:p>
            <a:r>
              <a:rPr lang="es-MX" altLang="en-US" sz="2090" b="1" dirty="0" err="1">
                <a:latin typeface="Century Gothic" panose="020B0502020202020204" pitchFamily="34" charset="0"/>
              </a:rPr>
              <a:t>About</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the</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program</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results</a:t>
            </a:r>
            <a:r>
              <a:rPr lang="es-MX" altLang="en-US" sz="2090" b="1" dirty="0">
                <a:latin typeface="Century Gothic" panose="020B0502020202020204" pitchFamily="34" charset="0"/>
              </a:rPr>
              <a:t> and </a:t>
            </a:r>
            <a:r>
              <a:rPr lang="es-MX" altLang="en-US" sz="2090" b="1" dirty="0" err="1">
                <a:latin typeface="Century Gothic" panose="020B0502020202020204" pitchFamily="34" charset="0"/>
              </a:rPr>
              <a:t>program</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impact</a:t>
            </a:r>
            <a:endParaRPr lang="es-MX" altLang="en-US" sz="2090" b="1" dirty="0">
              <a:latin typeface="Century Gothic" panose="020B0502020202020204" pitchFamily="34" charset="0"/>
            </a:endParaRPr>
          </a:p>
          <a:p>
            <a:pPr>
              <a:buFontTx/>
              <a:buNone/>
            </a:pPr>
            <a:r>
              <a:rPr lang="es-MX" altLang="en-US" sz="2090" dirty="0">
                <a:latin typeface="Century Gothic" panose="020B0502020202020204" pitchFamily="34" charset="0"/>
              </a:rPr>
              <a:t>	</a:t>
            </a:r>
          </a:p>
          <a:p>
            <a:endParaRPr lang="es-MX" altLang="en-US" sz="2090" b="1" dirty="0">
              <a:latin typeface="Century Gothic" panose="020B0502020202020204" pitchFamily="34" charset="0"/>
            </a:endParaRPr>
          </a:p>
          <a:p>
            <a:r>
              <a:rPr lang="es-MX" altLang="en-US" sz="2090" b="1" dirty="0" err="1">
                <a:latin typeface="Century Gothic" panose="020B0502020202020204" pitchFamily="34" charset="0"/>
              </a:rPr>
              <a:t>About</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the</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costs</a:t>
            </a:r>
            <a:r>
              <a:rPr lang="es-MX" altLang="en-US" sz="2090" b="1" dirty="0">
                <a:latin typeface="Century Gothic" panose="020B0502020202020204" pitchFamily="34" charset="0"/>
              </a:rPr>
              <a:t>, </a:t>
            </a:r>
            <a:r>
              <a:rPr lang="es-MX" altLang="en-US" sz="2090" b="1" dirty="0" err="1">
                <a:latin typeface="Century Gothic" panose="020B0502020202020204" pitchFamily="34" charset="0"/>
              </a:rPr>
              <a:t>efficiency</a:t>
            </a:r>
            <a:r>
              <a:rPr lang="es-MX" altLang="en-US" sz="2090" b="1" dirty="0">
                <a:latin typeface="Century Gothic" panose="020B0502020202020204" pitchFamily="34" charset="0"/>
              </a:rPr>
              <a:t> and </a:t>
            </a:r>
            <a:r>
              <a:rPr lang="es-MX" altLang="en-US" sz="2090" b="1" dirty="0" err="1">
                <a:latin typeface="Century Gothic" panose="020B0502020202020204" pitchFamily="34" charset="0"/>
              </a:rPr>
              <a:t>cost-effectiveness</a:t>
            </a:r>
            <a:endParaRPr lang="es-MX" altLang="en-US" sz="2090" b="1" dirty="0">
              <a:latin typeface="Century Gothic" panose="020B0502020202020204" pitchFamily="34" charset="0"/>
            </a:endParaRPr>
          </a:p>
          <a:p>
            <a:pPr>
              <a:buFontTx/>
              <a:buNone/>
            </a:pPr>
            <a:endParaRPr lang="es-MX" altLang="en-US" sz="2090" dirty="0"/>
          </a:p>
          <a:p>
            <a:pPr>
              <a:buFontTx/>
              <a:buNone/>
            </a:pPr>
            <a:endParaRPr lang="es-MX" altLang="en-US" sz="2090" dirty="0"/>
          </a:p>
        </p:txBody>
      </p:sp>
      <p:sp>
        <p:nvSpPr>
          <p:cNvPr id="4" name="2 Marcador de contenido"/>
          <p:cNvSpPr txBox="1">
            <a:spLocks/>
          </p:cNvSpPr>
          <p:nvPr/>
        </p:nvSpPr>
        <p:spPr>
          <a:xfrm>
            <a:off x="5119696" y="1703359"/>
            <a:ext cx="5118258" cy="5395913"/>
          </a:xfrm>
          <a:prstGeom prst="rect">
            <a:avLst/>
          </a:prstGeom>
        </p:spPr>
        <p:txBody>
          <a:bodyPr>
            <a:normAutofit/>
          </a:bodyPr>
          <a:lstStyle/>
          <a:p>
            <a:pPr marL="352044" indent="-352044">
              <a:spcBef>
                <a:spcPts val="770"/>
              </a:spcBef>
              <a:buClr>
                <a:schemeClr val="accent2"/>
              </a:buClr>
              <a:buSzPct val="60000"/>
              <a:buFont typeface="Wingdings"/>
              <a:buChar char=""/>
              <a:defRPr/>
            </a:pPr>
            <a:r>
              <a:rPr lang="es-MX" sz="2090" b="1" dirty="0" err="1">
                <a:latin typeface="Century Gothic" panose="020B0502020202020204" pitchFamily="34" charset="0"/>
              </a:rPr>
              <a:t>Diagnostic</a:t>
            </a:r>
            <a:r>
              <a:rPr lang="es-MX" sz="2090" b="1" dirty="0">
                <a:latin typeface="Century Gothic" panose="020B0502020202020204" pitchFamily="34" charset="0"/>
              </a:rPr>
              <a:t> of </a:t>
            </a:r>
            <a:r>
              <a:rPr lang="es-MX" sz="2090" b="1" dirty="0" err="1">
                <a:latin typeface="Century Gothic" panose="020B0502020202020204" pitchFamily="34" charset="0"/>
              </a:rPr>
              <a:t>Health</a:t>
            </a:r>
            <a:r>
              <a:rPr lang="es-MX" sz="2090" b="1" dirty="0">
                <a:latin typeface="Century Gothic" panose="020B0502020202020204" pitchFamily="34" charset="0"/>
              </a:rPr>
              <a:t> </a:t>
            </a:r>
            <a:r>
              <a:rPr lang="es-MX" sz="2090" b="1" dirty="0" err="1">
                <a:latin typeface="Century Gothic" panose="020B0502020202020204" pitchFamily="34" charset="0"/>
              </a:rPr>
              <a:t>Conditions</a:t>
            </a:r>
            <a:endParaRPr lang="es-MX" sz="2090" b="1" dirty="0">
              <a:latin typeface="Century Gothic" panose="020B0502020202020204" pitchFamily="34" charset="0"/>
            </a:endParaRPr>
          </a:p>
          <a:p>
            <a:pPr marL="352044" indent="-352044">
              <a:spcBef>
                <a:spcPts val="770"/>
              </a:spcBef>
              <a:buClr>
                <a:schemeClr val="accent2"/>
              </a:buClr>
              <a:buSzPct val="60000"/>
              <a:buFont typeface="Wingdings"/>
              <a:buChar char=""/>
              <a:defRPr/>
            </a:pPr>
            <a:r>
              <a:rPr lang="es-MX" sz="2090" b="1" dirty="0" err="1">
                <a:latin typeface="Century Gothic" panose="020B0502020202020204" pitchFamily="34" charset="0"/>
              </a:rPr>
              <a:t>Needs</a:t>
            </a:r>
            <a:r>
              <a:rPr lang="es-MX" sz="2090" b="1" dirty="0">
                <a:latin typeface="Century Gothic" panose="020B0502020202020204" pitchFamily="34" charset="0"/>
              </a:rPr>
              <a:t> </a:t>
            </a:r>
            <a:r>
              <a:rPr lang="es-MX" sz="2090" b="1" dirty="0" err="1">
                <a:latin typeface="Century Gothic" panose="020B0502020202020204" pitchFamily="34" charset="0"/>
              </a:rPr>
              <a:t>Assessment</a:t>
            </a:r>
            <a:endParaRPr lang="es-MX" sz="2090" dirty="0">
              <a:latin typeface="Century Gothic" panose="020B0502020202020204" pitchFamily="34" charset="0"/>
            </a:endParaRPr>
          </a:p>
          <a:p>
            <a:pPr marL="352044" indent="-352044">
              <a:spcBef>
                <a:spcPts val="1980"/>
              </a:spcBef>
              <a:buClr>
                <a:schemeClr val="accent2"/>
              </a:buClr>
              <a:buSzPct val="60000"/>
              <a:buFont typeface="Wingdings"/>
              <a:buChar char=""/>
              <a:defRPr/>
            </a:pPr>
            <a:endParaRPr lang="es-MX" sz="1320" b="1" dirty="0">
              <a:latin typeface="Century Gothic" panose="020B0502020202020204" pitchFamily="34" charset="0"/>
            </a:endParaRPr>
          </a:p>
          <a:p>
            <a:pPr marL="352044" indent="-352044">
              <a:spcBef>
                <a:spcPts val="770"/>
              </a:spcBef>
              <a:buClr>
                <a:schemeClr val="accent2"/>
              </a:buClr>
              <a:buSzPct val="60000"/>
              <a:buFont typeface="Wingdings"/>
              <a:buChar char=""/>
              <a:defRPr/>
            </a:pPr>
            <a:r>
              <a:rPr lang="es-MX" sz="2090" b="1" dirty="0" err="1">
                <a:latin typeface="Century Gothic" panose="020B0502020202020204" pitchFamily="34" charset="0"/>
              </a:rPr>
              <a:t>Program</a:t>
            </a:r>
            <a:r>
              <a:rPr lang="es-MX" sz="2090" b="1" dirty="0">
                <a:latin typeface="Century Gothic" panose="020B0502020202020204" pitchFamily="34" charset="0"/>
              </a:rPr>
              <a:t> </a:t>
            </a:r>
            <a:r>
              <a:rPr lang="es-MX" sz="2090" b="1" dirty="0" err="1">
                <a:latin typeface="Century Gothic" panose="020B0502020202020204" pitchFamily="34" charset="0"/>
              </a:rPr>
              <a:t>Design</a:t>
            </a:r>
            <a:r>
              <a:rPr lang="es-MX" sz="2090" b="1" dirty="0">
                <a:latin typeface="Century Gothic" panose="020B0502020202020204" pitchFamily="34" charset="0"/>
              </a:rPr>
              <a:t> </a:t>
            </a:r>
            <a:r>
              <a:rPr lang="es-MX" sz="2090" b="1" dirty="0" err="1">
                <a:latin typeface="Century Gothic" panose="020B0502020202020204" pitchFamily="34" charset="0"/>
              </a:rPr>
              <a:t>Evaluation</a:t>
            </a:r>
            <a:endParaRPr lang="es-MX" sz="2090" b="1" dirty="0">
              <a:latin typeface="Century Gothic" panose="020B0502020202020204" pitchFamily="34" charset="0"/>
            </a:endParaRPr>
          </a:p>
          <a:p>
            <a:pPr>
              <a:spcBef>
                <a:spcPts val="770"/>
              </a:spcBef>
              <a:buClr>
                <a:schemeClr val="accent2"/>
              </a:buClr>
              <a:buSzPct val="60000"/>
              <a:defRPr/>
            </a:pPr>
            <a:r>
              <a:rPr lang="es-MX" sz="1100" dirty="0">
                <a:latin typeface="Century Gothic" panose="020B0502020202020204" pitchFamily="34" charset="0"/>
              </a:rPr>
              <a:t> </a:t>
            </a:r>
          </a:p>
          <a:p>
            <a:pPr marL="352044" indent="-352044">
              <a:lnSpc>
                <a:spcPct val="200000"/>
              </a:lnSpc>
              <a:buClr>
                <a:schemeClr val="accent2"/>
              </a:buClr>
              <a:buSzPct val="60000"/>
              <a:buFont typeface="Arial" pitchFamily="34" charset="0"/>
              <a:buChar char="•"/>
              <a:defRPr/>
            </a:pPr>
            <a:r>
              <a:rPr lang="es-MX" sz="2090" b="1" dirty="0" err="1">
                <a:latin typeface="Century Gothic" panose="020B0502020202020204" pitchFamily="34" charset="0"/>
              </a:rPr>
              <a:t>Process</a:t>
            </a:r>
            <a:r>
              <a:rPr lang="es-MX" sz="2090" b="1" dirty="0">
                <a:latin typeface="Century Gothic" panose="020B0502020202020204" pitchFamily="34" charset="0"/>
              </a:rPr>
              <a:t> </a:t>
            </a:r>
            <a:r>
              <a:rPr lang="es-MX" sz="2090" b="1" dirty="0" err="1">
                <a:latin typeface="Century Gothic" panose="020B0502020202020204" pitchFamily="34" charset="0"/>
              </a:rPr>
              <a:t>Evaluation</a:t>
            </a:r>
            <a:r>
              <a:rPr lang="es-MX" sz="2090" dirty="0">
                <a:latin typeface="Century Gothic" panose="020B0502020202020204" pitchFamily="34" charset="0"/>
              </a:rPr>
              <a:t>	</a:t>
            </a:r>
          </a:p>
          <a:p>
            <a:pPr marL="352044" indent="-352044">
              <a:spcBef>
                <a:spcPts val="770"/>
              </a:spcBef>
              <a:buClr>
                <a:schemeClr val="accent2"/>
              </a:buClr>
              <a:buSzPct val="60000"/>
              <a:buFont typeface="Wingdings"/>
              <a:buChar char=""/>
              <a:defRPr/>
            </a:pPr>
            <a:endParaRPr lang="es-MX" sz="3080" b="1" dirty="0">
              <a:latin typeface="Century Gothic" panose="020B0502020202020204" pitchFamily="34" charset="0"/>
            </a:endParaRPr>
          </a:p>
          <a:p>
            <a:pPr marL="352044" indent="-352044">
              <a:spcBef>
                <a:spcPts val="330"/>
              </a:spcBef>
              <a:buClr>
                <a:schemeClr val="accent2"/>
              </a:buClr>
              <a:buSzPct val="60000"/>
              <a:buFont typeface="Wingdings"/>
              <a:buChar char=""/>
              <a:defRPr/>
            </a:pPr>
            <a:r>
              <a:rPr lang="es-MX" sz="2090" b="1" dirty="0" err="1">
                <a:latin typeface="Century Gothic" panose="020B0502020202020204" pitchFamily="34" charset="0"/>
              </a:rPr>
              <a:t>Evaluation</a:t>
            </a:r>
            <a:r>
              <a:rPr lang="es-MX" sz="2090" b="1" dirty="0">
                <a:latin typeface="Century Gothic" panose="020B0502020202020204" pitchFamily="34" charset="0"/>
              </a:rPr>
              <a:t> of </a:t>
            </a:r>
            <a:r>
              <a:rPr lang="es-MX" sz="2090" b="1" dirty="0" err="1">
                <a:latin typeface="Century Gothic" panose="020B0502020202020204" pitchFamily="34" charset="0"/>
              </a:rPr>
              <a:t>Results</a:t>
            </a:r>
            <a:endParaRPr lang="es-MX" sz="2090" b="1" dirty="0">
              <a:latin typeface="Century Gothic" panose="020B0502020202020204" pitchFamily="34" charset="0"/>
            </a:endParaRPr>
          </a:p>
          <a:p>
            <a:pPr marL="352044" indent="-352044">
              <a:spcBef>
                <a:spcPts val="330"/>
              </a:spcBef>
              <a:buClr>
                <a:schemeClr val="accent2"/>
              </a:buClr>
              <a:buSzPct val="60000"/>
              <a:defRPr/>
            </a:pPr>
            <a:r>
              <a:rPr lang="es-MX" sz="2090" b="1" dirty="0">
                <a:latin typeface="Century Gothic" panose="020B0502020202020204" pitchFamily="34" charset="0"/>
              </a:rPr>
              <a:t>     </a:t>
            </a:r>
            <a:r>
              <a:rPr lang="es-MX" sz="2200" b="1" dirty="0" err="1">
                <a:solidFill>
                  <a:schemeClr val="tx2"/>
                </a:solidFill>
                <a:latin typeface="Century Gothic" panose="020B0502020202020204" pitchFamily="34" charset="0"/>
              </a:rPr>
              <a:t>Impact</a:t>
            </a:r>
            <a:r>
              <a:rPr lang="es-MX" sz="2200" b="1" dirty="0">
                <a:solidFill>
                  <a:schemeClr val="tx2"/>
                </a:solidFill>
                <a:latin typeface="Century Gothic" panose="020B0502020202020204" pitchFamily="34" charset="0"/>
              </a:rPr>
              <a:t> </a:t>
            </a:r>
            <a:r>
              <a:rPr lang="es-MX" sz="2200" b="1" dirty="0" err="1">
                <a:solidFill>
                  <a:schemeClr val="tx2"/>
                </a:solidFill>
                <a:latin typeface="Century Gothic" panose="020B0502020202020204" pitchFamily="34" charset="0"/>
              </a:rPr>
              <a:t>Evaluation</a:t>
            </a:r>
            <a:endParaRPr lang="es-MX" sz="2200" b="1" dirty="0">
              <a:solidFill>
                <a:schemeClr val="tx2"/>
              </a:solidFill>
              <a:latin typeface="Century Gothic" panose="020B0502020202020204" pitchFamily="34" charset="0"/>
            </a:endParaRPr>
          </a:p>
          <a:p>
            <a:pPr marL="352044" indent="-352044">
              <a:spcBef>
                <a:spcPts val="770"/>
              </a:spcBef>
              <a:buClr>
                <a:schemeClr val="accent2"/>
              </a:buClr>
              <a:buSzPct val="60000"/>
              <a:defRPr/>
            </a:pPr>
            <a:r>
              <a:rPr lang="es-MX" sz="2090" dirty="0">
                <a:latin typeface="Century Gothic" panose="020B0502020202020204" pitchFamily="34" charset="0"/>
              </a:rPr>
              <a:t>	</a:t>
            </a:r>
            <a:r>
              <a:rPr lang="es-MX" sz="1540" dirty="0">
                <a:latin typeface="Century Gothic" panose="020B0502020202020204" pitchFamily="34" charset="0"/>
              </a:rPr>
              <a:t>  </a:t>
            </a:r>
            <a:endParaRPr lang="es-MX" sz="2090" dirty="0">
              <a:latin typeface="Century Gothic" panose="020B0502020202020204" pitchFamily="34" charset="0"/>
            </a:endParaRPr>
          </a:p>
          <a:p>
            <a:pPr marL="352044" indent="-352044">
              <a:spcBef>
                <a:spcPts val="770"/>
              </a:spcBef>
              <a:buClr>
                <a:schemeClr val="accent2"/>
              </a:buClr>
              <a:buSzPct val="60000"/>
              <a:buFont typeface="Wingdings"/>
              <a:buChar char=""/>
              <a:defRPr/>
            </a:pPr>
            <a:r>
              <a:rPr lang="es-MX" sz="2090" b="1" dirty="0" err="1">
                <a:latin typeface="Century Gothic" panose="020B0502020202020204" pitchFamily="34" charset="0"/>
              </a:rPr>
              <a:t>Economic</a:t>
            </a:r>
            <a:r>
              <a:rPr lang="es-MX" sz="2090" b="1" dirty="0">
                <a:latin typeface="Century Gothic" panose="020B0502020202020204" pitchFamily="34" charset="0"/>
              </a:rPr>
              <a:t> </a:t>
            </a:r>
            <a:r>
              <a:rPr lang="es-MX" sz="2090" b="1" dirty="0" err="1">
                <a:latin typeface="Century Gothic" panose="020B0502020202020204" pitchFamily="34" charset="0"/>
              </a:rPr>
              <a:t>Evaluation</a:t>
            </a:r>
            <a:endParaRPr lang="es-MX" sz="2090" b="1" dirty="0">
              <a:latin typeface="Century Gothic" panose="020B0502020202020204" pitchFamily="34" charset="0"/>
            </a:endParaRPr>
          </a:p>
          <a:p>
            <a:pPr marL="352044" indent="-352044">
              <a:spcBef>
                <a:spcPts val="770"/>
              </a:spcBef>
              <a:buClr>
                <a:schemeClr val="accent2"/>
              </a:buClr>
              <a:buSzPct val="60000"/>
              <a:defRPr/>
            </a:pPr>
            <a:endParaRPr lang="es-MX" sz="2090" dirty="0">
              <a:latin typeface="Century Gothic" panose="020B0502020202020204" pitchFamily="34" charset="0"/>
            </a:endParaRPr>
          </a:p>
          <a:p>
            <a:pPr marL="352044" indent="-352044">
              <a:spcBef>
                <a:spcPts val="770"/>
              </a:spcBef>
              <a:buClr>
                <a:schemeClr val="accent2"/>
              </a:buClr>
              <a:buSzPct val="60000"/>
              <a:defRPr/>
            </a:pPr>
            <a:endParaRPr lang="es-MX" sz="2090" dirty="0"/>
          </a:p>
        </p:txBody>
      </p:sp>
      <p:sp>
        <p:nvSpPr>
          <p:cNvPr id="5" name="Right Brace 4"/>
          <p:cNvSpPr/>
          <p:nvPr/>
        </p:nvSpPr>
        <p:spPr>
          <a:xfrm>
            <a:off x="4863307" y="1778477"/>
            <a:ext cx="417353" cy="670560"/>
          </a:xfrm>
          <a:prstGeom prst="rightBrace">
            <a:avLst>
              <a:gd name="adj1" fmla="val 8333"/>
              <a:gd name="adj2" fmla="val 2993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80"/>
          </a:p>
        </p:txBody>
      </p:sp>
      <p:sp>
        <p:nvSpPr>
          <p:cNvPr id="19" name="Right Brace 18"/>
          <p:cNvSpPr/>
          <p:nvPr/>
        </p:nvSpPr>
        <p:spPr>
          <a:xfrm>
            <a:off x="4779487" y="2964181"/>
            <a:ext cx="417353" cy="550069"/>
          </a:xfrm>
          <a:prstGeom prst="rightBrace">
            <a:avLst>
              <a:gd name="adj1" fmla="val 8333"/>
              <a:gd name="adj2" fmla="val 2993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80"/>
          </a:p>
        </p:txBody>
      </p:sp>
      <p:sp>
        <p:nvSpPr>
          <p:cNvPr id="21" name="Right Brace 20"/>
          <p:cNvSpPr/>
          <p:nvPr/>
        </p:nvSpPr>
        <p:spPr>
          <a:xfrm>
            <a:off x="4746307" y="3732700"/>
            <a:ext cx="417353" cy="466249"/>
          </a:xfrm>
          <a:prstGeom prst="rightBrace">
            <a:avLst>
              <a:gd name="adj1" fmla="val 8333"/>
              <a:gd name="adj2" fmla="val 50247"/>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80"/>
          </a:p>
        </p:txBody>
      </p:sp>
      <p:sp>
        <p:nvSpPr>
          <p:cNvPr id="23" name="Right Brace 22"/>
          <p:cNvSpPr/>
          <p:nvPr/>
        </p:nvSpPr>
        <p:spPr>
          <a:xfrm>
            <a:off x="4728846" y="4844892"/>
            <a:ext cx="417354" cy="742872"/>
          </a:xfrm>
          <a:prstGeom prst="rightBrace">
            <a:avLst>
              <a:gd name="adj1" fmla="val 8333"/>
              <a:gd name="adj2" fmla="val 2993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80"/>
          </a:p>
        </p:txBody>
      </p:sp>
      <p:sp>
        <p:nvSpPr>
          <p:cNvPr id="25" name="Right Brace 24"/>
          <p:cNvSpPr/>
          <p:nvPr/>
        </p:nvSpPr>
        <p:spPr>
          <a:xfrm>
            <a:off x="4746308" y="5934552"/>
            <a:ext cx="338773" cy="771048"/>
          </a:xfrm>
          <a:prstGeom prst="rightBrace">
            <a:avLst>
              <a:gd name="adj1" fmla="val 8333"/>
              <a:gd name="adj2" fmla="val 2993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80"/>
          </a:p>
        </p:txBody>
      </p:sp>
      <p:cxnSp>
        <p:nvCxnSpPr>
          <p:cNvPr id="187402" name="Straight Arrow Connector 2"/>
          <p:cNvCxnSpPr>
            <a:cxnSpLocks noChangeShapeType="1"/>
          </p:cNvCxnSpPr>
          <p:nvPr/>
        </p:nvCxnSpPr>
        <p:spPr bwMode="auto">
          <a:xfrm flipH="1">
            <a:off x="8361045" y="5405438"/>
            <a:ext cx="754380" cy="0"/>
          </a:xfrm>
          <a:prstGeom prst="straightConnector1">
            <a:avLst/>
          </a:prstGeom>
          <a:noFill/>
          <a:ln w="53975" algn="ctr">
            <a:solidFill>
              <a:srgbClr val="FFCC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14600752"/>
      </p:ext>
    </p:extLst>
  </p:cSld>
  <p:clrMapOvr>
    <a:masterClrMapping/>
  </p:clrMapOvr>
  <p:transition>
    <p:wipe dir="d"/>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918" y="1371600"/>
            <a:ext cx="0" cy="5137673"/>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5" name="object 5"/>
          <p:cNvSpPr/>
          <p:nvPr/>
        </p:nvSpPr>
        <p:spPr>
          <a:xfrm>
            <a:off x="0" y="1223684"/>
            <a:ext cx="10058400" cy="5274213"/>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8" name="object 8"/>
          <p:cNvSpPr txBox="1"/>
          <p:nvPr/>
        </p:nvSpPr>
        <p:spPr>
          <a:xfrm>
            <a:off x="961465" y="1904302"/>
            <a:ext cx="8135470" cy="3868238"/>
          </a:xfrm>
          <a:prstGeom prst="rect">
            <a:avLst/>
          </a:prstGeom>
        </p:spPr>
        <p:txBody>
          <a:bodyPr vert="horz" wrap="square" lIns="0" tIns="0" rIns="0" bIns="0" rtlCol="0">
            <a:spAutoFit/>
          </a:bodyPr>
          <a:lstStyle/>
          <a:p>
            <a:pPr defTabSz="1005840" eaLnBrk="0" fontAlgn="base" hangingPunct="0">
              <a:spcBef>
                <a:spcPct val="0"/>
              </a:spcBef>
              <a:spcAft>
                <a:spcPct val="0"/>
              </a:spcAft>
              <a:defRPr/>
            </a:pPr>
            <a:r>
              <a:rPr lang="en-US" sz="2330" spc="-97" dirty="0">
                <a:solidFill>
                  <a:prstClr val="white"/>
                </a:solidFill>
                <a:latin typeface="Century Gothic" panose="020B0502020202020204" pitchFamily="34" charset="0"/>
                <a:cs typeface="Arial" panose="020B0604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a:t>
            </a:r>
            <a:br>
              <a:rPr lang="en-US" sz="2330" spc="-97" dirty="0">
                <a:solidFill>
                  <a:prstClr val="white"/>
                </a:solidFill>
                <a:latin typeface="Century Gothic" panose="020B0502020202020204" pitchFamily="34" charset="0"/>
                <a:cs typeface="Arial" panose="020B0604020202020204" pitchFamily="34" charset="0"/>
              </a:rPr>
            </a:br>
            <a:r>
              <a:rPr lang="en-US" sz="2330" spc="-97" dirty="0">
                <a:solidFill>
                  <a:prstClr val="white"/>
                </a:solidFill>
                <a:latin typeface="Century Gothic" panose="020B0502020202020204" pitchFamily="34" charset="0"/>
                <a:cs typeface="Arial" panose="020B0604020202020204" pitchFamily="34" charset="0"/>
              </a:rPr>
              <a:t>of USAID or the United States government. </a:t>
            </a:r>
          </a:p>
          <a:p>
            <a:pPr marL="12327" marR="795100" defTabSz="1005840" eaLnBrk="0" fontAlgn="base" hangingPunct="0">
              <a:lnSpc>
                <a:spcPts val="5047"/>
              </a:lnSpc>
              <a:spcBef>
                <a:spcPct val="0"/>
              </a:spcBef>
              <a:spcAft>
                <a:spcPct val="0"/>
              </a:spcAft>
              <a:defRPr/>
            </a:pPr>
            <a:r>
              <a:rPr lang="en-US" sz="2330" b="1" spc="-97" dirty="0">
                <a:solidFill>
                  <a:srgbClr val="1E1860"/>
                </a:solidFill>
                <a:latin typeface="Century Gothic" panose="020B0502020202020204" pitchFamily="34" charset="0"/>
                <a:cs typeface="Futura LT Pro Book"/>
              </a:rPr>
              <a:t>www.measureevaluation.org</a:t>
            </a:r>
          </a:p>
        </p:txBody>
      </p:sp>
      <p:sp>
        <p:nvSpPr>
          <p:cNvPr id="11" name="object 3"/>
          <p:cNvSpPr/>
          <p:nvPr/>
        </p:nvSpPr>
        <p:spPr>
          <a:xfrm>
            <a:off x="2" y="114300"/>
            <a:ext cx="10058399" cy="11558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1005840" eaLnBrk="0" fontAlgn="base" hangingPunct="0">
              <a:spcBef>
                <a:spcPct val="0"/>
              </a:spcBef>
              <a:spcAft>
                <a:spcPct val="0"/>
              </a:spcAft>
              <a:defRPr/>
            </a:pPr>
            <a:endParaRPr sz="1980" dirty="0">
              <a:solidFill>
                <a:prstClr val="black"/>
              </a:solidFill>
              <a:latin typeface="Futura Lt BT" panose="020B0402020204020303" pitchFamily="34" charset="0"/>
              <a:cs typeface="Arial" panose="020B0604020202020204" pitchFamily="34" charset="0"/>
            </a:endParaRPr>
          </a:p>
        </p:txBody>
      </p:sp>
      <p:sp>
        <p:nvSpPr>
          <p:cNvPr id="10" name="Rectangle 1"/>
          <p:cNvSpPr>
            <a:spLocks noChangeArrowheads="1"/>
          </p:cNvSpPr>
          <p:nvPr/>
        </p:nvSpPr>
        <p:spPr bwMode="auto">
          <a:xfrm>
            <a:off x="-739589" y="7182792"/>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eaLnBrk="0" fontAlgn="base" hangingPunct="0">
              <a:spcBef>
                <a:spcPct val="0"/>
              </a:spcBef>
              <a:spcAft>
                <a:spcPct val="0"/>
              </a:spcAft>
              <a:defRPr/>
            </a:pPr>
            <a:endParaRPr lang="fr-FR" altLang="en-US" sz="1747" dirty="0">
              <a:solidFill>
                <a:prstClr val="black"/>
              </a:solidFill>
              <a:latin typeface="Arial" panose="020B0604020202020204" pitchFamily="34" charset="0"/>
              <a:cs typeface="Arial" panose="020B0604020202020204" pitchFamily="34" charset="0"/>
            </a:endParaRPr>
          </a:p>
        </p:txBody>
      </p:sp>
      <p:grpSp>
        <p:nvGrpSpPr>
          <p:cNvPr id="12" name="Group 11"/>
          <p:cNvGrpSpPr/>
          <p:nvPr/>
        </p:nvGrpSpPr>
        <p:grpSpPr>
          <a:xfrm>
            <a:off x="5448300" y="6676438"/>
            <a:ext cx="3988301" cy="885139"/>
            <a:chOff x="6432672" y="5949280"/>
            <a:chExt cx="3625728" cy="804672"/>
          </a:xfrm>
        </p:grpSpPr>
        <p:grpSp>
          <p:nvGrpSpPr>
            <p:cNvPr id="16" name="Group 15"/>
            <p:cNvGrpSpPr/>
            <p:nvPr/>
          </p:nvGrpSpPr>
          <p:grpSpPr>
            <a:xfrm>
              <a:off x="6432672" y="5949280"/>
              <a:ext cx="2099768" cy="804672"/>
              <a:chOff x="3635896" y="5942647"/>
              <a:chExt cx="2099768" cy="804672"/>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4885919" y="5942647"/>
                <a:ext cx="849745" cy="804672"/>
              </a:xfrm>
              <a:prstGeom prst="rect">
                <a:avLst/>
              </a:prstGeom>
            </p:spPr>
          </p:pic>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3635896" y="5992219"/>
                <a:ext cx="1023322" cy="704088"/>
              </a:xfrm>
              <a:prstGeom prst="rect">
                <a:avLst/>
              </a:prstGeom>
            </p:spPr>
          </p:pic>
        </p:grpSp>
        <p:pic>
          <p:nvPicPr>
            <p:cNvPr id="17"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43132" y="5971420"/>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74140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2"/>
          <p:cNvSpPr>
            <a:spLocks/>
          </p:cNvSpPr>
          <p:nvPr/>
        </p:nvSpPr>
        <p:spPr bwMode="auto">
          <a:xfrm>
            <a:off x="2055266" y="1874520"/>
            <a:ext cx="6873240" cy="4358640"/>
          </a:xfrm>
          <a:custGeom>
            <a:avLst/>
            <a:gdLst>
              <a:gd name="T0" fmla="*/ 0 w 3408"/>
              <a:gd name="T1" fmla="*/ 0 h 2160"/>
              <a:gd name="T2" fmla="*/ 0 w 3408"/>
              <a:gd name="T3" fmla="*/ 2147483646 h 2160"/>
              <a:gd name="T4" fmla="*/ 2147483646 w 3408"/>
              <a:gd name="T5" fmla="*/ 2147483646 h 2160"/>
              <a:gd name="T6" fmla="*/ 0 60000 65536"/>
              <a:gd name="T7" fmla="*/ 0 60000 65536"/>
              <a:gd name="T8" fmla="*/ 0 60000 65536"/>
              <a:gd name="T9" fmla="*/ 0 w 3408"/>
              <a:gd name="T10" fmla="*/ 0 h 2160"/>
              <a:gd name="T11" fmla="*/ 3408 w 3408"/>
              <a:gd name="T12" fmla="*/ 2160 h 2160"/>
            </a:gdLst>
            <a:ahLst/>
            <a:cxnLst>
              <a:cxn ang="T6">
                <a:pos x="T0" y="T1"/>
              </a:cxn>
              <a:cxn ang="T7">
                <a:pos x="T2" y="T3"/>
              </a:cxn>
              <a:cxn ang="T8">
                <a:pos x="T4" y="T5"/>
              </a:cxn>
            </a:cxnLst>
            <a:rect l="T9" t="T10" r="T11" b="T12"/>
            <a:pathLst>
              <a:path w="3408" h="2160">
                <a:moveTo>
                  <a:pt x="0" y="0"/>
                </a:moveTo>
                <a:lnTo>
                  <a:pt x="0" y="2160"/>
                </a:lnTo>
                <a:lnTo>
                  <a:pt x="3408" y="216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980"/>
          </a:p>
        </p:txBody>
      </p:sp>
      <p:sp>
        <p:nvSpPr>
          <p:cNvPr id="32771" name="Line 3"/>
          <p:cNvSpPr>
            <a:spLocks noChangeShapeType="1"/>
          </p:cNvSpPr>
          <p:nvPr/>
        </p:nvSpPr>
        <p:spPr bwMode="auto">
          <a:xfrm flipV="1">
            <a:off x="2055266" y="5417662"/>
            <a:ext cx="1341120" cy="33528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2772" name="Line 5"/>
          <p:cNvSpPr>
            <a:spLocks noChangeShapeType="1"/>
          </p:cNvSpPr>
          <p:nvPr/>
        </p:nvSpPr>
        <p:spPr bwMode="auto">
          <a:xfrm flipV="1">
            <a:off x="3396386" y="5394960"/>
            <a:ext cx="0" cy="838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2773" name="Line 6"/>
          <p:cNvSpPr>
            <a:spLocks noChangeShapeType="1"/>
          </p:cNvSpPr>
          <p:nvPr/>
        </p:nvSpPr>
        <p:spPr bwMode="auto">
          <a:xfrm flipV="1">
            <a:off x="8090306" y="2293620"/>
            <a:ext cx="0" cy="393954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2774" name="Text Box 9"/>
          <p:cNvSpPr txBox="1">
            <a:spLocks noChangeArrowheads="1"/>
          </p:cNvSpPr>
          <p:nvPr/>
        </p:nvSpPr>
        <p:spPr bwMode="auto">
          <a:xfrm>
            <a:off x="3005226" y="6243638"/>
            <a:ext cx="1351652" cy="66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nSpc>
                <a:spcPct val="90000"/>
              </a:lnSpc>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start</a:t>
            </a:r>
            <a:endParaRPr lang="en-US" altLang="en-US" sz="2420" dirty="0">
              <a:latin typeface="Century Gothic" panose="020B0502020202020204" pitchFamily="34" charset="0"/>
            </a:endParaRPr>
          </a:p>
        </p:txBody>
      </p:sp>
      <p:sp>
        <p:nvSpPr>
          <p:cNvPr id="32775" name="Text Box 10"/>
          <p:cNvSpPr txBox="1">
            <a:spLocks noChangeArrowheads="1"/>
          </p:cNvSpPr>
          <p:nvPr/>
        </p:nvSpPr>
        <p:spPr bwMode="auto">
          <a:xfrm>
            <a:off x="7419746" y="6198235"/>
            <a:ext cx="231902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Program</a:t>
            </a:r>
          </a:p>
          <a:p>
            <a:pPr>
              <a:lnSpc>
                <a:spcPct val="80000"/>
              </a:lnSpc>
              <a:spcBef>
                <a:spcPct val="0"/>
              </a:spcBef>
              <a:buClrTx/>
              <a:buSzTx/>
              <a:buFontTx/>
              <a:buNone/>
            </a:pPr>
            <a:r>
              <a:rPr lang="en-US" altLang="en-US" sz="2200" dirty="0">
                <a:latin typeface="Century Gothic" panose="020B0502020202020204" pitchFamily="34" charset="0"/>
              </a:rPr>
              <a:t>midpoint or end</a:t>
            </a:r>
            <a:endParaRPr lang="en-US" altLang="en-US" sz="2420" dirty="0">
              <a:latin typeface="Century Gothic" panose="020B0502020202020204" pitchFamily="34" charset="0"/>
            </a:endParaRPr>
          </a:p>
        </p:txBody>
      </p:sp>
      <p:sp>
        <p:nvSpPr>
          <p:cNvPr id="32776" name="Text Box 11"/>
          <p:cNvSpPr txBox="1">
            <a:spLocks noChangeArrowheads="1"/>
          </p:cNvSpPr>
          <p:nvPr/>
        </p:nvSpPr>
        <p:spPr bwMode="auto">
          <a:xfrm>
            <a:off x="5338217" y="6903720"/>
            <a:ext cx="802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r>
              <a:rPr lang="en-US" altLang="en-US" sz="2200" dirty="0">
                <a:latin typeface="Century Gothic" panose="020B0502020202020204" pitchFamily="34" charset="0"/>
              </a:rPr>
              <a:t>Time</a:t>
            </a:r>
            <a:endParaRPr lang="en-US" altLang="en-US" sz="2420" dirty="0">
              <a:latin typeface="Century Gothic" panose="020B0502020202020204" pitchFamily="34" charset="0"/>
            </a:endParaRPr>
          </a:p>
        </p:txBody>
      </p:sp>
      <p:sp>
        <p:nvSpPr>
          <p:cNvPr id="32777" name="Text Box 12"/>
          <p:cNvSpPr txBox="1">
            <a:spLocks noChangeArrowheads="1"/>
          </p:cNvSpPr>
          <p:nvPr/>
        </p:nvSpPr>
        <p:spPr bwMode="auto">
          <a:xfrm>
            <a:off x="543314" y="1676400"/>
            <a:ext cx="15119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n-US" altLang="en-US" sz="2200" dirty="0"/>
          </a:p>
          <a:p>
            <a:pPr>
              <a:spcBef>
                <a:spcPct val="0"/>
              </a:spcBef>
              <a:buClrTx/>
              <a:buSzTx/>
              <a:buFontTx/>
              <a:buNone/>
            </a:pPr>
            <a:r>
              <a:rPr lang="en-US" altLang="en-US" sz="2200" dirty="0">
                <a:latin typeface="Century Gothic" panose="020B0502020202020204" pitchFamily="34" charset="0"/>
              </a:rPr>
              <a:t>Outcome</a:t>
            </a:r>
          </a:p>
        </p:txBody>
      </p:sp>
      <p:sp>
        <p:nvSpPr>
          <p:cNvPr id="32778" name="Rectangle 13"/>
          <p:cNvSpPr>
            <a:spLocks noChangeArrowheads="1"/>
          </p:cNvSpPr>
          <p:nvPr/>
        </p:nvSpPr>
        <p:spPr bwMode="auto">
          <a:xfrm>
            <a:off x="630327" y="330837"/>
            <a:ext cx="8549640" cy="58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537" tIns="48895" rIns="99537" bIns="48895" anchor="b"/>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lgn="ctr">
              <a:spcBef>
                <a:spcPct val="0"/>
              </a:spcBef>
              <a:buClrTx/>
              <a:buSzTx/>
              <a:buFontTx/>
              <a:buNone/>
            </a:pPr>
            <a:r>
              <a:rPr lang="en-US" altLang="en-US" sz="3200" b="1" dirty="0">
                <a:solidFill>
                  <a:srgbClr val="A29CC0"/>
                </a:solidFill>
                <a:latin typeface="Century Gothic" panose="020B0502020202020204" pitchFamily="34" charset="0"/>
              </a:rPr>
              <a:t>Evaluating Program Impact</a:t>
            </a:r>
          </a:p>
        </p:txBody>
      </p:sp>
      <p:sp>
        <p:nvSpPr>
          <p:cNvPr id="32779" name="Line 15"/>
          <p:cNvSpPr>
            <a:spLocks noChangeShapeType="1"/>
          </p:cNvSpPr>
          <p:nvPr/>
        </p:nvSpPr>
        <p:spPr bwMode="auto">
          <a:xfrm>
            <a:off x="2055266" y="5436870"/>
            <a:ext cx="60350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2780" name="Line 3"/>
          <p:cNvSpPr>
            <a:spLocks noChangeShapeType="1"/>
          </p:cNvSpPr>
          <p:nvPr/>
        </p:nvSpPr>
        <p:spPr bwMode="auto">
          <a:xfrm flipV="1">
            <a:off x="3385909" y="2953703"/>
            <a:ext cx="4693920" cy="247269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980"/>
          </a:p>
        </p:txBody>
      </p:sp>
      <p:sp>
        <p:nvSpPr>
          <p:cNvPr id="32781" name="Oval 14"/>
          <p:cNvSpPr>
            <a:spLocks noChangeArrowheads="1"/>
          </p:cNvSpPr>
          <p:nvPr/>
        </p:nvSpPr>
        <p:spPr bwMode="auto">
          <a:xfrm>
            <a:off x="3333521" y="537400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
        <p:nvSpPr>
          <p:cNvPr id="32782" name="Oval 15"/>
          <p:cNvSpPr>
            <a:spLocks noChangeArrowheads="1"/>
          </p:cNvSpPr>
          <p:nvPr/>
        </p:nvSpPr>
        <p:spPr bwMode="auto">
          <a:xfrm>
            <a:off x="8027441" y="2901315"/>
            <a:ext cx="125730" cy="125730"/>
          </a:xfrm>
          <a:prstGeom prst="ellipse">
            <a:avLst/>
          </a:prstGeom>
          <a:solidFill>
            <a:schemeClr val="tx1"/>
          </a:solidFill>
          <a:ln w="9525" algn="ctr">
            <a:solidFill>
              <a:schemeClr val="tx1"/>
            </a:solidFill>
            <a:round/>
            <a:headEnd/>
            <a:tailEnd/>
          </a:ln>
        </p:spPr>
        <p:txBody>
          <a:bodyPr/>
          <a:lstStyle>
            <a:lvl1pPr>
              <a:spcBef>
                <a:spcPct val="20000"/>
              </a:spcBef>
              <a:buClr>
                <a:srgbClr val="FF0000"/>
              </a:buClr>
              <a:buSzPct val="115000"/>
              <a:buChar char="•"/>
              <a:defRPr sz="2400">
                <a:solidFill>
                  <a:schemeClr val="tx1"/>
                </a:solidFill>
                <a:latin typeface="Arial" panose="020B0604020202020204" pitchFamily="34" charset="0"/>
              </a:defRPr>
            </a:lvl1pPr>
            <a:lvl2pPr marL="742950" indent="-285750">
              <a:spcBef>
                <a:spcPct val="20000"/>
              </a:spcBef>
              <a:buClr>
                <a:srgbClr val="33A49B"/>
              </a:buClr>
              <a:buChar char="–"/>
              <a:defRPr sz="2400">
                <a:solidFill>
                  <a:schemeClr val="tx1"/>
                </a:solidFill>
                <a:latin typeface="Arial" panose="020B0604020202020204" pitchFamily="34" charset="0"/>
              </a:defRPr>
            </a:lvl2pPr>
            <a:lvl3pPr marL="1143000" indent="-228600">
              <a:spcBef>
                <a:spcPct val="20000"/>
              </a:spcBef>
              <a:buClr>
                <a:srgbClr val="33A49B"/>
              </a:buClr>
              <a:buChar char="•"/>
              <a:defRPr sz="2000">
                <a:solidFill>
                  <a:schemeClr val="tx1"/>
                </a:solidFill>
                <a:latin typeface="Arial" panose="020B0604020202020204" pitchFamily="34" charset="0"/>
              </a:defRPr>
            </a:lvl3pPr>
            <a:lvl4pPr marL="1600200" indent="-228600">
              <a:spcBef>
                <a:spcPct val="20000"/>
              </a:spcBef>
              <a:buClr>
                <a:srgbClr val="33A49B"/>
              </a:buClr>
              <a:buChar char="–"/>
              <a:defRPr sz="2000">
                <a:solidFill>
                  <a:schemeClr val="tx1"/>
                </a:solidFill>
                <a:latin typeface="Arial" panose="020B0604020202020204" pitchFamily="34" charset="0"/>
              </a:defRPr>
            </a:lvl4pPr>
            <a:lvl5pPr marL="2057400" indent="-228600">
              <a:spcBef>
                <a:spcPct val="20000"/>
              </a:spcBef>
              <a:buClr>
                <a:srgbClr val="33A49B"/>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33A49B"/>
              </a:buClr>
              <a:buChar char="»"/>
              <a:defRPr sz="1600">
                <a:solidFill>
                  <a:schemeClr val="tx1"/>
                </a:solidFill>
                <a:latin typeface="Arial" panose="020B0604020202020204" pitchFamily="34" charset="0"/>
              </a:defRPr>
            </a:lvl9pPr>
          </a:lstStyle>
          <a:p>
            <a:pPr>
              <a:spcBef>
                <a:spcPct val="0"/>
              </a:spcBef>
              <a:buClrTx/>
              <a:buSzTx/>
              <a:buFontTx/>
              <a:buNone/>
            </a:pPr>
            <a:endParaRPr lang="es-MX" altLang="en-US" sz="2640">
              <a:latin typeface="SAS Monospace" pitchFamily="49" charset="0"/>
            </a:endParaRPr>
          </a:p>
        </p:txBody>
      </p:sp>
    </p:spTree>
    <p:extLst>
      <p:ext uri="{BB962C8B-B14F-4D97-AF65-F5344CB8AC3E}">
        <p14:creationId xmlns:p14="http://schemas.microsoft.com/office/powerpoint/2010/main" val="3741847812"/>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PPSNARRATION" val="30,1933173746,C:\Users\gangeles\Documents\MEASURE_PhaseIV\Mexico\Especializacion_Eval_2015_Modulo4\Nueva_grabacion_May24_2015\Evaluacion_de_Impacto_Modulo4_2015_v2\Media.ppcx"/>
</p:tagLst>
</file>

<file path=ppt/tags/tag2.xml><?xml version="1.0" encoding="utf-8"?>
<p:tagLst xmlns:a="http://schemas.openxmlformats.org/drawingml/2006/main" xmlns:r="http://schemas.openxmlformats.org/officeDocument/2006/relationships" xmlns:p="http://schemas.openxmlformats.org/presentationml/2006/main">
  <p:tag name="PPSNARRATION" val="30,1933173746,C:\Users\gangeles\Documents\MEASURE_PhaseIV\Mexico\Especializacion_Eval_2015_Modulo4\Nueva_grabacion_May24_2015\Evaluacion_de_Impacto_Modulo4_2015_v2\Media.ppcx"/>
</p:tagLst>
</file>

<file path=ppt/tags/tag3.xml><?xml version="1.0" encoding="utf-8"?>
<p:tagLst xmlns:a="http://schemas.openxmlformats.org/drawingml/2006/main" xmlns:r="http://schemas.openxmlformats.org/officeDocument/2006/relationships" xmlns:p="http://schemas.openxmlformats.org/presentationml/2006/main">
  <p:tag name="PPSNARRATION" val="31,1933173746,C:\Users\gangeles\Documents\MEASURE_PhaseIV\Mexico\Especializacion_Eval_2015_Modulo4\Nueva_grabacion_May24_2015\Evaluacion_de_Impacto_Modulo4_2015_v2\Media.ppcx"/>
</p:tagLst>
</file>

<file path=ppt/tags/tag4.xml><?xml version="1.0" encoding="utf-8"?>
<p:tagLst xmlns:a="http://schemas.openxmlformats.org/drawingml/2006/main" xmlns:r="http://schemas.openxmlformats.org/officeDocument/2006/relationships" xmlns:p="http://schemas.openxmlformats.org/presentationml/2006/main">
  <p:tag name="PPSNARRATION" val="31,1933173746,C:\Users\gangeles\Documents\MEASURE_PhaseIV\Mexico\Especializacion_Eval_2015_Modulo4\Nueva_grabacion_May24_2015\Evaluacion_de_Impacto_Modulo4_2015_v2\Media.ppcx"/>
</p:tagLst>
</file>

<file path=ppt/tags/tag5.xml><?xml version="1.0" encoding="utf-8"?>
<p:tagLst xmlns:a="http://schemas.openxmlformats.org/drawingml/2006/main" xmlns:r="http://schemas.openxmlformats.org/officeDocument/2006/relationships" xmlns:p="http://schemas.openxmlformats.org/presentationml/2006/main">
  <p:tag name="PPSNARRATION" val="32,1933173746,C:\Users\gangeles\Documents\MEASURE_PhaseIV\Mexico\Especializacion_Eval_2015_Modulo4\Nueva_grabacion_May24_2015\Evaluacion_de_Impacto_Modulo4_2015_v2\Media.ppcx"/>
</p:tagLst>
</file>

<file path=ppt/tags/tag6.xml><?xml version="1.0" encoding="utf-8"?>
<p:tagLst xmlns:a="http://schemas.openxmlformats.org/drawingml/2006/main" xmlns:r="http://schemas.openxmlformats.org/officeDocument/2006/relationships" xmlns:p="http://schemas.openxmlformats.org/presentationml/2006/main">
  <p:tag name="PPSNARRATION" val="36,1933173746,C:\Users\gangeles\Documents\MEASURE_PhaseIV\Mexico\Especializacion_Eval_2015_Modulo4\Nueva_grabacion_May24_2015\Evaluacion_de_Impacto_Modulo4_2015_v2\Media.ppcx"/>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3" ma:contentTypeDescription="Create a new document." ma:contentTypeScope="" ma:versionID="e802c12fce4af27327074414c3d1bce2">
  <xsd:schema xmlns:xsd="http://www.w3.org/2001/XMLSchema" xmlns:xs="http://www.w3.org/2001/XMLSchema" xmlns:p="http://schemas.microsoft.com/office/2006/metadata/properties" xmlns:ns1="http://schemas.microsoft.com/sharepoint/v3" xmlns:ns2="d8573787-17db-43b5-9af3-2a45e79ab039" targetNamespace="http://schemas.microsoft.com/office/2006/metadata/properties" ma:root="true" ma:fieldsID="de3be56df68e78b098a568f754a457d5" ns1:_="" ns2:_="">
    <xsd:import namespace="http://schemas.microsoft.com/sharepoint/v3"/>
    <xsd:import namespace="d8573787-17db-43b5-9af3-2a45e79ab039"/>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048E68-115E-4EEB-AE32-34075EC8E989}">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http://www.w3.org/XML/1998/namespace"/>
  </ds:schemaRefs>
</ds:datastoreItem>
</file>

<file path=customXml/itemProps2.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3.xml><?xml version="1.0" encoding="utf-8"?>
<ds:datastoreItem xmlns:ds="http://schemas.openxmlformats.org/officeDocument/2006/customXml" ds:itemID="{3F7CB58E-9D7C-4D87-BFAB-3DA75F075A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Charteuse and blue USAID (6)</Template>
  <TotalTime>208</TotalTime>
  <Words>3765</Words>
  <Application>Microsoft Office PowerPoint</Application>
  <PresentationFormat>Custom</PresentationFormat>
  <Paragraphs>1259</Paragraphs>
  <Slides>85</Slides>
  <Notes>84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85</vt:i4>
      </vt:variant>
    </vt:vector>
  </HeadingPairs>
  <TitlesOfParts>
    <vt:vector size="96" baseType="lpstr">
      <vt:lpstr>Arial</vt:lpstr>
      <vt:lpstr>Calibri</vt:lpstr>
      <vt:lpstr>Century Gothic</vt:lpstr>
      <vt:lpstr>Futura Lt BT</vt:lpstr>
      <vt:lpstr>Futura LT Pro Book</vt:lpstr>
      <vt:lpstr>Gill Sans MT</vt:lpstr>
      <vt:lpstr>SAS Monospace</vt:lpstr>
      <vt:lpstr>Symbol</vt:lpstr>
      <vt:lpstr>Times New Roman</vt:lpstr>
      <vt:lpstr>Wingdings</vt:lpstr>
      <vt:lpstr>Office Theme</vt:lpstr>
      <vt:lpstr>PowerPoint Presentation</vt:lpstr>
      <vt:lpstr> Evaluation of Program Impact</vt:lpstr>
      <vt:lpstr> Evaluation of Program Impact</vt:lpstr>
      <vt:lpstr>PowerPoint Presentation</vt:lpstr>
      <vt:lpstr>PowerPoint Presentation</vt:lpstr>
      <vt:lpstr>PowerPoint Presentation</vt:lpstr>
      <vt:lpstr>PowerPoint Presentation</vt:lpstr>
      <vt:lpstr>II. Impact Evaluation</vt:lpstr>
      <vt:lpstr>PowerPoint Presentation</vt:lpstr>
      <vt:lpstr>PowerPoint Presentation</vt:lpstr>
      <vt:lpstr>PowerPoint Presentation</vt:lpstr>
      <vt:lpstr>PowerPoint Presentation</vt:lpstr>
      <vt:lpstr>PowerPoint Presentation</vt:lpstr>
      <vt:lpstr>PowerPoint Presentation</vt:lpstr>
      <vt:lpstr>Heterogeneous individuals, heterogeneous impacts</vt:lpstr>
      <vt:lpstr>PowerPoint Presentation</vt:lpstr>
      <vt:lpstr>PowerPoint Presentation</vt:lpstr>
      <vt:lpstr>PowerPoint Presentation</vt:lpstr>
      <vt:lpstr>PowerPoint Presentation</vt:lpstr>
      <vt:lpstr>PowerPoint Presentation</vt:lpstr>
      <vt:lpstr>PowerPoint Presentation</vt:lpstr>
      <vt:lpstr>Finding a Good Counterfactual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1 - two seemingly equal people</vt:lpstr>
      <vt:lpstr>PowerPoint Presentation</vt:lpstr>
      <vt:lpstr>PowerPoint Presentation</vt:lpstr>
      <vt:lpstr>Example 2 - two seemingly equal people</vt:lpstr>
      <vt:lpstr>III. Spillovers</vt:lpstr>
      <vt:lpstr>If No Spillovers</vt:lpstr>
      <vt:lpstr>If Spillovers Possible</vt:lpstr>
      <vt:lpstr>If Spillovers Possible</vt:lpstr>
      <vt:lpstr>Problems with Spillovers </vt:lpstr>
      <vt:lpstr>Example 1: No T – C overlap</vt:lpstr>
      <vt:lpstr>Example 1: No T – C overlap</vt:lpstr>
      <vt:lpstr>Example 2:  Partial overlap</vt:lpstr>
      <vt:lpstr>Example 2:  Partial overlap</vt:lpstr>
      <vt:lpstr>Example 3: Complete overlap</vt:lpstr>
      <vt:lpstr>Problems with Spillovers</vt:lpstr>
      <vt:lpstr>IV. Contamination</vt:lpstr>
      <vt:lpstr>V. Heterogeneous Impact</vt:lpstr>
      <vt:lpstr>PowerPoint Presentation</vt:lpstr>
      <vt:lpstr>VI. Timing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Good Data is Needed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 do we evaluate?</vt:lpstr>
      <vt:lpstr>What information is needed?: Basic questions</vt:lpstr>
      <vt:lpstr>       Type of information       Type of evaluation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daijahsd</dc:creator>
  <cp:lastModifiedBy>Hoover, Donald Wayne</cp:lastModifiedBy>
  <cp:revision>24</cp:revision>
  <dcterms:created xsi:type="dcterms:W3CDTF">2017-04-17T13:29:16Z</dcterms:created>
  <dcterms:modified xsi:type="dcterms:W3CDTF">2017-04-20T18:30:20Z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