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7.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7" r:id="rId4"/>
    <p:sldMasterId id="2147483991" r:id="rId5"/>
    <p:sldMasterId id="2147484003" r:id="rId6"/>
    <p:sldMasterId id="2147484106" r:id="rId7"/>
    <p:sldMasterId id="2147484114" r:id="rId8"/>
  </p:sldMasterIdLst>
  <p:notesMasterIdLst>
    <p:notesMasterId r:id="rId35"/>
  </p:notesMasterIdLst>
  <p:sldIdLst>
    <p:sldId id="313" r:id="rId9"/>
    <p:sldId id="286" r:id="rId10"/>
    <p:sldId id="287" r:id="rId11"/>
    <p:sldId id="288" r:id="rId12"/>
    <p:sldId id="289" r:id="rId13"/>
    <p:sldId id="311" r:id="rId14"/>
    <p:sldId id="312" r:id="rId15"/>
    <p:sldId id="292" r:id="rId16"/>
    <p:sldId id="293" r:id="rId17"/>
    <p:sldId id="294" r:id="rId18"/>
    <p:sldId id="295" r:id="rId19"/>
    <p:sldId id="310" r:id="rId20"/>
    <p:sldId id="297" r:id="rId21"/>
    <p:sldId id="298" r:id="rId22"/>
    <p:sldId id="299" r:id="rId23"/>
    <p:sldId id="300" r:id="rId24"/>
    <p:sldId id="301" r:id="rId25"/>
    <p:sldId id="309" r:id="rId26"/>
    <p:sldId id="302" r:id="rId27"/>
    <p:sldId id="303" r:id="rId28"/>
    <p:sldId id="304" r:id="rId29"/>
    <p:sldId id="305" r:id="rId30"/>
    <p:sldId id="306" r:id="rId31"/>
    <p:sldId id="307" r:id="rId32"/>
    <p:sldId id="308" r:id="rId33"/>
    <p:sldId id="314"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15" autoAdjust="0"/>
    <p:restoredTop sz="82384" autoAdjust="0"/>
  </p:normalViewPr>
  <p:slideViewPr>
    <p:cSldViewPr>
      <p:cViewPr varScale="1">
        <p:scale>
          <a:sx n="69" d="100"/>
          <a:sy n="69" d="100"/>
        </p:scale>
        <p:origin x="1666" y="62"/>
      </p:cViewPr>
      <p:guideLst>
        <p:guide orient="horz" pos="2160"/>
        <p:guide pos="2880"/>
      </p:guideLst>
    </p:cSldViewPr>
  </p:slideViewPr>
  <p:outlineViewPr>
    <p:cViewPr>
      <p:scale>
        <a:sx n="33" d="100"/>
        <a:sy n="33" d="100"/>
      </p:scale>
      <p:origin x="0" y="215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D7EB569-21B1-4D6E-82F9-55BF28CA28A0}" type="datetimeFigureOut">
              <a:rPr lang="en-US"/>
              <a:pPr>
                <a:defRPr/>
              </a:pPr>
              <a:t>4/5/2017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5027CDB-E14C-4BEB-844B-8785287E0430}" type="slidenum">
              <a:rPr lang="en-US"/>
              <a:pPr>
                <a:defRPr/>
              </a:pPr>
              <a:t>‹#›</a:t>
            </a:fld>
            <a:endParaRPr lang="en-US"/>
          </a:p>
        </p:txBody>
      </p:sp>
    </p:spTree>
    <p:extLst>
      <p:ext uri="{BB962C8B-B14F-4D97-AF65-F5344CB8AC3E}">
        <p14:creationId xmlns:p14="http://schemas.microsoft.com/office/powerpoint/2010/main" val="16433011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419" dirty="0" err="1" smtClean="0"/>
              <a:t>We</a:t>
            </a:r>
            <a:r>
              <a:rPr lang="es-419" baseline="0" dirty="0" smtClean="0"/>
              <a:t> </a:t>
            </a:r>
            <a:r>
              <a:rPr lang="es-419" baseline="0" dirty="0" err="1" smtClean="0"/>
              <a:t>will</a:t>
            </a:r>
            <a:r>
              <a:rPr lang="es-419" baseline="0" dirty="0" smtClean="0"/>
              <a:t> </a:t>
            </a:r>
            <a:r>
              <a:rPr lang="es-419" baseline="0" dirty="0" err="1" smtClean="0"/>
              <a:t>now</a:t>
            </a:r>
            <a:r>
              <a:rPr lang="es-419" baseline="0" dirty="0" smtClean="0"/>
              <a:t> </a:t>
            </a:r>
            <a:r>
              <a:rPr lang="es-419" baseline="0" dirty="0" err="1" smtClean="0"/>
              <a:t>cover</a:t>
            </a:r>
            <a:r>
              <a:rPr lang="es-419" baseline="0" dirty="0" smtClean="0"/>
              <a:t> </a:t>
            </a:r>
            <a:r>
              <a:rPr lang="es-419" baseline="0" dirty="0" err="1" smtClean="0"/>
              <a:t>matching</a:t>
            </a:r>
            <a:r>
              <a:rPr lang="es-419" baseline="0" dirty="0" smtClean="0"/>
              <a:t>, </a:t>
            </a:r>
            <a:r>
              <a:rPr lang="es-419" baseline="0" dirty="0" err="1" smtClean="0"/>
              <a:t>an</a:t>
            </a:r>
            <a:r>
              <a:rPr lang="es-419" baseline="0" dirty="0" smtClean="0"/>
              <a:t> </a:t>
            </a:r>
            <a:r>
              <a:rPr lang="es-419" baseline="0" dirty="0" err="1" smtClean="0"/>
              <a:t>important</a:t>
            </a:r>
            <a:r>
              <a:rPr lang="es-419" baseline="0" dirty="0" smtClean="0"/>
              <a:t> </a:t>
            </a:r>
            <a:r>
              <a:rPr lang="es-419" baseline="0" dirty="0" err="1" smtClean="0"/>
              <a:t>techinque</a:t>
            </a:r>
            <a:r>
              <a:rPr lang="es-419" baseline="0" dirty="0" smtClean="0"/>
              <a:t> </a:t>
            </a:r>
            <a:r>
              <a:rPr lang="es-419" baseline="0" dirty="0" err="1" smtClean="0"/>
              <a:t>for</a:t>
            </a:r>
            <a:r>
              <a:rPr lang="es-419" baseline="0" dirty="0" smtClean="0"/>
              <a:t> </a:t>
            </a:r>
            <a:r>
              <a:rPr lang="es-419" baseline="0" dirty="0" err="1" smtClean="0"/>
              <a:t>dealing</a:t>
            </a:r>
            <a:r>
              <a:rPr lang="es-419" baseline="0" dirty="0" smtClean="0"/>
              <a:t> </a:t>
            </a:r>
            <a:r>
              <a:rPr lang="es-419" baseline="0" dirty="0" err="1" smtClean="0"/>
              <a:t>with</a:t>
            </a:r>
            <a:r>
              <a:rPr lang="es-419" baseline="0" dirty="0" smtClean="0"/>
              <a:t> non-experimental </a:t>
            </a:r>
            <a:r>
              <a:rPr lang="es-419" baseline="0" dirty="0" err="1" smtClean="0"/>
              <a:t>designs</a:t>
            </a:r>
            <a:r>
              <a:rPr lang="es-419" baseline="0" dirty="0" smtClean="0"/>
              <a:t>. </a:t>
            </a:r>
            <a:endParaRPr lang="es-ES" dirty="0" smtClean="0"/>
          </a:p>
        </p:txBody>
      </p:sp>
    </p:spTree>
    <p:extLst>
      <p:ext uri="{BB962C8B-B14F-4D97-AF65-F5344CB8AC3E}">
        <p14:creationId xmlns:p14="http://schemas.microsoft.com/office/powerpoint/2010/main" val="22808754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r>
              <a:rPr lang="es-419" dirty="0" smtClean="0"/>
              <a:t>Once again: the propensity score</a:t>
            </a:r>
            <a:r>
              <a:rPr lang="es-419" baseline="0" dirty="0" smtClean="0"/>
              <a:t> is the estimated probability that somebody joins the program. Since the probability is constructed based on covariate information, it is in fact, a summary of those covariates. </a:t>
            </a:r>
            <a:endParaRPr lang="es-MX" dirty="0" smtClean="0"/>
          </a:p>
        </p:txBody>
      </p:sp>
      <p:sp>
        <p:nvSpPr>
          <p:cNvPr id="4" name="3 Marcador de número de diapositiva"/>
          <p:cNvSpPr>
            <a:spLocks noGrp="1"/>
          </p:cNvSpPr>
          <p:nvPr>
            <p:ph type="sldNum" sz="quarter" idx="5"/>
          </p:nvPr>
        </p:nvSpPr>
        <p:spPr/>
        <p:txBody>
          <a:bodyPr/>
          <a:lstStyle/>
          <a:p>
            <a:pPr>
              <a:defRPr/>
            </a:pPr>
            <a:fld id="{EA2D6280-FD21-4E08-82A9-2C56F73F446F}" type="slidenum">
              <a:rPr lang="es-MX" smtClean="0"/>
              <a:pPr>
                <a:defRPr/>
              </a:pPr>
              <a:t>10</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A</a:t>
            </a:r>
            <a:r>
              <a:rPr lang="es-419" baseline="0" dirty="0" smtClean="0"/>
              <a:t> couple of important assumptions/issues to bear in mind when working with propensity scores are: that the treatment is independent of potential outcomes, conditional on the X’s; in practical terms, this means that all covariates that are relevant for both the selecction process and the outcome, where included in the propensity model. The second issue is that there has to be overlap in the distribution of the propensity in both groups, that is: for every treated subject, there must be someone in the contrl group that has the same (or very close) propensity score.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11</a:t>
            </a:fld>
            <a:endParaRPr lang="en-US"/>
          </a:p>
        </p:txBody>
      </p:sp>
    </p:spTree>
    <p:extLst>
      <p:ext uri="{BB962C8B-B14F-4D97-AF65-F5344CB8AC3E}">
        <p14:creationId xmlns:p14="http://schemas.microsoft.com/office/powerpoint/2010/main" val="3894501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r>
              <a:rPr lang="es-419" dirty="0" smtClean="0"/>
              <a:t>In</a:t>
            </a:r>
            <a:r>
              <a:rPr lang="es-419" baseline="0" dirty="0" smtClean="0"/>
              <a:t> this graphical representation of the propensity score, we observe that naturally the distribution of the propensity is closer to one in the treated group; this speaks well of the model, however, the problem is that thre is a subset of those with very high probability of participation (far right in the upper graph), who have no potential controls. This might have to be excluded from the analysis, sadly. </a:t>
            </a:r>
            <a:endParaRPr lang="es-MX" dirty="0" smtClean="0"/>
          </a:p>
        </p:txBody>
      </p:sp>
      <p:sp>
        <p:nvSpPr>
          <p:cNvPr id="43012" name="3 Marcador de número de diapositiva"/>
          <p:cNvSpPr>
            <a:spLocks noGrp="1"/>
          </p:cNvSpPr>
          <p:nvPr>
            <p:ph type="sldNum" sz="quarter" idx="5"/>
          </p:nvPr>
        </p:nvSpPr>
        <p:spPr/>
        <p:txBody>
          <a:bodyPr/>
          <a:lstStyle/>
          <a:p>
            <a:pPr>
              <a:defRPr/>
            </a:pPr>
            <a:fld id="{4DE690CD-31DD-4186-A038-5126CAD17627}" type="slidenum">
              <a:rPr lang="es-ES" smtClean="0">
                <a:solidFill>
                  <a:prstClr val="black"/>
                </a:solidFill>
              </a:rPr>
              <a:pPr>
                <a:defRPr/>
              </a:pPr>
              <a:t>12</a:t>
            </a:fld>
            <a:endParaRPr lang="es-ES"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 main</a:t>
            </a:r>
            <a:r>
              <a:rPr lang="es-419" baseline="0" dirty="0" smtClean="0"/>
              <a:t> limitations of the PSM strategy are the large sample size needed, and the need to have overlap or common support. But the most important thing is that PSM can give evaluators a false sense of confidence; this occurs becaause covariate balance checka after matching tend to give spectacular results. However, we should never forget that balance is only achieved in covariates that were included in the PSM estimation process, and, as opposed to randomized designs, there is absolutely no guarantee that balance will occur in the unobservables.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13</a:t>
            </a:fld>
            <a:endParaRPr lang="en-US"/>
          </a:p>
        </p:txBody>
      </p:sp>
    </p:spTree>
    <p:extLst>
      <p:ext uri="{BB962C8B-B14F-4D97-AF65-F5344CB8AC3E}">
        <p14:creationId xmlns:p14="http://schemas.microsoft.com/office/powerpoint/2010/main" val="2757886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In order to get the propensity score matching, one has too perform</a:t>
            </a:r>
            <a:r>
              <a:rPr lang="es-419" baseline="0" dirty="0" smtClean="0"/>
              <a:t> a two-step procedure. The first is the estimation of the propensity score itself. The guide to select the covariates is the same that we use in any other evaluation design: the concetual framework. The same care has to be taken, to avoid including covariates that are affected by the program, to avoid endogeneity bias due to reverse causality. Step 2 is the matching procedure proper, several algortihms do the matching for you…</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14</a:t>
            </a:fld>
            <a:endParaRPr lang="en-US"/>
          </a:p>
        </p:txBody>
      </p:sp>
    </p:spTree>
    <p:extLst>
      <p:ext uri="{BB962C8B-B14F-4D97-AF65-F5344CB8AC3E}">
        <p14:creationId xmlns:p14="http://schemas.microsoft.com/office/powerpoint/2010/main" val="425162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 third step is to</a:t>
            </a:r>
            <a:r>
              <a:rPr lang="es-419" baseline="0" dirty="0" smtClean="0"/>
              <a:t> check the performance of the procedure by looking at the imbalances in observed covariates after the matching. If the balance is not satisfactory you need to go back to step 1.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15</a:t>
            </a:fld>
            <a:endParaRPr lang="en-US"/>
          </a:p>
        </p:txBody>
      </p:sp>
    </p:spTree>
    <p:extLst>
      <p:ext uri="{BB962C8B-B14F-4D97-AF65-F5344CB8AC3E}">
        <p14:creationId xmlns:p14="http://schemas.microsoft.com/office/powerpoint/2010/main" val="4285110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 4th step is to estimate</a:t>
            </a:r>
            <a:r>
              <a:rPr lang="es-419" baseline="0" dirty="0" smtClean="0"/>
              <a:t> the Average Treatment Effect on the Treatedor ATT. The formula above describes the general procedure: the difference in the outcome variable between members of the matched pair or group of treated and controls, the formula features weights that vary between different procedures. For example, in some procedures those who are nearest the treated unit receive more weights than those who are far. Different procedures are briefly mentioned in the following slides.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16</a:t>
            </a:fld>
            <a:endParaRPr lang="en-US"/>
          </a:p>
        </p:txBody>
      </p:sp>
    </p:spTree>
    <p:extLst>
      <p:ext uri="{BB962C8B-B14F-4D97-AF65-F5344CB8AC3E}">
        <p14:creationId xmlns:p14="http://schemas.microsoft.com/office/powerpoint/2010/main" val="2124242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These are formulas</a:t>
            </a:r>
            <a:r>
              <a:rPr lang="es-419" baseline="0" dirty="0" smtClean="0"/>
              <a:t> of weightning procedures, we will not get into the statistical details as they can be found in dedicated theoretical literature. Suffce to say that nearest neighbor matchin is the simplest procedure, choosing a number of units which are closer to the treates unit in terms of the propensity score, each control receives a weight that is the inverse of the number of controls per treated unit. Other procedures, utilize all the information available, but give more weight the closer a particular control is to the treated unit, all the controls get weight though.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17</a:t>
            </a:fld>
            <a:endParaRPr lang="en-US"/>
          </a:p>
        </p:txBody>
      </p:sp>
    </p:spTree>
    <p:extLst>
      <p:ext uri="{BB962C8B-B14F-4D97-AF65-F5344CB8AC3E}">
        <p14:creationId xmlns:p14="http://schemas.microsoft.com/office/powerpoint/2010/main" val="967831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18</a:t>
            </a:fld>
            <a:endParaRPr lang="en-US"/>
          </a:p>
        </p:txBody>
      </p:sp>
    </p:spTree>
    <p:extLst>
      <p:ext uri="{BB962C8B-B14F-4D97-AF65-F5344CB8AC3E}">
        <p14:creationId xmlns:p14="http://schemas.microsoft.com/office/powerpoint/2010/main" val="1848197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In stata, there are several algorithms implemented</a:t>
            </a:r>
            <a:r>
              <a:rPr lang="es-419" baseline="0" dirty="0" smtClean="0"/>
              <a:t> to do the matching. A popular one is psmatch2, wih features different algorithm procedures and a bootstrap for the estimation of the standard errors.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19</a:t>
            </a:fld>
            <a:endParaRPr lang="en-US"/>
          </a:p>
        </p:txBody>
      </p:sp>
    </p:spTree>
    <p:extLst>
      <p:ext uri="{BB962C8B-B14F-4D97-AF65-F5344CB8AC3E}">
        <p14:creationId xmlns:p14="http://schemas.microsoft.com/office/powerpoint/2010/main" val="3669876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We slresdy</a:t>
            </a:r>
            <a:r>
              <a:rPr lang="es-419" baseline="0" dirty="0" smtClean="0"/>
              <a:t> explained that the counterfactual is the holy grail of impact evaluation, but we seldom have the chance to conduct experiments. </a:t>
            </a:r>
            <a:r>
              <a:rPr lang="en-US" baseline="0" dirty="0" smtClean="0"/>
              <a:t>W</a:t>
            </a:r>
            <a:r>
              <a:rPr lang="es-419" baseline="0" dirty="0" smtClean="0"/>
              <a:t>hat to do then? How do we get a good proxy?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2</a:t>
            </a:fld>
            <a:endParaRPr lang="en-US"/>
          </a:p>
        </p:txBody>
      </p:sp>
    </p:spTree>
    <p:extLst>
      <p:ext uri="{BB962C8B-B14F-4D97-AF65-F5344CB8AC3E}">
        <p14:creationId xmlns:p14="http://schemas.microsoft.com/office/powerpoint/2010/main" val="21646777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smtClean="0"/>
              <a:t>T</a:t>
            </a:r>
            <a:r>
              <a:rPr lang="es-419" dirty="0" smtClean="0"/>
              <a:t>he nnmatch</a:t>
            </a:r>
            <a:r>
              <a:rPr lang="es-419" baseline="0" dirty="0" smtClean="0"/>
              <a:t> command is another useful tool, however limited to nearest neighbor matching.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20</a:t>
            </a:fld>
            <a:endParaRPr lang="en-US"/>
          </a:p>
        </p:txBody>
      </p:sp>
    </p:spTree>
    <p:extLst>
      <p:ext uri="{BB962C8B-B14F-4D97-AF65-F5344CB8AC3E}">
        <p14:creationId xmlns:p14="http://schemas.microsoft.com/office/powerpoint/2010/main" val="717484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r>
              <a:rPr lang="es-419" dirty="0" smtClean="0"/>
              <a:t>The </a:t>
            </a:r>
            <a:r>
              <a:rPr lang="es-419" u="sng" dirty="0" smtClean="0"/>
              <a:t>conditional independence assumption</a:t>
            </a:r>
            <a:r>
              <a:rPr lang="es-419" dirty="0" smtClean="0"/>
              <a:t>, or more commonly called “the</a:t>
            </a:r>
            <a:r>
              <a:rPr lang="es-419" baseline="0" dirty="0" smtClean="0"/>
              <a:t> balance”, is checked with the pstest command. This command can compare the imbalances before vs. </a:t>
            </a:r>
            <a:r>
              <a:rPr lang="en-US" baseline="0" dirty="0" smtClean="0"/>
              <a:t>A</a:t>
            </a:r>
            <a:r>
              <a:rPr lang="es-419" baseline="0" dirty="0" smtClean="0"/>
              <a:t>fter the matching, and the improvement is often dramatic. </a:t>
            </a:r>
            <a:endParaRPr lang="es-MX" dirty="0" smtClean="0"/>
          </a:p>
        </p:txBody>
      </p:sp>
      <p:sp>
        <p:nvSpPr>
          <p:cNvPr id="4" name="3 Marcador de número de diapositiva"/>
          <p:cNvSpPr>
            <a:spLocks noGrp="1"/>
          </p:cNvSpPr>
          <p:nvPr>
            <p:ph type="sldNum" sz="quarter" idx="5"/>
          </p:nvPr>
        </p:nvSpPr>
        <p:spPr/>
        <p:txBody>
          <a:bodyPr/>
          <a:lstStyle/>
          <a:p>
            <a:pPr>
              <a:defRPr/>
            </a:pPr>
            <a:fld id="{B78D7226-3C17-47E0-9B90-31CA417A8EA5}" type="slidenum">
              <a:rPr lang="es-MX" smtClean="0"/>
              <a:pPr>
                <a:defRPr/>
              </a:pPr>
              <a:t>21</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r>
              <a:rPr lang="es-419" dirty="0" smtClean="0"/>
              <a:t>Several other issue to have</a:t>
            </a:r>
            <a:r>
              <a:rPr lang="es-419" baseline="0" dirty="0" smtClean="0"/>
              <a:t> in mind: if you use more controls, you will decease the imprecision of the estimates but increase the bias since you will match to controls that are farthest way from the treated unit. You can choose to use sampling with replacement and without replacement; replacement will transate into less bias because a control can be the best one for mre than one treated unit; however this wil increase imprecision since using te same control several times will not introduce more information into the model. </a:t>
            </a:r>
            <a:endParaRPr lang="es-MX" dirty="0" smtClean="0"/>
          </a:p>
        </p:txBody>
      </p:sp>
      <p:sp>
        <p:nvSpPr>
          <p:cNvPr id="4" name="3 Marcador de número de diapositiva"/>
          <p:cNvSpPr>
            <a:spLocks noGrp="1"/>
          </p:cNvSpPr>
          <p:nvPr>
            <p:ph type="sldNum" sz="quarter" idx="5"/>
          </p:nvPr>
        </p:nvSpPr>
        <p:spPr/>
        <p:txBody>
          <a:bodyPr/>
          <a:lstStyle/>
          <a:p>
            <a:pPr>
              <a:defRPr/>
            </a:pPr>
            <a:fld id="{61429172-2667-45EF-9853-CDE04E86D9BD}" type="slidenum">
              <a:rPr lang="es-MX" smtClean="0"/>
              <a:pPr>
                <a:defRPr/>
              </a:pPr>
              <a:t>22</a:t>
            </a:fld>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Guidelines for</a:t>
            </a:r>
            <a:r>
              <a:rPr lang="es-419" baseline="0" dirty="0" smtClean="0"/>
              <a:t> a good PSM are seen above. Of course, the main guide to the selection model is the conceptual framework. One cautionary note: if the propensity model is “too good” there will be no common support. This means that covariates that are relevant to the selection process but are not related to the outcome might have to be excluded from the the selection model.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23</a:t>
            </a:fld>
            <a:endParaRPr lang="en-US"/>
          </a:p>
        </p:txBody>
      </p:sp>
    </p:spTree>
    <p:extLst>
      <p:ext uri="{BB962C8B-B14F-4D97-AF65-F5344CB8AC3E}">
        <p14:creationId xmlns:p14="http://schemas.microsoft.com/office/powerpoint/2010/main" val="22371887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This are the good things bout PSM,</a:t>
            </a:r>
            <a:r>
              <a:rPr lang="es-419" baseline="0" dirty="0" smtClean="0"/>
              <a:t> the frist point refers to the fact that “usual” regression models make implicit or explicit assumptions about the functional form of the relationshipe between the explanatory variables and the outcomes. With PSM, that is not an issue.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24</a:t>
            </a:fld>
            <a:endParaRPr lang="en-US"/>
          </a:p>
        </p:txBody>
      </p:sp>
    </p:spTree>
    <p:extLst>
      <p:ext uri="{BB962C8B-B14F-4D97-AF65-F5344CB8AC3E}">
        <p14:creationId xmlns:p14="http://schemas.microsoft.com/office/powerpoint/2010/main" val="17306613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Finally, the main disadvantages are the large </a:t>
            </a:r>
            <a:r>
              <a:rPr lang="es-419" smtClean="0"/>
              <a:t>sample required </a:t>
            </a:r>
            <a:r>
              <a:rPr lang="es-419" dirty="0" smtClean="0"/>
              <a:t>and the fact that unobservabes</a:t>
            </a:r>
            <a:r>
              <a:rPr lang="es-419" baseline="0" dirty="0" smtClean="0"/>
              <a:t> are not taken into account in the estimation process, which could lead to biased estimates, while at the same </a:t>
            </a:r>
            <a:r>
              <a:rPr lang="es-419" baseline="0" smtClean="0"/>
              <a:t>time giving a false sense of confidence.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25</a:t>
            </a:fld>
            <a:endParaRPr lang="en-US"/>
          </a:p>
        </p:txBody>
      </p:sp>
    </p:spTree>
    <p:extLst>
      <p:ext uri="{BB962C8B-B14F-4D97-AF65-F5344CB8AC3E}">
        <p14:creationId xmlns:p14="http://schemas.microsoft.com/office/powerpoint/2010/main" val="25975282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4263443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We already</a:t>
            </a:r>
            <a:r>
              <a:rPr lang="es-419" baseline="0" dirty="0" smtClean="0"/>
              <a:t> made it clear that simple comparisons are likely biased because of selectivity processes wich make the groups non-comparable.</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3</a:t>
            </a:fld>
            <a:endParaRPr lang="en-US"/>
          </a:p>
        </p:txBody>
      </p:sp>
    </p:spTree>
    <p:extLst>
      <p:ext uri="{BB962C8B-B14F-4D97-AF65-F5344CB8AC3E}">
        <p14:creationId xmlns:p14="http://schemas.microsoft.com/office/powerpoint/2010/main" val="2104444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However, what if we somehow</a:t>
            </a:r>
            <a:r>
              <a:rPr lang="es-419" baseline="0" dirty="0" smtClean="0"/>
              <a:t> could find, for each treated person, a person who is almost exacty the same (same age, same SES, same marital status, same religion, etc. ) but that did not get the treatment. We could then use that person as the proxy of the counterfactualand take the difference of its outcome and the outcome of the treated individual. If we do this for all the subjects in the sample and average the differences, we would get the average treatment effect.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4</a:t>
            </a:fld>
            <a:endParaRPr lang="en-US"/>
          </a:p>
        </p:txBody>
      </p:sp>
    </p:spTree>
    <p:extLst>
      <p:ext uri="{BB962C8B-B14F-4D97-AF65-F5344CB8AC3E}">
        <p14:creationId xmlns:p14="http://schemas.microsoft.com/office/powerpoint/2010/main" val="17834278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 problem is that being</a:t>
            </a:r>
            <a:r>
              <a:rPr lang="es-419" baseline="0" dirty="0" smtClean="0"/>
              <a:t> “almost identical” means finding a person with the exact same values of many covariates.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5</a:t>
            </a:fld>
            <a:endParaRPr lang="en-US"/>
          </a:p>
        </p:txBody>
      </p:sp>
    </p:spTree>
    <p:extLst>
      <p:ext uri="{BB962C8B-B14F-4D97-AF65-F5344CB8AC3E}">
        <p14:creationId xmlns:p14="http://schemas.microsoft.com/office/powerpoint/2010/main" val="2185727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If</a:t>
            </a:r>
            <a:r>
              <a:rPr lang="es-419" baseline="0" dirty="0" smtClean="0"/>
              <a:t> we were to match on one variable, the task would be relativey easy…</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6</a:t>
            </a:fld>
            <a:endParaRPr lang="en-US"/>
          </a:p>
        </p:txBody>
      </p:sp>
    </p:spTree>
    <p:extLst>
      <p:ext uri="{BB962C8B-B14F-4D97-AF65-F5344CB8AC3E}">
        <p14:creationId xmlns:p14="http://schemas.microsoft.com/office/powerpoint/2010/main" val="2139929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However, what happens</a:t>
            </a:r>
            <a:r>
              <a:rPr lang="es-419" baseline="0" dirty="0" smtClean="0"/>
              <a:t> if we have more covariates? </a:t>
            </a:r>
            <a:r>
              <a:rPr lang="en-US" baseline="0" dirty="0" smtClean="0"/>
              <a:t>I</a:t>
            </a:r>
            <a:r>
              <a:rPr lang="es-419" baseline="0" dirty="0" smtClean="0"/>
              <a:t>n this example we ae three covariates, with each having four pssible values. This means we have 4 x 4 x 4 = 64 possible covariate patterns! </a:t>
            </a:r>
            <a:r>
              <a:rPr lang="en-US" baseline="0" dirty="0" smtClean="0"/>
              <a:t>A</a:t>
            </a:r>
            <a:r>
              <a:rPr lang="es-419" baseline="0" dirty="0" smtClean="0"/>
              <a:t>ssuming these are equally distributed in the popuation (which is not often the case), we would find one control out of every 64 subjects. This doesn’t even consider the case where some variables have more than four possible outcomes (or are numerical), and even if that were not the case, matching on only 4 covariates is unlikely to be very “convincing” .This problem is called the “dimensionality curse”.</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7</a:t>
            </a:fld>
            <a:endParaRPr lang="en-US"/>
          </a:p>
        </p:txBody>
      </p:sp>
    </p:spTree>
    <p:extLst>
      <p:ext uri="{BB962C8B-B14F-4D97-AF65-F5344CB8AC3E}">
        <p14:creationId xmlns:p14="http://schemas.microsoft.com/office/powerpoint/2010/main" val="929792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One</a:t>
            </a:r>
            <a:r>
              <a:rPr lang="es-419" baseline="0" dirty="0" smtClean="0"/>
              <a:t> solution to this problem is the Propensity Score Matching or PSM: this is a techinque that collapses information of many covariates on a single vaariable called the “Propensity score”, which is the estimated probability that an individual (or household or any other unit of analysis) receives the program.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8</a:t>
            </a:fld>
            <a:endParaRPr lang="en-US"/>
          </a:p>
        </p:txBody>
      </p:sp>
    </p:spTree>
    <p:extLst>
      <p:ext uri="{BB962C8B-B14F-4D97-AF65-F5344CB8AC3E}">
        <p14:creationId xmlns:p14="http://schemas.microsoft.com/office/powerpoint/2010/main" val="3853381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 predicted probability is estimted through a probit or logit model, in which the left</a:t>
            </a:r>
            <a:r>
              <a:rPr lang="es-419" baseline="0" dirty="0" smtClean="0"/>
              <a:t> hand side variable is program participation. After obtaining the propensity score, one can use that to match somene in the treated group to someone untreated but with the same probability of participating. This is much easier than trying to match on a large number of covariates. </a:t>
            </a:r>
            <a:endParaRPr lang="en-US" dirty="0"/>
          </a:p>
        </p:txBody>
      </p:sp>
      <p:sp>
        <p:nvSpPr>
          <p:cNvPr id="4" name="3 Marcador de número de diapositiva"/>
          <p:cNvSpPr>
            <a:spLocks noGrp="1"/>
          </p:cNvSpPr>
          <p:nvPr>
            <p:ph type="sldNum" sz="quarter" idx="10"/>
          </p:nvPr>
        </p:nvSpPr>
        <p:spPr/>
        <p:txBody>
          <a:bodyPr/>
          <a:lstStyle/>
          <a:p>
            <a:pPr>
              <a:defRPr/>
            </a:pPr>
            <a:fld id="{05027CDB-E14C-4BEB-844B-8785287E0430}" type="slidenum">
              <a:rPr lang="en-US" smtClean="0"/>
              <a:pPr>
                <a:defRPr/>
              </a:pPr>
              <a:t>9</a:t>
            </a:fld>
            <a:endParaRPr lang="en-US"/>
          </a:p>
        </p:txBody>
      </p:sp>
    </p:spTree>
    <p:extLst>
      <p:ext uri="{BB962C8B-B14F-4D97-AF65-F5344CB8AC3E}">
        <p14:creationId xmlns:p14="http://schemas.microsoft.com/office/powerpoint/2010/main" val="9942862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Master" Target="../slideMasters/slideMaster7.xml"/><Relationship Id="rId4" Type="http://schemas.openxmlformats.org/officeDocument/2006/relationships/image" Target="../media/image9.jpe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Master" Target="../slideMasters/slideMaster7.xml"/><Relationship Id="rId4" Type="http://schemas.openxmlformats.org/officeDocument/2006/relationships/image" Target="../media/image9.jpe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endParaRPr lang="es-ES">
              <a:solidFill>
                <a:srgbClr val="DEF6F1"/>
              </a:solidFill>
              <a:ea typeface="MS PGothic" pitchFamily="34" charset="-128"/>
            </a:endParaRPr>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720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endParaRPr lang="es-ES"/>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pic>
        <p:nvPicPr>
          <p:cNvPr id="8"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smtClean="0"/>
              <a:t>Click to edit Master title style</a:t>
            </a:r>
            <a:endParaRPr lang="en-US"/>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A9AFD3A-271C-4E6E-A5A8-49A46B967963}"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E781030-F55F-437E-83DF-68199F2F245A}" type="slidenum">
              <a:rPr lang="es-MX"/>
              <a:pPr>
                <a:defRPr/>
              </a:pPr>
              <a:t>‹#›</a:t>
            </a:fld>
            <a:endParaRPr lang="es-MX"/>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C72A424-C97C-42D7-88EA-164EF66B5A59}"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B91643B-F47D-4404-A0B7-9998FC259654}" type="slidenum">
              <a:rPr lang="es-MX"/>
              <a:pPr>
                <a:defRPr/>
              </a:pPr>
              <a:t>‹#›</a:t>
            </a:fld>
            <a:endParaRPr lang="es-MX"/>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46F04EC-DF40-4B7A-AC77-2DD9557B5095}"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F786F05-5666-4EE3-8529-FE87BC3101B6}" type="slidenum">
              <a:rPr lang="es-MX"/>
              <a:pPr>
                <a:defRPr/>
              </a:pPr>
              <a:t>‹#›</a:t>
            </a:fld>
            <a:endParaRPr lang="es-MX"/>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4404D8B-639E-4BD9-9149-52894D718822}"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726C1A3-BCC7-43FA-B8E6-E36D511D5AB5}" type="slidenum">
              <a:rPr lang="es-MX"/>
              <a:pPr>
                <a:defRPr/>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365C0A9-10BC-4BE8-B0E7-0285C0A7EC87}"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2757ADB-69B2-443F-9F9D-571665EF666B}" type="slidenum">
              <a:rPr lang="es-MX"/>
              <a:pPr>
                <a:defRPr/>
              </a:pPr>
              <a:t>‹#›</a:t>
            </a:fld>
            <a:endParaRPr lang="es-MX"/>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2E8E76E-6ED5-485F-AF85-135A1698E81C}"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8D99DCD-8F0C-4F11-8BE1-FF707E97307C}" type="slidenum">
              <a:rPr lang="es-MX"/>
              <a:pPr>
                <a:defRPr/>
              </a:pPr>
              <a:t>‹#›</a:t>
            </a:fld>
            <a:endParaRPr lang="es-MX"/>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5DE6862-1CAD-4D01-8151-FAA3E3885391}"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B30FF68-0CD9-4438-B680-4154EFBFA54E}" type="slidenum">
              <a:rPr lang="es-MX"/>
              <a:pPr>
                <a:defRPr/>
              </a:pPr>
              <a:t>‹#›</a:t>
            </a:fld>
            <a:endParaRPr lang="es-MX"/>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9DB7571-8379-45D2-8858-668D12E0F692}"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9A4BF03-62D1-4EA2-9177-96A95963C5CB}" type="slidenum">
              <a:rPr lang="es-MX"/>
              <a:pPr>
                <a:defRPr/>
              </a:pPr>
              <a:t>‹#›</a:t>
            </a:fld>
            <a:endParaRPr lang="es-MX"/>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CA68BED6-4540-40BE-881C-7E751D7E0C5B}"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21753D4-E44B-47FE-801D-A43147CAD41F}" type="slidenum">
              <a:rPr lang="es-MX"/>
              <a:pPr>
                <a:defRPr/>
              </a:pPr>
              <a:t>‹#›</a:t>
            </a:fld>
            <a:endParaRPr lang="es-MX"/>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F0A232C-C07D-47D2-8786-FB40A6CB6A2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E138017-6ECE-40CF-BA73-22380E9F8D7A}" type="slidenum">
              <a:rPr lang="es-MX"/>
              <a:pPr>
                <a:defRPr/>
              </a:pPr>
              <a:t>‹#›</a:t>
            </a:fld>
            <a:endParaRPr lang="es-MX"/>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6CD6C18-B97A-46F9-8692-2D95D1549485}"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E9B5327-E441-4939-9AB0-9BA6A916C78F}" type="slidenum">
              <a:rPr lang="es-MX"/>
              <a:pPr>
                <a:defRPr/>
              </a:pPr>
              <a:t>‹#›</a:t>
            </a:fld>
            <a:endParaRPr lang="es-MX"/>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BB140DF-9C22-4ADE-9639-2B9EDA00430D}"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11373CB-B49F-4070-A11C-53838824B791}" type="slidenum">
              <a:rPr lang="es-MX"/>
              <a:pPr>
                <a:defRPr/>
              </a:pPr>
              <a:t>‹#›</a:t>
            </a:fld>
            <a:endParaRPr lang="es-MX"/>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6C0ACFD-92E8-4AB3-8AA3-D830FED39E89}"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07EB02B-0AC6-4CFD-AA0B-15E253F7F7A2}" type="slidenum">
              <a:rPr lang="es-MX"/>
              <a:pPr>
                <a:defRPr/>
              </a:pPr>
              <a:t>‹#›</a:t>
            </a:fld>
            <a:endParaRPr lang="es-MX"/>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4B5D07B-A6F8-4EE1-8338-AE48C5EF9CBC}"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8E687C8-E51E-4EDB-BD63-5ADD50B18299}" type="slidenum">
              <a:rPr lang="es-MX"/>
              <a:pPr>
                <a:defRPr/>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D60ACA0-D1A1-408C-BD6E-CE39416065F4}"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23A5697-886F-4A2C-983F-843EC9F88E2C}" type="slidenum">
              <a:rPr lang="es-MX"/>
              <a:pPr>
                <a:defRPr/>
              </a:pPr>
              <a:t>‹#›</a:t>
            </a:fld>
            <a:endParaRPr lang="es-MX"/>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C56E81B-68D0-4343-86CC-361B21945817}"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591B567-793D-4EC2-8C5E-EFB0A7879EB7}" type="slidenum">
              <a:rPr lang="es-MX"/>
              <a:pPr>
                <a:defRPr/>
              </a:pPr>
              <a:t>‹#›</a:t>
            </a:fld>
            <a:endParaRPr lang="es-MX"/>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3EC5E73-0EB5-4225-8752-7732776DD87E}"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2301CD7-BFB6-4BAB-AD46-002926FF6184}" type="slidenum">
              <a:rPr lang="es-MX"/>
              <a:pPr>
                <a:defRPr/>
              </a:pPr>
              <a:t>‹#›</a:t>
            </a:fld>
            <a:endParaRPr lang="es-MX"/>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BFCD707-D243-4193-8B10-033F78C01214}"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7FBEDFE-CB45-4D94-BAD2-6C090022E302}" type="slidenum">
              <a:rPr lang="es-MX"/>
              <a:pPr>
                <a:defRPr/>
              </a:pPr>
              <a:t>‹#›</a:t>
            </a:fld>
            <a:endParaRPr lang="es-MX"/>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8168F7F-C2E4-4AB6-8E6A-58C6E20F5FDE}"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C6A1F5E-E869-4FA3-A6A3-05E80BD4E1A5}" type="slidenum">
              <a:rPr lang="es-MX"/>
              <a:pPr>
                <a:defRPr/>
              </a:pPr>
              <a:t>‹#›</a:t>
            </a:fld>
            <a:endParaRPr lang="es-MX"/>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1F1ECD3-AA73-4101-85E0-E01F57E66612}"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0FB359D-68BB-4A9F-92B8-50877FB40685}" type="slidenum">
              <a:rPr lang="es-MX"/>
              <a:pPr>
                <a:defRPr/>
              </a:pPr>
              <a:t>‹#›</a:t>
            </a:fld>
            <a:endParaRPr lang="es-MX"/>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CF992DE-CFC3-4CBE-A4E9-D9576C3A7814}"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90D0D5A-4E27-46E9-A1D3-5DD99F77DA96}" type="slidenum">
              <a:rPr lang="es-MX"/>
              <a:pPr>
                <a:defRPr/>
              </a:pPr>
              <a:t>‹#›</a:t>
            </a:fld>
            <a:endParaRPr lang="es-MX"/>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286C628F-7EF8-42E9-BE75-EA182C8B56A8}"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19738E8-801F-4B16-93AC-0A4CDE8D50A6}" type="slidenum">
              <a:rPr lang="es-MX"/>
              <a:pPr>
                <a:defRPr/>
              </a:pPr>
              <a:t>‹#›</a:t>
            </a:fld>
            <a:endParaRPr lang="es-MX"/>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9144000" cy="104926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008530"/>
            <a:ext cx="9144000" cy="480216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8"/>
          <p:cNvSpPr txBox="1"/>
          <p:nvPr userDrawn="1"/>
        </p:nvSpPr>
        <p:spPr>
          <a:xfrm>
            <a:off x="831273" y="335206"/>
            <a:ext cx="6803159" cy="3654847"/>
          </a:xfrm>
          <a:prstGeom prst="rect">
            <a:avLst/>
          </a:prstGeom>
        </p:spPr>
        <p:txBody>
          <a:bodyPr vert="horz" wrap="square" lIns="0" tIns="0" rIns="0" bIns="0" rtlCol="0">
            <a:spAutoFit/>
          </a:bodyPr>
          <a:lstStyle/>
          <a:p>
            <a:pPr marL="11206">
              <a:lnSpc>
                <a:spcPts val="5731"/>
              </a:lnSpc>
            </a:pPr>
            <a:r>
              <a:rPr lang="en-US" sz="5030" b="1" spc="-234" dirty="0" smtClean="0">
                <a:solidFill>
                  <a:srgbClr val="A29CC0"/>
                </a:solidFill>
                <a:latin typeface="Century Gothic" panose="020B0502020202020204" pitchFamily="34" charset="0"/>
                <a:cs typeface="Gill Sans MT"/>
              </a:rPr>
              <a:t>Headline goes here</a:t>
            </a:r>
          </a:p>
          <a:p>
            <a:pPr marL="11206">
              <a:lnSpc>
                <a:spcPts val="5731"/>
              </a:lnSpc>
            </a:pPr>
            <a:r>
              <a:rPr lang="en-US" sz="5030" b="1" spc="-234" dirty="0">
                <a:solidFill>
                  <a:schemeClr val="bg1"/>
                </a:solidFill>
                <a:latin typeface="Century Gothic" panose="020B0502020202020204" pitchFamily="34" charset="0"/>
                <a:cs typeface="Gill Sans MT"/>
              </a:rPr>
              <a:t>Headline goes </a:t>
            </a:r>
            <a:r>
              <a:rPr lang="en-US" sz="5030" b="1" spc="-234" dirty="0" smtClean="0">
                <a:solidFill>
                  <a:schemeClr val="bg1"/>
                </a:solidFill>
                <a:latin typeface="Century Gothic" panose="020B0502020202020204" pitchFamily="34" charset="0"/>
                <a:cs typeface="Gill Sans MT"/>
              </a:rPr>
              <a:t>here</a:t>
            </a:r>
          </a:p>
          <a:p>
            <a:pPr marL="11206" marR="0" indent="0" algn="l" defTabSz="806867" rtl="0" eaLnBrk="1" fontAlgn="auto" latinLnBrk="0" hangingPunct="1">
              <a:lnSpc>
                <a:spcPts val="5731"/>
              </a:lnSpc>
              <a:spcBef>
                <a:spcPts val="0"/>
              </a:spcBef>
              <a:spcAft>
                <a:spcPts val="0"/>
              </a:spcAft>
              <a:buClrTx/>
              <a:buSzTx/>
              <a:buFontTx/>
              <a:buNone/>
              <a:tabLst/>
              <a:defRPr/>
            </a:pPr>
            <a:r>
              <a:rPr lang="en-US" sz="5030" b="1" spc="-234" dirty="0" smtClean="0">
                <a:solidFill>
                  <a:srgbClr val="1E1860"/>
                </a:solidFill>
                <a:latin typeface="Century Gothic" panose="020B0502020202020204" pitchFamily="34" charset="0"/>
                <a:cs typeface="Gill Sans MT"/>
              </a:rPr>
              <a:t>Headline goes here</a:t>
            </a:r>
            <a:endParaRPr lang="en-US" sz="5030" dirty="0" smtClean="0">
              <a:solidFill>
                <a:srgbClr val="1E1860"/>
              </a:solidFill>
              <a:latin typeface="Century Gothic" panose="020B0502020202020204" pitchFamily="34" charset="0"/>
              <a:cs typeface="Gill Sans MT"/>
            </a:endParaRPr>
          </a:p>
          <a:p>
            <a:pPr marL="11206">
              <a:lnSpc>
                <a:spcPts val="5731"/>
              </a:lnSpc>
            </a:pPr>
            <a:endParaRPr lang="en-US" sz="5030" dirty="0">
              <a:solidFill>
                <a:schemeClr val="bg1"/>
              </a:solidFill>
              <a:latin typeface="Futura Lt BT" panose="020B0402020204020303" pitchFamily="34" charset="0"/>
              <a:cs typeface="Gill Sans MT"/>
            </a:endParaRPr>
          </a:p>
          <a:p>
            <a:pPr marL="11206">
              <a:lnSpc>
                <a:spcPts val="5731"/>
              </a:lnSpc>
            </a:pPr>
            <a:endParaRPr sz="5030" dirty="0">
              <a:solidFill>
                <a:srgbClr val="1E185F"/>
              </a:solidFill>
              <a:latin typeface="Futura Lt BT" panose="020B0402020204020303" pitchFamily="34" charset="0"/>
              <a:cs typeface="Gill Sans MT"/>
            </a:endParaRPr>
          </a:p>
        </p:txBody>
      </p:sp>
      <p:sp>
        <p:nvSpPr>
          <p:cNvPr id="12" name="object 9"/>
          <p:cNvSpPr txBox="1"/>
          <p:nvPr userDrawn="1"/>
        </p:nvSpPr>
        <p:spPr>
          <a:xfrm>
            <a:off x="4087091" y="4034117"/>
            <a:ext cx="4084782" cy="1434880"/>
          </a:xfrm>
          <a:prstGeom prst="rect">
            <a:avLst/>
          </a:prstGeom>
        </p:spPr>
        <p:txBody>
          <a:bodyPr vert="horz" wrap="square" lIns="0" tIns="0" rIns="0" bIns="0" rtlCol="0">
            <a:spAutoFit/>
          </a:bodyPr>
          <a:lstStyle/>
          <a:p>
            <a:pPr marL="11206">
              <a:lnSpc>
                <a:spcPts val="1985"/>
              </a:lnSpc>
            </a:pPr>
            <a:r>
              <a:rPr sz="1412" dirty="0">
                <a:solidFill>
                  <a:srgbClr val="1E1860"/>
                </a:solidFill>
                <a:latin typeface="Futura LT Pro Book"/>
                <a:cs typeface="Futura LT Pro Book"/>
              </a:rPr>
              <a:t>Author Name and Degree Here</a:t>
            </a:r>
          </a:p>
          <a:p>
            <a:pPr marL="11206">
              <a:lnSpc>
                <a:spcPts val="1985"/>
              </a:lnSpc>
            </a:pPr>
            <a:r>
              <a:rPr sz="1412" b="1" dirty="0">
                <a:solidFill>
                  <a:srgbClr val="1E1860"/>
                </a:solidFill>
                <a:latin typeface="Futura LT Pro Book"/>
                <a:cs typeface="Futura LT Pro Book"/>
              </a:rPr>
              <a:t>MEASURE Evaluation</a:t>
            </a:r>
            <a:endParaRPr sz="1412" dirty="0">
              <a:solidFill>
                <a:srgbClr val="1E1860"/>
              </a:solidFill>
              <a:latin typeface="Futura LT Pro Book"/>
              <a:cs typeface="Futura LT Pro Book"/>
            </a:endParaRPr>
          </a:p>
          <a:p>
            <a:pPr marL="11206">
              <a:lnSpc>
                <a:spcPct val="100000"/>
              </a:lnSpc>
            </a:pPr>
            <a:r>
              <a:rPr sz="1412" dirty="0">
                <a:solidFill>
                  <a:srgbClr val="1E1860"/>
                </a:solidFill>
                <a:latin typeface="Futura LT Pro Book"/>
                <a:cs typeface="Futura LT Pro Book"/>
              </a:rPr>
              <a:t>Your organization here</a:t>
            </a:r>
          </a:p>
          <a:p>
            <a:pPr>
              <a:lnSpc>
                <a:spcPct val="100000"/>
              </a:lnSpc>
              <a:spcBef>
                <a:spcPts val="40"/>
              </a:spcBef>
            </a:pPr>
            <a:endParaRPr sz="1412" dirty="0">
              <a:solidFill>
                <a:srgbClr val="1E1860"/>
              </a:solidFill>
              <a:latin typeface="Times New Roman"/>
              <a:cs typeface="Times New Roman"/>
            </a:endParaRPr>
          </a:p>
          <a:p>
            <a:pPr marL="11206">
              <a:lnSpc>
                <a:spcPts val="1941"/>
              </a:lnSpc>
            </a:pPr>
            <a:r>
              <a:rPr lang="en-US" sz="1412" dirty="0" smtClean="0">
                <a:solidFill>
                  <a:srgbClr val="1E1860"/>
                </a:solidFill>
                <a:latin typeface="Futura LT Pro Book"/>
                <a:cs typeface="Futura LT Pro Book"/>
              </a:rPr>
              <a:t>Date for presentation</a:t>
            </a:r>
            <a:r>
              <a:rPr lang="en-US" sz="1412" baseline="0" dirty="0" smtClean="0">
                <a:solidFill>
                  <a:srgbClr val="1E1860"/>
                </a:solidFill>
                <a:latin typeface="Futura LT Pro Book"/>
                <a:cs typeface="Futura LT Pro Book"/>
              </a:rPr>
              <a:t> if necessary</a:t>
            </a:r>
            <a:endParaRPr sz="1412" dirty="0">
              <a:solidFill>
                <a:srgbClr val="1E1860"/>
              </a:solidFill>
              <a:latin typeface="Futura LT Pro Book"/>
              <a:cs typeface="Futura LT Pro Book"/>
            </a:endParaRPr>
          </a:p>
          <a:p>
            <a:pPr marL="11206">
              <a:lnSpc>
                <a:spcPts val="1941"/>
              </a:lnSpc>
            </a:pPr>
            <a:r>
              <a:rPr lang="en-US" sz="1412" b="1" dirty="0" smtClean="0">
                <a:solidFill>
                  <a:srgbClr val="1E1860"/>
                </a:solidFill>
                <a:latin typeface="Futura LT Pro Book"/>
                <a:cs typeface="Futura LT Pro Book"/>
              </a:rPr>
              <a:t>Name of meeting</a:t>
            </a:r>
            <a:endParaRPr sz="1412" dirty="0">
              <a:solidFill>
                <a:srgbClr val="1E1860"/>
              </a:solidFill>
              <a:latin typeface="Futura LT Pro Book"/>
              <a:cs typeface="Futura LT Pro Book"/>
            </a:endParaRPr>
          </a:p>
        </p:txBody>
      </p:sp>
      <p:sp>
        <p:nvSpPr>
          <p:cNvPr id="13" name="Rectangle 1"/>
          <p:cNvSpPr>
            <a:spLocks noChangeArrowheads="1"/>
          </p:cNvSpPr>
          <p:nvPr userDrawn="1"/>
        </p:nvSpPr>
        <p:spPr bwMode="auto">
          <a:xfrm>
            <a:off x="-2404277" y="645824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7" name="Group 16"/>
          <p:cNvGrpSpPr/>
          <p:nvPr userDrawn="1"/>
        </p:nvGrpSpPr>
        <p:grpSpPr>
          <a:xfrm>
            <a:off x="5107067" y="6096731"/>
            <a:ext cx="1809613" cy="626839"/>
            <a:chOff x="7500479" y="6873004"/>
            <a:chExt cx="1990574" cy="710418"/>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48545" y="5896597"/>
            <a:ext cx="1158522" cy="961403"/>
          </a:xfrm>
          <a:prstGeom prst="rect">
            <a:avLst/>
          </a:prstGeom>
        </p:spPr>
      </p:pic>
    </p:spTree>
    <p:extLst>
      <p:ext uri="{BB962C8B-B14F-4D97-AF65-F5344CB8AC3E}">
        <p14:creationId xmlns:p14="http://schemas.microsoft.com/office/powerpoint/2010/main" val="286476141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2238813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4634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44413" y="403412"/>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544413" y="905576"/>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5" name="Text Placeholder 4"/>
          <p:cNvSpPr>
            <a:spLocks noGrp="1"/>
          </p:cNvSpPr>
          <p:nvPr>
            <p:ph type="body" sz="quarter" idx="12" hasCustomPrompt="1"/>
          </p:nvPr>
        </p:nvSpPr>
        <p:spPr>
          <a:xfrm>
            <a:off x="544413" y="2487706"/>
            <a:ext cx="6165273" cy="2521324"/>
          </a:xfrm>
          <a:prstGeom prst="rect">
            <a:avLst/>
          </a:prstGeom>
        </p:spPr>
        <p:txBody>
          <a:bodyPr/>
          <a:lstStyle>
            <a:lvl1pPr>
              <a:defRPr sz="2471">
                <a:solidFill>
                  <a:schemeClr val="tx1"/>
                </a:solidFill>
                <a:latin typeface="Futura LT Pro Book" panose="020B0502020204020303" pitchFamily="34" charset="0"/>
              </a:defRPr>
            </a:lvl1pPr>
            <a:lvl2pPr marL="706008" indent="-302575">
              <a:buFont typeface="Arial" panose="020B0604020202020204" pitchFamily="34" charset="0"/>
              <a:buChar char="•"/>
              <a:defRPr sz="2118" baseline="0">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stStyle>
          <a:p>
            <a:pPr lvl="0"/>
            <a:r>
              <a:rPr lang="en-US" dirty="0" smtClean="0"/>
              <a:t>Point number 1</a:t>
            </a:r>
          </a:p>
          <a:p>
            <a:pPr lvl="1"/>
            <a:r>
              <a:rPr lang="en-US" dirty="0" smtClean="0"/>
              <a:t>Information about point number 1</a:t>
            </a:r>
          </a:p>
          <a:p>
            <a:pPr lvl="2"/>
            <a:r>
              <a:rPr lang="en-US" dirty="0" smtClean="0"/>
              <a:t>Information about point number 1</a:t>
            </a:r>
            <a:br>
              <a:rPr lang="en-US" dirty="0" smtClean="0"/>
            </a:br>
            <a:endParaRPr lang="en-US" dirty="0" smtClean="0"/>
          </a:p>
          <a:p>
            <a:pPr lvl="0"/>
            <a:r>
              <a:rPr lang="en-US" dirty="0" smtClean="0"/>
              <a:t>Point number 2</a:t>
            </a:r>
          </a:p>
          <a:p>
            <a:pPr lvl="1"/>
            <a:r>
              <a:rPr lang="en-US" dirty="0" smtClean="0"/>
              <a:t>Information about point number 2</a:t>
            </a:r>
          </a:p>
          <a:p>
            <a:pPr lvl="2"/>
            <a:r>
              <a:rPr lang="en-US" dirty="0" smtClean="0"/>
              <a:t>Information about point number 2</a:t>
            </a:r>
          </a:p>
          <a:p>
            <a:pPr lvl="2"/>
            <a:endParaRPr lang="en-US" dirty="0" smtClean="0"/>
          </a:p>
        </p:txBody>
      </p:sp>
    </p:spTree>
    <p:extLst>
      <p:ext uri="{BB962C8B-B14F-4D97-AF65-F5344CB8AC3E}">
        <p14:creationId xmlns:p14="http://schemas.microsoft.com/office/powerpoint/2010/main" val="234141862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18570" y="302559"/>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618570" y="937092"/>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4" name="Picture Placeholder 3"/>
          <p:cNvSpPr>
            <a:spLocks noGrp="1"/>
          </p:cNvSpPr>
          <p:nvPr>
            <p:ph type="pic" sz="quarter" idx="12"/>
          </p:nvPr>
        </p:nvSpPr>
        <p:spPr>
          <a:xfrm>
            <a:off x="623454" y="2891118"/>
            <a:ext cx="3671455" cy="3496235"/>
          </a:xfrm>
          <a:prstGeom prst="rect">
            <a:avLst/>
          </a:prstGeom>
        </p:spPr>
        <p:txBody>
          <a:bodyPr/>
          <a:lstStyle/>
          <a:p>
            <a:r>
              <a:rPr lang="en-US" smtClean="0"/>
              <a:t>Click icon to add picture</a:t>
            </a:r>
            <a:endParaRPr lang="en-US"/>
          </a:p>
        </p:txBody>
      </p:sp>
      <p:sp>
        <p:nvSpPr>
          <p:cNvPr id="7" name="Picture Placeholder 6"/>
          <p:cNvSpPr>
            <a:spLocks noGrp="1"/>
          </p:cNvSpPr>
          <p:nvPr>
            <p:ph type="pic" sz="quarter" idx="13"/>
          </p:nvPr>
        </p:nvSpPr>
        <p:spPr>
          <a:xfrm>
            <a:off x="4561343" y="2891118"/>
            <a:ext cx="3810000" cy="349623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416846422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7576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52531" y="1073664"/>
            <a:ext cx="6026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art goes here</a:t>
            </a:r>
            <a:endParaRPr lang="en-US" dirty="0"/>
          </a:p>
        </p:txBody>
      </p:sp>
      <p:sp>
        <p:nvSpPr>
          <p:cNvPr id="7" name="Picture Placeholder 6"/>
          <p:cNvSpPr>
            <a:spLocks noGrp="1"/>
          </p:cNvSpPr>
          <p:nvPr>
            <p:ph type="pic" sz="quarter" idx="13"/>
          </p:nvPr>
        </p:nvSpPr>
        <p:spPr>
          <a:xfrm>
            <a:off x="4561343" y="2084294"/>
            <a:ext cx="3810000" cy="3496235"/>
          </a:xfrm>
          <a:prstGeom prst="rect">
            <a:avLst/>
          </a:prstGeom>
        </p:spPr>
        <p:txBody>
          <a:bodyPr/>
          <a:lstStyle/>
          <a:p>
            <a:r>
              <a:rPr lang="en-US" smtClean="0"/>
              <a:t>Click icon to add picture</a:t>
            </a:r>
            <a:endParaRPr lang="en-US"/>
          </a:p>
        </p:txBody>
      </p:sp>
      <p:sp>
        <p:nvSpPr>
          <p:cNvPr id="5" name="Text Placeholder 4"/>
          <p:cNvSpPr>
            <a:spLocks noGrp="1"/>
          </p:cNvSpPr>
          <p:nvPr>
            <p:ph type="body" sz="quarter" idx="14" hasCustomPrompt="1"/>
          </p:nvPr>
        </p:nvSpPr>
        <p:spPr>
          <a:xfrm>
            <a:off x="484909" y="2084294"/>
            <a:ext cx="3879273" cy="4101353"/>
          </a:xfrm>
          <a:prstGeom prst="rect">
            <a:avLst/>
          </a:prstGeom>
        </p:spPr>
        <p:txBody>
          <a:bodyPr/>
          <a:lstStyle>
            <a:lvl1pPr>
              <a:defRPr sz="2471">
                <a:latin typeface="Futura LT Pro Book" panose="020B0502020204020303" pitchFamily="34" charset="0"/>
              </a:defRPr>
            </a:lvl1pPr>
            <a:lvl2pPr marL="706008" indent="-302575">
              <a:buFont typeface="Arial" panose="020B0604020202020204" pitchFamily="34" charset="0"/>
              <a:buChar char="•"/>
              <a:defRPr sz="1765">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vl4pPr marL="1462446" indent="-252146">
              <a:buFont typeface="Arial" panose="020B0604020202020204" pitchFamily="34" charset="0"/>
              <a:buChar char="•"/>
              <a:defRPr>
                <a:latin typeface="Futura LT Pro Book" panose="020B0502020204020303" pitchFamily="34" charset="0"/>
              </a:defRPr>
            </a:lvl4pPr>
            <a:lvl5pPr marL="1865879" indent="-252146">
              <a:buFont typeface="Arial" panose="020B0604020202020204" pitchFamily="34" charset="0"/>
              <a:buChar char="•"/>
              <a:defRPr>
                <a:latin typeface="Futura LT Pro Book" panose="020B0502020204020303" pitchFamily="34" charset="0"/>
              </a:defRPr>
            </a:lvl5pPr>
          </a:lstStyle>
          <a:p>
            <a:pPr lvl="0"/>
            <a:r>
              <a:rPr lang="en-US" dirty="0" smtClean="0"/>
              <a:t>Type text here</a:t>
            </a:r>
          </a:p>
          <a:p>
            <a:pPr lvl="1"/>
            <a:r>
              <a:rPr lang="en-US" dirty="0" smtClean="0"/>
              <a:t>Type text here</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8453097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84909" y="1008530"/>
            <a:ext cx="6788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t>
            </a:r>
            <a:r>
              <a:rPr lang="en-US" dirty="0" err="1" smtClean="0"/>
              <a:t>ch</a:t>
            </a:r>
            <a:r>
              <a:rPr lang="en-US" dirty="0" smtClean="0"/>
              <a:t>)art goes here</a:t>
            </a:r>
            <a:endParaRPr lang="en-US" dirty="0"/>
          </a:p>
        </p:txBody>
      </p:sp>
      <p:sp>
        <p:nvSpPr>
          <p:cNvPr id="5" name="Picture Placeholder 4"/>
          <p:cNvSpPr>
            <a:spLocks noGrp="1"/>
          </p:cNvSpPr>
          <p:nvPr>
            <p:ph type="pic" sz="quarter" idx="12"/>
          </p:nvPr>
        </p:nvSpPr>
        <p:spPr>
          <a:xfrm>
            <a:off x="494302" y="1815353"/>
            <a:ext cx="8174182" cy="4840941"/>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302378703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14640" lvl="1" algn="l">
              <a:lnSpc>
                <a:spcPts val="3000"/>
              </a:lnSpc>
            </a:pPr>
            <a:endParaRPr lang="en-US" sz="1588" dirty="0">
              <a:solidFill>
                <a:schemeClr val="bg1"/>
              </a:solidFill>
              <a:latin typeface="Futura LT Pro Book"/>
              <a:cs typeface="Futura LT Pro Book"/>
            </a:endParaRPr>
          </a:p>
        </p:txBody>
      </p:sp>
      <p:sp>
        <p:nvSpPr>
          <p:cNvPr id="17" name="bk object 17"/>
          <p:cNvSpPr/>
          <p:nvPr/>
        </p:nvSpPr>
        <p:spPr>
          <a:xfrm>
            <a:off x="1385" y="0"/>
            <a:ext cx="0" cy="1223682"/>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075765"/>
            <a:ext cx="9144000" cy="470389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969818" y="2622176"/>
            <a:ext cx="7342909" cy="2583528"/>
          </a:xfrm>
          <a:prstGeom prst="rect">
            <a:avLst/>
          </a:prstGeom>
        </p:spPr>
        <p:txBody>
          <a:bodyPr wrap="square">
            <a:spAutoFit/>
          </a:bodyPr>
          <a:lstStyle/>
          <a:p>
            <a:pPr marL="0" marR="0" lvl="0" indent="0" algn="l" defTabSz="806867" rtl="0" eaLnBrk="1" fontAlgn="auto" latinLnBrk="0" hangingPunct="1">
              <a:lnSpc>
                <a:spcPct val="100000"/>
              </a:lnSpc>
              <a:spcBef>
                <a:spcPts val="0"/>
              </a:spcBef>
              <a:spcAft>
                <a:spcPts val="0"/>
              </a:spcAft>
              <a:buClrTx/>
              <a:buSzTx/>
              <a:buFontTx/>
              <a:buNone/>
              <a:tabLst/>
              <a:defRPr/>
            </a:pPr>
            <a:r>
              <a:rPr kumimoji="0" lang="en-US" sz="1765" b="0" i="0" u="none" strike="noStrike" kern="1200" cap="none" spc="-88" normalizeH="0" baseline="0" noProof="0" dirty="0" smtClean="0">
                <a:ln>
                  <a:noFill/>
                </a:ln>
                <a:solidFill>
                  <a:prstClr val="white"/>
                </a:solidFill>
                <a:effectLst/>
                <a:uLnTx/>
                <a:uFillTx/>
                <a:latin typeface="Futura LT Pro Book" panose="020B0502020204020303"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1206" marR="722818" lvl="0" indent="0" algn="l" defTabSz="806867" rtl="0" eaLnBrk="1" fontAlgn="auto" latinLnBrk="0" hangingPunct="1">
              <a:lnSpc>
                <a:spcPts val="4588"/>
              </a:lnSpc>
              <a:spcBef>
                <a:spcPts val="0"/>
              </a:spcBef>
              <a:spcAft>
                <a:spcPts val="0"/>
              </a:spcAft>
              <a:buClrTx/>
              <a:buSzTx/>
              <a:buFontTx/>
              <a:buNone/>
              <a:tabLst/>
              <a:defRPr/>
            </a:pPr>
            <a:r>
              <a:rPr kumimoji="0" lang="en-US" sz="1765" b="1" i="0" u="none" strike="noStrike" kern="1200" cap="none" spc="-88" normalizeH="0" baseline="0" noProof="0" dirty="0" smtClean="0">
                <a:ln>
                  <a:noFill/>
                </a:ln>
                <a:solidFill>
                  <a:srgbClr val="1E1860"/>
                </a:solidFill>
                <a:effectLst/>
                <a:uLnTx/>
                <a:uFillTx/>
                <a:latin typeface="Futura LT Pro Book" panose="020B0502020204020303" pitchFamily="34" charset="0"/>
                <a:ea typeface="+mn-ea"/>
                <a:cs typeface="Futura LT Pro Book"/>
              </a:rPr>
              <a:t>www.measureevaluation.org</a:t>
            </a:r>
            <a:endParaRPr kumimoji="0" lang="en-US" sz="1765" b="1" i="0" u="none" strike="noStrike" kern="1200" cap="none" spc="-88" normalizeH="0" baseline="0" noProof="0" dirty="0">
              <a:ln>
                <a:noFill/>
              </a:ln>
              <a:solidFill>
                <a:srgbClr val="1E1860"/>
              </a:solidFill>
              <a:effectLst/>
              <a:uLnTx/>
              <a:uFillTx/>
              <a:latin typeface="Futura LT Pro Book" panose="020B0502020204020303" pitchFamily="34" charset="0"/>
              <a:ea typeface="+mn-ea"/>
              <a:cs typeface="Futura LT Pro Book"/>
            </a:endParaRPr>
          </a:p>
        </p:txBody>
      </p:sp>
      <p:sp>
        <p:nvSpPr>
          <p:cNvPr id="13" name="Rectangle 1"/>
          <p:cNvSpPr>
            <a:spLocks noChangeArrowheads="1"/>
          </p:cNvSpPr>
          <p:nvPr userDrawn="1"/>
        </p:nvSpPr>
        <p:spPr bwMode="auto">
          <a:xfrm>
            <a:off x="-1295913" y="635290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4" name="Group 13"/>
          <p:cNvGrpSpPr/>
          <p:nvPr userDrawn="1"/>
        </p:nvGrpSpPr>
        <p:grpSpPr>
          <a:xfrm>
            <a:off x="6215431" y="5991390"/>
            <a:ext cx="1809613" cy="626839"/>
            <a:chOff x="7500479" y="6873004"/>
            <a:chExt cx="1990574" cy="710418"/>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56909" y="5791256"/>
            <a:ext cx="1158522" cy="961403"/>
          </a:xfrm>
          <a:prstGeom prst="rect">
            <a:avLst/>
          </a:prstGeom>
        </p:spPr>
      </p:pic>
    </p:spTree>
    <p:extLst>
      <p:ext uri="{BB962C8B-B14F-4D97-AF65-F5344CB8AC3E}">
        <p14:creationId xmlns:p14="http://schemas.microsoft.com/office/powerpoint/2010/main" val="132603719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10" name="Rectangle 2"/>
          <p:cNvSpPr>
            <a:spLocks noGrp="1" noChangeArrowheads="1"/>
          </p:cNvSpPr>
          <p:nvPr>
            <p:ph type="ctrTitle"/>
          </p:nvPr>
        </p:nvSpPr>
        <p:spPr>
          <a:xfrm>
            <a:off x="914400" y="1524000"/>
            <a:ext cx="7623175" cy="1752600"/>
          </a:xfrm>
        </p:spPr>
        <p:txBody>
          <a:bodyPr/>
          <a:lstStyle>
            <a:lvl1pPr>
              <a:defRPr sz="5000"/>
            </a:lvl1pPr>
          </a:lstStyle>
          <a:p>
            <a:r>
              <a:rPr lang="es-ES" altLang="en-US"/>
              <a:t>Haga clic para cambiar el estilo de título	</a:t>
            </a:r>
          </a:p>
        </p:txBody>
      </p:sp>
      <p:sp>
        <p:nvSpPr>
          <p:cNvPr id="6861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s-ES"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a:lvl1pPr>
          </a:lstStyle>
          <a:p>
            <a:pPr>
              <a:defRPr/>
            </a:pPr>
            <a:endParaRPr lang="es-E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s-ES" altLang="en-US"/>
          </a:p>
        </p:txBody>
      </p:sp>
      <p:sp>
        <p:nvSpPr>
          <p:cNvPr id="8" name="Rectangle 6"/>
          <p:cNvSpPr>
            <a:spLocks noGrp="1" noChangeArrowheads="1"/>
          </p:cNvSpPr>
          <p:nvPr>
            <p:ph type="sldNum" sz="quarter" idx="12"/>
          </p:nvPr>
        </p:nvSpPr>
        <p:spPr/>
        <p:txBody>
          <a:bodyPr/>
          <a:lstStyle>
            <a:lvl1pPr>
              <a:defRPr smtClean="0"/>
            </a:lvl1pPr>
          </a:lstStyle>
          <a:p>
            <a:pPr>
              <a:defRPr/>
            </a:pPr>
            <a:fld id="{6220CB19-36AE-4BE0-A1CE-045EE6C35493}" type="slidenum">
              <a:rPr lang="es-ES" altLang="en-US"/>
              <a:pPr>
                <a:defRPr/>
              </a:pPr>
              <a:t>‹#›</a:t>
            </a:fld>
            <a:endParaRPr lang="es-ES" altLang="en-US"/>
          </a:p>
        </p:txBody>
      </p:sp>
    </p:spTree>
    <p:extLst>
      <p:ext uri="{BB962C8B-B14F-4D97-AF65-F5344CB8AC3E}">
        <p14:creationId xmlns:p14="http://schemas.microsoft.com/office/powerpoint/2010/main" val="323115287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8B24D20-58D6-4A5E-BB81-27A2824282BA}" type="slidenum">
              <a:rPr lang="es-ES" altLang="en-US"/>
              <a:pPr>
                <a:defRPr/>
              </a:pPr>
              <a:t>‹#›</a:t>
            </a:fld>
            <a:endParaRPr lang="es-ES" altLang="en-US"/>
          </a:p>
        </p:txBody>
      </p:sp>
    </p:spTree>
    <p:extLst>
      <p:ext uri="{BB962C8B-B14F-4D97-AF65-F5344CB8AC3E}">
        <p14:creationId xmlns:p14="http://schemas.microsoft.com/office/powerpoint/2010/main" val="113047153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0424822-69C2-46DF-9FA9-F6F853339E2D}" type="slidenum">
              <a:rPr lang="es-ES" altLang="en-US"/>
              <a:pPr>
                <a:defRPr/>
              </a:pPr>
              <a:t>‹#›</a:t>
            </a:fld>
            <a:endParaRPr lang="es-ES" altLang="en-US"/>
          </a:p>
        </p:txBody>
      </p:sp>
    </p:spTree>
    <p:extLst>
      <p:ext uri="{BB962C8B-B14F-4D97-AF65-F5344CB8AC3E}">
        <p14:creationId xmlns:p14="http://schemas.microsoft.com/office/powerpoint/2010/main" val="298014044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9E81675-2B66-4564-8B91-7D27946A2430}" type="slidenum">
              <a:rPr lang="es-ES" altLang="en-US"/>
              <a:pPr>
                <a:defRPr/>
              </a:pPr>
              <a:t>‹#›</a:t>
            </a:fld>
            <a:endParaRPr lang="es-ES" altLang="en-US"/>
          </a:p>
        </p:txBody>
      </p:sp>
    </p:spTree>
    <p:extLst>
      <p:ext uri="{BB962C8B-B14F-4D97-AF65-F5344CB8AC3E}">
        <p14:creationId xmlns:p14="http://schemas.microsoft.com/office/powerpoint/2010/main" val="18193724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9" name="Rectangle 6"/>
          <p:cNvSpPr>
            <a:spLocks noGrp="1" noChangeArrowheads="1"/>
          </p:cNvSpPr>
          <p:nvPr>
            <p:ph type="sldNum" sz="quarter" idx="12"/>
          </p:nvPr>
        </p:nvSpPr>
        <p:spPr>
          <a:ln/>
        </p:spPr>
        <p:txBody>
          <a:bodyPr/>
          <a:lstStyle>
            <a:lvl1pPr>
              <a:defRPr/>
            </a:lvl1pPr>
          </a:lstStyle>
          <a:p>
            <a:pPr>
              <a:defRPr/>
            </a:pPr>
            <a:fld id="{825AAFC4-FB10-459C-8BE1-974E40E9264B}" type="slidenum">
              <a:rPr lang="es-ES" altLang="en-US"/>
              <a:pPr>
                <a:defRPr/>
              </a:pPr>
              <a:t>‹#›</a:t>
            </a:fld>
            <a:endParaRPr lang="es-ES" altLang="en-US"/>
          </a:p>
        </p:txBody>
      </p:sp>
    </p:spTree>
    <p:extLst>
      <p:ext uri="{BB962C8B-B14F-4D97-AF65-F5344CB8AC3E}">
        <p14:creationId xmlns:p14="http://schemas.microsoft.com/office/powerpoint/2010/main" val="462104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EFE45CA-4D5E-4885-B0E2-7A754D4E80F2}" type="slidenum">
              <a:rPr lang="es-ES" altLang="en-US"/>
              <a:pPr>
                <a:defRPr/>
              </a:pPr>
              <a:t>‹#›</a:t>
            </a:fld>
            <a:endParaRPr lang="es-ES" altLang="en-US"/>
          </a:p>
        </p:txBody>
      </p:sp>
    </p:spTree>
    <p:extLst>
      <p:ext uri="{BB962C8B-B14F-4D97-AF65-F5344CB8AC3E}">
        <p14:creationId xmlns:p14="http://schemas.microsoft.com/office/powerpoint/2010/main" val="337127249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4279077-5B16-4D47-8C8B-928C21D66F94}" type="slidenum">
              <a:rPr lang="es-ES" altLang="en-US"/>
              <a:pPr>
                <a:defRPr/>
              </a:pPr>
              <a:t>‹#›</a:t>
            </a:fld>
            <a:endParaRPr lang="es-ES" altLang="en-US"/>
          </a:p>
        </p:txBody>
      </p:sp>
    </p:spTree>
    <p:extLst>
      <p:ext uri="{BB962C8B-B14F-4D97-AF65-F5344CB8AC3E}">
        <p14:creationId xmlns:p14="http://schemas.microsoft.com/office/powerpoint/2010/main" val="141294886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0F0B2CC-228D-4541-B5F0-CC83D2606EB6}" type="slidenum">
              <a:rPr lang="es-ES" altLang="en-US"/>
              <a:pPr>
                <a:defRPr/>
              </a:pPr>
              <a:t>‹#›</a:t>
            </a:fld>
            <a:endParaRPr lang="es-ES" altLang="en-US"/>
          </a:p>
        </p:txBody>
      </p:sp>
    </p:spTree>
    <p:extLst>
      <p:ext uri="{BB962C8B-B14F-4D97-AF65-F5344CB8AC3E}">
        <p14:creationId xmlns:p14="http://schemas.microsoft.com/office/powerpoint/2010/main" val="32252417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FF0DA9B-9D5F-4774-8C3E-57BD36E7FA4A}" type="slidenum">
              <a:rPr lang="es-ES" altLang="en-US"/>
              <a:pPr>
                <a:defRPr/>
              </a:pPr>
              <a:t>‹#›</a:t>
            </a:fld>
            <a:endParaRPr lang="es-ES" altLang="en-US"/>
          </a:p>
        </p:txBody>
      </p:sp>
    </p:spTree>
    <p:extLst>
      <p:ext uri="{BB962C8B-B14F-4D97-AF65-F5344CB8AC3E}">
        <p14:creationId xmlns:p14="http://schemas.microsoft.com/office/powerpoint/2010/main" val="11348593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0711994-A0DD-46B5-ACA7-07D5F439EB53}" type="slidenum">
              <a:rPr lang="es-ES" altLang="en-US"/>
              <a:pPr>
                <a:defRPr/>
              </a:pPr>
              <a:t>‹#›</a:t>
            </a:fld>
            <a:endParaRPr lang="es-ES" altLang="en-US"/>
          </a:p>
        </p:txBody>
      </p:sp>
    </p:spTree>
    <p:extLst>
      <p:ext uri="{BB962C8B-B14F-4D97-AF65-F5344CB8AC3E}">
        <p14:creationId xmlns:p14="http://schemas.microsoft.com/office/powerpoint/2010/main" val="23115107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2F90E8A-C460-4154-AD9C-0076CB90A599}" type="slidenum">
              <a:rPr lang="es-ES" altLang="en-US"/>
              <a:pPr>
                <a:defRPr/>
              </a:pPr>
              <a:t>‹#›</a:t>
            </a:fld>
            <a:endParaRPr lang="es-ES" altLang="en-US"/>
          </a:p>
        </p:txBody>
      </p:sp>
    </p:spTree>
    <p:extLst>
      <p:ext uri="{BB962C8B-B14F-4D97-AF65-F5344CB8AC3E}">
        <p14:creationId xmlns:p14="http://schemas.microsoft.com/office/powerpoint/2010/main" val="8603812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600200"/>
            <a:ext cx="8229600" cy="4530725"/>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D71F6D-5805-4AC4-8D1D-3DECCF29932E}" type="slidenum">
              <a:rPr lang="es-ES" altLang="en-US"/>
              <a:pPr>
                <a:defRPr/>
              </a:pPr>
              <a:t>‹#›</a:t>
            </a:fld>
            <a:endParaRPr lang="es-ES" altLang="en-US"/>
          </a:p>
        </p:txBody>
      </p:sp>
    </p:spTree>
    <p:extLst>
      <p:ext uri="{BB962C8B-B14F-4D97-AF65-F5344CB8AC3E}">
        <p14:creationId xmlns:p14="http://schemas.microsoft.com/office/powerpoint/2010/main" val="27699204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4257005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6.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6.jpe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70.xml"/><Relationship Id="rId7" Type="http://schemas.openxmlformats.org/officeDocument/2006/relationships/slideLayout" Target="../slideLayouts/slideLayout74.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5" Type="http://schemas.openxmlformats.org/officeDocument/2006/relationships/slideLayout" Target="../slideLayouts/slideLayout72.xml"/><Relationship Id="rId4" Type="http://schemas.openxmlformats.org/officeDocument/2006/relationships/slideLayout" Target="../slideLayouts/slideLayout7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endParaRPr lang="es-ES">
              <a:solidFill>
                <a:srgbClr val="DEF6F1"/>
              </a:solidFill>
              <a:ea typeface="MS PGothic" pitchFamily="34" charset="-128"/>
            </a:endParaRPr>
          </a:p>
        </p:txBody>
      </p:sp>
      <p:sp>
        <p:nvSpPr>
          <p:cNvPr id="1027"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endParaRPr lang="es-ES"/>
          </a:p>
        </p:txBody>
      </p:sp>
      <p:pic>
        <p:nvPicPr>
          <p:cNvPr id="1030" name="Picture 8" descr="Vertical_RGB_600"/>
          <p:cNvPicPr>
            <a:picLocks noChangeAspect="1" noChangeArrowheads="1"/>
          </p:cNvPicPr>
          <p:nvPr/>
        </p:nvPicPr>
        <p:blipFill>
          <a:blip r:embed="rId14" cstate="print"/>
          <a:srcRect/>
          <a:stretch>
            <a:fillRect/>
          </a:stretch>
        </p:blipFill>
        <p:spPr bwMode="auto">
          <a:xfrm>
            <a:off x="6580188" y="5829300"/>
            <a:ext cx="1116012" cy="914400"/>
          </a:xfrm>
          <a:prstGeom prst="rect">
            <a:avLst/>
          </a:prstGeom>
          <a:noFill/>
          <a:ln w="9525">
            <a:noFill/>
            <a:miter lim="800000"/>
            <a:headEnd/>
            <a:tailEnd/>
          </a:ln>
        </p:spPr>
      </p:pic>
      <p:pic>
        <p:nvPicPr>
          <p:cNvPr id="1031" name="Picture 9" descr="logo_2004"/>
          <p:cNvPicPr>
            <a:picLocks noChangeAspect="1" noChangeArrowheads="1"/>
          </p:cNvPicPr>
          <p:nvPr/>
        </p:nvPicPr>
        <p:blipFill>
          <a:blip r:embed="rId15" cstate="print"/>
          <a:srcRect/>
          <a:stretch>
            <a:fillRect/>
          </a:stretch>
        </p:blipFill>
        <p:spPr bwMode="auto">
          <a:xfrm>
            <a:off x="7950200" y="5829300"/>
            <a:ext cx="965200" cy="914400"/>
          </a:xfrm>
          <a:prstGeom prst="rect">
            <a:avLst/>
          </a:prstGeom>
          <a:noFill/>
          <a:ln w="9525">
            <a:noFill/>
            <a:miter lim="800000"/>
            <a:headEnd/>
            <a:tailEnd/>
          </a:ln>
        </p:spPr>
      </p:pic>
      <p:pic>
        <p:nvPicPr>
          <p:cNvPr id="1032" name="Picture 3" descr="PHFI Logo3"/>
          <p:cNvPicPr>
            <a:picLocks noChangeAspect="1" noChangeArrowheads="1"/>
          </p:cNvPicPr>
          <p:nvPr userDrawn="1"/>
        </p:nvPicPr>
        <p:blipFill>
          <a:blip r:embed="rId16"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082"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 id="2147484049" r:id="rId12"/>
  </p:sldLayoutIdLst>
  <p:txStyles>
    <p:titleStyle>
      <a:lvl1pPr algn="l" rtl="0" eaLnBrk="0" fontAlgn="base" hangingPunct="0">
        <a:spcBef>
          <a:spcPct val="0"/>
        </a:spcBef>
        <a:spcAft>
          <a:spcPct val="0"/>
        </a:spcAft>
        <a:defRPr sz="3600" b="1">
          <a:solidFill>
            <a:schemeClr val="tx1"/>
          </a:solidFill>
          <a:latin typeface="+mj-lt"/>
          <a:ea typeface="MS PGothic" pitchFamily="34" charset="-128"/>
          <a:cs typeface="ＭＳ Ｐゴシック" charset="0"/>
        </a:defRPr>
      </a:lvl1pPr>
      <a:lvl2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2pPr>
      <a:lvl3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3pPr>
      <a:lvl4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4pPr>
      <a:lvl5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5pPr>
      <a:lvl6pPr marL="457200" algn="l" rtl="0" fontAlgn="base">
        <a:spcBef>
          <a:spcPct val="0"/>
        </a:spcBef>
        <a:spcAft>
          <a:spcPct val="0"/>
        </a:spcAft>
        <a:defRPr sz="3600" b="1">
          <a:solidFill>
            <a:schemeClr val="tx1"/>
          </a:solidFill>
          <a:latin typeface="Arial" charset="0"/>
        </a:defRPr>
      </a:lvl6pPr>
      <a:lvl7pPr marL="914400" algn="l" rtl="0" fontAlgn="base">
        <a:spcBef>
          <a:spcPct val="0"/>
        </a:spcBef>
        <a:spcAft>
          <a:spcPct val="0"/>
        </a:spcAft>
        <a:defRPr sz="3600" b="1">
          <a:solidFill>
            <a:schemeClr val="tx1"/>
          </a:solidFill>
          <a:latin typeface="Arial" charset="0"/>
        </a:defRPr>
      </a:lvl7pPr>
      <a:lvl8pPr marL="1371600" algn="l" rtl="0" fontAlgn="base">
        <a:spcBef>
          <a:spcPct val="0"/>
        </a:spcBef>
        <a:spcAft>
          <a:spcPct val="0"/>
        </a:spcAft>
        <a:defRPr sz="3600" b="1">
          <a:solidFill>
            <a:schemeClr val="tx1"/>
          </a:solidFill>
          <a:latin typeface="Arial" charset="0"/>
        </a:defRPr>
      </a:lvl8pPr>
      <a:lvl9pPr marL="1828800" algn="l"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ea typeface="MS PGothic" pitchFamily="34" charset="-128"/>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endParaRPr lang="es-ES"/>
          </a:p>
        </p:txBody>
      </p:sp>
      <p:sp>
        <p:nvSpPr>
          <p:cNvPr id="2051"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endParaRPr lang="es-ES"/>
          </a:p>
        </p:txBody>
      </p:sp>
      <p:pic>
        <p:nvPicPr>
          <p:cNvPr id="2054" name="Picture 8" descr="Vertical_RGB_600"/>
          <p:cNvPicPr>
            <a:picLocks noChangeAspect="1" noChangeArrowheads="1"/>
          </p:cNvPicPr>
          <p:nvPr/>
        </p:nvPicPr>
        <p:blipFill>
          <a:blip r:embed="rId13" cstate="print"/>
          <a:srcRect/>
          <a:stretch>
            <a:fillRect/>
          </a:stretch>
        </p:blipFill>
        <p:spPr bwMode="auto">
          <a:xfrm>
            <a:off x="6580188" y="5829300"/>
            <a:ext cx="1116012" cy="914400"/>
          </a:xfrm>
          <a:prstGeom prst="rect">
            <a:avLst/>
          </a:prstGeom>
          <a:noFill/>
          <a:ln w="9525">
            <a:noFill/>
            <a:miter lim="800000"/>
            <a:headEnd/>
            <a:tailEnd/>
          </a:ln>
        </p:spPr>
      </p:pic>
      <p:pic>
        <p:nvPicPr>
          <p:cNvPr id="2055" name="Picture 9" descr="logo_2004"/>
          <p:cNvPicPr>
            <a:picLocks noChangeAspect="1" noChangeArrowheads="1"/>
          </p:cNvPicPr>
          <p:nvPr/>
        </p:nvPicPr>
        <p:blipFill>
          <a:blip r:embed="rId14" cstate="print"/>
          <a:srcRect/>
          <a:stretch>
            <a:fillRect/>
          </a:stretch>
        </p:blipFill>
        <p:spPr bwMode="auto">
          <a:xfrm>
            <a:off x="7950200" y="5829300"/>
            <a:ext cx="965200" cy="914400"/>
          </a:xfrm>
          <a:prstGeom prst="rect">
            <a:avLst/>
          </a:prstGeom>
          <a:noFill/>
          <a:ln w="9525">
            <a:noFill/>
            <a:miter lim="800000"/>
            <a:headEnd/>
            <a:tailEnd/>
          </a:ln>
        </p:spPr>
      </p:pic>
      <p:pic>
        <p:nvPicPr>
          <p:cNvPr id="2056" name="Picture 3" descr="PHFI Logo3"/>
          <p:cNvPicPr>
            <a:picLocks noChangeAspect="1" noChangeArrowheads="1"/>
          </p:cNvPicPr>
          <p:nvPr/>
        </p:nvPicPr>
        <p:blipFill>
          <a:blip r:embed="rId15" cstate="print"/>
          <a:srcRect l="4855" t="16942" r="5707" b="10796"/>
          <a:stretch>
            <a:fillRect/>
          </a:stretch>
        </p:blipFill>
        <p:spPr bwMode="auto">
          <a:xfrm>
            <a:off x="3849688" y="5778500"/>
            <a:ext cx="2505075" cy="1004888"/>
          </a:xfrm>
          <a:prstGeom prst="rect">
            <a:avLst/>
          </a:prstGeom>
          <a:noFill/>
          <a:ln w="9525">
            <a:noFill/>
            <a:miter lim="800000"/>
            <a:headEnd/>
            <a:tailEnd/>
          </a:ln>
        </p:spPr>
      </p:pic>
      <p:pic>
        <p:nvPicPr>
          <p:cNvPr id="2057" name="Picture 3" descr="PHFI Logo3"/>
          <p:cNvPicPr>
            <a:picLocks noChangeAspect="1" noChangeArrowheads="1"/>
          </p:cNvPicPr>
          <p:nvPr userDrawn="1"/>
        </p:nvPicPr>
        <p:blipFill>
          <a:blip r:embed="rId16"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083" r:id="rId1"/>
    <p:sldLayoutId id="2147484050" r:id="rId2"/>
    <p:sldLayoutId id="2147484051" r:id="rId3"/>
    <p:sldLayoutId id="2147484052" r:id="rId4"/>
    <p:sldLayoutId id="2147484053" r:id="rId5"/>
    <p:sldLayoutId id="2147484054" r:id="rId6"/>
    <p:sldLayoutId id="2147484055" r:id="rId7"/>
    <p:sldLayoutId id="2147484056" r:id="rId8"/>
    <p:sldLayoutId id="2147484057" r:id="rId9"/>
    <p:sldLayoutId id="2147484058" r:id="rId10"/>
    <p:sldLayoutId id="2147484059"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eaLnBrk="1" fontAlgn="base" hangingPunct="1">
        <a:spcBef>
          <a:spcPct val="0"/>
        </a:spcBef>
        <a:spcAft>
          <a:spcPct val="0"/>
        </a:spcAft>
        <a:defRPr sz="3600" b="1">
          <a:solidFill>
            <a:schemeClr val="tx1"/>
          </a:solidFill>
          <a:latin typeface="Arial" charset="0"/>
        </a:defRPr>
      </a:lvl6pPr>
      <a:lvl7pPr marL="914400" algn="l" rtl="0" eaLnBrk="1" fontAlgn="base" hangingPunct="1">
        <a:spcBef>
          <a:spcPct val="0"/>
        </a:spcBef>
        <a:spcAft>
          <a:spcPct val="0"/>
        </a:spcAft>
        <a:defRPr sz="3600" b="1">
          <a:solidFill>
            <a:schemeClr val="tx1"/>
          </a:solidFill>
          <a:latin typeface="Arial" charset="0"/>
        </a:defRPr>
      </a:lvl7pPr>
      <a:lvl8pPr marL="1371600" algn="l" rtl="0" eaLnBrk="1" fontAlgn="base" hangingPunct="1">
        <a:spcBef>
          <a:spcPct val="0"/>
        </a:spcBef>
        <a:spcAft>
          <a:spcPct val="0"/>
        </a:spcAft>
        <a:defRPr sz="3600" b="1">
          <a:solidFill>
            <a:schemeClr val="tx1"/>
          </a:solidFill>
          <a:latin typeface="Arial" charset="0"/>
        </a:defRPr>
      </a:lvl8pPr>
      <a:lvl9pPr marL="1828800" algn="l" rtl="0" eaLnBrk="1" fontAlgn="base" hangingPunct="1">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endParaRPr lang="es-ES"/>
          </a:p>
        </p:txBody>
      </p:sp>
      <p:sp>
        <p:nvSpPr>
          <p:cNvPr id="3075"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endParaRPr lang="es-ES"/>
          </a:p>
        </p:txBody>
      </p:sp>
      <p:grpSp>
        <p:nvGrpSpPr>
          <p:cNvPr id="3078" name="Group 9"/>
          <p:cNvGrpSpPr>
            <a:grpSpLocks/>
          </p:cNvGrpSpPr>
          <p:nvPr/>
        </p:nvGrpSpPr>
        <p:grpSpPr bwMode="auto">
          <a:xfrm>
            <a:off x="2032000" y="5778500"/>
            <a:ext cx="5065713" cy="1004888"/>
            <a:chOff x="2425" y="3640"/>
            <a:chExt cx="3191" cy="633"/>
          </a:xfrm>
        </p:grpSpPr>
        <p:pic>
          <p:nvPicPr>
            <p:cNvPr id="3079" name="Picture 8" descr="Vertical_RGB_600"/>
            <p:cNvPicPr>
              <a:picLocks noChangeAspect="1" noChangeArrowheads="1"/>
            </p:cNvPicPr>
            <p:nvPr/>
          </p:nvPicPr>
          <p:blipFill>
            <a:blip r:embed="rId13" cstate="print"/>
            <a:srcRect/>
            <a:stretch>
              <a:fillRect/>
            </a:stretch>
          </p:blipFill>
          <p:spPr bwMode="auto">
            <a:xfrm>
              <a:off x="4145" y="3672"/>
              <a:ext cx="703" cy="576"/>
            </a:xfrm>
            <a:prstGeom prst="rect">
              <a:avLst/>
            </a:prstGeom>
            <a:noFill/>
            <a:ln w="9525">
              <a:noFill/>
              <a:miter lim="800000"/>
              <a:headEnd/>
              <a:tailEnd/>
            </a:ln>
          </p:spPr>
        </p:pic>
        <p:pic>
          <p:nvPicPr>
            <p:cNvPr id="3080" name="Picture 9" descr="logo_2004"/>
            <p:cNvPicPr>
              <a:picLocks noChangeAspect="1" noChangeArrowheads="1"/>
            </p:cNvPicPr>
            <p:nvPr/>
          </p:nvPicPr>
          <p:blipFill>
            <a:blip r:embed="rId14" cstate="print"/>
            <a:srcRect/>
            <a:stretch>
              <a:fillRect/>
            </a:stretch>
          </p:blipFill>
          <p:spPr bwMode="auto">
            <a:xfrm>
              <a:off x="5008" y="3672"/>
              <a:ext cx="608" cy="576"/>
            </a:xfrm>
            <a:prstGeom prst="rect">
              <a:avLst/>
            </a:prstGeom>
            <a:noFill/>
            <a:ln w="9525">
              <a:noFill/>
              <a:miter lim="800000"/>
              <a:headEnd/>
              <a:tailEnd/>
            </a:ln>
          </p:spPr>
        </p:pic>
        <p:pic>
          <p:nvPicPr>
            <p:cNvPr id="3081" name="Picture 3" descr="PHFI Logo3"/>
            <p:cNvPicPr>
              <a:picLocks noChangeAspect="1" noChangeArrowheads="1"/>
            </p:cNvPicPr>
            <p:nvPr userDrawn="1"/>
          </p:nvPicPr>
          <p:blipFill>
            <a:blip r:embed="rId15" cstate="print"/>
            <a:srcRect l="4855" t="16942" r="5707" b="10796"/>
            <a:stretch>
              <a:fillRect/>
            </a:stretch>
          </p:blipFill>
          <p:spPr bwMode="auto">
            <a:xfrm>
              <a:off x="2425" y="3640"/>
              <a:ext cx="1578" cy="633"/>
            </a:xfrm>
            <a:prstGeom prst="rect">
              <a:avLst/>
            </a:prstGeom>
            <a:noFill/>
            <a:ln w="9525">
              <a:noFill/>
              <a:miter lim="800000"/>
              <a:headEnd/>
              <a:tailEnd/>
            </a:ln>
          </p:spPr>
        </p:pic>
      </p:grpSp>
    </p:spTree>
  </p:cSld>
  <p:clrMap bg1="dk2" tx1="lt1" bg2="dk1" tx2="lt2" accent1="accent1" accent2="accent2" accent3="accent3" accent4="accent4" accent5="accent5" accent6="accent6" hlink="hlink" folHlink="folHlink"/>
  <p:sldLayoutIdLst>
    <p:sldLayoutId id="2147484060" r:id="rId1"/>
    <p:sldLayoutId id="2147484061" r:id="rId2"/>
    <p:sldLayoutId id="2147484062" r:id="rId3"/>
    <p:sldLayoutId id="2147484063" r:id="rId4"/>
    <p:sldLayoutId id="2147484064" r:id="rId5"/>
    <p:sldLayoutId id="2147484065" r:id="rId6"/>
    <p:sldLayoutId id="2147484066" r:id="rId7"/>
    <p:sldLayoutId id="2147484067" r:id="rId8"/>
    <p:sldLayoutId id="2147484068" r:id="rId9"/>
    <p:sldLayoutId id="2147484069" r:id="rId10"/>
    <p:sldLayoutId id="2147484070"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pitchFamily="34" charset="0"/>
        </a:defRPr>
      </a:lvl2pPr>
      <a:lvl3pPr algn="l" rtl="0" eaLnBrk="0" fontAlgn="base" hangingPunct="0">
        <a:spcBef>
          <a:spcPct val="0"/>
        </a:spcBef>
        <a:spcAft>
          <a:spcPct val="0"/>
        </a:spcAft>
        <a:defRPr sz="3600" b="1">
          <a:solidFill>
            <a:schemeClr val="tx1"/>
          </a:solidFill>
          <a:latin typeface="Arial" pitchFamily="34" charset="0"/>
        </a:defRPr>
      </a:lvl3pPr>
      <a:lvl4pPr algn="l" rtl="0" eaLnBrk="0" fontAlgn="base" hangingPunct="0">
        <a:spcBef>
          <a:spcPct val="0"/>
        </a:spcBef>
        <a:spcAft>
          <a:spcPct val="0"/>
        </a:spcAft>
        <a:defRPr sz="3600" b="1">
          <a:solidFill>
            <a:schemeClr val="tx1"/>
          </a:solidFill>
          <a:latin typeface="Arial" pitchFamily="34" charset="0"/>
        </a:defRPr>
      </a:lvl4pPr>
      <a:lvl5pPr algn="l" rtl="0" eaLnBrk="0" fontAlgn="base" hangingPunct="0">
        <a:spcBef>
          <a:spcPct val="0"/>
        </a:spcBef>
        <a:spcAft>
          <a:spcPct val="0"/>
        </a:spcAft>
        <a:defRPr sz="3600" b="1">
          <a:solidFill>
            <a:schemeClr val="tx1"/>
          </a:solidFill>
          <a:latin typeface="Arial" pitchFamily="34" charset="0"/>
        </a:defRPr>
      </a:lvl5pPr>
      <a:lvl6pPr marL="457200" algn="l" rtl="0" eaLnBrk="1" fontAlgn="base" hangingPunct="1">
        <a:spcBef>
          <a:spcPct val="0"/>
        </a:spcBef>
        <a:spcAft>
          <a:spcPct val="0"/>
        </a:spcAft>
        <a:defRPr sz="3600" b="1">
          <a:solidFill>
            <a:schemeClr val="tx1"/>
          </a:solidFill>
          <a:latin typeface="Arial" pitchFamily="34" charset="0"/>
        </a:defRPr>
      </a:lvl6pPr>
      <a:lvl7pPr marL="914400" algn="l" rtl="0" eaLnBrk="1" fontAlgn="base" hangingPunct="1">
        <a:spcBef>
          <a:spcPct val="0"/>
        </a:spcBef>
        <a:spcAft>
          <a:spcPct val="0"/>
        </a:spcAft>
        <a:defRPr sz="3600" b="1">
          <a:solidFill>
            <a:schemeClr val="tx1"/>
          </a:solidFill>
          <a:latin typeface="Arial" pitchFamily="34" charset="0"/>
        </a:defRPr>
      </a:lvl7pPr>
      <a:lvl8pPr marL="1371600" algn="l" rtl="0" eaLnBrk="1" fontAlgn="base" hangingPunct="1">
        <a:spcBef>
          <a:spcPct val="0"/>
        </a:spcBef>
        <a:spcAft>
          <a:spcPct val="0"/>
        </a:spcAft>
        <a:defRPr sz="3600" b="1">
          <a:solidFill>
            <a:schemeClr val="tx1"/>
          </a:solidFill>
          <a:latin typeface="Arial" pitchFamily="34" charset="0"/>
        </a:defRPr>
      </a:lvl8pPr>
      <a:lvl9pPr marL="1828800" algn="l" rtl="0" eaLnBrk="1" fontAlgn="base" hangingPunct="1">
        <a:spcBef>
          <a:spcPct val="0"/>
        </a:spcBef>
        <a:spcAft>
          <a:spcPct val="0"/>
        </a:spcAft>
        <a:defRPr sz="3600" b="1">
          <a:solidFill>
            <a:schemeClr val="tx1"/>
          </a:solidFill>
          <a:latin typeface="Arial" pitchFamily="34"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071" r:id="rId1"/>
    <p:sldLayoutId id="2147484072" r:id="rId2"/>
    <p:sldLayoutId id="2147484073" r:id="rId3"/>
    <p:sldLayoutId id="2147484074" r:id="rId4"/>
    <p:sldLayoutId id="2147484075" r:id="rId5"/>
    <p:sldLayoutId id="2147484076" r:id="rId6"/>
    <p:sldLayoutId id="2147484077" r:id="rId7"/>
    <p:sldLayoutId id="2147484078" r:id="rId8"/>
    <p:sldLayoutId id="2147484079" r:id="rId9"/>
    <p:sldLayoutId id="2147484080" r:id="rId10"/>
    <p:sldLayoutId id="214748408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409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cs typeface="+mn-cs"/>
              </a:defRPr>
            </a:lvl1pPr>
          </a:lstStyle>
          <a:p>
            <a:pPr>
              <a:defRPr/>
            </a:pPr>
            <a:fld id="{C4D50691-ADF4-440D-8D4F-E732479B76DB}"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Calibri"/>
                <a:cs typeface="+mn-cs"/>
              </a:defRPr>
            </a:lvl1pPr>
          </a:lstStyle>
          <a:p>
            <a:pPr>
              <a:defRPr/>
            </a:pPr>
            <a:fld id="{0DB2553F-47D3-4E06-9CEC-3EE8388B1074}"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084" r:id="rId1"/>
    <p:sldLayoutId id="2147484085" r:id="rId2"/>
    <p:sldLayoutId id="2147484086" r:id="rId3"/>
    <p:sldLayoutId id="2147484087" r:id="rId4"/>
    <p:sldLayoutId id="2147484088" r:id="rId5"/>
    <p:sldLayoutId id="2147484089" r:id="rId6"/>
    <p:sldLayoutId id="2147484090" r:id="rId7"/>
    <p:sldLayoutId id="2147484091" r:id="rId8"/>
    <p:sldLayoutId id="2147484092" r:id="rId9"/>
    <p:sldLayoutId id="2147484093" r:id="rId10"/>
    <p:sldLayoutId id="214748409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5123"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cs typeface="+mn-cs"/>
              </a:defRPr>
            </a:lvl1pPr>
          </a:lstStyle>
          <a:p>
            <a:pPr>
              <a:defRPr/>
            </a:pPr>
            <a:fld id="{641B5228-1C76-42D0-8580-7F145A09904F}"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Calibri"/>
                <a:cs typeface="+mn-cs"/>
              </a:defRPr>
            </a:lvl1pPr>
          </a:lstStyle>
          <a:p>
            <a:pPr>
              <a:defRPr/>
            </a:pPr>
            <a:fld id="{E56150A5-EDD2-40B3-8B54-44D6C8A386AD}"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095" r:id="rId1"/>
    <p:sldLayoutId id="2147484096" r:id="rId2"/>
    <p:sldLayoutId id="2147484097" r:id="rId3"/>
    <p:sldLayoutId id="2147484098" r:id="rId4"/>
    <p:sldLayoutId id="2147484099" r:id="rId5"/>
    <p:sldLayoutId id="2147484100" r:id="rId6"/>
    <p:sldLayoutId id="2147484101" r:id="rId7"/>
    <p:sldLayoutId id="2147484102" r:id="rId8"/>
    <p:sldLayoutId id="2147484103" r:id="rId9"/>
    <p:sldLayoutId id="2147484104" r:id="rId10"/>
    <p:sldLayoutId id="214748410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extLst>
      <p:ext uri="{BB962C8B-B14F-4D97-AF65-F5344CB8AC3E}">
        <p14:creationId xmlns:p14="http://schemas.microsoft.com/office/powerpoint/2010/main" val="100311755"/>
      </p:ext>
    </p:extLst>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bodyStyle>
    <p:other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6758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s-ES" altLang="en-US"/>
          </a:p>
        </p:txBody>
      </p:sp>
      <p:sp>
        <p:nvSpPr>
          <p:cNvPr id="675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s-ES" altLang="en-US"/>
          </a:p>
        </p:txBody>
      </p:sp>
      <p:sp>
        <p:nvSpPr>
          <p:cNvPr id="6759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Garamond" panose="02020404030301010803" pitchFamily="18" charset="0"/>
              </a:defRPr>
            </a:lvl1pPr>
          </a:lstStyle>
          <a:p>
            <a:pPr>
              <a:defRPr/>
            </a:pPr>
            <a:fld id="{6F7B697E-F7F2-433E-8A22-C41BDF935EAE}" type="slidenum">
              <a:rPr lang="es-ES" altLang="en-US"/>
              <a:pPr>
                <a:defRPr/>
              </a:pPr>
              <a:t>‹#›</a:t>
            </a:fld>
            <a:endParaRPr lang="es-ES" altLang="en-US"/>
          </a:p>
        </p:txBody>
      </p:sp>
      <p:sp>
        <p:nvSpPr>
          <p:cNvPr id="1031"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2" name="Line 8"/>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4189073620"/>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 id="2147484127"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ヒラギノ角ゴ Pro W3" charset="-128"/>
          <a:cs typeface="+mj-cs"/>
        </a:defRPr>
      </a:lvl1pPr>
      <a:lvl2pPr algn="l" rtl="0" eaLnBrk="0" fontAlgn="base" hangingPunct="0">
        <a:spcBef>
          <a:spcPct val="0"/>
        </a:spcBef>
        <a:spcAft>
          <a:spcPct val="0"/>
        </a:spcAft>
        <a:defRPr sz="4200">
          <a:solidFill>
            <a:schemeClr val="tx2"/>
          </a:solidFill>
          <a:latin typeface="Garamond" pitchFamily="18" charset="0"/>
          <a:ea typeface="ヒラギノ角ゴ Pro W3" charset="-128"/>
        </a:defRPr>
      </a:lvl2pPr>
      <a:lvl3pPr algn="l" rtl="0" eaLnBrk="0" fontAlgn="base" hangingPunct="0">
        <a:spcBef>
          <a:spcPct val="0"/>
        </a:spcBef>
        <a:spcAft>
          <a:spcPct val="0"/>
        </a:spcAft>
        <a:defRPr sz="4200">
          <a:solidFill>
            <a:schemeClr val="tx2"/>
          </a:solidFill>
          <a:latin typeface="Garamond" pitchFamily="18" charset="0"/>
          <a:ea typeface="ヒラギノ角ゴ Pro W3" charset="-128"/>
        </a:defRPr>
      </a:lvl3pPr>
      <a:lvl4pPr algn="l" rtl="0" eaLnBrk="0" fontAlgn="base" hangingPunct="0">
        <a:spcBef>
          <a:spcPct val="0"/>
        </a:spcBef>
        <a:spcAft>
          <a:spcPct val="0"/>
        </a:spcAft>
        <a:defRPr sz="4200">
          <a:solidFill>
            <a:schemeClr val="tx2"/>
          </a:solidFill>
          <a:latin typeface="Garamond" pitchFamily="18" charset="0"/>
          <a:ea typeface="ヒラギノ角ゴ Pro W3" charset="-128"/>
        </a:defRPr>
      </a:lvl4pPr>
      <a:lvl5pPr algn="l" rtl="0" eaLnBrk="0" fontAlgn="base" hangingPunct="0">
        <a:spcBef>
          <a:spcPct val="0"/>
        </a:spcBef>
        <a:spcAft>
          <a:spcPct val="0"/>
        </a:spcAft>
        <a:defRPr sz="4200">
          <a:solidFill>
            <a:schemeClr val="tx2"/>
          </a:solidFill>
          <a:latin typeface="Garamond" pitchFamily="18" charset="0"/>
          <a:ea typeface="ヒラギノ角ゴ Pro W3" charset="-128"/>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a:solidFill>
            <a:schemeClr val="tx1"/>
          </a:solidFill>
          <a:latin typeface="+mn-lt"/>
          <a:ea typeface="ヒラギノ角ゴ Pro W3" charset="-128"/>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a:solidFill>
            <a:schemeClr val="tx1"/>
          </a:solidFill>
          <a:latin typeface="+mn-lt"/>
          <a:ea typeface="ヒラギノ角ゴ Pro W3"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a:solidFill>
            <a:schemeClr val="tx1"/>
          </a:solidFill>
          <a:latin typeface="+mn-lt"/>
          <a:ea typeface="ヒラギノ角ゴ Pro W3"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a:solidFill>
            <a:schemeClr val="tx1"/>
          </a:solidFill>
          <a:latin typeface="+mn-lt"/>
          <a:ea typeface="ヒラギノ角ゴ Pro W3"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mn-lt"/>
          <a:ea typeface="ヒラギノ角ゴ Pro W3"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69.xml"/><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2.xml"/><Relationship Id="rId1" Type="http://schemas.openxmlformats.org/officeDocument/2006/relationships/slideLayout" Target="../slideLayouts/slideLayout51.xml"/><Relationship Id="rId4" Type="http://schemas.openxmlformats.org/officeDocument/2006/relationships/image" Target="../media/image16.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vmlDrawing" Target="../drawings/vmlDrawing3.vml"/><Relationship Id="rId5" Type="http://schemas.openxmlformats.org/officeDocument/2006/relationships/image" Target="../media/image17.wmf"/><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9.wmf"/><Relationship Id="rId2" Type="http://schemas.openxmlformats.org/officeDocument/2006/relationships/slideLayout" Target="../slideLayouts/slideLayout19.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18.wmf"/><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9.xml"/><Relationship Id="rId1" Type="http://schemas.openxmlformats.org/officeDocument/2006/relationships/vmlDrawing" Target="../drawings/vmlDrawing5.vml"/><Relationship Id="rId5" Type="http://schemas.openxmlformats.org/officeDocument/2006/relationships/image" Target="../media/image20.wmf"/><Relationship Id="rId4" Type="http://schemas.openxmlformats.org/officeDocument/2006/relationships/oleObject" Target="../embeddings/oleObject7.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87.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3.wmf"/><Relationship Id="rId2" Type="http://schemas.openxmlformats.org/officeDocument/2006/relationships/slideLayout" Target="../slideLayouts/slideLayout6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2.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2.xml"/><Relationship Id="rId1" Type="http://schemas.openxmlformats.org/officeDocument/2006/relationships/vmlDrawing" Target="../drawings/vmlDrawing2.vml"/><Relationship Id="rId5" Type="http://schemas.openxmlformats.org/officeDocument/2006/relationships/image" Target="../media/image14.emf"/><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3" name="object 3"/>
          <p:cNvSpPr/>
          <p:nvPr/>
        </p:nvSpPr>
        <p:spPr>
          <a:xfrm>
            <a:off x="0"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5" name="object 5"/>
          <p:cNvSpPr/>
          <p:nvPr/>
        </p:nvSpPr>
        <p:spPr>
          <a:xfrm>
            <a:off x="0" y="1050727"/>
            <a:ext cx="9143999" cy="476142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object 8"/>
          <p:cNvSpPr txBox="1"/>
          <p:nvPr/>
        </p:nvSpPr>
        <p:spPr>
          <a:xfrm>
            <a:off x="806824" y="403412"/>
            <a:ext cx="7463117" cy="1461939"/>
          </a:xfrm>
          <a:prstGeom prst="rect">
            <a:avLst/>
          </a:prstGeom>
        </p:spPr>
        <p:txBody>
          <a:bodyPr vert="horz" wrap="square" lIns="0" tIns="0" rIns="0" bIns="0" rtlCol="0">
            <a:spAutoFit/>
          </a:bodyPr>
          <a:lstStyle/>
          <a:p>
            <a:pPr marL="11206" lvl="0" defTabSz="806867" fontAlgn="auto">
              <a:lnSpc>
                <a:spcPts val="5731"/>
              </a:lnSpc>
              <a:spcBef>
                <a:spcPts val="0"/>
              </a:spcBef>
              <a:spcAft>
                <a:spcPts val="0"/>
              </a:spcAft>
            </a:pPr>
            <a:r>
              <a:rPr lang="en-US" sz="5030" b="1" spc="-88" dirty="0">
                <a:solidFill>
                  <a:srgbClr val="A29CC0"/>
                </a:solidFill>
                <a:latin typeface="Century Gothic" panose="020B0502020202020204" pitchFamily="34" charset="0"/>
                <a:cs typeface="Gill Sans MT"/>
              </a:rPr>
              <a:t>Matching </a:t>
            </a:r>
            <a:r>
              <a:rPr lang="en-US" sz="5030" b="1" spc="-88" dirty="0" smtClean="0">
                <a:solidFill>
                  <a:srgbClr val="A29CC0"/>
                </a:solidFill>
                <a:latin typeface="Century Gothic" panose="020B0502020202020204" pitchFamily="34" charset="0"/>
                <a:cs typeface="Gill Sans MT"/>
              </a:rPr>
              <a:t>Procedures: </a:t>
            </a:r>
            <a:r>
              <a:rPr kumimoji="0" lang="en-US" sz="5030" b="1" i="0" u="none" strike="noStrike" kern="1200" cap="none" spc="-88" normalizeH="0" baseline="0" noProof="0" dirty="0" smtClean="0">
                <a:ln>
                  <a:noFill/>
                </a:ln>
                <a:solidFill>
                  <a:srgbClr val="A29CC0"/>
                </a:solidFill>
                <a:effectLst/>
                <a:uLnTx/>
                <a:uFillTx/>
                <a:latin typeface="Century Gothic" panose="020B0502020202020204" pitchFamily="34" charset="0"/>
                <a:ea typeface="+mn-ea"/>
                <a:cs typeface="Gill Sans MT"/>
              </a:rPr>
              <a:t/>
            </a:r>
            <a:br>
              <a:rPr kumimoji="0" lang="en-US" sz="5030" b="1" i="0" u="none" strike="noStrike" kern="1200" cap="none" spc="-88" normalizeH="0" baseline="0" noProof="0" dirty="0" smtClean="0">
                <a:ln>
                  <a:noFill/>
                </a:ln>
                <a:solidFill>
                  <a:srgbClr val="A29CC0"/>
                </a:solidFill>
                <a:effectLst/>
                <a:uLnTx/>
                <a:uFillTx/>
                <a:latin typeface="Century Gothic" panose="020B0502020202020204" pitchFamily="34" charset="0"/>
                <a:ea typeface="+mn-ea"/>
                <a:cs typeface="Gill Sans MT"/>
              </a:rPr>
            </a:br>
            <a:r>
              <a:rPr lang="en-US" sz="5030" b="1" spc="-88" dirty="0">
                <a:solidFill>
                  <a:srgbClr val="1E1860"/>
                </a:solidFill>
                <a:latin typeface="Century Gothic" panose="020B0502020202020204" pitchFamily="34" charset="0"/>
                <a:cs typeface="Gill Sans MT"/>
              </a:rPr>
              <a:t>Propensity Score</a:t>
            </a:r>
            <a:endParaRPr kumimoji="0" lang="en-US" sz="5030" b="1" i="0" u="none" strike="noStrike" kern="1200" cap="none" spc="-88" normalizeH="0" baseline="0" noProof="0" dirty="0" smtClean="0">
              <a:ln>
                <a:noFill/>
              </a:ln>
              <a:solidFill>
                <a:srgbClr val="1E1860"/>
              </a:solidFill>
              <a:effectLst/>
              <a:uLnTx/>
              <a:uFillTx/>
              <a:latin typeface="Century Gothic" panose="020B0502020202020204" pitchFamily="34" charset="0"/>
              <a:ea typeface="+mn-ea"/>
              <a:cs typeface="Gill Sans MT"/>
            </a:endParaRPr>
          </a:p>
        </p:txBody>
      </p:sp>
      <p:sp>
        <p:nvSpPr>
          <p:cNvPr id="6"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Rectangle 2"/>
          <p:cNvSpPr>
            <a:spLocks noChangeArrowheads="1"/>
          </p:cNvSpPr>
          <p:nvPr/>
        </p:nvSpPr>
        <p:spPr bwMode="auto">
          <a:xfrm>
            <a:off x="-3194431" y="616331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Rectangle 15"/>
          <p:cNvSpPr>
            <a:spLocks noChangeArrowheads="1"/>
          </p:cNvSpPr>
          <p:nvPr/>
        </p:nvSpPr>
        <p:spPr bwMode="auto">
          <a:xfrm>
            <a:off x="593648" y="3548387"/>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nvGrpSpPr>
          <p:cNvPr id="27" name="Group 26"/>
          <p:cNvGrpSpPr/>
          <p:nvPr/>
        </p:nvGrpSpPr>
        <p:grpSpPr>
          <a:xfrm>
            <a:off x="4860032" y="5936696"/>
            <a:ext cx="3582897" cy="804672"/>
            <a:chOff x="4932040" y="5948560"/>
            <a:chExt cx="3582897" cy="804672"/>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4"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2 Subtítulo"/>
          <p:cNvSpPr txBox="1">
            <a:spLocks/>
          </p:cNvSpPr>
          <p:nvPr/>
        </p:nvSpPr>
        <p:spPr>
          <a:xfrm>
            <a:off x="2499329" y="3200400"/>
            <a:ext cx="5943600" cy="2246907"/>
          </a:xfrm>
          <a:prstGeom prst="rect">
            <a:avLst/>
          </a:prstGeom>
        </p:spPr>
        <p:txBody>
          <a:bodyPr>
            <a:normAutofit/>
          </a:bodyPr>
          <a:lst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s-MX" sz="2800" b="0" i="0" u="none" strike="noStrike" kern="0" cap="none" spc="0" normalizeH="0" baseline="0" noProof="0" dirty="0" smtClean="0">
                <a:ln>
                  <a:noFill/>
                </a:ln>
                <a:solidFill>
                  <a:sysClr val="windowText" lastClr="000000"/>
                </a:solidFill>
                <a:effectLst/>
                <a:uLnTx/>
                <a:uFillTx/>
                <a:latin typeface="Century Gothic" panose="020B0502020202020204" pitchFamily="34" charset="0"/>
                <a:ea typeface="+mn-ea"/>
                <a:cs typeface="+mn-cs"/>
              </a:rPr>
              <a:t>Héctor Lamadrid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latin typeface="Century Gothic" panose="020B0502020202020204" pitchFamily="34" charset="0"/>
                <a:ea typeface="+mn-ea"/>
                <a:cs typeface="+mn-cs"/>
              </a:rPr>
              <a:t>Center for Population Health Research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latin typeface="Century Gothic" panose="020B0502020202020204" pitchFamily="34" charset="0"/>
                <a:ea typeface="+mn-ea"/>
                <a:cs typeface="+mn-cs"/>
              </a:rPr>
              <a:t>National Institute of Public Health, Mexico</a:t>
            </a:r>
          </a:p>
        </p:txBody>
      </p:sp>
    </p:spTree>
    <p:extLst>
      <p:ext uri="{BB962C8B-B14F-4D97-AF65-F5344CB8AC3E}">
        <p14:creationId xmlns:p14="http://schemas.microsoft.com/office/powerpoint/2010/main" val="242051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1 Título"/>
          <p:cNvSpPr>
            <a:spLocks noGrp="1"/>
          </p:cNvSpPr>
          <p:nvPr>
            <p:ph type="title"/>
          </p:nvPr>
        </p:nvSpPr>
        <p:spPr>
          <a:xfrm>
            <a:off x="457200" y="71438"/>
            <a:ext cx="8229600" cy="939800"/>
          </a:xfrm>
        </p:spPr>
        <p:txBody>
          <a:bodyPr/>
          <a:lstStyle/>
          <a:p>
            <a:r>
              <a:rPr lang="es-MX" smtClean="0"/>
              <a:t>Propensity Score</a:t>
            </a:r>
          </a:p>
        </p:txBody>
      </p:sp>
      <p:sp>
        <p:nvSpPr>
          <p:cNvPr id="4" name="Rectangle 3"/>
          <p:cNvSpPr txBox="1">
            <a:spLocks noChangeArrowheads="1"/>
          </p:cNvSpPr>
          <p:nvPr/>
        </p:nvSpPr>
        <p:spPr bwMode="auto">
          <a:xfrm>
            <a:off x="142875" y="1000125"/>
            <a:ext cx="8858250" cy="5643563"/>
          </a:xfrm>
          <a:prstGeom prst="rect">
            <a:avLst/>
          </a:prstGeom>
          <a:noFill/>
          <a:ln w="9525">
            <a:noFill/>
            <a:miter lim="800000"/>
            <a:headEnd/>
            <a:tailEnd/>
          </a:ln>
        </p:spPr>
        <p:txBody>
          <a:bodyPr/>
          <a:lstStyle/>
          <a:p>
            <a:pPr marL="342900" indent="-342900" eaLnBrk="0" hangingPunct="0">
              <a:lnSpc>
                <a:spcPct val="90000"/>
              </a:lnSpc>
              <a:spcBef>
                <a:spcPct val="20000"/>
              </a:spcBef>
              <a:defRPr/>
            </a:pPr>
            <a:endParaRPr lang="en-US" sz="2800" kern="0" dirty="0">
              <a:latin typeface="+mn-lt"/>
              <a:cs typeface="+mn-cs"/>
            </a:endParaRPr>
          </a:p>
          <a:p>
            <a:pPr marL="342900" indent="-342900" eaLnBrk="0" hangingPunct="0">
              <a:lnSpc>
                <a:spcPct val="90000"/>
              </a:lnSpc>
              <a:spcBef>
                <a:spcPts val="0"/>
              </a:spcBef>
              <a:spcAft>
                <a:spcPts val="1200"/>
              </a:spcAft>
              <a:buFontTx/>
              <a:buChar char="•"/>
              <a:defRPr/>
            </a:pPr>
            <a:r>
              <a:rPr lang="en-US" sz="2800" kern="0" dirty="0">
                <a:latin typeface="+mn-lt"/>
                <a:cs typeface="+mn-cs"/>
              </a:rPr>
              <a:t>The propensity score is the estimated </a:t>
            </a:r>
            <a:r>
              <a:rPr lang="en-US" sz="2800" kern="0" dirty="0"/>
              <a:t>probability that an individual participates in the programme given a set of observable characteristics X. </a:t>
            </a:r>
          </a:p>
          <a:p>
            <a:pPr marL="342900" indent="-342900" algn="ctr" eaLnBrk="0" hangingPunct="0">
              <a:lnSpc>
                <a:spcPct val="90000"/>
              </a:lnSpc>
              <a:spcBef>
                <a:spcPts val="0"/>
              </a:spcBef>
              <a:spcAft>
                <a:spcPts val="1200"/>
              </a:spcAft>
              <a:defRPr/>
            </a:pPr>
            <a:r>
              <a:rPr lang="en-US" sz="2800" b="1" kern="0" dirty="0">
                <a:latin typeface="+mn-lt"/>
              </a:rPr>
              <a:t>p(X)</a:t>
            </a:r>
            <a:r>
              <a:rPr lang="en-US" sz="2800" kern="0" dirty="0">
                <a:latin typeface="+mn-lt"/>
              </a:rPr>
              <a:t>=Pr(T=1|X)</a:t>
            </a:r>
            <a:endParaRPr lang="en-US" sz="2800" kern="0" dirty="0">
              <a:latin typeface="+mn-lt"/>
              <a:cs typeface="+mn-cs"/>
            </a:endParaRPr>
          </a:p>
          <a:p>
            <a:pPr marL="342900" indent="-342900" eaLnBrk="0" hangingPunct="0">
              <a:lnSpc>
                <a:spcPct val="90000"/>
              </a:lnSpc>
              <a:spcBef>
                <a:spcPts val="0"/>
              </a:spcBef>
              <a:spcAft>
                <a:spcPts val="1200"/>
              </a:spcAft>
              <a:buFontTx/>
              <a:buChar char="•"/>
              <a:defRPr/>
            </a:pPr>
            <a:r>
              <a:rPr lang="en-US" sz="2800" kern="0" dirty="0">
                <a:latin typeface="+mn-lt"/>
                <a:cs typeface="+mn-cs"/>
              </a:rPr>
              <a:t>It can be thought of a “summary” of multiple factors that may make the comparison groups (treatment &amp; controls</a:t>
            </a:r>
            <a:r>
              <a:rPr lang="en-US" sz="2800" kern="0" dirty="0"/>
              <a:t>)</a:t>
            </a:r>
            <a:r>
              <a:rPr lang="en-US" sz="2800" kern="0" dirty="0">
                <a:latin typeface="+mn-lt"/>
                <a:cs typeface="+mn-cs"/>
              </a:rPr>
              <a:t> different</a:t>
            </a:r>
          </a:p>
          <a:p>
            <a:pPr marL="342900" indent="-342900" eaLnBrk="0" hangingPunct="0">
              <a:lnSpc>
                <a:spcPct val="90000"/>
              </a:lnSpc>
              <a:spcBef>
                <a:spcPts val="0"/>
              </a:spcBef>
              <a:spcAft>
                <a:spcPts val="1200"/>
              </a:spcAft>
              <a:buFontTx/>
              <a:buChar char="•"/>
              <a:defRPr/>
            </a:pPr>
            <a:r>
              <a:rPr lang="en-US" sz="2800" kern="0" dirty="0">
                <a:latin typeface="+mn-lt"/>
                <a:cs typeface="+mn-cs"/>
              </a:rPr>
              <a:t>As any other probability, it </a:t>
            </a:r>
            <a:r>
              <a:rPr lang="en-US" sz="2800" kern="0" dirty="0"/>
              <a:t>lies between the values 0 and 1. </a:t>
            </a:r>
            <a:endParaRPr lang="en-US" sz="2800" kern="0" dirty="0">
              <a:latin typeface="+mn-lt"/>
              <a:cs typeface="+mn-cs"/>
            </a:endParaRPr>
          </a:p>
          <a:p>
            <a:pPr marL="342900" indent="-342900" eaLnBrk="0" hangingPunct="0">
              <a:lnSpc>
                <a:spcPct val="90000"/>
              </a:lnSpc>
              <a:spcBef>
                <a:spcPct val="20000"/>
              </a:spcBef>
              <a:defRPr/>
            </a:pPr>
            <a:endParaRPr lang="en-US" sz="2800" kern="0" dirty="0">
              <a:latin typeface="+mn-lt"/>
            </a:endParaRPr>
          </a:p>
          <a:p>
            <a:pPr marL="342900" indent="-342900" eaLnBrk="0" hangingPunct="0">
              <a:lnSpc>
                <a:spcPct val="90000"/>
              </a:lnSpc>
              <a:spcBef>
                <a:spcPct val="20000"/>
              </a:spcBef>
              <a:defRPr/>
            </a:pPr>
            <a:endParaRPr lang="en-US" sz="2800" kern="0" dirty="0">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ox(in)">
                                      <p:cBhvr>
                                        <p:cTn id="7" dur="500"/>
                                        <p:tgtEl>
                                          <p:spTgt spid="4">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box(in)">
                                      <p:cBhvr>
                                        <p:cTn id="10" dur="500"/>
                                        <p:tgtEl>
                                          <p:spTgt spid="4">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box(in)">
                                      <p:cBhvr>
                                        <p:cTn id="15" dur="500"/>
                                        <p:tgtEl>
                                          <p:spTgt spid="4">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4">
                                            <p:txEl>
                                              <p:pRg st="4" end="4"/>
                                            </p:txEl>
                                          </p:spTgt>
                                        </p:tgtEl>
                                        <p:attrNameLst>
                                          <p:attrName>style.visibility</p:attrName>
                                        </p:attrNameLst>
                                      </p:cBhvr>
                                      <p:to>
                                        <p:strVal val="visible"/>
                                      </p:to>
                                    </p:set>
                                    <p:animEffect transition="in" filter="box(in)">
                                      <p:cBhvr>
                                        <p:cTn id="2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1 Título"/>
          <p:cNvSpPr>
            <a:spLocks noGrp="1"/>
          </p:cNvSpPr>
          <p:nvPr>
            <p:ph type="title"/>
          </p:nvPr>
        </p:nvSpPr>
        <p:spPr>
          <a:xfrm>
            <a:off x="457200" y="71438"/>
            <a:ext cx="8229600" cy="939800"/>
          </a:xfrm>
        </p:spPr>
        <p:txBody>
          <a:bodyPr/>
          <a:lstStyle/>
          <a:p>
            <a:r>
              <a:rPr lang="es-MX" smtClean="0"/>
              <a:t>Propensity Score </a:t>
            </a:r>
          </a:p>
        </p:txBody>
      </p:sp>
      <p:sp>
        <p:nvSpPr>
          <p:cNvPr id="4" name="Rectangle 3"/>
          <p:cNvSpPr txBox="1">
            <a:spLocks noChangeArrowheads="1"/>
          </p:cNvSpPr>
          <p:nvPr/>
        </p:nvSpPr>
        <p:spPr bwMode="auto">
          <a:xfrm>
            <a:off x="285750" y="1052513"/>
            <a:ext cx="8607425" cy="5643562"/>
          </a:xfrm>
          <a:prstGeom prst="rect">
            <a:avLst/>
          </a:prstGeom>
          <a:noFill/>
          <a:ln w="9525">
            <a:noFill/>
            <a:miter lim="800000"/>
            <a:headEnd/>
            <a:tailEnd/>
          </a:ln>
        </p:spPr>
        <p:txBody>
          <a:bodyPr/>
          <a:lstStyle/>
          <a:p>
            <a:pPr marL="342900" indent="-342900" eaLnBrk="0" hangingPunct="0">
              <a:lnSpc>
                <a:spcPct val="90000"/>
              </a:lnSpc>
              <a:spcBef>
                <a:spcPct val="20000"/>
              </a:spcBef>
              <a:buFont typeface="Arial" pitchFamily="34" charset="0"/>
              <a:buChar char="•"/>
              <a:defRPr/>
            </a:pPr>
            <a:r>
              <a:rPr lang="en-US" sz="2400" b="1" kern="0" dirty="0">
                <a:latin typeface="+mn-lt"/>
                <a:cs typeface="+mn-cs"/>
              </a:rPr>
              <a:t>Useful for matching:</a:t>
            </a:r>
          </a:p>
          <a:p>
            <a:pPr marL="342900" indent="-342900" eaLnBrk="0" hangingPunct="0">
              <a:lnSpc>
                <a:spcPct val="90000"/>
              </a:lnSpc>
              <a:spcBef>
                <a:spcPct val="20000"/>
              </a:spcBef>
              <a:defRPr/>
            </a:pPr>
            <a:r>
              <a:rPr lang="en-US" sz="2400" kern="0" dirty="0">
                <a:latin typeface="+mn-lt"/>
                <a:cs typeface="+mn-cs"/>
              </a:rPr>
              <a:t>	Instead of matching on an enormous set of covariates, we can match two individuals who have the same probability of being enrolled in the programme! </a:t>
            </a:r>
          </a:p>
          <a:p>
            <a:pPr marL="342900" indent="-342900" eaLnBrk="0" hangingPunct="0">
              <a:lnSpc>
                <a:spcPct val="90000"/>
              </a:lnSpc>
              <a:spcBef>
                <a:spcPct val="20000"/>
              </a:spcBef>
              <a:defRPr/>
            </a:pPr>
            <a:endParaRPr lang="en-US" sz="2400" b="1" kern="0" dirty="0">
              <a:latin typeface="+mn-lt"/>
            </a:endParaRPr>
          </a:p>
          <a:p>
            <a:pPr marL="342900" indent="-342900" eaLnBrk="0" hangingPunct="0">
              <a:lnSpc>
                <a:spcPct val="90000"/>
              </a:lnSpc>
              <a:spcBef>
                <a:spcPct val="20000"/>
              </a:spcBef>
              <a:buFont typeface="Arial" pitchFamily="34" charset="0"/>
              <a:buChar char="•"/>
              <a:defRPr/>
            </a:pPr>
            <a:r>
              <a:rPr lang="en-US" sz="2400" b="1" kern="0" dirty="0">
                <a:latin typeface="+mn-lt"/>
                <a:cs typeface="+mn-cs"/>
              </a:rPr>
              <a:t>We have to make a couple of important assumptions: </a:t>
            </a:r>
          </a:p>
          <a:p>
            <a:pPr marL="342900" indent="-342900" eaLnBrk="0" hangingPunct="0">
              <a:lnSpc>
                <a:spcPct val="90000"/>
              </a:lnSpc>
              <a:spcBef>
                <a:spcPct val="20000"/>
              </a:spcBef>
              <a:defRPr/>
            </a:pPr>
            <a:endParaRPr lang="en-US" sz="2400" b="1" kern="0" dirty="0"/>
          </a:p>
          <a:p>
            <a:pPr marL="800100" lvl="1" indent="-342900" eaLnBrk="0" hangingPunct="0">
              <a:lnSpc>
                <a:spcPct val="90000"/>
              </a:lnSpc>
              <a:spcBef>
                <a:spcPct val="20000"/>
              </a:spcBef>
              <a:buFont typeface="Arial" pitchFamily="34" charset="0"/>
              <a:buChar char="•"/>
              <a:defRPr/>
            </a:pPr>
            <a:r>
              <a:rPr lang="en-US" sz="2400" kern="0" dirty="0">
                <a:latin typeface="+mn-lt"/>
                <a:cs typeface="+mn-cs"/>
              </a:rPr>
              <a:t>Conditional on X, the treatment assignment is independent of the potential outcomes. </a:t>
            </a:r>
          </a:p>
          <a:p>
            <a:pPr marL="342900" indent="-342900" eaLnBrk="0" hangingPunct="0">
              <a:lnSpc>
                <a:spcPct val="90000"/>
              </a:lnSpc>
              <a:spcBef>
                <a:spcPct val="20000"/>
              </a:spcBef>
              <a:defRPr/>
            </a:pPr>
            <a:endParaRPr lang="en-US" sz="2400" b="1" kern="0" dirty="0"/>
          </a:p>
          <a:p>
            <a:pPr marL="800100" lvl="1" indent="-342900" eaLnBrk="0" hangingPunct="0">
              <a:lnSpc>
                <a:spcPct val="90000"/>
              </a:lnSpc>
              <a:spcBef>
                <a:spcPct val="20000"/>
              </a:spcBef>
              <a:buFont typeface="Arial" pitchFamily="34" charset="0"/>
              <a:buChar char="•"/>
              <a:defRPr/>
            </a:pPr>
            <a:r>
              <a:rPr lang="en-US" sz="2400" b="1" kern="0" dirty="0"/>
              <a:t>There is a </a:t>
            </a:r>
            <a:r>
              <a:rPr lang="en-US" sz="2400" i="1" kern="0" dirty="0"/>
              <a:t>common support area </a:t>
            </a:r>
            <a:r>
              <a:rPr lang="en-US" sz="2400" kern="0" dirty="0"/>
              <a:t>(an overlap of the distribution of p(X) in the treatment &amp; control groups)</a:t>
            </a:r>
            <a:endParaRPr lang="en-US" sz="2400" kern="0" dirty="0">
              <a:latin typeface="+mn-lt"/>
              <a:cs typeface="+mn-cs"/>
            </a:endParaRPr>
          </a:p>
          <a:p>
            <a:pPr marL="914400" lvl="1" indent="-457200" eaLnBrk="0" hangingPunct="0">
              <a:lnSpc>
                <a:spcPct val="90000"/>
              </a:lnSpc>
              <a:spcBef>
                <a:spcPct val="20000"/>
              </a:spcBef>
              <a:defRPr/>
            </a:pPr>
            <a:r>
              <a:rPr lang="en-US" sz="2400" dirty="0"/>
              <a:t>	</a:t>
            </a:r>
          </a:p>
          <a:p>
            <a:pPr marL="342900" indent="-342900" eaLnBrk="0" hangingPunct="0">
              <a:lnSpc>
                <a:spcPct val="90000"/>
              </a:lnSpc>
              <a:spcBef>
                <a:spcPct val="20000"/>
              </a:spcBef>
              <a:defRPr/>
            </a:pPr>
            <a:endParaRPr lang="en-US" sz="2000" kern="0" dirty="0">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box(in)">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box(in)">
                                      <p:cBhvr>
                                        <p:cTn id="22" dur="500"/>
                                        <p:tgtEl>
                                          <p:spTgt spid="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Effect transition="in" filter="box(in)">
                                      <p:cBhvr>
                                        <p:cTn id="27" dur="500"/>
                                        <p:tgtEl>
                                          <p:spTgt spid="4">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4">
                                            <p:txEl>
                                              <p:pRg st="8" end="8"/>
                                            </p:txEl>
                                          </p:spTgt>
                                        </p:tgtEl>
                                        <p:attrNameLst>
                                          <p:attrName>style.visibility</p:attrName>
                                        </p:attrNameLst>
                                      </p:cBhvr>
                                      <p:to>
                                        <p:strVal val="visible"/>
                                      </p:to>
                                    </p:set>
                                    <p:animEffect transition="in" filter="box(in)">
                                      <p:cBhvr>
                                        <p:cTn id="32"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3" cstate="print"/>
          <a:srcRect/>
          <a:stretch>
            <a:fillRect/>
          </a:stretch>
        </p:blipFill>
        <p:spPr bwMode="auto">
          <a:xfrm>
            <a:off x="1785938" y="433388"/>
            <a:ext cx="5286375" cy="3181350"/>
          </a:xfrm>
          <a:prstGeom prst="rect">
            <a:avLst/>
          </a:prstGeom>
          <a:noFill/>
          <a:ln w="9525">
            <a:noFill/>
            <a:miter lim="800000"/>
            <a:headEnd/>
            <a:tailEnd/>
          </a:ln>
        </p:spPr>
      </p:pic>
      <p:pic>
        <p:nvPicPr>
          <p:cNvPr id="41987" name="Picture 1"/>
          <p:cNvPicPr>
            <a:picLocks noChangeAspect="1" noChangeArrowheads="1"/>
          </p:cNvPicPr>
          <p:nvPr/>
        </p:nvPicPr>
        <p:blipFill>
          <a:blip r:embed="rId4" cstate="print"/>
          <a:srcRect/>
          <a:stretch>
            <a:fillRect/>
          </a:stretch>
        </p:blipFill>
        <p:spPr bwMode="auto">
          <a:xfrm>
            <a:off x="1785938" y="3543300"/>
            <a:ext cx="5214937" cy="3171825"/>
          </a:xfrm>
          <a:prstGeom prst="rect">
            <a:avLst/>
          </a:prstGeom>
          <a:noFill/>
          <a:ln w="9525">
            <a:noFill/>
            <a:miter lim="800000"/>
            <a:headEnd/>
            <a:tailEnd/>
          </a:ln>
        </p:spPr>
      </p:pic>
      <p:sp>
        <p:nvSpPr>
          <p:cNvPr id="19461" name="Rectangle 4"/>
          <p:cNvSpPr>
            <a:spLocks noChangeArrowheads="1"/>
          </p:cNvSpPr>
          <p:nvPr/>
        </p:nvSpPr>
        <p:spPr bwMode="auto">
          <a:xfrm>
            <a:off x="0" y="3638550"/>
            <a:ext cx="9144000" cy="457200"/>
          </a:xfrm>
          <a:prstGeom prst="rect">
            <a:avLst/>
          </a:prstGeom>
          <a:noFill/>
          <a:ln w="9525">
            <a:noFill/>
            <a:miter lim="800000"/>
            <a:headEnd/>
            <a:tailEnd/>
          </a:ln>
        </p:spPr>
        <p:txBody>
          <a:bodyPr wrap="none" anchor="ctr">
            <a:spAutoFit/>
          </a:bodyPr>
          <a:lstStyle/>
          <a:p>
            <a:pPr eaLnBrk="0" fontAlgn="auto" hangingPunct="0">
              <a:spcBef>
                <a:spcPts val="0"/>
              </a:spcBef>
              <a:spcAft>
                <a:spcPts val="0"/>
              </a:spcAft>
              <a:defRPr/>
            </a:pPr>
            <a:endParaRPr lang="es-MX">
              <a:solidFill>
                <a:prstClr val="black"/>
              </a:solidFill>
              <a:latin typeface="Calibri"/>
              <a:cs typeface="+mn-cs"/>
            </a:endParaRPr>
          </a:p>
        </p:txBody>
      </p:sp>
      <p:cxnSp>
        <p:nvCxnSpPr>
          <p:cNvPr id="7" name="6 Conector recto"/>
          <p:cNvCxnSpPr/>
          <p:nvPr/>
        </p:nvCxnSpPr>
        <p:spPr>
          <a:xfrm rot="5400000">
            <a:off x="-322263" y="3579813"/>
            <a:ext cx="5929313" cy="15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rot="5400000">
            <a:off x="3749675" y="3506788"/>
            <a:ext cx="5929313" cy="158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8 Cerrar llave"/>
          <p:cNvSpPr/>
          <p:nvPr/>
        </p:nvSpPr>
        <p:spPr>
          <a:xfrm rot="16200000">
            <a:off x="4607719" y="-1750218"/>
            <a:ext cx="142875" cy="4071937"/>
          </a:xfrm>
          <a:prstGeom prst="righ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solidFill>
                <a:prstClr val="black"/>
              </a:solidFill>
            </a:endParaRPr>
          </a:p>
        </p:txBody>
      </p:sp>
      <p:sp>
        <p:nvSpPr>
          <p:cNvPr id="10" name="9 CuadroTexto"/>
          <p:cNvSpPr txBox="1"/>
          <p:nvPr/>
        </p:nvSpPr>
        <p:spPr>
          <a:xfrm>
            <a:off x="3071813" y="0"/>
            <a:ext cx="3071812" cy="369888"/>
          </a:xfrm>
          <a:prstGeom prst="rect">
            <a:avLst/>
          </a:prstGeom>
          <a:noFill/>
        </p:spPr>
        <p:txBody>
          <a:bodyPr>
            <a:spAutoFit/>
          </a:bodyPr>
          <a:lstStyle/>
          <a:p>
            <a:pPr fontAlgn="auto">
              <a:spcBef>
                <a:spcPts val="0"/>
              </a:spcBef>
              <a:spcAft>
                <a:spcPts val="0"/>
              </a:spcAft>
              <a:defRPr/>
            </a:pPr>
            <a:r>
              <a:rPr lang="es-MX" dirty="0" err="1">
                <a:solidFill>
                  <a:prstClr val="black"/>
                </a:solidFill>
                <a:latin typeface="Calibri"/>
                <a:cs typeface="+mn-cs"/>
              </a:rPr>
              <a:t>Regions</a:t>
            </a:r>
            <a:r>
              <a:rPr lang="es-MX" dirty="0">
                <a:solidFill>
                  <a:prstClr val="black"/>
                </a:solidFill>
                <a:latin typeface="Calibri"/>
                <a:cs typeface="+mn-cs"/>
              </a:rPr>
              <a:t> of </a:t>
            </a:r>
            <a:r>
              <a:rPr lang="es-MX" dirty="0" err="1">
                <a:solidFill>
                  <a:prstClr val="black"/>
                </a:solidFill>
                <a:latin typeface="Calibri"/>
                <a:cs typeface="+mn-cs"/>
              </a:rPr>
              <a:t>common</a:t>
            </a:r>
            <a:r>
              <a:rPr lang="es-MX" dirty="0">
                <a:solidFill>
                  <a:prstClr val="black"/>
                </a:solidFill>
                <a:latin typeface="Calibri"/>
                <a:cs typeface="+mn-cs"/>
              </a:rPr>
              <a:t> </a:t>
            </a:r>
            <a:r>
              <a:rPr lang="es-MX" dirty="0" err="1">
                <a:solidFill>
                  <a:prstClr val="black"/>
                </a:solidFill>
                <a:latin typeface="Calibri"/>
                <a:cs typeface="+mn-cs"/>
              </a:rPr>
              <a:t>support</a:t>
            </a:r>
            <a:endParaRPr lang="es-MX" dirty="0">
              <a:solidFill>
                <a:prstClr val="black"/>
              </a:solidFill>
              <a:latin typeface="Calibri"/>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1 Título"/>
          <p:cNvSpPr>
            <a:spLocks noGrp="1"/>
          </p:cNvSpPr>
          <p:nvPr>
            <p:ph type="title"/>
          </p:nvPr>
        </p:nvSpPr>
        <p:spPr/>
        <p:txBody>
          <a:bodyPr/>
          <a:lstStyle/>
          <a:p>
            <a:r>
              <a:rPr lang="es-MX" smtClean="0"/>
              <a:t>PS Matching</a:t>
            </a:r>
          </a:p>
        </p:txBody>
      </p:sp>
      <p:sp>
        <p:nvSpPr>
          <p:cNvPr id="43011" name="2 Marcador de contenido"/>
          <p:cNvSpPr>
            <a:spLocks noGrp="1"/>
          </p:cNvSpPr>
          <p:nvPr>
            <p:ph idx="1"/>
          </p:nvPr>
        </p:nvSpPr>
        <p:spPr>
          <a:xfrm>
            <a:off x="468313" y="1268413"/>
            <a:ext cx="8229600" cy="4525962"/>
          </a:xfrm>
        </p:spPr>
        <p:txBody>
          <a:bodyPr/>
          <a:lstStyle/>
          <a:p>
            <a:endParaRPr lang="es-MX" smtClean="0"/>
          </a:p>
          <a:p>
            <a:r>
              <a:rPr lang="es-MX" smtClean="0"/>
              <a:t>Disadvantages:</a:t>
            </a:r>
          </a:p>
          <a:p>
            <a:pPr lvl="1"/>
            <a:r>
              <a:rPr lang="es-MX" smtClean="0"/>
              <a:t>Large samples are required</a:t>
            </a:r>
          </a:p>
          <a:p>
            <a:pPr lvl="1"/>
            <a:r>
              <a:rPr lang="en-US" smtClean="0"/>
              <a:t>Group overlap must be substantial (which often reduces the effective sample size)</a:t>
            </a:r>
          </a:p>
          <a:p>
            <a:r>
              <a:rPr lang="en-US" smtClean="0"/>
              <a:t>Most important: Bias may remain because matching only controls for observed variables (to the extent that they are perfectly measured), and not for unobservable. </a:t>
            </a:r>
            <a:endParaRPr lang="es-MX"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1 Rectángulo"/>
          <p:cNvSpPr>
            <a:spLocks noChangeArrowheads="1"/>
          </p:cNvSpPr>
          <p:nvPr/>
        </p:nvSpPr>
        <p:spPr bwMode="auto">
          <a:xfrm>
            <a:off x="539750" y="549275"/>
            <a:ext cx="7488238" cy="6000750"/>
          </a:xfrm>
          <a:prstGeom prst="rect">
            <a:avLst/>
          </a:prstGeom>
          <a:noFill/>
          <a:ln w="9525">
            <a:noFill/>
            <a:miter lim="800000"/>
            <a:headEnd/>
            <a:tailEnd/>
          </a:ln>
        </p:spPr>
        <p:txBody>
          <a:bodyPr>
            <a:spAutoFit/>
          </a:bodyPr>
          <a:lstStyle/>
          <a:p>
            <a:endParaRPr lang="es-MX" sz="2400"/>
          </a:p>
          <a:p>
            <a:endParaRPr lang="es-MX" sz="2400"/>
          </a:p>
          <a:p>
            <a:pPr>
              <a:buFont typeface="Arial" charset="0"/>
              <a:buChar char="•"/>
            </a:pPr>
            <a:r>
              <a:rPr lang="es-MX" sz="2400"/>
              <a:t> STEP 1 Obtain the propensity score</a:t>
            </a:r>
          </a:p>
          <a:p>
            <a:pPr lvl="1">
              <a:buFont typeface="Arial" charset="0"/>
              <a:buChar char="•"/>
            </a:pPr>
            <a:r>
              <a:rPr lang="es-MX" sz="2400"/>
              <a:t>Run logistic or probit regression:</a:t>
            </a:r>
          </a:p>
          <a:p>
            <a:pPr lvl="1">
              <a:buFont typeface="Arial" charset="0"/>
              <a:buChar char="•"/>
            </a:pPr>
            <a:r>
              <a:rPr lang="es-MX" sz="2400"/>
              <a:t>Y=1 if subject participates in the programme, else Y=0  </a:t>
            </a:r>
          </a:p>
          <a:p>
            <a:pPr lvl="1">
              <a:buFont typeface="Arial" charset="0"/>
              <a:buChar char="•"/>
            </a:pPr>
            <a:r>
              <a:rPr lang="es-MX" sz="2400"/>
              <a:t>Get estimated probabilities</a:t>
            </a:r>
          </a:p>
          <a:p>
            <a:pPr lvl="2">
              <a:buFont typeface="Arial" charset="0"/>
              <a:buChar char="•"/>
            </a:pPr>
            <a:r>
              <a:rPr lang="es-MX" sz="2400"/>
              <a:t>X’s need not be affected by the programme (use baseline information)</a:t>
            </a:r>
          </a:p>
          <a:p>
            <a:pPr lvl="2"/>
            <a:endParaRPr lang="es-MX" sz="2400"/>
          </a:p>
          <a:p>
            <a:pPr>
              <a:buFont typeface="Arial" charset="0"/>
              <a:buChar char="•"/>
            </a:pPr>
            <a:r>
              <a:rPr lang="es-MX" sz="2400"/>
              <a:t>STEP 2 Select non participants and match them to participants on the basis of p(X) similarity. (There are several algorithms to do this)</a:t>
            </a:r>
          </a:p>
          <a:p>
            <a:pPr lvl="1">
              <a:buFont typeface="Arial" charset="0"/>
              <a:buChar char="•"/>
            </a:pPr>
            <a:endParaRPr lang="es-MX" sz="2400"/>
          </a:p>
          <a:p>
            <a:pPr lvl="1">
              <a:buFont typeface="Arial" charset="0"/>
              <a:buChar char="•"/>
            </a:pPr>
            <a:endParaRPr lang="es-MX" sz="2400"/>
          </a:p>
          <a:p>
            <a:pPr lvl="1">
              <a:buFont typeface="Arial" charset="0"/>
              <a:buChar char="•"/>
            </a:pPr>
            <a:endParaRPr lang="es-MX" sz="2400"/>
          </a:p>
          <a:p>
            <a:pPr lvl="1"/>
            <a:endParaRPr lang="es-MX" sz="2400"/>
          </a:p>
        </p:txBody>
      </p:sp>
      <p:sp>
        <p:nvSpPr>
          <p:cNvPr id="44035" name="2 Título"/>
          <p:cNvSpPr>
            <a:spLocks noGrp="1"/>
          </p:cNvSpPr>
          <p:nvPr>
            <p:ph type="title"/>
          </p:nvPr>
        </p:nvSpPr>
        <p:spPr>
          <a:xfrm>
            <a:off x="468313" y="0"/>
            <a:ext cx="8229600" cy="1143000"/>
          </a:xfrm>
        </p:spPr>
        <p:txBody>
          <a:bodyPr/>
          <a:lstStyle/>
          <a:p>
            <a:r>
              <a:rPr lang="es-MX" smtClean="0"/>
              <a:t>General procedure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2 Título"/>
          <p:cNvSpPr>
            <a:spLocks noGrp="1"/>
          </p:cNvSpPr>
          <p:nvPr>
            <p:ph type="title"/>
          </p:nvPr>
        </p:nvSpPr>
        <p:spPr/>
        <p:txBody>
          <a:bodyPr/>
          <a:lstStyle/>
          <a:p>
            <a:endParaRPr lang="es-MX" smtClean="0"/>
          </a:p>
        </p:txBody>
      </p:sp>
      <p:sp>
        <p:nvSpPr>
          <p:cNvPr id="45059" name="3 Marcador de contenido"/>
          <p:cNvSpPr>
            <a:spLocks noGrp="1"/>
          </p:cNvSpPr>
          <p:nvPr>
            <p:ph idx="1"/>
          </p:nvPr>
        </p:nvSpPr>
        <p:spPr/>
        <p:txBody>
          <a:bodyPr/>
          <a:lstStyle/>
          <a:p>
            <a:r>
              <a:rPr lang="es-MX" smtClean="0"/>
              <a:t>STEP 3:</a:t>
            </a:r>
          </a:p>
          <a:p>
            <a:pPr lvl="1"/>
            <a:r>
              <a:rPr lang="es-MX" smtClean="0"/>
              <a:t>Check balance between the samples </a:t>
            </a:r>
          </a:p>
          <a:p>
            <a:pPr lvl="1"/>
            <a:r>
              <a:rPr lang="es-MX" sz="2800" smtClean="0"/>
              <a:t>If samples are not balanced return to revise the PS model Pr(T=1 | X): include more variables &amp; interactions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1506" name="Object 2"/>
          <p:cNvGraphicFramePr>
            <a:graphicFrameLocks noChangeAspect="1"/>
          </p:cNvGraphicFramePr>
          <p:nvPr/>
        </p:nvGraphicFramePr>
        <p:xfrm>
          <a:off x="1763713" y="2852738"/>
          <a:ext cx="5019675" cy="1122362"/>
        </p:xfrm>
        <a:graphic>
          <a:graphicData uri="http://schemas.openxmlformats.org/presentationml/2006/ole">
            <mc:AlternateContent xmlns:mc="http://schemas.openxmlformats.org/markup-compatibility/2006">
              <mc:Choice xmlns:v="urn:schemas-microsoft-com:vml" Requires="v">
                <p:oleObj spid="_x0000_s46117" name="Ecuación" r:id="rId4" imgW="2095500" imgH="482600" progId="Equation.3">
                  <p:embed/>
                </p:oleObj>
              </mc:Choice>
              <mc:Fallback>
                <p:oleObj name="Ecuación" r:id="rId4" imgW="2095500" imgH="482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2852738"/>
                        <a:ext cx="5019675" cy="1122362"/>
                      </a:xfrm>
                      <a:prstGeom prst="rect">
                        <a:avLst/>
                      </a:prstGeom>
                      <a:solidFill>
                        <a:schemeClr val="tx1"/>
                      </a:solidFill>
                    </p:spPr>
                  </p:pic>
                </p:oleObj>
              </mc:Fallback>
            </mc:AlternateContent>
          </a:graphicData>
        </a:graphic>
      </p:graphicFrame>
      <p:sp>
        <p:nvSpPr>
          <p:cNvPr id="2" name="Content Placeholder 1"/>
          <p:cNvSpPr>
            <a:spLocks noGrp="1"/>
          </p:cNvSpPr>
          <p:nvPr>
            <p:ph idx="1"/>
          </p:nvPr>
        </p:nvSpPr>
        <p:spPr/>
        <p:txBody>
          <a:bodyPr/>
          <a:lstStyle/>
          <a:p>
            <a:pPr>
              <a:defRPr/>
            </a:pPr>
            <a:r>
              <a:rPr lang="es-MX" dirty="0" smtClean="0"/>
              <a:t>STEP 4 </a:t>
            </a:r>
            <a:r>
              <a:rPr lang="es-MX" dirty="0" err="1" smtClean="0"/>
              <a:t>Estimate</a:t>
            </a:r>
            <a:r>
              <a:rPr lang="es-MX" dirty="0" smtClean="0"/>
              <a:t> </a:t>
            </a:r>
            <a:r>
              <a:rPr lang="es-MX" dirty="0" err="1" smtClean="0"/>
              <a:t>the</a:t>
            </a:r>
            <a:r>
              <a:rPr lang="es-MX" dirty="0" smtClean="0"/>
              <a:t> ATT: </a:t>
            </a:r>
          </a:p>
          <a:p>
            <a:pPr marL="0" indent="0">
              <a:buFont typeface="Wingdings" pitchFamily="2" charset="2"/>
              <a:buNone/>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ox(in)">
                                      <p:cBhvr>
                                        <p:cTn id="7"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txBox="1">
            <a:spLocks/>
          </p:cNvSpPr>
          <p:nvPr/>
        </p:nvSpPr>
        <p:spPr>
          <a:xfrm>
            <a:off x="357188" y="285750"/>
            <a:ext cx="8229600" cy="939800"/>
          </a:xfrm>
          <a:prstGeom prst="rect">
            <a:avLst/>
          </a:prstGeom>
        </p:spPr>
        <p:txBody>
          <a:bodyPr/>
          <a:lstStyle/>
          <a:p>
            <a:pPr eaLnBrk="0" hangingPunct="0">
              <a:defRPr/>
            </a:pPr>
            <a:endParaRPr lang="es-MX" sz="4400" kern="0" dirty="0">
              <a:solidFill>
                <a:srgbClr val="002060"/>
              </a:solidFill>
              <a:latin typeface="+mj-lt"/>
              <a:ea typeface="+mj-ea"/>
              <a:cs typeface="+mj-cs"/>
            </a:endParaRPr>
          </a:p>
        </p:txBody>
      </p:sp>
      <p:sp>
        <p:nvSpPr>
          <p:cNvPr id="5" name="Rectangle 3"/>
          <p:cNvSpPr txBox="1">
            <a:spLocks noChangeArrowheads="1"/>
          </p:cNvSpPr>
          <p:nvPr/>
        </p:nvSpPr>
        <p:spPr>
          <a:xfrm>
            <a:off x="323850" y="981075"/>
            <a:ext cx="8358188" cy="5643563"/>
          </a:xfrm>
          <a:prstGeom prst="rect">
            <a:avLst/>
          </a:prstGeom>
        </p:spPr>
        <p:txBody>
          <a:bodyPr/>
          <a:lstStyle/>
          <a:p>
            <a:pPr marL="381000" indent="-381000" eaLnBrk="0" hangingPunct="0">
              <a:spcBef>
                <a:spcPct val="20000"/>
              </a:spcBef>
              <a:defRPr/>
            </a:pPr>
            <a:r>
              <a:rPr lang="en-US" sz="2800" kern="0" dirty="0">
                <a:latin typeface="+mn-lt"/>
                <a:cs typeface="+mn-cs"/>
              </a:rPr>
              <a:t>Different ways to determine </a:t>
            </a:r>
            <a:r>
              <a:rPr lang="en-US" sz="2800" i="1" kern="0" dirty="0">
                <a:latin typeface="+mn-lt"/>
              </a:rPr>
              <a:t>w</a:t>
            </a:r>
            <a:r>
              <a:rPr lang="en-US" sz="3200" i="1" kern="0" dirty="0">
                <a:latin typeface="+mn-lt"/>
              </a:rPr>
              <a:t>:</a:t>
            </a:r>
          </a:p>
          <a:p>
            <a:pPr marL="381000" indent="-381000" eaLnBrk="0" hangingPunct="0">
              <a:spcBef>
                <a:spcPct val="20000"/>
              </a:spcBef>
              <a:buFontTx/>
              <a:buChar char="•"/>
              <a:defRPr/>
            </a:pPr>
            <a:r>
              <a:rPr lang="en-US" sz="2000" b="1" kern="0" dirty="0">
                <a:latin typeface="+mn-lt"/>
              </a:rPr>
              <a:t>nearest neighbor: </a:t>
            </a:r>
            <a:r>
              <a:rPr lang="en-US" sz="2000" kern="0" dirty="0">
                <a:latin typeface="+mn-lt"/>
              </a:rPr>
              <a:t>k nearest neighbors: </a:t>
            </a:r>
            <a:endParaRPr lang="en-US" sz="2000" b="1" kern="0" dirty="0">
              <a:latin typeface="+mn-lt"/>
            </a:endParaRPr>
          </a:p>
          <a:p>
            <a:pPr marL="381000" indent="-381000" eaLnBrk="0" hangingPunct="0">
              <a:spcBef>
                <a:spcPct val="20000"/>
              </a:spcBef>
              <a:buFontTx/>
              <a:buAutoNum type="arabicPeriod"/>
              <a:defRPr/>
            </a:pPr>
            <a:endParaRPr lang="en-US" sz="2000" b="1" kern="0" dirty="0">
              <a:latin typeface="+mn-lt"/>
            </a:endParaRPr>
          </a:p>
          <a:p>
            <a:pPr marL="381000" indent="-381000" eaLnBrk="0" hangingPunct="0">
              <a:spcBef>
                <a:spcPct val="20000"/>
              </a:spcBef>
              <a:buFontTx/>
              <a:buAutoNum type="arabicPeriod"/>
              <a:defRPr/>
            </a:pPr>
            <a:endParaRPr lang="en-US" sz="2000" b="1" kern="0" dirty="0">
              <a:latin typeface="+mn-lt"/>
            </a:endParaRPr>
          </a:p>
          <a:p>
            <a:pPr marL="381000" indent="-381000" eaLnBrk="0" hangingPunct="0">
              <a:spcBef>
                <a:spcPct val="20000"/>
              </a:spcBef>
              <a:buFontTx/>
              <a:buChar char="•"/>
              <a:defRPr/>
            </a:pPr>
            <a:r>
              <a:rPr lang="en-US" sz="2000" b="1" kern="0" dirty="0">
                <a:latin typeface="+mn-lt"/>
              </a:rPr>
              <a:t>kernel</a:t>
            </a:r>
            <a:r>
              <a:rPr lang="en-US" sz="3200" b="1" kern="0" dirty="0">
                <a:latin typeface="+mn-lt"/>
              </a:rPr>
              <a:t> </a:t>
            </a:r>
            <a:r>
              <a:rPr lang="en-US" sz="2000" b="1" kern="0" dirty="0">
                <a:latin typeface="+mn-lt"/>
              </a:rPr>
              <a:t>weights:</a:t>
            </a:r>
          </a:p>
          <a:p>
            <a:pPr marL="381000" indent="-381000" eaLnBrk="0" hangingPunct="0">
              <a:spcBef>
                <a:spcPct val="20000"/>
              </a:spcBef>
              <a:buFontTx/>
              <a:buAutoNum type="arabicPeriod"/>
              <a:defRPr/>
            </a:pPr>
            <a:endParaRPr lang="en-US" sz="2000" b="1" kern="0" dirty="0">
              <a:latin typeface="+mn-lt"/>
            </a:endParaRPr>
          </a:p>
          <a:p>
            <a:pPr marL="381000" indent="-381000" eaLnBrk="0" hangingPunct="0">
              <a:spcBef>
                <a:spcPct val="20000"/>
              </a:spcBef>
              <a:buFontTx/>
              <a:buAutoNum type="arabicPeriod"/>
              <a:defRPr/>
            </a:pPr>
            <a:endParaRPr lang="en-US" sz="2000" b="1" kern="0" dirty="0">
              <a:latin typeface="+mn-lt"/>
            </a:endParaRPr>
          </a:p>
          <a:p>
            <a:pPr marL="381000" indent="-381000" eaLnBrk="0" hangingPunct="0">
              <a:spcBef>
                <a:spcPct val="20000"/>
              </a:spcBef>
              <a:buFontTx/>
              <a:buAutoNum type="arabicPeriod"/>
              <a:defRPr/>
            </a:pPr>
            <a:endParaRPr lang="en-US" sz="2000" b="1" kern="0" dirty="0">
              <a:latin typeface="+mn-lt"/>
            </a:endParaRPr>
          </a:p>
          <a:p>
            <a:pPr marL="381000" indent="-381000" eaLnBrk="0" hangingPunct="0">
              <a:spcBef>
                <a:spcPct val="20000"/>
              </a:spcBef>
              <a:buFontTx/>
              <a:buAutoNum type="arabicPeriod"/>
              <a:defRPr/>
            </a:pPr>
            <a:endParaRPr lang="en-US" sz="2000" b="1" kern="0" dirty="0">
              <a:latin typeface="+mn-lt"/>
            </a:endParaRPr>
          </a:p>
          <a:p>
            <a:pPr marL="381000" indent="-381000" eaLnBrk="0" hangingPunct="0">
              <a:spcBef>
                <a:spcPct val="20000"/>
              </a:spcBef>
              <a:buFontTx/>
              <a:buAutoNum type="arabicPeriod"/>
              <a:defRPr/>
            </a:pPr>
            <a:endParaRPr lang="en-US" sz="2000" b="1" kern="0" dirty="0">
              <a:latin typeface="+mn-lt"/>
            </a:endParaRPr>
          </a:p>
          <a:p>
            <a:pPr marL="381000" indent="-381000" eaLnBrk="0" hangingPunct="0">
              <a:spcBef>
                <a:spcPct val="20000"/>
              </a:spcBef>
              <a:buFontTx/>
              <a:buAutoNum type="arabicPeriod"/>
              <a:defRPr/>
            </a:pPr>
            <a:endParaRPr lang="en-US" sz="2000" b="1" kern="0" dirty="0">
              <a:latin typeface="+mn-lt"/>
            </a:endParaRPr>
          </a:p>
          <a:p>
            <a:pPr marL="381000" indent="-381000" eaLnBrk="0" hangingPunct="0">
              <a:spcBef>
                <a:spcPct val="20000"/>
              </a:spcBef>
              <a:defRPr/>
            </a:pPr>
            <a:endParaRPr lang="en-US" sz="2000" b="1" kern="0" dirty="0">
              <a:latin typeface="+mn-lt"/>
            </a:endParaRPr>
          </a:p>
        </p:txBody>
      </p:sp>
      <p:graphicFrame>
        <p:nvGraphicFramePr>
          <p:cNvPr id="47108" name="Object 4"/>
          <p:cNvGraphicFramePr>
            <a:graphicFrameLocks noChangeAspect="1"/>
          </p:cNvGraphicFramePr>
          <p:nvPr/>
        </p:nvGraphicFramePr>
        <p:xfrm>
          <a:off x="5527675" y="1824038"/>
          <a:ext cx="701675" cy="679450"/>
        </p:xfrm>
        <a:graphic>
          <a:graphicData uri="http://schemas.openxmlformats.org/presentationml/2006/ole">
            <mc:AlternateContent xmlns:mc="http://schemas.openxmlformats.org/markup-compatibility/2006">
              <mc:Choice xmlns:v="urn:schemas-microsoft-com:vml" Requires="v">
                <p:oleObj spid="_x0000_s47178" name="Equation" r:id="rId4" imgW="406080" imgH="393480" progId="Equation.3">
                  <p:embed/>
                </p:oleObj>
              </mc:Choice>
              <mc:Fallback>
                <p:oleObj name="Equation" r:id="rId4" imgW="406080" imgH="393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27675" y="1824038"/>
                        <a:ext cx="701675" cy="679450"/>
                      </a:xfrm>
                      <a:prstGeom prst="rect">
                        <a:avLst/>
                      </a:prstGeom>
                      <a:solidFill>
                        <a:srgbClr val="F2F2F2"/>
                      </a:solidFill>
                    </p:spPr>
                  </p:pic>
                </p:oleObj>
              </mc:Fallback>
            </mc:AlternateContent>
          </a:graphicData>
        </a:graphic>
      </p:graphicFrame>
      <p:graphicFrame>
        <p:nvGraphicFramePr>
          <p:cNvPr id="47109" name="Object 6"/>
          <p:cNvGraphicFramePr>
            <a:graphicFrameLocks noChangeAspect="1"/>
          </p:cNvGraphicFramePr>
          <p:nvPr/>
        </p:nvGraphicFramePr>
        <p:xfrm>
          <a:off x="2967038" y="2794000"/>
          <a:ext cx="3370262" cy="1755775"/>
        </p:xfrm>
        <a:graphic>
          <a:graphicData uri="http://schemas.openxmlformats.org/presentationml/2006/ole">
            <mc:AlternateContent xmlns:mc="http://schemas.openxmlformats.org/markup-compatibility/2006">
              <mc:Choice xmlns:v="urn:schemas-microsoft-com:vml" Requires="v">
                <p:oleObj spid="_x0000_s47179" name="Equation" r:id="rId6" imgW="1803240" imgH="939600" progId="Equation.3">
                  <p:embed/>
                </p:oleObj>
              </mc:Choice>
              <mc:Fallback>
                <p:oleObj name="Equation" r:id="rId6" imgW="1803240" imgH="93960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67038" y="2794000"/>
                        <a:ext cx="3370262" cy="1755775"/>
                      </a:xfrm>
                      <a:prstGeom prst="rect">
                        <a:avLst/>
                      </a:prstGeom>
                      <a:solidFill>
                        <a:schemeClr val="tx1"/>
                      </a:solidFill>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8130" name="Object 1"/>
          <p:cNvGraphicFramePr>
            <a:graphicFrameLocks noChangeAspect="1"/>
          </p:cNvGraphicFramePr>
          <p:nvPr/>
        </p:nvGraphicFramePr>
        <p:xfrm>
          <a:off x="847725" y="2362200"/>
          <a:ext cx="7242175" cy="1609725"/>
        </p:xfrm>
        <a:graphic>
          <a:graphicData uri="http://schemas.openxmlformats.org/presentationml/2006/ole">
            <mc:AlternateContent xmlns:mc="http://schemas.openxmlformats.org/markup-compatibility/2006">
              <mc:Choice xmlns:v="urn:schemas-microsoft-com:vml" Requires="v">
                <p:oleObj spid="_x0000_s48165" name="Equation" r:id="rId4" imgW="4572000" imgH="1015920" progId="Equation.3">
                  <p:embed/>
                </p:oleObj>
              </mc:Choice>
              <mc:Fallback>
                <p:oleObj name="Equation" r:id="rId4" imgW="4572000" imgH="101592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7725" y="2362200"/>
                        <a:ext cx="7242175" cy="1609725"/>
                      </a:xfrm>
                      <a:prstGeom prst="rect">
                        <a:avLst/>
                      </a:prstGeom>
                      <a:solidFill>
                        <a:schemeClr val="tx1"/>
                      </a:solidFill>
                    </p:spPr>
                  </p:pic>
                </p:oleObj>
              </mc:Fallback>
            </mc:AlternateContent>
          </a:graphicData>
        </a:graphic>
      </p:graphicFrame>
      <p:sp>
        <p:nvSpPr>
          <p:cNvPr id="3" name="Rectangle 2"/>
          <p:cNvSpPr/>
          <p:nvPr/>
        </p:nvSpPr>
        <p:spPr>
          <a:xfrm>
            <a:off x="685800" y="1524000"/>
            <a:ext cx="2941638" cy="369888"/>
          </a:xfrm>
          <a:prstGeom prst="rect">
            <a:avLst/>
          </a:prstGeom>
        </p:spPr>
        <p:txBody>
          <a:bodyPr wrap="none">
            <a:spAutoFit/>
          </a:bodyPr>
          <a:lstStyle/>
          <a:p>
            <a:pPr marL="381000" indent="-381000" eaLnBrk="0" hangingPunct="0">
              <a:spcBef>
                <a:spcPct val="20000"/>
              </a:spcBef>
              <a:buFontTx/>
              <a:buChar char="•"/>
              <a:defRPr/>
            </a:pPr>
            <a:r>
              <a:rPr lang="en-US" b="1" kern="0" dirty="0"/>
              <a:t>local linear matching:</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1 Título"/>
          <p:cNvSpPr>
            <a:spLocks noGrp="1"/>
          </p:cNvSpPr>
          <p:nvPr>
            <p:ph type="title"/>
          </p:nvPr>
        </p:nvSpPr>
        <p:spPr>
          <a:xfrm>
            <a:off x="457200" y="274638"/>
            <a:ext cx="8229600" cy="868362"/>
          </a:xfrm>
        </p:spPr>
        <p:txBody>
          <a:bodyPr/>
          <a:lstStyle/>
          <a:p>
            <a:r>
              <a:rPr lang="es-MX" sz="3800" smtClean="0"/>
              <a:t>Implementation in STATA </a:t>
            </a:r>
          </a:p>
        </p:txBody>
      </p:sp>
      <p:sp>
        <p:nvSpPr>
          <p:cNvPr id="3" name="Rectangle 3"/>
          <p:cNvSpPr txBox="1">
            <a:spLocks noChangeArrowheads="1"/>
          </p:cNvSpPr>
          <p:nvPr/>
        </p:nvSpPr>
        <p:spPr>
          <a:xfrm>
            <a:off x="428625" y="1295400"/>
            <a:ext cx="8429625" cy="5024438"/>
          </a:xfrm>
          <a:prstGeom prst="rect">
            <a:avLst/>
          </a:prstGeom>
        </p:spPr>
        <p:txBody>
          <a:bodyPr/>
          <a:lstStyle/>
          <a:p>
            <a:pPr marL="342900" indent="-342900">
              <a:lnSpc>
                <a:spcPct val="90000"/>
              </a:lnSpc>
              <a:spcBef>
                <a:spcPts val="600"/>
              </a:spcBef>
              <a:spcAft>
                <a:spcPts val="1200"/>
              </a:spcAft>
              <a:buFontTx/>
              <a:buChar char="•"/>
              <a:defRPr/>
            </a:pPr>
            <a:r>
              <a:rPr lang="es-MX" sz="2800" kern="0" dirty="0">
                <a:latin typeface="+mn-lt"/>
                <a:cs typeface="+mn-cs"/>
              </a:rPr>
              <a:t>psmatch2:</a:t>
            </a:r>
          </a:p>
          <a:p>
            <a:pPr marL="342900" indent="-342900">
              <a:lnSpc>
                <a:spcPct val="90000"/>
              </a:lnSpc>
              <a:spcBef>
                <a:spcPts val="600"/>
              </a:spcBef>
              <a:spcAft>
                <a:spcPts val="1200"/>
              </a:spcAft>
              <a:defRPr/>
            </a:pPr>
            <a:r>
              <a:rPr lang="es-MX" sz="2800" kern="0" dirty="0">
                <a:latin typeface="Courier" pitchFamily="49" charset="0"/>
                <a:cs typeface="+mn-cs"/>
              </a:rPr>
              <a:t>	</a:t>
            </a:r>
            <a:r>
              <a:rPr lang="es-MX" sz="2200" kern="0" dirty="0">
                <a:latin typeface="Courier New" pitchFamily="49" charset="0"/>
                <a:cs typeface="+mn-cs"/>
              </a:rPr>
              <a:t>psmatch2 d, </a:t>
            </a:r>
            <a:r>
              <a:rPr lang="es-MX" sz="2200" kern="0" dirty="0" err="1">
                <a:latin typeface="Courier New" pitchFamily="49" charset="0"/>
                <a:cs typeface="+mn-cs"/>
              </a:rPr>
              <a:t>pscore</a:t>
            </a:r>
            <a:r>
              <a:rPr lang="es-MX" sz="2200" kern="0" dirty="0">
                <a:latin typeface="Courier New" pitchFamily="49" charset="0"/>
                <a:cs typeface="+mn-cs"/>
              </a:rPr>
              <a:t>(</a:t>
            </a:r>
            <a:r>
              <a:rPr lang="es-MX" sz="2200" kern="0" dirty="0" err="1">
                <a:latin typeface="Courier New" pitchFamily="49" charset="0"/>
                <a:cs typeface="+mn-cs"/>
              </a:rPr>
              <a:t>px</a:t>
            </a:r>
            <a:r>
              <a:rPr lang="es-MX" sz="2200" kern="0" dirty="0">
                <a:latin typeface="Courier New" pitchFamily="49" charset="0"/>
                <a:cs typeface="+mn-cs"/>
              </a:rPr>
              <a:t>) </a:t>
            </a:r>
            <a:r>
              <a:rPr lang="es-MX" sz="2200" kern="0" dirty="0" err="1">
                <a:latin typeface="Courier New" pitchFamily="49" charset="0"/>
                <a:cs typeface="+mn-cs"/>
              </a:rPr>
              <a:t>out</a:t>
            </a:r>
            <a:r>
              <a:rPr lang="es-MX" sz="2200" kern="0" dirty="0">
                <a:latin typeface="Courier New" pitchFamily="49" charset="0"/>
                <a:cs typeface="+mn-cs"/>
              </a:rPr>
              <a:t>(y) </a:t>
            </a:r>
            <a:r>
              <a:rPr lang="es-MX" sz="2200" i="1" kern="0" dirty="0" err="1">
                <a:latin typeface="Courier New" pitchFamily="49" charset="0"/>
                <a:cs typeface="+mn-cs"/>
              </a:rPr>
              <a:t>options</a:t>
            </a:r>
            <a:r>
              <a:rPr lang="es-MX" sz="2200" i="1" kern="0" dirty="0">
                <a:latin typeface="Courier New" pitchFamily="49" charset="0"/>
                <a:cs typeface="+mn-cs"/>
              </a:rPr>
              <a:t> </a:t>
            </a:r>
            <a:r>
              <a:rPr lang="es-MX" sz="2200" i="1" kern="0" dirty="0" err="1">
                <a:latin typeface="Courier New" pitchFamily="49" charset="0"/>
                <a:cs typeface="+mn-cs"/>
              </a:rPr>
              <a:t>for</a:t>
            </a:r>
            <a:r>
              <a:rPr lang="es-MX" sz="2200" i="1" kern="0" dirty="0">
                <a:latin typeface="Courier New" pitchFamily="49" charset="0"/>
                <a:cs typeface="+mn-cs"/>
              </a:rPr>
              <a:t> </a:t>
            </a:r>
            <a:r>
              <a:rPr lang="es-MX" sz="2200" i="1" kern="0" dirty="0" err="1">
                <a:latin typeface="Courier New" pitchFamily="49" charset="0"/>
                <a:cs typeface="+mn-cs"/>
              </a:rPr>
              <a:t>matching</a:t>
            </a:r>
            <a:r>
              <a:rPr lang="es-MX" sz="2200" i="1" kern="0" dirty="0">
                <a:latin typeface="Courier New" pitchFamily="49" charset="0"/>
                <a:cs typeface="+mn-cs"/>
              </a:rPr>
              <a:t> (</a:t>
            </a:r>
            <a:r>
              <a:rPr lang="es-MX" sz="2200" i="1" kern="0" dirty="0" err="1">
                <a:latin typeface="Courier New" pitchFamily="49" charset="0"/>
                <a:cs typeface="+mn-cs"/>
              </a:rPr>
              <a:t>one-to-one</a:t>
            </a:r>
            <a:r>
              <a:rPr lang="es-MX" sz="2200" i="1" kern="0" dirty="0">
                <a:latin typeface="Courier New" pitchFamily="49" charset="0"/>
                <a:cs typeface="+mn-cs"/>
              </a:rPr>
              <a:t>, K </a:t>
            </a:r>
            <a:r>
              <a:rPr lang="es-MX" sz="2200" i="1" kern="0" dirty="0" err="1">
                <a:latin typeface="Courier New" pitchFamily="49" charset="0"/>
                <a:cs typeface="+mn-cs"/>
              </a:rPr>
              <a:t>nearest</a:t>
            </a:r>
            <a:r>
              <a:rPr lang="es-MX" sz="2200" i="1" kern="0" dirty="0">
                <a:latin typeface="Courier New" pitchFamily="49" charset="0"/>
                <a:cs typeface="+mn-cs"/>
              </a:rPr>
              <a:t> </a:t>
            </a:r>
            <a:r>
              <a:rPr lang="es-MX" sz="2200" i="1" kern="0" dirty="0" err="1">
                <a:latin typeface="Courier New" pitchFamily="49" charset="0"/>
                <a:cs typeface="+mn-cs"/>
              </a:rPr>
              <a:t>neighbors</a:t>
            </a:r>
            <a:r>
              <a:rPr lang="es-MX" sz="2200" i="1" kern="0" dirty="0">
                <a:latin typeface="Courier New" pitchFamily="49" charset="0"/>
                <a:cs typeface="+mn-cs"/>
              </a:rPr>
              <a:t>, </a:t>
            </a:r>
            <a:r>
              <a:rPr lang="es-MX" sz="2200" i="1" kern="0" dirty="0" err="1">
                <a:latin typeface="Courier New" pitchFamily="49" charset="0"/>
                <a:cs typeface="+mn-cs"/>
              </a:rPr>
              <a:t>kernel</a:t>
            </a:r>
            <a:r>
              <a:rPr lang="es-MX" sz="2200" i="1" kern="0" dirty="0">
                <a:latin typeface="Courier New" pitchFamily="49" charset="0"/>
                <a:cs typeface="+mn-cs"/>
              </a:rPr>
              <a:t>, </a:t>
            </a:r>
            <a:r>
              <a:rPr lang="es-MX" sz="2200" i="1" kern="0" dirty="0" err="1">
                <a:latin typeface="Courier New" pitchFamily="49" charset="0"/>
                <a:cs typeface="+mn-cs"/>
              </a:rPr>
              <a:t>radius</a:t>
            </a:r>
            <a:r>
              <a:rPr lang="es-MX" sz="2200" i="1" kern="0" dirty="0">
                <a:latin typeface="Courier New" pitchFamily="49" charset="0"/>
                <a:cs typeface="+mn-cs"/>
              </a:rPr>
              <a:t>, </a:t>
            </a:r>
            <a:r>
              <a:rPr lang="es-MX" sz="2200" i="1" kern="0" dirty="0" err="1">
                <a:latin typeface="Courier New" pitchFamily="49" charset="0"/>
                <a:cs typeface="+mn-cs"/>
              </a:rPr>
              <a:t>spline</a:t>
            </a:r>
            <a:r>
              <a:rPr lang="es-MX" sz="2200" i="1" kern="0" dirty="0">
                <a:latin typeface="Courier New" pitchFamily="49" charset="0"/>
                <a:cs typeface="+mn-cs"/>
              </a:rPr>
              <a:t>, </a:t>
            </a:r>
            <a:r>
              <a:rPr lang="es-MX" sz="2200" i="1" kern="0" dirty="0" err="1">
                <a:latin typeface="Courier New" pitchFamily="49" charset="0"/>
                <a:cs typeface="+mn-cs"/>
              </a:rPr>
              <a:t>llr</a:t>
            </a:r>
            <a:r>
              <a:rPr lang="es-MX" sz="2200" i="1" kern="0" dirty="0">
                <a:latin typeface="Courier New" pitchFamily="49" charset="0"/>
                <a:cs typeface="+mn-cs"/>
              </a:rPr>
              <a:t>, </a:t>
            </a:r>
            <a:r>
              <a:rPr lang="es-MX" sz="2200" i="1" kern="0" dirty="0" err="1">
                <a:latin typeface="Courier New" pitchFamily="49" charset="0"/>
                <a:cs typeface="+mn-cs"/>
              </a:rPr>
              <a:t>mahalanobis</a:t>
            </a:r>
            <a:r>
              <a:rPr lang="es-MX" sz="2200" i="1" kern="0" dirty="0">
                <a:latin typeface="Courier New" pitchFamily="49" charset="0"/>
                <a:cs typeface="+mn-cs"/>
              </a:rPr>
              <a:t>) </a:t>
            </a:r>
          </a:p>
          <a:p>
            <a:pPr marL="342900" indent="-342900">
              <a:lnSpc>
                <a:spcPct val="90000"/>
              </a:lnSpc>
              <a:spcBef>
                <a:spcPts val="600"/>
              </a:spcBef>
              <a:spcAft>
                <a:spcPts val="1200"/>
              </a:spcAft>
              <a:buFontTx/>
              <a:buChar char="•"/>
              <a:defRPr/>
            </a:pPr>
            <a:r>
              <a:rPr lang="es-MX" sz="2800" kern="0" dirty="0" err="1">
                <a:latin typeface="+mn-lt"/>
              </a:rPr>
              <a:t>attnd</a:t>
            </a:r>
            <a:r>
              <a:rPr lang="es-MX" sz="2800" kern="0" dirty="0">
                <a:latin typeface="+mn-lt"/>
              </a:rPr>
              <a:t>, </a:t>
            </a:r>
            <a:r>
              <a:rPr lang="es-MX" sz="2800" kern="0" dirty="0" err="1">
                <a:latin typeface="+mn-lt"/>
              </a:rPr>
              <a:t>atts</a:t>
            </a:r>
            <a:r>
              <a:rPr lang="es-MX" sz="2800" kern="0" dirty="0">
                <a:latin typeface="+mn-lt"/>
              </a:rPr>
              <a:t>, </a:t>
            </a:r>
            <a:r>
              <a:rPr lang="es-MX" sz="2800" kern="0" dirty="0" err="1">
                <a:latin typeface="+mn-lt"/>
              </a:rPr>
              <a:t>attnw</a:t>
            </a:r>
            <a:r>
              <a:rPr lang="es-MX" sz="2800" kern="0" dirty="0">
                <a:latin typeface="+mn-lt"/>
              </a:rPr>
              <a:t>, </a:t>
            </a:r>
            <a:r>
              <a:rPr lang="es-MX" sz="2800" kern="0" dirty="0" err="1">
                <a:latin typeface="+mn-lt"/>
              </a:rPr>
              <a:t>attk</a:t>
            </a:r>
            <a:r>
              <a:rPr lang="es-MX" sz="2800" kern="0" dirty="0">
                <a:latin typeface="+mn-lt"/>
              </a:rPr>
              <a:t>, </a:t>
            </a:r>
            <a:r>
              <a:rPr lang="es-MX" sz="2800" kern="0" dirty="0" err="1">
                <a:latin typeface="+mn-lt"/>
              </a:rPr>
              <a:t>attr</a:t>
            </a:r>
            <a:endParaRPr lang="es-MX" sz="2800" kern="0" dirty="0">
              <a:latin typeface="+mn-lt"/>
              <a:cs typeface="+mn-cs"/>
            </a:endParaRPr>
          </a:p>
          <a:p>
            <a:pPr marL="342900" indent="-342900">
              <a:lnSpc>
                <a:spcPct val="90000"/>
              </a:lnSpc>
              <a:spcBef>
                <a:spcPts val="600"/>
              </a:spcBef>
              <a:spcAft>
                <a:spcPts val="1200"/>
              </a:spcAft>
              <a:buFontTx/>
              <a:buChar char="•"/>
              <a:defRPr/>
            </a:pPr>
            <a:r>
              <a:rPr lang="es-MX" sz="2800" kern="0" dirty="0" err="1">
                <a:latin typeface="+mn-lt"/>
                <a:cs typeface="+mn-cs"/>
              </a:rPr>
              <a:t>nnmatch</a:t>
            </a:r>
            <a:r>
              <a:rPr lang="es-MX" sz="2800" kern="0" dirty="0">
                <a:latin typeface="+mn-lt"/>
                <a:cs typeface="+mn-cs"/>
              </a:rPr>
              <a:t>:</a:t>
            </a:r>
          </a:p>
          <a:p>
            <a:pPr marL="342900" indent="-342900">
              <a:lnSpc>
                <a:spcPct val="90000"/>
              </a:lnSpc>
              <a:spcBef>
                <a:spcPts val="600"/>
              </a:spcBef>
              <a:spcAft>
                <a:spcPts val="1200"/>
              </a:spcAft>
              <a:defRPr/>
            </a:pPr>
            <a:r>
              <a:rPr lang="es-MX" sz="2800" kern="0" dirty="0">
                <a:latin typeface="Courier" pitchFamily="49" charset="0"/>
                <a:cs typeface="+mn-cs"/>
              </a:rPr>
              <a:t>	</a:t>
            </a:r>
            <a:r>
              <a:rPr lang="es-MX" sz="2200" kern="0" dirty="0" err="1">
                <a:latin typeface="Courier New" pitchFamily="49" charset="0"/>
              </a:rPr>
              <a:t>nnmatch</a:t>
            </a:r>
            <a:r>
              <a:rPr lang="es-MX" sz="2200" kern="0" dirty="0">
                <a:latin typeface="Courier New" pitchFamily="49" charset="0"/>
              </a:rPr>
              <a:t> y d x1 </a:t>
            </a:r>
            <a:r>
              <a:rPr lang="es-MX" sz="2200" i="1" kern="0" dirty="0">
                <a:latin typeface="Courier New" pitchFamily="49" charset="0"/>
              </a:rPr>
              <a:t>(</a:t>
            </a:r>
            <a:r>
              <a:rPr lang="es-MX" sz="2200" i="1" kern="0" dirty="0" err="1">
                <a:latin typeface="Courier New" pitchFamily="49" charset="0"/>
              </a:rPr>
              <a:t>only</a:t>
            </a:r>
            <a:r>
              <a:rPr lang="es-MX" sz="2200" i="1" kern="0" dirty="0">
                <a:latin typeface="Courier New" pitchFamily="49" charset="0"/>
              </a:rPr>
              <a:t> </a:t>
            </a:r>
            <a:r>
              <a:rPr lang="es-MX" sz="2200" i="1" kern="0" dirty="0" err="1">
                <a:latin typeface="Courier New" pitchFamily="49" charset="0"/>
              </a:rPr>
              <a:t>nearest</a:t>
            </a:r>
            <a:r>
              <a:rPr lang="es-MX" sz="2200" i="1" kern="0" dirty="0">
                <a:latin typeface="Courier New" pitchFamily="49" charset="0"/>
              </a:rPr>
              <a:t> </a:t>
            </a:r>
            <a:r>
              <a:rPr lang="es-MX" sz="2200" i="1" kern="0" dirty="0" err="1">
                <a:latin typeface="Courier New" pitchFamily="49" charset="0"/>
              </a:rPr>
              <a:t>neighbor</a:t>
            </a:r>
            <a:r>
              <a:rPr lang="es-MX" sz="2200" i="1" kern="0" dirty="0">
                <a:latin typeface="Courier New" pitchFamily="49" charset="0"/>
              </a:rPr>
              <a:t>)</a:t>
            </a:r>
          </a:p>
          <a:p>
            <a:pPr marL="342900" indent="-342900">
              <a:lnSpc>
                <a:spcPct val="90000"/>
              </a:lnSpc>
              <a:spcBef>
                <a:spcPts val="600"/>
              </a:spcBef>
              <a:spcAft>
                <a:spcPts val="1200"/>
              </a:spcAft>
              <a:buFont typeface="Arial" pitchFamily="34" charset="0"/>
              <a:buChar char="•"/>
              <a:defRPr/>
            </a:pPr>
            <a:r>
              <a:rPr lang="es-MX" sz="2800" kern="0" dirty="0" err="1">
                <a:latin typeface="+mn-lt"/>
              </a:rPr>
              <a:t>pscore</a:t>
            </a:r>
            <a:r>
              <a:rPr lang="es-MX" sz="2800" kern="0" dirty="0">
                <a:latin typeface="Courier New" pitchFamily="49" charset="0"/>
              </a:rPr>
              <a:t>: </a:t>
            </a:r>
            <a:r>
              <a:rPr lang="es-MX" sz="2200" kern="0" dirty="0" err="1">
                <a:latin typeface="Courier New" pitchFamily="49" charset="0"/>
              </a:rPr>
              <a:t>alternative</a:t>
            </a:r>
            <a:r>
              <a:rPr lang="es-MX" sz="2200" kern="0" dirty="0">
                <a:latin typeface="Courier New" pitchFamily="49" charset="0"/>
              </a:rPr>
              <a:t> </a:t>
            </a:r>
            <a:r>
              <a:rPr lang="es-MX" sz="2200" kern="0" dirty="0" err="1">
                <a:latin typeface="Courier New" pitchFamily="49" charset="0"/>
              </a:rPr>
              <a:t>to</a:t>
            </a:r>
            <a:r>
              <a:rPr lang="es-MX" sz="2200" kern="0" dirty="0">
                <a:latin typeface="Courier New" pitchFamily="49" charset="0"/>
              </a:rPr>
              <a:t> </a:t>
            </a:r>
            <a:r>
              <a:rPr lang="es-MX" sz="2200" kern="0" dirty="0" err="1">
                <a:latin typeface="Courier New" pitchFamily="49" charset="0"/>
              </a:rPr>
              <a:t>estimate</a:t>
            </a:r>
            <a:r>
              <a:rPr lang="es-MX" sz="2200" kern="0" dirty="0">
                <a:latin typeface="Courier New" pitchFamily="49" charset="0"/>
              </a:rPr>
              <a:t> PS and </a:t>
            </a:r>
            <a:r>
              <a:rPr lang="es-MX" sz="2200" kern="0" dirty="0" err="1">
                <a:latin typeface="Courier New" pitchFamily="49" charset="0"/>
              </a:rPr>
              <a:t>check</a:t>
            </a:r>
            <a:r>
              <a:rPr lang="es-MX" sz="2200" kern="0" dirty="0">
                <a:latin typeface="Courier New" pitchFamily="49" charset="0"/>
              </a:rPr>
              <a:t> balance </a:t>
            </a:r>
          </a:p>
          <a:p>
            <a:pPr marL="342900" indent="-342900">
              <a:lnSpc>
                <a:spcPct val="90000"/>
              </a:lnSpc>
              <a:spcBef>
                <a:spcPts val="600"/>
              </a:spcBef>
              <a:spcAft>
                <a:spcPts val="1200"/>
              </a:spcAft>
              <a:defRPr/>
            </a:pPr>
            <a:endParaRPr lang="es-MX" sz="3200" kern="0" dirty="0">
              <a:latin typeface="Courier New" pitchFamily="49" charset="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ox(in)">
                                      <p:cBhvr>
                                        <p:cTn id="18" dur="500"/>
                                        <p:tgtEl>
                                          <p:spTgt spid="3">
                                            <p:txEl>
                                              <p:pRg st="3" end="3"/>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ox(in)">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ox(in)">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r>
              <a:rPr lang="es-MX" smtClean="0"/>
              <a:t>What is matching for?</a:t>
            </a:r>
          </a:p>
        </p:txBody>
      </p:sp>
      <p:sp>
        <p:nvSpPr>
          <p:cNvPr id="3" name="2 Marcador de contenido"/>
          <p:cNvSpPr>
            <a:spLocks noGrp="1"/>
          </p:cNvSpPr>
          <p:nvPr>
            <p:ph idx="1"/>
          </p:nvPr>
        </p:nvSpPr>
        <p:spPr/>
        <p:txBody>
          <a:bodyPr>
            <a:normAutofit lnSpcReduction="10000"/>
          </a:bodyPr>
          <a:lstStyle/>
          <a:p>
            <a:pPr>
              <a:defRPr/>
            </a:pPr>
            <a:r>
              <a:rPr lang="es-MX" dirty="0" smtClean="0"/>
              <a:t>In </a:t>
            </a:r>
            <a:r>
              <a:rPr lang="es-MX" dirty="0" err="1" smtClean="0"/>
              <a:t>an</a:t>
            </a:r>
            <a:r>
              <a:rPr lang="es-MX" dirty="0" smtClean="0"/>
              <a:t> ideal </a:t>
            </a:r>
            <a:r>
              <a:rPr lang="es-MX" dirty="0" err="1" smtClean="0"/>
              <a:t>setting</a:t>
            </a:r>
            <a:r>
              <a:rPr lang="es-MX" dirty="0" smtClean="0"/>
              <a:t>, </a:t>
            </a:r>
            <a:r>
              <a:rPr lang="es-MX" dirty="0" err="1" smtClean="0"/>
              <a:t>we</a:t>
            </a:r>
            <a:r>
              <a:rPr lang="es-MX" dirty="0" smtClean="0"/>
              <a:t> </a:t>
            </a:r>
            <a:r>
              <a:rPr lang="es-MX" dirty="0" err="1" smtClean="0"/>
              <a:t>will</a:t>
            </a:r>
            <a:r>
              <a:rPr lang="es-MX" dirty="0" smtClean="0"/>
              <a:t> </a:t>
            </a:r>
            <a:r>
              <a:rPr lang="es-MX" dirty="0" err="1" smtClean="0"/>
              <a:t>always</a:t>
            </a:r>
            <a:r>
              <a:rPr lang="es-MX" dirty="0" smtClean="0"/>
              <a:t> </a:t>
            </a:r>
            <a:r>
              <a:rPr lang="es-MX" dirty="0" err="1" smtClean="0"/>
              <a:t>have</a:t>
            </a:r>
            <a:r>
              <a:rPr lang="es-MX" dirty="0" smtClean="0"/>
              <a:t> a </a:t>
            </a:r>
            <a:r>
              <a:rPr lang="es-MX" dirty="0" err="1" smtClean="0"/>
              <a:t>random</a:t>
            </a:r>
            <a:r>
              <a:rPr lang="es-MX" dirty="0" smtClean="0"/>
              <a:t> </a:t>
            </a:r>
            <a:r>
              <a:rPr lang="es-MX" dirty="0" err="1" smtClean="0"/>
              <a:t>assignment</a:t>
            </a:r>
            <a:r>
              <a:rPr lang="es-MX" dirty="0" smtClean="0"/>
              <a:t> of </a:t>
            </a:r>
            <a:r>
              <a:rPr lang="es-MX" dirty="0" err="1" smtClean="0"/>
              <a:t>the</a:t>
            </a:r>
            <a:r>
              <a:rPr lang="es-MX" dirty="0" smtClean="0"/>
              <a:t> </a:t>
            </a:r>
            <a:r>
              <a:rPr lang="es-MX" dirty="0" err="1" smtClean="0"/>
              <a:t>treatment</a:t>
            </a:r>
            <a:r>
              <a:rPr lang="es-MX" dirty="0" smtClean="0"/>
              <a:t>.</a:t>
            </a:r>
          </a:p>
          <a:p>
            <a:pPr>
              <a:defRPr/>
            </a:pPr>
            <a:r>
              <a:rPr lang="es-MX" dirty="0" err="1" smtClean="0"/>
              <a:t>This</a:t>
            </a:r>
            <a:r>
              <a:rPr lang="es-MX" dirty="0" smtClean="0"/>
              <a:t> </a:t>
            </a:r>
            <a:r>
              <a:rPr lang="es-MX" dirty="0" err="1" smtClean="0"/>
              <a:t>makes</a:t>
            </a:r>
            <a:r>
              <a:rPr lang="es-MX" dirty="0" smtClean="0"/>
              <a:t> </a:t>
            </a:r>
            <a:r>
              <a:rPr lang="es-MX" dirty="0" err="1" smtClean="0"/>
              <a:t>estimating</a:t>
            </a:r>
            <a:r>
              <a:rPr lang="es-MX" dirty="0" smtClean="0"/>
              <a:t> </a:t>
            </a:r>
            <a:r>
              <a:rPr lang="es-MX" dirty="0" err="1" smtClean="0"/>
              <a:t>the</a:t>
            </a:r>
            <a:r>
              <a:rPr lang="es-MX" dirty="0" smtClean="0"/>
              <a:t> programme </a:t>
            </a:r>
            <a:r>
              <a:rPr lang="es-MX" dirty="0" err="1" smtClean="0"/>
              <a:t>effect</a:t>
            </a:r>
            <a:r>
              <a:rPr lang="es-MX" dirty="0" smtClean="0"/>
              <a:t> </a:t>
            </a:r>
            <a:r>
              <a:rPr lang="es-MX" dirty="0" err="1" smtClean="0"/>
              <a:t>straightforward</a:t>
            </a:r>
            <a:r>
              <a:rPr lang="es-MX" dirty="0" smtClean="0"/>
              <a:t> and </a:t>
            </a:r>
            <a:r>
              <a:rPr lang="es-MX" dirty="0" err="1" smtClean="0"/>
              <a:t>relativley</a:t>
            </a:r>
            <a:r>
              <a:rPr lang="es-MX" dirty="0" smtClean="0"/>
              <a:t> </a:t>
            </a:r>
            <a:r>
              <a:rPr lang="es-MX" dirty="0" err="1" smtClean="0"/>
              <a:t>easy</a:t>
            </a:r>
            <a:r>
              <a:rPr lang="es-MX" dirty="0" smtClean="0"/>
              <a:t>…</a:t>
            </a:r>
          </a:p>
          <a:p>
            <a:pPr>
              <a:defRPr/>
            </a:pPr>
            <a:r>
              <a:rPr lang="es-MX" dirty="0" err="1" smtClean="0"/>
              <a:t>However</a:t>
            </a:r>
            <a:r>
              <a:rPr lang="es-MX" dirty="0" smtClean="0"/>
              <a:t>: </a:t>
            </a:r>
            <a:r>
              <a:rPr lang="es-MX" dirty="0" err="1" smtClean="0"/>
              <a:t>Often</a:t>
            </a:r>
            <a:r>
              <a:rPr lang="es-MX" dirty="0" smtClean="0"/>
              <a:t> </a:t>
            </a:r>
            <a:r>
              <a:rPr lang="es-MX" dirty="0" err="1" smtClean="0"/>
              <a:t>this</a:t>
            </a:r>
            <a:r>
              <a:rPr lang="es-MX" dirty="0" smtClean="0"/>
              <a:t> </a:t>
            </a:r>
            <a:r>
              <a:rPr lang="es-MX" dirty="0" err="1" smtClean="0"/>
              <a:t>is</a:t>
            </a:r>
            <a:r>
              <a:rPr lang="es-MX" dirty="0" smtClean="0"/>
              <a:t> </a:t>
            </a:r>
            <a:r>
              <a:rPr lang="es-MX" dirty="0" err="1" smtClean="0"/>
              <a:t>not</a:t>
            </a:r>
            <a:r>
              <a:rPr lang="es-MX" dirty="0" smtClean="0"/>
              <a:t> </a:t>
            </a:r>
            <a:r>
              <a:rPr lang="es-MX" dirty="0" err="1" smtClean="0"/>
              <a:t>possible</a:t>
            </a:r>
            <a:r>
              <a:rPr lang="es-MX" dirty="0" smtClean="0"/>
              <a:t>, </a:t>
            </a:r>
            <a:r>
              <a:rPr lang="es-MX" dirty="0" err="1" smtClean="0"/>
              <a:t>or</a:t>
            </a:r>
            <a:r>
              <a:rPr lang="es-MX" dirty="0" smtClean="0"/>
              <a:t> </a:t>
            </a:r>
            <a:r>
              <a:rPr lang="es-MX" dirty="0" err="1" smtClean="0"/>
              <a:t>we</a:t>
            </a:r>
            <a:r>
              <a:rPr lang="es-MX" dirty="0" smtClean="0"/>
              <a:t> are </a:t>
            </a:r>
            <a:r>
              <a:rPr lang="es-MX" dirty="0" err="1" smtClean="0"/>
              <a:t>called</a:t>
            </a:r>
            <a:r>
              <a:rPr lang="es-MX" dirty="0" smtClean="0"/>
              <a:t> </a:t>
            </a:r>
            <a:r>
              <a:rPr lang="es-MX" dirty="0" err="1" smtClean="0"/>
              <a:t>to</a:t>
            </a:r>
            <a:r>
              <a:rPr lang="es-MX" dirty="0" smtClean="0"/>
              <a:t> </a:t>
            </a:r>
            <a:r>
              <a:rPr lang="es-MX" dirty="0" err="1" smtClean="0"/>
              <a:t>evaluate</a:t>
            </a:r>
            <a:r>
              <a:rPr lang="es-MX" dirty="0" smtClean="0"/>
              <a:t> once </a:t>
            </a:r>
            <a:r>
              <a:rPr lang="es-MX" dirty="0" err="1" smtClean="0"/>
              <a:t>the</a:t>
            </a:r>
            <a:r>
              <a:rPr lang="es-MX" dirty="0" smtClean="0"/>
              <a:t> programme </a:t>
            </a:r>
            <a:r>
              <a:rPr lang="es-MX" dirty="0" err="1" smtClean="0"/>
              <a:t>is</a:t>
            </a:r>
            <a:r>
              <a:rPr lang="es-MX" dirty="0" smtClean="0"/>
              <a:t> </a:t>
            </a:r>
            <a:r>
              <a:rPr lang="es-MX" dirty="0" err="1" smtClean="0"/>
              <a:t>running</a:t>
            </a:r>
            <a:r>
              <a:rPr lang="es-MX" dirty="0" smtClean="0"/>
              <a:t>…</a:t>
            </a:r>
          </a:p>
          <a:p>
            <a:pPr>
              <a:defRPr/>
            </a:pPr>
            <a:r>
              <a:rPr lang="es-MX" dirty="0" err="1" smtClean="0"/>
              <a:t>What</a:t>
            </a:r>
            <a:r>
              <a:rPr lang="es-MX" dirty="0" smtClean="0"/>
              <a:t> </a:t>
            </a:r>
            <a:r>
              <a:rPr lang="es-MX" dirty="0" err="1" smtClean="0"/>
              <a:t>to</a:t>
            </a:r>
            <a:r>
              <a:rPr lang="es-MX" dirty="0" smtClean="0"/>
              <a:t> do? </a:t>
            </a:r>
            <a:r>
              <a:rPr lang="es-MX" dirty="0" err="1" smtClean="0"/>
              <a:t>We</a:t>
            </a:r>
            <a:r>
              <a:rPr lang="es-MX" dirty="0" smtClean="0"/>
              <a:t> </a:t>
            </a:r>
            <a:r>
              <a:rPr lang="es-MX" dirty="0" err="1" smtClean="0"/>
              <a:t>always</a:t>
            </a:r>
            <a:r>
              <a:rPr lang="es-MX" dirty="0" smtClean="0"/>
              <a:t> </a:t>
            </a:r>
            <a:r>
              <a:rPr lang="es-MX" dirty="0" err="1" smtClean="0"/>
              <a:t>need</a:t>
            </a:r>
            <a:r>
              <a:rPr lang="es-MX" dirty="0" smtClean="0"/>
              <a:t> </a:t>
            </a:r>
            <a:r>
              <a:rPr lang="es-MX" dirty="0" err="1" smtClean="0"/>
              <a:t>to</a:t>
            </a:r>
            <a:r>
              <a:rPr lang="es-MX" dirty="0" smtClean="0"/>
              <a:t> look </a:t>
            </a:r>
            <a:r>
              <a:rPr lang="es-MX" dirty="0" err="1" smtClean="0"/>
              <a:t>for</a:t>
            </a:r>
            <a:r>
              <a:rPr lang="es-MX" dirty="0" smtClean="0"/>
              <a:t> </a:t>
            </a:r>
            <a:r>
              <a:rPr lang="es-MX" dirty="0" err="1" smtClean="0"/>
              <a:t>the</a:t>
            </a:r>
            <a:r>
              <a:rPr lang="es-MX" dirty="0" smtClean="0"/>
              <a:t> </a:t>
            </a:r>
            <a:r>
              <a:rPr lang="es-MX" dirty="0" err="1" smtClean="0"/>
              <a:t>best</a:t>
            </a:r>
            <a:r>
              <a:rPr lang="es-MX" dirty="0" smtClean="0"/>
              <a:t> </a:t>
            </a:r>
            <a:r>
              <a:rPr lang="es-MX" dirty="0" err="1" smtClean="0"/>
              <a:t>possible</a:t>
            </a:r>
            <a:r>
              <a:rPr lang="es-MX" dirty="0" smtClean="0"/>
              <a:t> proxy of </a:t>
            </a:r>
            <a:r>
              <a:rPr lang="es-MX" dirty="0" err="1" smtClean="0"/>
              <a:t>the</a:t>
            </a:r>
            <a:r>
              <a:rPr lang="es-MX" dirty="0" smtClean="0"/>
              <a:t> </a:t>
            </a:r>
            <a:r>
              <a:rPr lang="es-MX" dirty="0" err="1" smtClean="0"/>
              <a:t>counterfactual</a:t>
            </a:r>
            <a:endParaRPr lang="es-MX"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p:cNvSpPr txBox="1">
            <a:spLocks noChangeArrowheads="1"/>
          </p:cNvSpPr>
          <p:nvPr/>
        </p:nvSpPr>
        <p:spPr>
          <a:xfrm>
            <a:off x="428625" y="304800"/>
            <a:ext cx="8429625" cy="5072063"/>
          </a:xfrm>
          <a:prstGeom prst="rect">
            <a:avLst/>
          </a:prstGeom>
        </p:spPr>
        <p:txBody>
          <a:bodyPr/>
          <a:lstStyle/>
          <a:p>
            <a:pPr marL="342900" indent="-342900">
              <a:lnSpc>
                <a:spcPct val="90000"/>
              </a:lnSpc>
              <a:spcBef>
                <a:spcPts val="600"/>
              </a:spcBef>
              <a:spcAft>
                <a:spcPts val="1200"/>
              </a:spcAft>
              <a:buFontTx/>
              <a:buChar char="•"/>
              <a:defRPr/>
            </a:pPr>
            <a:r>
              <a:rPr lang="es-MX" sz="3600" kern="0" dirty="0">
                <a:latin typeface="+mn-lt"/>
                <a:cs typeface="+mn-cs"/>
              </a:rPr>
              <a:t>psmatch2</a:t>
            </a:r>
            <a:r>
              <a:rPr lang="es-MX" sz="2800" kern="0" dirty="0">
                <a:latin typeface="+mn-lt"/>
                <a:cs typeface="+mn-cs"/>
              </a:rPr>
              <a:t>:</a:t>
            </a:r>
          </a:p>
          <a:p>
            <a:pPr marL="342900" indent="-342900">
              <a:lnSpc>
                <a:spcPct val="90000"/>
              </a:lnSpc>
              <a:spcBef>
                <a:spcPts val="600"/>
              </a:spcBef>
              <a:spcAft>
                <a:spcPts val="1200"/>
              </a:spcAft>
              <a:defRPr/>
            </a:pPr>
            <a:r>
              <a:rPr lang="es-MX" sz="2800" kern="0" dirty="0">
                <a:latin typeface="Courier" pitchFamily="49" charset="0"/>
                <a:cs typeface="+mn-cs"/>
              </a:rPr>
              <a:t>	</a:t>
            </a:r>
            <a:r>
              <a:rPr lang="es-MX" sz="2800" i="1" u="sng" kern="0" dirty="0" err="1">
                <a:latin typeface="+mn-lt"/>
              </a:rPr>
              <a:t>advantages</a:t>
            </a:r>
            <a:r>
              <a:rPr lang="es-MX" sz="2800" u="sng" kern="0" dirty="0">
                <a:latin typeface="+mn-lt"/>
              </a:rPr>
              <a:t>:</a:t>
            </a:r>
            <a:r>
              <a:rPr lang="es-MX" sz="2800" kern="0" dirty="0">
                <a:latin typeface="+mn-lt"/>
              </a:rPr>
              <a:t> </a:t>
            </a:r>
            <a:r>
              <a:rPr lang="es-MX" sz="2800" kern="0" dirty="0" err="1">
                <a:latin typeface="+mn-lt"/>
              </a:rPr>
              <a:t>several</a:t>
            </a:r>
            <a:r>
              <a:rPr lang="es-MX" sz="2800" kern="0" dirty="0">
                <a:latin typeface="+mn-lt"/>
              </a:rPr>
              <a:t> </a:t>
            </a:r>
            <a:r>
              <a:rPr lang="es-MX" sz="2800" kern="0" dirty="0" err="1">
                <a:latin typeface="+mn-lt"/>
              </a:rPr>
              <a:t>possible</a:t>
            </a:r>
            <a:r>
              <a:rPr lang="es-MX" sz="2800" kern="0" dirty="0">
                <a:latin typeface="+mn-lt"/>
              </a:rPr>
              <a:t> </a:t>
            </a:r>
            <a:r>
              <a:rPr lang="es-MX" sz="2800" kern="0" dirty="0" err="1">
                <a:latin typeface="+mn-lt"/>
              </a:rPr>
              <a:t>matching</a:t>
            </a:r>
            <a:r>
              <a:rPr lang="es-MX" sz="2800" kern="0" dirty="0">
                <a:latin typeface="+mn-lt"/>
              </a:rPr>
              <a:t> </a:t>
            </a:r>
            <a:r>
              <a:rPr lang="es-MX" sz="2800" kern="0" dirty="0" err="1">
                <a:latin typeface="+mn-lt"/>
              </a:rPr>
              <a:t>algorithms</a:t>
            </a:r>
            <a:endParaRPr lang="es-MX" sz="2800" kern="0" dirty="0">
              <a:latin typeface="+mn-lt"/>
            </a:endParaRPr>
          </a:p>
          <a:p>
            <a:pPr marL="342900" indent="-342900">
              <a:lnSpc>
                <a:spcPct val="90000"/>
              </a:lnSpc>
              <a:spcBef>
                <a:spcPts val="600"/>
              </a:spcBef>
              <a:spcAft>
                <a:spcPts val="1200"/>
              </a:spcAft>
              <a:defRPr/>
            </a:pPr>
            <a:r>
              <a:rPr lang="es-MX" sz="2800" kern="0" dirty="0">
                <a:latin typeface="+mn-lt"/>
              </a:rPr>
              <a:t>	</a:t>
            </a:r>
            <a:r>
              <a:rPr lang="es-MX" sz="2800" i="1" u="sng" kern="0" dirty="0" err="1">
                <a:latin typeface="+mn-lt"/>
              </a:rPr>
              <a:t>disadvantages</a:t>
            </a:r>
            <a:r>
              <a:rPr lang="es-MX" sz="2800" kern="0" dirty="0">
                <a:latin typeface="+mn-lt"/>
              </a:rPr>
              <a:t>: </a:t>
            </a:r>
            <a:r>
              <a:rPr lang="es-MX" sz="2800" kern="0" dirty="0" err="1">
                <a:latin typeface="+mn-lt"/>
              </a:rPr>
              <a:t>needs</a:t>
            </a:r>
            <a:r>
              <a:rPr lang="es-MX" sz="2800" kern="0" dirty="0">
                <a:latin typeface="+mn-lt"/>
              </a:rPr>
              <a:t> </a:t>
            </a:r>
            <a:r>
              <a:rPr lang="es-MX" sz="2800" kern="0" dirty="0" err="1">
                <a:latin typeface="+mn-lt"/>
              </a:rPr>
              <a:t>to</a:t>
            </a:r>
            <a:r>
              <a:rPr lang="es-MX" sz="2800" kern="0" dirty="0">
                <a:latin typeface="+mn-lt"/>
              </a:rPr>
              <a:t> </a:t>
            </a:r>
            <a:r>
              <a:rPr lang="es-MX" sz="2800" kern="0" dirty="0"/>
              <a:t>use </a:t>
            </a:r>
            <a:r>
              <a:rPr lang="es-MX" sz="2800" i="1" kern="0" dirty="0" err="1">
                <a:latin typeface="+mn-lt"/>
              </a:rPr>
              <a:t>bootstrap</a:t>
            </a:r>
            <a:r>
              <a:rPr lang="es-MX" sz="2800" kern="0" dirty="0">
                <a:latin typeface="+mn-lt"/>
              </a:rPr>
              <a:t> </a:t>
            </a:r>
            <a:r>
              <a:rPr lang="es-MX" sz="2800" kern="0" dirty="0" err="1">
                <a:latin typeface="+mn-lt"/>
              </a:rPr>
              <a:t>to</a:t>
            </a:r>
            <a:r>
              <a:rPr lang="es-MX" sz="2800" kern="0" dirty="0">
                <a:latin typeface="+mn-lt"/>
              </a:rPr>
              <a:t> </a:t>
            </a:r>
            <a:r>
              <a:rPr lang="es-MX" sz="2800" kern="0" dirty="0" err="1">
                <a:latin typeface="+mn-lt"/>
              </a:rPr>
              <a:t>correctly</a:t>
            </a:r>
            <a:r>
              <a:rPr lang="es-MX" sz="2800" kern="0" dirty="0">
                <a:latin typeface="+mn-lt"/>
              </a:rPr>
              <a:t> </a:t>
            </a:r>
            <a:r>
              <a:rPr lang="es-MX" sz="2800" kern="0" dirty="0" err="1">
                <a:latin typeface="+mn-lt"/>
              </a:rPr>
              <a:t>estimate</a:t>
            </a:r>
            <a:r>
              <a:rPr lang="es-MX" sz="2800" kern="0" dirty="0">
                <a:latin typeface="+mn-lt"/>
              </a:rPr>
              <a:t> </a:t>
            </a:r>
            <a:r>
              <a:rPr lang="es-MX" sz="2800" kern="0" dirty="0" err="1">
                <a:latin typeface="+mn-lt"/>
              </a:rPr>
              <a:t>standard</a:t>
            </a:r>
            <a:r>
              <a:rPr lang="es-MX" sz="2800" kern="0" dirty="0">
                <a:latin typeface="+mn-lt"/>
              </a:rPr>
              <a:t> </a:t>
            </a:r>
            <a:r>
              <a:rPr lang="es-MX" sz="2800" kern="0" dirty="0" err="1">
                <a:latin typeface="+mn-lt"/>
              </a:rPr>
              <a:t>errors</a:t>
            </a:r>
            <a:endParaRPr lang="es-MX" sz="2800" kern="0" dirty="0">
              <a:latin typeface="+mn-lt"/>
            </a:endParaRPr>
          </a:p>
          <a:p>
            <a:pPr marL="342900" indent="-342900">
              <a:lnSpc>
                <a:spcPct val="90000"/>
              </a:lnSpc>
              <a:spcBef>
                <a:spcPts val="0"/>
              </a:spcBef>
              <a:spcAft>
                <a:spcPts val="0"/>
              </a:spcAft>
              <a:defRPr/>
            </a:pPr>
            <a:endParaRPr lang="es-MX" sz="2800" kern="0" dirty="0">
              <a:latin typeface="+mn-lt"/>
            </a:endParaRPr>
          </a:p>
          <a:p>
            <a:pPr marL="342900" indent="-342900">
              <a:lnSpc>
                <a:spcPct val="90000"/>
              </a:lnSpc>
              <a:spcBef>
                <a:spcPts val="600"/>
              </a:spcBef>
              <a:spcAft>
                <a:spcPts val="1200"/>
              </a:spcAft>
              <a:buFontTx/>
              <a:buChar char="•"/>
              <a:defRPr/>
            </a:pPr>
            <a:r>
              <a:rPr lang="es-MX" sz="3600" kern="0" dirty="0" err="1">
                <a:latin typeface="+mn-lt"/>
                <a:cs typeface="+mn-cs"/>
              </a:rPr>
              <a:t>nnmatch</a:t>
            </a:r>
            <a:r>
              <a:rPr lang="es-MX" sz="3600" kern="0" dirty="0">
                <a:latin typeface="+mn-lt"/>
                <a:cs typeface="+mn-cs"/>
              </a:rPr>
              <a:t>:</a:t>
            </a:r>
          </a:p>
          <a:p>
            <a:pPr marL="342900" indent="-342900">
              <a:lnSpc>
                <a:spcPct val="90000"/>
              </a:lnSpc>
              <a:spcBef>
                <a:spcPts val="600"/>
              </a:spcBef>
              <a:spcAft>
                <a:spcPts val="1200"/>
              </a:spcAft>
              <a:defRPr/>
            </a:pPr>
            <a:r>
              <a:rPr lang="es-MX" sz="2800" kern="0" dirty="0">
                <a:latin typeface="Courier" pitchFamily="49" charset="0"/>
                <a:cs typeface="+mn-cs"/>
              </a:rPr>
              <a:t>	</a:t>
            </a:r>
            <a:r>
              <a:rPr lang="es-MX" sz="2800" i="1" u="sng" kern="0" dirty="0"/>
              <a:t> </a:t>
            </a:r>
            <a:r>
              <a:rPr lang="es-MX" sz="2800" i="1" u="sng" kern="0" dirty="0" err="1"/>
              <a:t>advantages</a:t>
            </a:r>
            <a:r>
              <a:rPr lang="es-MX" sz="2800" u="sng" kern="0" dirty="0"/>
              <a:t>: </a:t>
            </a:r>
            <a:r>
              <a:rPr lang="es-MX" sz="2800" u="sng" kern="0" dirty="0" err="1"/>
              <a:t>Exact</a:t>
            </a:r>
            <a:r>
              <a:rPr lang="es-MX" sz="2800" u="sng" kern="0" dirty="0"/>
              <a:t> </a:t>
            </a:r>
            <a:r>
              <a:rPr lang="es-MX" sz="2800" u="sng" kern="0" dirty="0" err="1"/>
              <a:t>estimation</a:t>
            </a:r>
            <a:r>
              <a:rPr lang="es-MX" sz="2800" u="sng" kern="0" dirty="0"/>
              <a:t> of </a:t>
            </a:r>
            <a:r>
              <a:rPr lang="es-MX" sz="2800" u="sng" kern="0" dirty="0" err="1"/>
              <a:t>the</a:t>
            </a:r>
            <a:r>
              <a:rPr lang="es-MX" sz="2800" u="sng" kern="0" dirty="0"/>
              <a:t> </a:t>
            </a:r>
            <a:r>
              <a:rPr lang="es-MX" sz="2800" u="sng" kern="0" dirty="0" err="1"/>
              <a:t>standard</a:t>
            </a:r>
            <a:r>
              <a:rPr lang="es-MX" sz="2800" u="sng" kern="0" dirty="0"/>
              <a:t> error</a:t>
            </a:r>
            <a:endParaRPr lang="es-MX" sz="2800" kern="0" dirty="0"/>
          </a:p>
          <a:p>
            <a:pPr marL="342900" indent="-342900">
              <a:lnSpc>
                <a:spcPct val="90000"/>
              </a:lnSpc>
              <a:spcBef>
                <a:spcPts val="600"/>
              </a:spcBef>
              <a:spcAft>
                <a:spcPts val="1200"/>
              </a:spcAft>
              <a:defRPr/>
            </a:pPr>
            <a:r>
              <a:rPr lang="es-MX" sz="2800" kern="0" dirty="0"/>
              <a:t>	</a:t>
            </a:r>
            <a:r>
              <a:rPr lang="es-MX" sz="2800" i="1" u="sng" kern="0" dirty="0" err="1"/>
              <a:t>disadvantages</a:t>
            </a:r>
            <a:r>
              <a:rPr lang="es-MX" sz="2800" i="1" u="sng" kern="0" dirty="0"/>
              <a:t> </a:t>
            </a:r>
            <a:r>
              <a:rPr lang="es-MX" sz="2800" kern="0" dirty="0"/>
              <a:t>:  </a:t>
            </a:r>
            <a:r>
              <a:rPr lang="es-MX" sz="2800" kern="0" dirty="0" err="1"/>
              <a:t>Only</a:t>
            </a:r>
            <a:r>
              <a:rPr lang="es-MX" sz="2800" kern="0" dirty="0"/>
              <a:t> </a:t>
            </a:r>
            <a:r>
              <a:rPr lang="es-MX" sz="2800" kern="0" dirty="0" err="1"/>
              <a:t>matches</a:t>
            </a:r>
            <a:r>
              <a:rPr lang="es-MX" sz="2800" kern="0" dirty="0"/>
              <a:t> </a:t>
            </a:r>
            <a:r>
              <a:rPr lang="es-MX" sz="2800" kern="0" dirty="0" err="1"/>
              <a:t>using</a:t>
            </a:r>
            <a:r>
              <a:rPr lang="es-MX" sz="2800" kern="0" dirty="0"/>
              <a:t> </a:t>
            </a:r>
            <a:r>
              <a:rPr lang="es-MX" sz="2800" kern="0" dirty="0" err="1"/>
              <a:t>the</a:t>
            </a:r>
            <a:r>
              <a:rPr lang="es-MX" sz="2800" kern="0" dirty="0"/>
              <a:t> </a:t>
            </a:r>
            <a:r>
              <a:rPr lang="es-MX" sz="2800" i="1" kern="0" dirty="0" err="1"/>
              <a:t>nearest</a:t>
            </a:r>
            <a:r>
              <a:rPr lang="es-MX" sz="2800" i="1" kern="0" dirty="0"/>
              <a:t> </a:t>
            </a:r>
            <a:r>
              <a:rPr lang="es-MX" sz="2800" i="1" kern="0" dirty="0" err="1"/>
              <a:t>neighbour</a:t>
            </a:r>
            <a:r>
              <a:rPr lang="es-MX" sz="2800" i="1" kern="0" dirty="0"/>
              <a:t> </a:t>
            </a:r>
            <a:r>
              <a:rPr lang="es-MX" sz="2800" kern="0" dirty="0" err="1"/>
              <a:t>algorithm</a:t>
            </a:r>
            <a:endParaRPr lang="es-MX" sz="2800" kern="0" dirty="0"/>
          </a:p>
          <a:p>
            <a:pPr marL="342900" indent="-342900">
              <a:lnSpc>
                <a:spcPct val="90000"/>
              </a:lnSpc>
              <a:spcBef>
                <a:spcPts val="600"/>
              </a:spcBef>
              <a:spcAft>
                <a:spcPts val="1200"/>
              </a:spcAft>
              <a:defRPr/>
            </a:pPr>
            <a:endParaRPr lang="es-MX" sz="3200" kern="0" dirty="0">
              <a:latin typeface="Courier New" pitchFamily="49" charset="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ox(in)">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ox(in)">
                                      <p:cBhvr>
                                        <p:cTn id="15" dur="500"/>
                                        <p:tgtEl>
                                          <p:spTgt spid="3">
                                            <p:txEl>
                                              <p:pRg st="4" end="4"/>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box(in)">
                                      <p:cBhvr>
                                        <p:cTn id="18" dur="500"/>
                                        <p:tgtEl>
                                          <p:spTgt spid="3">
                                            <p:txEl>
                                              <p:pRg st="5" end="5"/>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box(in)">
                                      <p:cBhvr>
                                        <p:cTn id="2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1 Título"/>
          <p:cNvSpPr>
            <a:spLocks noGrp="1"/>
          </p:cNvSpPr>
          <p:nvPr>
            <p:ph type="title"/>
          </p:nvPr>
        </p:nvSpPr>
        <p:spPr>
          <a:xfrm>
            <a:off x="285750" y="285750"/>
            <a:ext cx="8229600" cy="868363"/>
          </a:xfrm>
        </p:spPr>
        <p:txBody>
          <a:bodyPr/>
          <a:lstStyle/>
          <a:p>
            <a:r>
              <a:rPr lang="es-MX" sz="3800" smtClean="0"/>
              <a:t>Sample balance </a:t>
            </a:r>
          </a:p>
        </p:txBody>
      </p:sp>
      <p:sp>
        <p:nvSpPr>
          <p:cNvPr id="3" name="2 CuadroTexto"/>
          <p:cNvSpPr txBox="1">
            <a:spLocks noChangeArrowheads="1"/>
          </p:cNvSpPr>
          <p:nvPr/>
        </p:nvSpPr>
        <p:spPr bwMode="auto">
          <a:xfrm>
            <a:off x="357188" y="1454150"/>
            <a:ext cx="8501062" cy="3108325"/>
          </a:xfrm>
          <a:prstGeom prst="rect">
            <a:avLst/>
          </a:prstGeom>
          <a:noFill/>
          <a:ln w="9525">
            <a:noFill/>
            <a:miter lim="800000"/>
            <a:headEnd/>
            <a:tailEnd/>
          </a:ln>
        </p:spPr>
        <p:txBody>
          <a:bodyPr>
            <a:spAutoFit/>
          </a:bodyPr>
          <a:lstStyle/>
          <a:p>
            <a:pPr>
              <a:spcAft>
                <a:spcPts val="1200"/>
              </a:spcAft>
              <a:buFont typeface="Arial" charset="0"/>
              <a:buChar char="•"/>
            </a:pPr>
            <a:r>
              <a:rPr lang="es-MX" sz="2400"/>
              <a:t> After matching we need to check if …</a:t>
            </a:r>
          </a:p>
          <a:p>
            <a:pPr lvl="1">
              <a:spcAft>
                <a:spcPts val="1200"/>
              </a:spcAft>
              <a:buFont typeface="Arial" charset="0"/>
              <a:buChar char="•"/>
            </a:pPr>
            <a:r>
              <a:rPr lang="es-MX" sz="2400"/>
              <a:t> The average values of X are approximately equal in the treatment &amp; control groups. This is supposed to verify the </a:t>
            </a:r>
            <a:r>
              <a:rPr lang="es-MX" sz="2400" i="1"/>
              <a:t>Conditional Independence Assumption.</a:t>
            </a:r>
          </a:p>
          <a:p>
            <a:pPr lvl="1">
              <a:spcAft>
                <a:spcPts val="1200"/>
              </a:spcAft>
              <a:buFont typeface="Arial" charset="0"/>
              <a:buChar char="•"/>
            </a:pPr>
            <a:r>
              <a:rPr lang="es-MX" sz="2400"/>
              <a:t> In STATA we have:</a:t>
            </a:r>
          </a:p>
          <a:p>
            <a:pPr lvl="2">
              <a:spcAft>
                <a:spcPts val="1200"/>
              </a:spcAft>
              <a:buFont typeface="Wingdings" pitchFamily="2" charset="2"/>
              <a:buChar char="ü"/>
            </a:pPr>
            <a:r>
              <a:rPr lang="en-US" sz="2400">
                <a:latin typeface="Courier New" pitchFamily="49" charset="0"/>
              </a:rPr>
              <a:t> </a:t>
            </a:r>
            <a:r>
              <a:rPr lang="en-US" sz="2200">
                <a:latin typeface="Courier New" pitchFamily="49" charset="0"/>
              </a:rPr>
              <a:t>pstest x1 x2 x3, t(d) ps(pscore) support(varname)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ox(in)">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1 Título"/>
          <p:cNvSpPr>
            <a:spLocks noGrp="1"/>
          </p:cNvSpPr>
          <p:nvPr>
            <p:ph type="title"/>
          </p:nvPr>
        </p:nvSpPr>
        <p:spPr>
          <a:xfrm>
            <a:off x="357188" y="76200"/>
            <a:ext cx="8229600" cy="868363"/>
          </a:xfrm>
        </p:spPr>
        <p:txBody>
          <a:bodyPr/>
          <a:lstStyle/>
          <a:p>
            <a:r>
              <a:rPr lang="es-MX" sz="3800" smtClean="0"/>
              <a:t>Issues to have in mind</a:t>
            </a:r>
          </a:p>
        </p:txBody>
      </p:sp>
      <p:sp>
        <p:nvSpPr>
          <p:cNvPr id="3" name="Rectangle 3"/>
          <p:cNvSpPr txBox="1">
            <a:spLocks noChangeArrowheads="1"/>
          </p:cNvSpPr>
          <p:nvPr/>
        </p:nvSpPr>
        <p:spPr>
          <a:xfrm>
            <a:off x="285750" y="914400"/>
            <a:ext cx="8501063" cy="5357813"/>
          </a:xfrm>
          <a:prstGeom prst="rect">
            <a:avLst/>
          </a:prstGeom>
        </p:spPr>
        <p:txBody>
          <a:bodyPr/>
          <a:lstStyle/>
          <a:p>
            <a:pPr marL="342900" indent="-342900">
              <a:lnSpc>
                <a:spcPct val="90000"/>
              </a:lnSpc>
              <a:spcBef>
                <a:spcPct val="20000"/>
              </a:spcBef>
              <a:buFontTx/>
              <a:buChar char="•"/>
              <a:defRPr/>
            </a:pPr>
            <a:r>
              <a:rPr lang="es-MX" sz="3200" kern="0" dirty="0" err="1">
                <a:latin typeface="+mn-lt"/>
                <a:cs typeface="+mn-cs"/>
              </a:rPr>
              <a:t>Number</a:t>
            </a:r>
            <a:r>
              <a:rPr lang="es-MX" sz="3200" kern="0" dirty="0">
                <a:latin typeface="+mn-lt"/>
                <a:cs typeface="+mn-cs"/>
              </a:rPr>
              <a:t> of </a:t>
            </a:r>
            <a:r>
              <a:rPr lang="es-MX" sz="3200" kern="0" dirty="0" err="1">
                <a:latin typeface="+mn-lt"/>
                <a:cs typeface="+mn-cs"/>
              </a:rPr>
              <a:t>pairs</a:t>
            </a:r>
            <a:r>
              <a:rPr lang="es-MX" sz="3200" kern="0" dirty="0">
                <a:latin typeface="+mn-lt"/>
                <a:cs typeface="+mn-cs"/>
              </a:rPr>
              <a:t>:</a:t>
            </a:r>
          </a:p>
          <a:p>
            <a:pPr marL="742950" lvl="1" indent="-285750">
              <a:lnSpc>
                <a:spcPct val="90000"/>
              </a:lnSpc>
              <a:spcBef>
                <a:spcPct val="20000"/>
              </a:spcBef>
              <a:buFontTx/>
              <a:buChar char="–"/>
              <a:defRPr/>
            </a:pPr>
            <a:r>
              <a:rPr lang="es-MX" sz="2800" kern="0" dirty="0">
                <a:latin typeface="+mn-lt"/>
              </a:rPr>
              <a:t>More </a:t>
            </a:r>
            <a:r>
              <a:rPr lang="es-MX" sz="2800" kern="0" dirty="0" err="1">
                <a:latin typeface="+mn-lt"/>
              </a:rPr>
              <a:t>pairs</a:t>
            </a:r>
            <a:r>
              <a:rPr lang="es-MX" sz="2800" kern="0" dirty="0">
                <a:latin typeface="+mn-lt"/>
              </a:rPr>
              <a:t>:</a:t>
            </a:r>
          </a:p>
          <a:p>
            <a:pPr marL="1143000" lvl="2" indent="-228600">
              <a:lnSpc>
                <a:spcPct val="90000"/>
              </a:lnSpc>
              <a:spcBef>
                <a:spcPct val="20000"/>
              </a:spcBef>
              <a:buFontTx/>
              <a:buChar char="•"/>
              <a:defRPr/>
            </a:pPr>
            <a:r>
              <a:rPr lang="es-MX" kern="0" dirty="0">
                <a:latin typeface="+mn-lt"/>
              </a:rPr>
              <a:t>↑ </a:t>
            </a:r>
            <a:r>
              <a:rPr lang="es-MX" sz="2000" b="1" kern="0" dirty="0" err="1"/>
              <a:t>bias</a:t>
            </a:r>
            <a:endParaRPr lang="es-MX" sz="2000" b="1" kern="0" dirty="0">
              <a:latin typeface="+mn-lt"/>
            </a:endParaRPr>
          </a:p>
          <a:p>
            <a:pPr marL="1143000" lvl="2" indent="-228600">
              <a:lnSpc>
                <a:spcPct val="90000"/>
              </a:lnSpc>
              <a:spcBef>
                <a:spcPct val="20000"/>
              </a:spcBef>
              <a:buFontTx/>
              <a:buChar char="•"/>
              <a:defRPr/>
            </a:pPr>
            <a:r>
              <a:rPr lang="es-MX" sz="2000" b="1" kern="0" dirty="0">
                <a:latin typeface="+mn-lt"/>
              </a:rPr>
              <a:t>↓ </a:t>
            </a:r>
            <a:r>
              <a:rPr lang="es-MX" sz="2000" b="1" kern="0" dirty="0" err="1">
                <a:latin typeface="+mn-lt"/>
              </a:rPr>
              <a:t>variance</a:t>
            </a:r>
            <a:r>
              <a:rPr lang="es-MX" sz="2000" b="1" kern="0" dirty="0">
                <a:latin typeface="+mn-lt"/>
              </a:rPr>
              <a:t> </a:t>
            </a:r>
          </a:p>
          <a:p>
            <a:pPr marL="1143000" lvl="2" indent="-228600">
              <a:lnSpc>
                <a:spcPct val="90000"/>
              </a:lnSpc>
              <a:spcBef>
                <a:spcPct val="20000"/>
              </a:spcBef>
              <a:defRPr/>
            </a:pPr>
            <a:endParaRPr lang="es-MX" sz="2000" b="1" kern="0" dirty="0">
              <a:latin typeface="+mn-lt"/>
            </a:endParaRPr>
          </a:p>
          <a:p>
            <a:pPr marL="742950" lvl="1" indent="-285750">
              <a:lnSpc>
                <a:spcPct val="90000"/>
              </a:lnSpc>
              <a:spcBef>
                <a:spcPct val="20000"/>
              </a:spcBef>
              <a:buFontTx/>
              <a:buChar char="–"/>
              <a:defRPr/>
            </a:pPr>
            <a:r>
              <a:rPr lang="es-MX" sz="2800" i="1" kern="0" dirty="0" err="1">
                <a:latin typeface="+mn-lt"/>
              </a:rPr>
              <a:t>Replacement</a:t>
            </a:r>
            <a:r>
              <a:rPr lang="es-MX" sz="2800" i="1" kern="0" dirty="0"/>
              <a:t>:</a:t>
            </a:r>
            <a:endParaRPr lang="es-MX" sz="2800" kern="0" dirty="0">
              <a:latin typeface="+mn-lt"/>
            </a:endParaRPr>
          </a:p>
          <a:p>
            <a:pPr marL="1143000" lvl="2" indent="-228600">
              <a:lnSpc>
                <a:spcPct val="90000"/>
              </a:lnSpc>
              <a:spcBef>
                <a:spcPct val="20000"/>
              </a:spcBef>
              <a:buFontTx/>
              <a:buChar char="•"/>
              <a:defRPr/>
            </a:pPr>
            <a:r>
              <a:rPr lang="es-MX" kern="0" dirty="0">
                <a:latin typeface="+mn-lt"/>
              </a:rPr>
              <a:t> </a:t>
            </a:r>
            <a:r>
              <a:rPr lang="es-MX" kern="0" dirty="0" err="1">
                <a:latin typeface="+mn-lt"/>
              </a:rPr>
              <a:t>with</a:t>
            </a:r>
            <a:r>
              <a:rPr lang="es-MX" kern="0" dirty="0">
                <a:latin typeface="+mn-lt"/>
              </a:rPr>
              <a:t>: </a:t>
            </a:r>
          </a:p>
          <a:p>
            <a:pPr marL="1600200" lvl="3" indent="-228600">
              <a:lnSpc>
                <a:spcPct val="90000"/>
              </a:lnSpc>
              <a:spcBef>
                <a:spcPct val="20000"/>
              </a:spcBef>
              <a:buFontTx/>
              <a:buChar char="–"/>
              <a:defRPr/>
            </a:pPr>
            <a:r>
              <a:rPr lang="es-MX" sz="2000" dirty="0"/>
              <a:t>↑ </a:t>
            </a:r>
            <a:r>
              <a:rPr lang="es-MX" sz="2000" b="1" dirty="0" err="1"/>
              <a:t>variance</a:t>
            </a:r>
            <a:endParaRPr lang="es-MX" sz="2000" b="1" kern="0" dirty="0">
              <a:latin typeface="+mn-lt"/>
            </a:endParaRPr>
          </a:p>
          <a:p>
            <a:pPr marL="1600200" lvl="3" indent="-228600">
              <a:lnSpc>
                <a:spcPct val="90000"/>
              </a:lnSpc>
              <a:spcBef>
                <a:spcPct val="20000"/>
              </a:spcBef>
              <a:buFontTx/>
              <a:buChar char="–"/>
              <a:defRPr/>
            </a:pPr>
            <a:r>
              <a:rPr lang="es-MX" sz="2000" kern="0" dirty="0">
                <a:latin typeface="+mn-lt"/>
              </a:rPr>
              <a:t>↓ </a:t>
            </a:r>
            <a:r>
              <a:rPr lang="es-MX" sz="2000" b="1" kern="0" dirty="0" err="1"/>
              <a:t>bias</a:t>
            </a:r>
            <a:endParaRPr lang="es-MX" sz="2000" b="1" kern="0" dirty="0">
              <a:latin typeface="+mn-lt"/>
            </a:endParaRPr>
          </a:p>
          <a:p>
            <a:pPr marL="1600200" lvl="3" indent="-228600">
              <a:lnSpc>
                <a:spcPct val="90000"/>
              </a:lnSpc>
              <a:spcBef>
                <a:spcPct val="20000"/>
              </a:spcBef>
              <a:buFontTx/>
              <a:buChar char="–"/>
              <a:defRPr/>
            </a:pPr>
            <a:endParaRPr lang="es-MX" sz="2000" b="1" kern="0" dirty="0">
              <a:latin typeface="+mn-lt"/>
            </a:endParaRPr>
          </a:p>
          <a:p>
            <a:pPr marL="1143000" lvl="2" indent="-228600">
              <a:lnSpc>
                <a:spcPct val="90000"/>
              </a:lnSpc>
              <a:spcBef>
                <a:spcPct val="20000"/>
              </a:spcBef>
              <a:buFontTx/>
              <a:buChar char="•"/>
              <a:defRPr/>
            </a:pPr>
            <a:r>
              <a:rPr lang="es-MX" kern="0" dirty="0" err="1">
                <a:latin typeface="+mn-lt"/>
              </a:rPr>
              <a:t>without</a:t>
            </a:r>
            <a:r>
              <a:rPr lang="es-MX" kern="0" dirty="0">
                <a:latin typeface="+mn-lt"/>
              </a:rPr>
              <a:t> :</a:t>
            </a:r>
          </a:p>
          <a:p>
            <a:pPr marL="1600200" lvl="3" indent="-228600">
              <a:lnSpc>
                <a:spcPct val="90000"/>
              </a:lnSpc>
              <a:spcBef>
                <a:spcPct val="20000"/>
              </a:spcBef>
              <a:buFontTx/>
              <a:buChar char="–"/>
              <a:defRPr/>
            </a:pPr>
            <a:r>
              <a:rPr lang="es-MX" sz="2000" kern="0" dirty="0">
                <a:latin typeface="+mn-lt"/>
              </a:rPr>
              <a:t>↑ </a:t>
            </a:r>
            <a:r>
              <a:rPr lang="es-MX" sz="2000" kern="0" dirty="0" err="1">
                <a:latin typeface="+mn-lt"/>
              </a:rPr>
              <a:t>bias</a:t>
            </a:r>
            <a:endParaRPr lang="es-MX" sz="2000" b="1" kern="0" dirty="0">
              <a:latin typeface="+mn-lt"/>
            </a:endParaRPr>
          </a:p>
          <a:p>
            <a:pPr marL="1600200" lvl="3" indent="-228600">
              <a:lnSpc>
                <a:spcPct val="90000"/>
              </a:lnSpc>
              <a:spcBef>
                <a:spcPct val="20000"/>
              </a:spcBef>
              <a:buFontTx/>
              <a:buChar char="–"/>
              <a:defRPr/>
            </a:pPr>
            <a:r>
              <a:rPr lang="es-MX" sz="2000" kern="0" dirty="0">
                <a:latin typeface="+mn-lt"/>
              </a:rPr>
              <a:t>↓ </a:t>
            </a:r>
            <a:r>
              <a:rPr lang="es-MX" sz="2000" b="1" kern="0" dirty="0" err="1">
                <a:latin typeface="+mn-lt"/>
              </a:rPr>
              <a:t>variance</a:t>
            </a:r>
            <a:endParaRPr lang="es-MX" sz="2000" b="1" kern="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ox(in)">
                                      <p:cBhvr>
                                        <p:cTn id="10" dur="500"/>
                                        <p:tgtEl>
                                          <p:spTgt spid="3">
                                            <p:txEl>
                                              <p:pRg st="2" end="2"/>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ox(in)">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box(in)">
                                      <p:cBhvr>
                                        <p:cTn id="18" dur="500"/>
                                        <p:tgtEl>
                                          <p:spTgt spid="3">
                                            <p:txEl>
                                              <p:pRg st="5" end="5"/>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box(in)">
                                      <p:cBhvr>
                                        <p:cTn id="21" dur="500"/>
                                        <p:tgtEl>
                                          <p:spTgt spid="3">
                                            <p:txEl>
                                              <p:pRg st="6" end="6"/>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box(in)">
                                      <p:cBhvr>
                                        <p:cTn id="24" dur="500"/>
                                        <p:tgtEl>
                                          <p:spTgt spid="3">
                                            <p:txEl>
                                              <p:pRg st="7" end="7"/>
                                            </p:txEl>
                                          </p:spTgt>
                                        </p:tgtEl>
                                      </p:cBhvr>
                                    </p:animEffect>
                                  </p:childTnLst>
                                </p:cTn>
                              </p:par>
                              <p:par>
                                <p:cTn id="25" presetID="4" presetClass="entr" presetSubtype="16"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ox(in)">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box(in)">
                                      <p:cBhvr>
                                        <p:cTn id="32" dur="500"/>
                                        <p:tgtEl>
                                          <p:spTgt spid="3">
                                            <p:txEl>
                                              <p:pRg st="10" end="10"/>
                                            </p:txEl>
                                          </p:spTgt>
                                        </p:tgtEl>
                                      </p:cBhvr>
                                    </p:animEffect>
                                  </p:childTnLst>
                                </p:cTn>
                              </p:par>
                              <p:par>
                                <p:cTn id="33" presetID="4" presetClass="entr" presetSubtype="16"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box(in)">
                                      <p:cBhvr>
                                        <p:cTn id="35" dur="500"/>
                                        <p:tgtEl>
                                          <p:spTgt spid="3">
                                            <p:txEl>
                                              <p:pRg st="11" end="11"/>
                                            </p:txEl>
                                          </p:spTgt>
                                        </p:tgtEl>
                                      </p:cBhvr>
                                    </p:animEffect>
                                  </p:childTnLst>
                                </p:cTn>
                              </p:par>
                              <p:par>
                                <p:cTn id="36" presetID="4" presetClass="entr" presetSubtype="16" fill="hold" nodeType="with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box(in)">
                                      <p:cBhvr>
                                        <p:cTn id="38"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1 Título"/>
          <p:cNvSpPr>
            <a:spLocks noGrp="1"/>
          </p:cNvSpPr>
          <p:nvPr>
            <p:ph type="title"/>
          </p:nvPr>
        </p:nvSpPr>
        <p:spPr>
          <a:xfrm>
            <a:off x="179388" y="188913"/>
            <a:ext cx="8686800" cy="1143000"/>
          </a:xfrm>
        </p:spPr>
        <p:txBody>
          <a:bodyPr/>
          <a:lstStyle/>
          <a:p>
            <a:r>
              <a:rPr lang="es-MX" sz="3800" smtClean="0"/>
              <a:t>Recomendations for a good PSM</a:t>
            </a:r>
          </a:p>
        </p:txBody>
      </p:sp>
      <p:sp>
        <p:nvSpPr>
          <p:cNvPr id="53251" name="2 CuadroTexto"/>
          <p:cNvSpPr txBox="1">
            <a:spLocks noChangeArrowheads="1"/>
          </p:cNvSpPr>
          <p:nvPr/>
        </p:nvSpPr>
        <p:spPr bwMode="auto">
          <a:xfrm>
            <a:off x="539750" y="1412875"/>
            <a:ext cx="8064500" cy="4400550"/>
          </a:xfrm>
          <a:prstGeom prst="rect">
            <a:avLst/>
          </a:prstGeom>
          <a:noFill/>
          <a:ln w="9525">
            <a:noFill/>
            <a:miter lim="800000"/>
            <a:headEnd/>
            <a:tailEnd/>
          </a:ln>
        </p:spPr>
        <p:txBody>
          <a:bodyPr>
            <a:spAutoFit/>
          </a:bodyPr>
          <a:lstStyle/>
          <a:p>
            <a:pPr marL="342900" indent="-342900">
              <a:spcAft>
                <a:spcPts val="1800"/>
              </a:spcAft>
              <a:buFontTx/>
              <a:buAutoNum type="arabicPeriod"/>
            </a:pPr>
            <a:r>
              <a:rPr lang="es-MX" sz="2200"/>
              <a:t>Identify well all the mechanisms that might be affecting participation in the programme.</a:t>
            </a:r>
          </a:p>
          <a:p>
            <a:pPr marL="342900" indent="-342900">
              <a:spcAft>
                <a:spcPts val="1800"/>
              </a:spcAft>
              <a:buFontTx/>
              <a:buAutoNum type="arabicPeriod"/>
            </a:pPr>
            <a:r>
              <a:rPr lang="es-MX" sz="2200"/>
              <a:t>Use the same data source to identify participants &amp; non-participants. </a:t>
            </a:r>
          </a:p>
          <a:p>
            <a:pPr marL="342900" indent="-342900">
              <a:spcAft>
                <a:spcPts val="1800"/>
              </a:spcAft>
              <a:buFontTx/>
              <a:buAutoNum type="arabicPeriod"/>
            </a:pPr>
            <a:r>
              <a:rPr lang="es-MX" sz="2200"/>
              <a:t>Try to identify a sample with a large enough sample of eligibles not participating in the programme. </a:t>
            </a:r>
          </a:p>
          <a:p>
            <a:pPr marL="342900" indent="-342900">
              <a:spcAft>
                <a:spcPts val="1800"/>
              </a:spcAft>
              <a:buFontTx/>
              <a:buAutoNum type="arabicPeriod"/>
            </a:pPr>
            <a:r>
              <a:rPr lang="es-MX" sz="2200"/>
              <a:t>Try to not over-specify the PS model. Ironically a perfect participation prediction is not good! No common support: no matching! </a:t>
            </a:r>
          </a:p>
          <a:p>
            <a:pPr marL="800100" lvl="1" indent="-342900">
              <a:spcAft>
                <a:spcPts val="1800"/>
              </a:spcAft>
            </a:pPr>
            <a:endParaRPr lang="es-MX" sz="22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4" name="1 Título"/>
          <p:cNvSpPr>
            <a:spLocks noGrp="1"/>
          </p:cNvSpPr>
          <p:nvPr>
            <p:ph type="title"/>
          </p:nvPr>
        </p:nvSpPr>
        <p:spPr>
          <a:xfrm>
            <a:off x="357188" y="285750"/>
            <a:ext cx="8229600" cy="1011238"/>
          </a:xfrm>
        </p:spPr>
        <p:txBody>
          <a:bodyPr/>
          <a:lstStyle/>
          <a:p>
            <a:r>
              <a:rPr lang="es-MX" sz="3800" smtClean="0"/>
              <a:t>Advantages of PSM</a:t>
            </a:r>
          </a:p>
        </p:txBody>
      </p:sp>
      <p:sp>
        <p:nvSpPr>
          <p:cNvPr id="3" name="Rectangle 3"/>
          <p:cNvSpPr txBox="1">
            <a:spLocks noChangeArrowheads="1"/>
          </p:cNvSpPr>
          <p:nvPr/>
        </p:nvSpPr>
        <p:spPr>
          <a:xfrm>
            <a:off x="468313" y="1484313"/>
            <a:ext cx="8174037" cy="4321175"/>
          </a:xfrm>
          <a:prstGeom prst="rect">
            <a:avLst/>
          </a:prstGeom>
        </p:spPr>
        <p:txBody>
          <a:bodyPr/>
          <a:lstStyle/>
          <a:p>
            <a:pPr marL="342900" indent="-342900">
              <a:spcBef>
                <a:spcPts val="0"/>
              </a:spcBef>
              <a:spcAft>
                <a:spcPts val="1800"/>
              </a:spcAft>
              <a:buFontTx/>
              <a:buChar char="•"/>
              <a:defRPr/>
            </a:pPr>
            <a:r>
              <a:rPr lang="en-US" sz="2600" kern="0" dirty="0">
                <a:latin typeface="+mn-lt"/>
                <a:cs typeface="+mn-cs"/>
              </a:rPr>
              <a:t>Avoids the linearity assumption required by OLS or other regression models (no functional form is assumed).</a:t>
            </a:r>
          </a:p>
          <a:p>
            <a:pPr marL="342900" indent="-342900">
              <a:spcBef>
                <a:spcPts val="0"/>
              </a:spcBef>
              <a:spcAft>
                <a:spcPts val="1800"/>
              </a:spcAft>
              <a:buFontTx/>
              <a:buChar char="•"/>
              <a:defRPr/>
            </a:pPr>
            <a:r>
              <a:rPr lang="en-US" sz="2600" kern="0" dirty="0">
                <a:latin typeface="+mn-lt"/>
              </a:rPr>
              <a:t>Easy to implement</a:t>
            </a:r>
          </a:p>
          <a:p>
            <a:pPr marL="342900" indent="-342900">
              <a:spcBef>
                <a:spcPts val="0"/>
              </a:spcBef>
              <a:spcAft>
                <a:spcPts val="1800"/>
              </a:spcAft>
              <a:buFontTx/>
              <a:buChar char="•"/>
              <a:defRPr/>
            </a:pPr>
            <a:r>
              <a:rPr lang="en-US" sz="2600" kern="0" dirty="0">
                <a:latin typeface="+mn-lt"/>
              </a:rPr>
              <a:t>Robust</a:t>
            </a:r>
            <a:endParaRPr lang="en-US" sz="2600" kern="0" dirty="0">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1 Título"/>
          <p:cNvSpPr>
            <a:spLocks noGrp="1"/>
          </p:cNvSpPr>
          <p:nvPr>
            <p:ph type="title"/>
          </p:nvPr>
        </p:nvSpPr>
        <p:spPr>
          <a:xfrm>
            <a:off x="357188" y="285750"/>
            <a:ext cx="8229600" cy="1011238"/>
          </a:xfrm>
        </p:spPr>
        <p:txBody>
          <a:bodyPr/>
          <a:lstStyle/>
          <a:p>
            <a:r>
              <a:rPr lang="es-MX" sz="3800" smtClean="0"/>
              <a:t>Disadvantages</a:t>
            </a:r>
          </a:p>
        </p:txBody>
      </p:sp>
      <p:sp>
        <p:nvSpPr>
          <p:cNvPr id="3" name="Rectangle 3"/>
          <p:cNvSpPr txBox="1">
            <a:spLocks noChangeArrowheads="1"/>
          </p:cNvSpPr>
          <p:nvPr/>
        </p:nvSpPr>
        <p:spPr>
          <a:xfrm>
            <a:off x="323850" y="1628775"/>
            <a:ext cx="8501063" cy="4303713"/>
          </a:xfrm>
          <a:prstGeom prst="rect">
            <a:avLst/>
          </a:prstGeom>
        </p:spPr>
        <p:txBody>
          <a:bodyPr/>
          <a:lstStyle/>
          <a:p>
            <a:pPr marL="342900" indent="-342900">
              <a:spcBef>
                <a:spcPct val="20000"/>
              </a:spcBef>
              <a:spcAft>
                <a:spcPts val="1800"/>
              </a:spcAft>
              <a:buFontTx/>
              <a:buChar char="•"/>
              <a:defRPr/>
            </a:pPr>
            <a:r>
              <a:rPr lang="en-US" sz="2600" kern="0" dirty="0">
                <a:latin typeface="+mn-lt"/>
                <a:cs typeface="+mn-cs"/>
              </a:rPr>
              <a:t>Does not deal with </a:t>
            </a:r>
            <a:r>
              <a:rPr lang="en-US" sz="2600" kern="0" dirty="0" err="1">
                <a:latin typeface="+mn-lt"/>
                <a:cs typeface="+mn-cs"/>
              </a:rPr>
              <a:t>unobservables</a:t>
            </a:r>
            <a:endParaRPr lang="en-US" sz="2600" u="sng" kern="0" dirty="0">
              <a:latin typeface="+mn-lt"/>
            </a:endParaRPr>
          </a:p>
          <a:p>
            <a:pPr marL="457200" indent="-457200">
              <a:spcBef>
                <a:spcPct val="20000"/>
              </a:spcBef>
              <a:spcAft>
                <a:spcPts val="1800"/>
              </a:spcAft>
              <a:buFont typeface="Arial" pitchFamily="34" charset="0"/>
              <a:buChar char="•"/>
              <a:defRPr/>
            </a:pPr>
            <a:r>
              <a:rPr lang="en-US" sz="2600" kern="0" dirty="0" smtClean="0">
                <a:latin typeface="+mn-lt"/>
              </a:rPr>
              <a:t>Requires </a:t>
            </a:r>
            <a:r>
              <a:rPr lang="en-US" sz="2600" kern="0" dirty="0">
                <a:latin typeface="+mn-lt"/>
              </a:rPr>
              <a:t>a common support:</a:t>
            </a:r>
          </a:p>
          <a:p>
            <a:pPr marL="800100" lvl="1" indent="-342900">
              <a:spcBef>
                <a:spcPct val="20000"/>
              </a:spcBef>
              <a:spcAft>
                <a:spcPts val="1800"/>
              </a:spcAft>
              <a:buFontTx/>
              <a:buChar char="•"/>
              <a:defRPr/>
            </a:pPr>
            <a:r>
              <a:rPr lang="en-US" sz="2600" kern="0" dirty="0">
                <a:latin typeface="+mn-lt"/>
              </a:rPr>
              <a:t>No common support, no matching </a:t>
            </a:r>
          </a:p>
          <a:p>
            <a:pPr marL="342900" indent="-342900">
              <a:spcBef>
                <a:spcPts val="0"/>
              </a:spcBef>
              <a:spcAft>
                <a:spcPts val="1800"/>
              </a:spcAft>
              <a:buFontTx/>
              <a:buChar char="•"/>
              <a:defRPr/>
            </a:pPr>
            <a:r>
              <a:rPr lang="en-US" sz="2600" kern="0" dirty="0">
                <a:latin typeface="+mn-lt"/>
              </a:rPr>
              <a:t>Requires </a:t>
            </a:r>
            <a:r>
              <a:rPr lang="en-US" sz="2600" b="1" kern="0" dirty="0">
                <a:latin typeface="+mn-lt"/>
              </a:rPr>
              <a:t>a lot </a:t>
            </a:r>
            <a:r>
              <a:rPr lang="en-US" sz="2600" kern="0" dirty="0">
                <a:latin typeface="+mn-lt"/>
              </a:rPr>
              <a:t>of information to model the </a:t>
            </a:r>
            <a:r>
              <a:rPr lang="en-US" sz="2600" kern="0" dirty="0" err="1">
                <a:latin typeface="+mn-lt"/>
              </a:rPr>
              <a:t>parti</a:t>
            </a:r>
            <a:r>
              <a:rPr lang="en-US" sz="2600" kern="0" dirty="0" err="1"/>
              <a:t>cipation</a:t>
            </a:r>
            <a:r>
              <a:rPr lang="en-US" sz="2600" kern="0" dirty="0"/>
              <a:t> process</a:t>
            </a:r>
            <a:endParaRPr lang="en-US" sz="2600" kern="0" dirty="0">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ox(i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ox(in)">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object 5"/>
          <p:cNvSpPr/>
          <p:nvPr/>
        </p:nvSpPr>
        <p:spPr>
          <a:xfrm>
            <a:off x="0" y="1008530"/>
            <a:ext cx="9144000" cy="479473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object 3"/>
          <p:cNvSpPr/>
          <p:nvPr/>
        </p:nvSpPr>
        <p:spPr>
          <a:xfrm>
            <a:off x="1"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10"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6" name="Group 15"/>
          <p:cNvGrpSpPr/>
          <p:nvPr/>
        </p:nvGrpSpPr>
        <p:grpSpPr>
          <a:xfrm>
            <a:off x="4860032" y="5936696"/>
            <a:ext cx="3582897" cy="804672"/>
            <a:chOff x="4932040" y="5948560"/>
            <a:chExt cx="3582897" cy="804672"/>
          </a:xfrm>
        </p:grpSpPr>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1"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42167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1 Título"/>
          <p:cNvSpPr>
            <a:spLocks noGrp="1"/>
          </p:cNvSpPr>
          <p:nvPr>
            <p:ph type="title"/>
          </p:nvPr>
        </p:nvSpPr>
        <p:spPr/>
        <p:txBody>
          <a:bodyPr/>
          <a:lstStyle/>
          <a:p>
            <a:r>
              <a:rPr lang="es-MX" smtClean="0"/>
              <a:t>Matching</a:t>
            </a:r>
          </a:p>
        </p:txBody>
      </p:sp>
      <p:sp>
        <p:nvSpPr>
          <p:cNvPr id="32771" name="2 Marcador de contenido"/>
          <p:cNvSpPr>
            <a:spLocks noGrp="1"/>
          </p:cNvSpPr>
          <p:nvPr>
            <p:ph idx="1"/>
          </p:nvPr>
        </p:nvSpPr>
        <p:spPr/>
        <p:txBody>
          <a:bodyPr/>
          <a:lstStyle/>
          <a:p>
            <a:r>
              <a:rPr lang="es-MX" smtClean="0"/>
              <a:t>Suppose that individuals are voluntarily enrolling (or not enrolling) in a programme. </a:t>
            </a:r>
          </a:p>
          <a:p>
            <a:r>
              <a:rPr lang="es-MX" smtClean="0"/>
              <a:t>It is very likely that those who decide to enroll are very different to those who don’t</a:t>
            </a:r>
          </a:p>
          <a:p>
            <a:r>
              <a:rPr lang="es-MX" smtClean="0"/>
              <a:t>A simple comparison between both groups will surely be very biased. </a:t>
            </a:r>
          </a:p>
          <a:p>
            <a:pPr>
              <a:buFont typeface="Wingdings" pitchFamily="2" charset="2"/>
              <a:buNone/>
            </a:pPr>
            <a:endParaRPr lang="es-MX" smtClean="0"/>
          </a:p>
          <a:p>
            <a:pPr>
              <a:buFont typeface="Wingdings" pitchFamily="2" charset="2"/>
              <a:buNone/>
            </a:pPr>
            <a:endParaRPr lang="es-MX"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r>
              <a:rPr lang="es-MX" smtClean="0"/>
              <a:t>Matching</a:t>
            </a:r>
          </a:p>
        </p:txBody>
      </p:sp>
      <p:sp>
        <p:nvSpPr>
          <p:cNvPr id="3" name="2 Marcador de contenido"/>
          <p:cNvSpPr>
            <a:spLocks noGrp="1"/>
          </p:cNvSpPr>
          <p:nvPr>
            <p:ph idx="1"/>
          </p:nvPr>
        </p:nvSpPr>
        <p:spPr/>
        <p:txBody>
          <a:bodyPr>
            <a:normAutofit fontScale="92500" lnSpcReduction="10000"/>
          </a:bodyPr>
          <a:lstStyle/>
          <a:p>
            <a:pPr>
              <a:defRPr/>
            </a:pPr>
            <a:r>
              <a:rPr lang="es-MX" dirty="0" err="1" smtClean="0"/>
              <a:t>What</a:t>
            </a:r>
            <a:r>
              <a:rPr lang="es-MX" dirty="0" smtClean="0"/>
              <a:t> </a:t>
            </a:r>
            <a:r>
              <a:rPr lang="es-MX" dirty="0" err="1" smtClean="0"/>
              <a:t>to</a:t>
            </a:r>
            <a:r>
              <a:rPr lang="es-MX" dirty="0" smtClean="0"/>
              <a:t> do </a:t>
            </a:r>
            <a:r>
              <a:rPr lang="es-MX" dirty="0" err="1" smtClean="0"/>
              <a:t>then</a:t>
            </a:r>
            <a:r>
              <a:rPr lang="es-MX" dirty="0" smtClean="0"/>
              <a:t>?</a:t>
            </a:r>
          </a:p>
          <a:p>
            <a:pPr lvl="1">
              <a:defRPr/>
            </a:pPr>
            <a:r>
              <a:rPr lang="es-MX" dirty="0" err="1" smtClean="0"/>
              <a:t>Take</a:t>
            </a:r>
            <a:r>
              <a:rPr lang="es-MX" dirty="0" smtClean="0"/>
              <a:t> </a:t>
            </a:r>
            <a:r>
              <a:rPr lang="es-MX" dirty="0" err="1" smtClean="0"/>
              <a:t>one</a:t>
            </a:r>
            <a:r>
              <a:rPr lang="es-MX" dirty="0" smtClean="0"/>
              <a:t> </a:t>
            </a:r>
            <a:r>
              <a:rPr lang="es-MX" dirty="0" err="1" smtClean="0"/>
              <a:t>subject</a:t>
            </a:r>
            <a:r>
              <a:rPr lang="es-MX" dirty="0" smtClean="0"/>
              <a:t> A, </a:t>
            </a:r>
            <a:r>
              <a:rPr lang="es-MX" dirty="0" err="1" smtClean="0"/>
              <a:t>who</a:t>
            </a:r>
            <a:r>
              <a:rPr lang="es-MX" dirty="0" smtClean="0"/>
              <a:t> </a:t>
            </a:r>
            <a:r>
              <a:rPr lang="es-MX" dirty="0" err="1" smtClean="0"/>
              <a:t>enrolled</a:t>
            </a:r>
            <a:r>
              <a:rPr lang="es-MX" dirty="0" smtClean="0"/>
              <a:t>….</a:t>
            </a:r>
          </a:p>
          <a:p>
            <a:pPr lvl="1">
              <a:defRPr/>
            </a:pPr>
            <a:r>
              <a:rPr lang="es-MX" dirty="0" smtClean="0"/>
              <a:t>Look </a:t>
            </a:r>
            <a:r>
              <a:rPr lang="es-MX" dirty="0" err="1" smtClean="0"/>
              <a:t>for</a:t>
            </a:r>
            <a:r>
              <a:rPr lang="es-MX" dirty="0" smtClean="0"/>
              <a:t> </a:t>
            </a:r>
            <a:r>
              <a:rPr lang="es-MX" dirty="0" err="1" smtClean="0"/>
              <a:t>other</a:t>
            </a:r>
            <a:r>
              <a:rPr lang="es-MX" dirty="0" smtClean="0"/>
              <a:t> </a:t>
            </a:r>
            <a:r>
              <a:rPr lang="es-MX" dirty="0" err="1" smtClean="0"/>
              <a:t>subject</a:t>
            </a:r>
            <a:r>
              <a:rPr lang="es-MX" dirty="0" smtClean="0"/>
              <a:t> </a:t>
            </a:r>
            <a:r>
              <a:rPr lang="es-MX" dirty="0" err="1" smtClean="0"/>
              <a:t>who</a:t>
            </a:r>
            <a:r>
              <a:rPr lang="es-MX" dirty="0" smtClean="0"/>
              <a:t> </a:t>
            </a:r>
            <a:r>
              <a:rPr lang="es-MX" dirty="0" err="1" smtClean="0"/>
              <a:t>is</a:t>
            </a:r>
            <a:r>
              <a:rPr lang="es-MX" dirty="0" smtClean="0"/>
              <a:t> </a:t>
            </a:r>
            <a:r>
              <a:rPr lang="es-MX" dirty="0" err="1" smtClean="0"/>
              <a:t>almost</a:t>
            </a:r>
            <a:r>
              <a:rPr lang="es-MX" dirty="0" smtClean="0"/>
              <a:t> </a:t>
            </a:r>
            <a:r>
              <a:rPr lang="es-MX" dirty="0" err="1" smtClean="0"/>
              <a:t>identical</a:t>
            </a:r>
            <a:r>
              <a:rPr lang="es-MX" dirty="0" smtClean="0"/>
              <a:t> </a:t>
            </a:r>
            <a:r>
              <a:rPr lang="es-MX" dirty="0" err="1" smtClean="0"/>
              <a:t>to</a:t>
            </a:r>
            <a:r>
              <a:rPr lang="es-MX" dirty="0" smtClean="0"/>
              <a:t> </a:t>
            </a:r>
            <a:r>
              <a:rPr lang="es-MX" dirty="0" err="1" smtClean="0"/>
              <a:t>subject</a:t>
            </a:r>
            <a:r>
              <a:rPr lang="es-MX" dirty="0" smtClean="0"/>
              <a:t> A, </a:t>
            </a:r>
            <a:r>
              <a:rPr lang="es-MX" dirty="0" err="1" smtClean="0"/>
              <a:t>but</a:t>
            </a:r>
            <a:r>
              <a:rPr lang="es-MX" dirty="0" smtClean="0"/>
              <a:t> </a:t>
            </a:r>
            <a:r>
              <a:rPr lang="es-MX" dirty="0" err="1" smtClean="0"/>
              <a:t>who</a:t>
            </a:r>
            <a:r>
              <a:rPr lang="es-MX" dirty="0" smtClean="0"/>
              <a:t> DID NOT ENROLL, </a:t>
            </a:r>
            <a:r>
              <a:rPr lang="es-MX" dirty="0" err="1" smtClean="0"/>
              <a:t>lets</a:t>
            </a:r>
            <a:r>
              <a:rPr lang="es-MX" dirty="0" smtClean="0"/>
              <a:t> </a:t>
            </a:r>
            <a:r>
              <a:rPr lang="es-MX" dirty="0" err="1" smtClean="0"/>
              <a:t>call</a:t>
            </a:r>
            <a:r>
              <a:rPr lang="es-MX" dirty="0" smtClean="0"/>
              <a:t> </a:t>
            </a:r>
            <a:r>
              <a:rPr lang="es-MX" dirty="0" err="1" smtClean="0"/>
              <a:t>him</a:t>
            </a:r>
            <a:r>
              <a:rPr lang="es-MX" dirty="0" smtClean="0"/>
              <a:t> </a:t>
            </a:r>
            <a:r>
              <a:rPr lang="es-MX" dirty="0" err="1" smtClean="0"/>
              <a:t>subject</a:t>
            </a:r>
            <a:r>
              <a:rPr lang="es-MX" dirty="0" smtClean="0"/>
              <a:t> B. He </a:t>
            </a:r>
            <a:r>
              <a:rPr lang="es-MX" dirty="0" err="1" smtClean="0"/>
              <a:t>will</a:t>
            </a:r>
            <a:r>
              <a:rPr lang="es-MX" dirty="0" smtClean="0"/>
              <a:t> </a:t>
            </a:r>
            <a:r>
              <a:rPr lang="es-MX" dirty="0" err="1" smtClean="0"/>
              <a:t>be</a:t>
            </a:r>
            <a:r>
              <a:rPr lang="es-MX" dirty="0" smtClean="0"/>
              <a:t> </a:t>
            </a:r>
            <a:r>
              <a:rPr lang="es-MX" dirty="0" err="1" smtClean="0"/>
              <a:t>our</a:t>
            </a:r>
            <a:r>
              <a:rPr lang="es-MX" dirty="0" smtClean="0"/>
              <a:t> proxy of </a:t>
            </a:r>
            <a:r>
              <a:rPr lang="es-MX" dirty="0" err="1" smtClean="0"/>
              <a:t>the</a:t>
            </a:r>
            <a:r>
              <a:rPr lang="es-MX" dirty="0" smtClean="0"/>
              <a:t> </a:t>
            </a:r>
            <a:r>
              <a:rPr lang="es-MX" dirty="0" err="1" smtClean="0"/>
              <a:t>counterfactual</a:t>
            </a:r>
            <a:endParaRPr lang="es-MX" dirty="0" smtClean="0"/>
          </a:p>
          <a:p>
            <a:pPr lvl="1">
              <a:defRPr/>
            </a:pPr>
            <a:r>
              <a:rPr lang="es-MX" dirty="0" err="1" smtClean="0"/>
              <a:t>Calculate</a:t>
            </a:r>
            <a:r>
              <a:rPr lang="es-MX" dirty="0" smtClean="0"/>
              <a:t> </a:t>
            </a:r>
            <a:r>
              <a:rPr lang="es-MX" dirty="0" err="1" smtClean="0"/>
              <a:t>the</a:t>
            </a:r>
            <a:r>
              <a:rPr lang="es-MX" dirty="0" smtClean="0"/>
              <a:t> </a:t>
            </a:r>
            <a:r>
              <a:rPr lang="es-MX" dirty="0" err="1" smtClean="0"/>
              <a:t>difference</a:t>
            </a:r>
            <a:r>
              <a:rPr lang="es-MX" dirty="0" smtClean="0"/>
              <a:t> in </a:t>
            </a:r>
            <a:r>
              <a:rPr lang="es-MX" dirty="0" err="1" smtClean="0"/>
              <a:t>the</a:t>
            </a:r>
            <a:r>
              <a:rPr lang="es-MX" dirty="0" smtClean="0"/>
              <a:t> </a:t>
            </a:r>
            <a:r>
              <a:rPr lang="es-MX" dirty="0" err="1" smtClean="0"/>
              <a:t>outcome</a:t>
            </a:r>
            <a:r>
              <a:rPr lang="es-MX" dirty="0" smtClean="0"/>
              <a:t> </a:t>
            </a:r>
            <a:r>
              <a:rPr lang="es-MX" dirty="0" err="1" smtClean="0"/>
              <a:t>between</a:t>
            </a:r>
            <a:r>
              <a:rPr lang="es-MX" dirty="0" smtClean="0"/>
              <a:t> </a:t>
            </a:r>
            <a:r>
              <a:rPr lang="es-MX" dirty="0" err="1" smtClean="0"/>
              <a:t>both</a:t>
            </a:r>
            <a:r>
              <a:rPr lang="es-MX" dirty="0" smtClean="0"/>
              <a:t> </a:t>
            </a:r>
            <a:r>
              <a:rPr lang="es-MX" dirty="0" err="1" smtClean="0"/>
              <a:t>subjects</a:t>
            </a:r>
            <a:r>
              <a:rPr lang="es-MX" dirty="0" smtClean="0"/>
              <a:t>.</a:t>
            </a:r>
          </a:p>
          <a:p>
            <a:pPr lvl="1">
              <a:defRPr/>
            </a:pPr>
            <a:r>
              <a:rPr lang="es-MX" dirty="0" err="1" smtClean="0"/>
              <a:t>Repeat</a:t>
            </a:r>
            <a:r>
              <a:rPr lang="es-MX" dirty="0" smtClean="0"/>
              <a:t> </a:t>
            </a:r>
            <a:r>
              <a:rPr lang="es-MX" dirty="0" err="1" smtClean="0"/>
              <a:t>for</a:t>
            </a:r>
            <a:r>
              <a:rPr lang="es-MX" dirty="0" smtClean="0"/>
              <a:t> </a:t>
            </a:r>
            <a:r>
              <a:rPr lang="es-MX" dirty="0" err="1" smtClean="0"/>
              <a:t>all</a:t>
            </a:r>
            <a:r>
              <a:rPr lang="es-MX" dirty="0" smtClean="0"/>
              <a:t> </a:t>
            </a:r>
            <a:r>
              <a:rPr lang="es-MX" dirty="0" err="1" smtClean="0"/>
              <a:t>the</a:t>
            </a:r>
            <a:r>
              <a:rPr lang="es-MX" dirty="0" smtClean="0"/>
              <a:t> </a:t>
            </a:r>
            <a:r>
              <a:rPr lang="es-MX" dirty="0" err="1" smtClean="0"/>
              <a:t>treated</a:t>
            </a:r>
            <a:r>
              <a:rPr lang="es-MX" dirty="0" smtClean="0"/>
              <a:t> </a:t>
            </a:r>
            <a:r>
              <a:rPr lang="es-MX" dirty="0" err="1" smtClean="0"/>
              <a:t>subjects</a:t>
            </a:r>
            <a:r>
              <a:rPr lang="es-MX" dirty="0" smtClean="0"/>
              <a:t>…</a:t>
            </a:r>
          </a:p>
          <a:p>
            <a:pPr lvl="1">
              <a:defRPr/>
            </a:pPr>
            <a:r>
              <a:rPr lang="es-MX" dirty="0" err="1" smtClean="0"/>
              <a:t>Voilá</a:t>
            </a:r>
            <a:r>
              <a:rPr lang="es-MX" dirty="0" smtClean="0"/>
              <a:t>! </a:t>
            </a:r>
            <a:r>
              <a:rPr lang="es-MX" dirty="0" err="1" smtClean="0"/>
              <a:t>We</a:t>
            </a:r>
            <a:r>
              <a:rPr lang="es-MX" dirty="0" smtClean="0"/>
              <a:t> </a:t>
            </a:r>
            <a:r>
              <a:rPr lang="es-MX" dirty="0" err="1" smtClean="0"/>
              <a:t>get</a:t>
            </a:r>
            <a:r>
              <a:rPr lang="es-MX" dirty="0" smtClean="0"/>
              <a:t> </a:t>
            </a:r>
            <a:r>
              <a:rPr lang="es-MX" dirty="0" err="1" smtClean="0"/>
              <a:t>an</a:t>
            </a:r>
            <a:r>
              <a:rPr lang="es-MX" dirty="0" smtClean="0"/>
              <a:t> </a:t>
            </a:r>
            <a:r>
              <a:rPr lang="es-MX" dirty="0" err="1" smtClean="0"/>
              <a:t>estimate</a:t>
            </a:r>
            <a:r>
              <a:rPr lang="es-MX" dirty="0" smtClean="0"/>
              <a:t> of </a:t>
            </a:r>
            <a:r>
              <a:rPr lang="es-MX" dirty="0" err="1" smtClean="0"/>
              <a:t>the</a:t>
            </a:r>
            <a:r>
              <a:rPr lang="es-MX" dirty="0" smtClean="0"/>
              <a:t> </a:t>
            </a:r>
            <a:r>
              <a:rPr lang="es-MX" dirty="0" err="1" smtClean="0"/>
              <a:t>Average</a:t>
            </a:r>
            <a:r>
              <a:rPr lang="es-MX" dirty="0" smtClean="0"/>
              <a:t> </a:t>
            </a:r>
            <a:r>
              <a:rPr lang="es-MX" dirty="0" err="1" smtClean="0"/>
              <a:t>Treatment</a:t>
            </a:r>
            <a:r>
              <a:rPr lang="es-MX" dirty="0" smtClean="0"/>
              <a:t> </a:t>
            </a:r>
            <a:r>
              <a:rPr lang="es-MX" dirty="0" err="1" smtClean="0"/>
              <a:t>Effect</a:t>
            </a:r>
            <a:r>
              <a:rPr lang="es-MX" dirty="0" smtClean="0"/>
              <a:t>!</a:t>
            </a:r>
          </a:p>
          <a:p>
            <a:pPr lvl="1">
              <a:defRPr/>
            </a:pPr>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r>
              <a:rPr lang="es-MX" smtClean="0"/>
              <a:t>Matching</a:t>
            </a:r>
          </a:p>
        </p:txBody>
      </p:sp>
      <p:sp>
        <p:nvSpPr>
          <p:cNvPr id="34819" name="2 Marcador de contenido"/>
          <p:cNvSpPr>
            <a:spLocks noGrp="1"/>
          </p:cNvSpPr>
          <p:nvPr>
            <p:ph idx="1"/>
          </p:nvPr>
        </p:nvSpPr>
        <p:spPr/>
        <p:txBody>
          <a:bodyPr/>
          <a:lstStyle/>
          <a:p>
            <a:r>
              <a:rPr lang="es-MX" smtClean="0"/>
              <a:t>All this sounds great but note that subject B must be almost identical to A, that means we desire both to have the exact same values of MANY variables related to the outcome.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457200" y="274638"/>
            <a:ext cx="8229600" cy="1011237"/>
          </a:xfrm>
        </p:spPr>
        <p:txBody>
          <a:bodyPr/>
          <a:lstStyle/>
          <a:p>
            <a:pPr algn="l"/>
            <a:r>
              <a:rPr lang="es-MX" smtClean="0">
                <a:solidFill>
                  <a:srgbClr val="002060"/>
                </a:solidFill>
              </a:rPr>
              <a:t>Matching on 1 variable</a:t>
            </a:r>
          </a:p>
        </p:txBody>
      </p:sp>
      <p:graphicFrame>
        <p:nvGraphicFramePr>
          <p:cNvPr id="35843" name="Object 68"/>
          <p:cNvGraphicFramePr>
            <a:graphicFrameLocks noChangeAspect="1"/>
          </p:cNvGraphicFramePr>
          <p:nvPr/>
        </p:nvGraphicFramePr>
        <p:xfrm>
          <a:off x="1203325" y="2209800"/>
          <a:ext cx="4816475" cy="3306763"/>
        </p:xfrm>
        <a:graphic>
          <a:graphicData uri="http://schemas.openxmlformats.org/presentationml/2006/ole">
            <mc:AlternateContent xmlns:mc="http://schemas.openxmlformats.org/markup-compatibility/2006">
              <mc:Choice xmlns:v="urn:schemas-microsoft-com:vml" Requires="v">
                <p:oleObj spid="_x0000_s35918" name="Worksheet" r:id="rId4" imgW="2409856" imgH="1666980" progId="Excel.Sheet.8">
                  <p:embed/>
                </p:oleObj>
              </mc:Choice>
              <mc:Fallback>
                <p:oleObj name="Worksheet" r:id="rId4" imgW="2409856" imgH="1666980" progId="Excel.Sheet.8">
                  <p:embed/>
                  <p:pic>
                    <p:nvPicPr>
                      <p:cNvPr id="0" name="Object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3325" y="2209800"/>
                        <a:ext cx="4816475" cy="330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ext Box 70"/>
          <p:cNvSpPr txBox="1">
            <a:spLocks noChangeArrowheads="1"/>
          </p:cNvSpPr>
          <p:nvPr/>
        </p:nvSpPr>
        <p:spPr bwMode="auto">
          <a:xfrm>
            <a:off x="1116013" y="1557338"/>
            <a:ext cx="2008187" cy="584200"/>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s-MX" sz="3200" dirty="0" err="1">
                <a:solidFill>
                  <a:srgbClr val="8064A2"/>
                </a:solidFill>
                <a:latin typeface="Calibri"/>
                <a:cs typeface="+mn-cs"/>
              </a:rPr>
              <a:t>Example</a:t>
            </a:r>
            <a:r>
              <a:rPr lang="es-MX" sz="3200" dirty="0">
                <a:solidFill>
                  <a:srgbClr val="8064A2"/>
                </a:solidFill>
                <a:latin typeface="Calibri"/>
                <a:cs typeface="+mn-cs"/>
              </a:rPr>
              <a:t> 1:</a:t>
            </a:r>
          </a:p>
        </p:txBody>
      </p:sp>
      <p:sp>
        <p:nvSpPr>
          <p:cNvPr id="5" name="Freeform 72"/>
          <p:cNvSpPr>
            <a:spLocks/>
          </p:cNvSpPr>
          <p:nvPr/>
        </p:nvSpPr>
        <p:spPr bwMode="auto">
          <a:xfrm>
            <a:off x="5724525" y="3141663"/>
            <a:ext cx="792163" cy="1295400"/>
          </a:xfrm>
          <a:custGeom>
            <a:avLst/>
            <a:gdLst/>
            <a:ahLst/>
            <a:cxnLst>
              <a:cxn ang="0">
                <a:pos x="0" y="0"/>
              </a:cxn>
              <a:cxn ang="0">
                <a:pos x="499" y="272"/>
              </a:cxn>
              <a:cxn ang="0">
                <a:pos x="0" y="816"/>
              </a:cxn>
            </a:cxnLst>
            <a:rect l="0" t="0" r="r" b="b"/>
            <a:pathLst>
              <a:path w="499" h="816">
                <a:moveTo>
                  <a:pt x="0" y="0"/>
                </a:moveTo>
                <a:cubicBezTo>
                  <a:pt x="249" y="68"/>
                  <a:pt x="499" y="136"/>
                  <a:pt x="499" y="272"/>
                </a:cubicBezTo>
                <a:cubicBezTo>
                  <a:pt x="499" y="408"/>
                  <a:pt x="83" y="725"/>
                  <a:pt x="0" y="816"/>
                </a:cubicBezTo>
              </a:path>
            </a:pathLst>
          </a:custGeom>
          <a:noFill/>
          <a:ln w="31750">
            <a:solidFill>
              <a:srgbClr val="FF9900"/>
            </a:solidFill>
            <a:round/>
            <a:headEnd type="triangle" w="med" len="med"/>
            <a:tailEnd type="triangle" w="med" len="med"/>
          </a:ln>
          <a:effectLst/>
        </p:spPr>
        <p:txBody>
          <a:bodyPr/>
          <a:lstStyle/>
          <a:p>
            <a:pPr fontAlgn="auto">
              <a:spcBef>
                <a:spcPts val="0"/>
              </a:spcBef>
              <a:spcAft>
                <a:spcPts val="0"/>
              </a:spcAft>
              <a:defRPr/>
            </a:pPr>
            <a:endParaRPr lang="es-MX">
              <a:solidFill>
                <a:srgbClr val="8064A2"/>
              </a:solidFill>
              <a:latin typeface="Calibri"/>
              <a:cs typeface="+mn-cs"/>
            </a:endParaRPr>
          </a:p>
        </p:txBody>
      </p:sp>
      <p:sp>
        <p:nvSpPr>
          <p:cNvPr id="6" name="Freeform 73"/>
          <p:cNvSpPr>
            <a:spLocks/>
          </p:cNvSpPr>
          <p:nvPr/>
        </p:nvSpPr>
        <p:spPr bwMode="auto">
          <a:xfrm>
            <a:off x="5791200" y="3471863"/>
            <a:ext cx="792163" cy="1295400"/>
          </a:xfrm>
          <a:custGeom>
            <a:avLst/>
            <a:gdLst/>
            <a:ahLst/>
            <a:cxnLst>
              <a:cxn ang="0">
                <a:pos x="0" y="0"/>
              </a:cxn>
              <a:cxn ang="0">
                <a:pos x="499" y="272"/>
              </a:cxn>
              <a:cxn ang="0">
                <a:pos x="0" y="816"/>
              </a:cxn>
            </a:cxnLst>
            <a:rect l="0" t="0" r="r" b="b"/>
            <a:pathLst>
              <a:path w="499" h="816">
                <a:moveTo>
                  <a:pt x="0" y="0"/>
                </a:moveTo>
                <a:cubicBezTo>
                  <a:pt x="249" y="68"/>
                  <a:pt x="499" y="136"/>
                  <a:pt x="499" y="272"/>
                </a:cubicBezTo>
                <a:cubicBezTo>
                  <a:pt x="499" y="408"/>
                  <a:pt x="83" y="725"/>
                  <a:pt x="0" y="816"/>
                </a:cubicBezTo>
              </a:path>
            </a:pathLst>
          </a:custGeom>
          <a:noFill/>
          <a:ln w="31750">
            <a:solidFill>
              <a:srgbClr val="FF9900"/>
            </a:solidFill>
            <a:round/>
            <a:headEnd type="triangle" w="med" len="med"/>
            <a:tailEnd type="triangle" w="med" len="med"/>
          </a:ln>
          <a:effectLst/>
        </p:spPr>
        <p:txBody>
          <a:bodyPr/>
          <a:lstStyle/>
          <a:p>
            <a:pPr fontAlgn="auto">
              <a:spcBef>
                <a:spcPts val="0"/>
              </a:spcBef>
              <a:spcAft>
                <a:spcPts val="0"/>
              </a:spcAft>
              <a:defRPr/>
            </a:pPr>
            <a:endParaRPr lang="es-MX">
              <a:solidFill>
                <a:srgbClr val="8064A2"/>
              </a:solidFill>
              <a:latin typeface="Calibri"/>
              <a:cs typeface="+mn-cs"/>
            </a:endParaRPr>
          </a:p>
        </p:txBody>
      </p:sp>
      <p:sp>
        <p:nvSpPr>
          <p:cNvPr id="7" name="Freeform 74"/>
          <p:cNvSpPr>
            <a:spLocks/>
          </p:cNvSpPr>
          <p:nvPr/>
        </p:nvSpPr>
        <p:spPr bwMode="auto">
          <a:xfrm>
            <a:off x="5791200" y="3760788"/>
            <a:ext cx="792163" cy="1295400"/>
          </a:xfrm>
          <a:custGeom>
            <a:avLst/>
            <a:gdLst/>
            <a:ahLst/>
            <a:cxnLst>
              <a:cxn ang="0">
                <a:pos x="0" y="0"/>
              </a:cxn>
              <a:cxn ang="0">
                <a:pos x="499" y="272"/>
              </a:cxn>
              <a:cxn ang="0">
                <a:pos x="0" y="816"/>
              </a:cxn>
            </a:cxnLst>
            <a:rect l="0" t="0" r="r" b="b"/>
            <a:pathLst>
              <a:path w="499" h="816">
                <a:moveTo>
                  <a:pt x="0" y="0"/>
                </a:moveTo>
                <a:cubicBezTo>
                  <a:pt x="249" y="68"/>
                  <a:pt x="499" y="136"/>
                  <a:pt x="499" y="272"/>
                </a:cubicBezTo>
                <a:cubicBezTo>
                  <a:pt x="499" y="408"/>
                  <a:pt x="83" y="725"/>
                  <a:pt x="0" y="816"/>
                </a:cubicBezTo>
              </a:path>
            </a:pathLst>
          </a:custGeom>
          <a:noFill/>
          <a:ln w="31750">
            <a:solidFill>
              <a:srgbClr val="FF9900"/>
            </a:solidFill>
            <a:round/>
            <a:headEnd type="triangle" w="med" len="med"/>
            <a:tailEnd type="triangle" w="med" len="med"/>
          </a:ln>
          <a:effectLst/>
        </p:spPr>
        <p:txBody>
          <a:bodyPr/>
          <a:lstStyle/>
          <a:p>
            <a:pPr fontAlgn="auto">
              <a:spcBef>
                <a:spcPts val="0"/>
              </a:spcBef>
              <a:spcAft>
                <a:spcPts val="0"/>
              </a:spcAft>
              <a:defRPr/>
            </a:pPr>
            <a:endParaRPr lang="es-MX">
              <a:solidFill>
                <a:srgbClr val="8064A2"/>
              </a:solidFill>
              <a:latin typeface="Calibri"/>
              <a:cs typeface="+mn-cs"/>
            </a:endParaRPr>
          </a:p>
        </p:txBody>
      </p:sp>
      <p:sp>
        <p:nvSpPr>
          <p:cNvPr id="8" name="Freeform 75"/>
          <p:cNvSpPr>
            <a:spLocks/>
          </p:cNvSpPr>
          <p:nvPr/>
        </p:nvSpPr>
        <p:spPr bwMode="auto">
          <a:xfrm>
            <a:off x="5791200" y="4121150"/>
            <a:ext cx="792163" cy="1295400"/>
          </a:xfrm>
          <a:custGeom>
            <a:avLst/>
            <a:gdLst/>
            <a:ahLst/>
            <a:cxnLst>
              <a:cxn ang="0">
                <a:pos x="0" y="0"/>
              </a:cxn>
              <a:cxn ang="0">
                <a:pos x="499" y="272"/>
              </a:cxn>
              <a:cxn ang="0">
                <a:pos x="0" y="816"/>
              </a:cxn>
            </a:cxnLst>
            <a:rect l="0" t="0" r="r" b="b"/>
            <a:pathLst>
              <a:path w="499" h="816">
                <a:moveTo>
                  <a:pt x="0" y="0"/>
                </a:moveTo>
                <a:cubicBezTo>
                  <a:pt x="249" y="68"/>
                  <a:pt x="499" y="136"/>
                  <a:pt x="499" y="272"/>
                </a:cubicBezTo>
                <a:cubicBezTo>
                  <a:pt x="499" y="408"/>
                  <a:pt x="83" y="725"/>
                  <a:pt x="0" y="816"/>
                </a:cubicBezTo>
              </a:path>
            </a:pathLst>
          </a:custGeom>
          <a:noFill/>
          <a:ln w="31750">
            <a:solidFill>
              <a:srgbClr val="FF9900"/>
            </a:solidFill>
            <a:round/>
            <a:headEnd type="triangle" w="med" len="med"/>
            <a:tailEnd type="triangle" w="med" len="med"/>
          </a:ln>
          <a:effectLst/>
        </p:spPr>
        <p:txBody>
          <a:bodyPr/>
          <a:lstStyle/>
          <a:p>
            <a:pPr fontAlgn="auto">
              <a:spcBef>
                <a:spcPts val="0"/>
              </a:spcBef>
              <a:spcAft>
                <a:spcPts val="0"/>
              </a:spcAft>
              <a:defRPr/>
            </a:pPr>
            <a:endParaRPr lang="es-MX">
              <a:solidFill>
                <a:srgbClr val="8064A2"/>
              </a:solidFill>
              <a:latin typeface="Calibri"/>
              <a:cs typeface="+mn-cs"/>
            </a:endParaRPr>
          </a:p>
        </p:txBody>
      </p:sp>
      <p:graphicFrame>
        <p:nvGraphicFramePr>
          <p:cNvPr id="9" name="Object 77"/>
          <p:cNvGraphicFramePr>
            <a:graphicFrameLocks noChangeAspect="1"/>
          </p:cNvGraphicFramePr>
          <p:nvPr/>
        </p:nvGraphicFramePr>
        <p:xfrm>
          <a:off x="2201863" y="5878513"/>
          <a:ext cx="4024312" cy="725487"/>
        </p:xfrm>
        <a:graphic>
          <a:graphicData uri="http://schemas.openxmlformats.org/presentationml/2006/ole">
            <mc:AlternateContent xmlns:mc="http://schemas.openxmlformats.org/markup-compatibility/2006">
              <mc:Choice xmlns:v="urn:schemas-microsoft-com:vml" Requires="v">
                <p:oleObj spid="_x0000_s35919" name="Ecuación" r:id="rId6" imgW="2184400" imgH="393700" progId="Equation.3">
                  <p:embed/>
                </p:oleObj>
              </mc:Choice>
              <mc:Fallback>
                <p:oleObj name="Ecuación" r:id="rId6" imgW="2184400" imgH="393700" progId="Equation.3">
                  <p:embed/>
                  <p:pic>
                    <p:nvPicPr>
                      <p:cNvPr id="0" name="Object 7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1863" y="5878513"/>
                        <a:ext cx="4024312" cy="725487"/>
                      </a:xfrm>
                      <a:prstGeom prst="rect">
                        <a:avLst/>
                      </a:prstGeom>
                      <a:solidFill>
                        <a:schemeClr val="bg1">
                          <a:alpha val="59999"/>
                        </a:schemeClr>
                      </a:solidFill>
                    </p:spPr>
                  </p:pic>
                </p:oleObj>
              </mc:Fallback>
            </mc:AlternateContent>
          </a:graphicData>
        </a:graphic>
      </p:graphicFrame>
      <p:sp>
        <p:nvSpPr>
          <p:cNvPr id="10" name="9 CuadroTexto"/>
          <p:cNvSpPr txBox="1"/>
          <p:nvPr/>
        </p:nvSpPr>
        <p:spPr>
          <a:xfrm>
            <a:off x="6786563" y="3714750"/>
            <a:ext cx="1857375" cy="369888"/>
          </a:xfrm>
          <a:prstGeom prst="rect">
            <a:avLst/>
          </a:prstGeom>
          <a:noFill/>
        </p:spPr>
        <p:txBody>
          <a:bodyPr>
            <a:spAutoFit/>
          </a:bodyPr>
          <a:lstStyle/>
          <a:p>
            <a:pPr fontAlgn="auto">
              <a:spcBef>
                <a:spcPts val="0"/>
              </a:spcBef>
              <a:spcAft>
                <a:spcPts val="0"/>
              </a:spcAft>
              <a:defRPr/>
            </a:pPr>
            <a:r>
              <a:rPr lang="es-MX" dirty="0" err="1">
                <a:solidFill>
                  <a:prstClr val="black"/>
                </a:solidFill>
                <a:latin typeface="Calibri"/>
                <a:cs typeface="+mn-cs"/>
              </a:rPr>
              <a:t>pairs</a:t>
            </a:r>
            <a:r>
              <a:rPr lang="es-MX" dirty="0">
                <a:solidFill>
                  <a:prstClr val="black"/>
                </a:solidFill>
                <a:latin typeface="Calibri"/>
                <a:cs typeface="+mn-cs"/>
              </a:rPr>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1 Título"/>
          <p:cNvSpPr>
            <a:spLocks noGrp="1"/>
          </p:cNvSpPr>
          <p:nvPr>
            <p:ph type="title"/>
          </p:nvPr>
        </p:nvSpPr>
        <p:spPr>
          <a:xfrm>
            <a:off x="457200" y="274638"/>
            <a:ext cx="8229600" cy="939800"/>
          </a:xfrm>
        </p:spPr>
        <p:txBody>
          <a:bodyPr/>
          <a:lstStyle/>
          <a:p>
            <a:pPr algn="l"/>
            <a:r>
              <a:rPr lang="es-MX" smtClean="0">
                <a:solidFill>
                  <a:srgbClr val="002060"/>
                </a:solidFill>
              </a:rPr>
              <a:t>Matching on 3 variables</a:t>
            </a:r>
          </a:p>
        </p:txBody>
      </p:sp>
      <p:graphicFrame>
        <p:nvGraphicFramePr>
          <p:cNvPr id="36867" name="Object 4"/>
          <p:cNvGraphicFramePr>
            <a:graphicFrameLocks noChangeAspect="1"/>
          </p:cNvGraphicFramePr>
          <p:nvPr/>
        </p:nvGraphicFramePr>
        <p:xfrm>
          <a:off x="1189038" y="2071688"/>
          <a:ext cx="6186487" cy="2895600"/>
        </p:xfrm>
        <a:graphic>
          <a:graphicData uri="http://schemas.openxmlformats.org/presentationml/2006/ole">
            <mc:AlternateContent xmlns:mc="http://schemas.openxmlformats.org/markup-compatibility/2006">
              <mc:Choice xmlns:v="urn:schemas-microsoft-com:vml" Requires="v">
                <p:oleObj spid="_x0000_s36902" name="Worksheet" r:id="rId4" imgW="3057635" imgH="1466910" progId="Excel.Sheet.8">
                  <p:embed/>
                </p:oleObj>
              </mc:Choice>
              <mc:Fallback>
                <p:oleObj name="Worksheet" r:id="rId4" imgW="3057635" imgH="1466910"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9038" y="2071688"/>
                        <a:ext cx="6186487"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Text Box 5"/>
          <p:cNvSpPr txBox="1">
            <a:spLocks noChangeArrowheads="1"/>
          </p:cNvSpPr>
          <p:nvPr/>
        </p:nvSpPr>
        <p:spPr bwMode="auto">
          <a:xfrm>
            <a:off x="928688" y="1500188"/>
            <a:ext cx="1617662" cy="461962"/>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s-MX" sz="2400" dirty="0" err="1">
                <a:solidFill>
                  <a:srgbClr val="8064A2"/>
                </a:solidFill>
                <a:latin typeface="Calibri"/>
                <a:cs typeface="+mn-cs"/>
              </a:rPr>
              <a:t>Example</a:t>
            </a:r>
            <a:r>
              <a:rPr lang="es-MX" sz="2400" dirty="0">
                <a:solidFill>
                  <a:srgbClr val="8064A2"/>
                </a:solidFill>
                <a:latin typeface="Calibri"/>
                <a:cs typeface="+mn-cs"/>
              </a:rPr>
              <a:t>  2:</a:t>
            </a:r>
          </a:p>
        </p:txBody>
      </p:sp>
      <p:sp>
        <p:nvSpPr>
          <p:cNvPr id="13" name="Text Box 10"/>
          <p:cNvSpPr txBox="1">
            <a:spLocks noChangeArrowheads="1"/>
          </p:cNvSpPr>
          <p:nvPr/>
        </p:nvSpPr>
        <p:spPr bwMode="auto">
          <a:xfrm>
            <a:off x="7524750" y="2293938"/>
            <a:ext cx="890588" cy="161607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s-MX" sz="10000" dirty="0">
                <a:solidFill>
                  <a:srgbClr val="FF0000"/>
                </a:solidFill>
                <a:latin typeface="Calibri"/>
                <a:cs typeface="+mn-cs"/>
              </a:rPr>
              <a:t>?</a:t>
            </a:r>
          </a:p>
        </p:txBody>
      </p:sp>
      <p:sp>
        <p:nvSpPr>
          <p:cNvPr id="14" name="Text Box 11"/>
          <p:cNvSpPr txBox="1">
            <a:spLocks noChangeArrowheads="1"/>
          </p:cNvSpPr>
          <p:nvPr/>
        </p:nvSpPr>
        <p:spPr bwMode="auto">
          <a:xfrm>
            <a:off x="468313" y="5157788"/>
            <a:ext cx="8280400" cy="708025"/>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s-MX" sz="2000" dirty="0" err="1">
                <a:solidFill>
                  <a:srgbClr val="8064A2"/>
                </a:solidFill>
                <a:latin typeface="Calibri"/>
                <a:cs typeface="+mn-cs"/>
              </a:rPr>
              <a:t>With</a:t>
            </a:r>
            <a:r>
              <a:rPr lang="es-MX" sz="2000" dirty="0">
                <a:solidFill>
                  <a:srgbClr val="8064A2"/>
                </a:solidFill>
                <a:latin typeface="Calibri"/>
                <a:cs typeface="+mn-cs"/>
              </a:rPr>
              <a:t> </a:t>
            </a:r>
            <a:r>
              <a:rPr lang="es-MX" sz="2000" dirty="0" err="1">
                <a:solidFill>
                  <a:srgbClr val="8064A2"/>
                </a:solidFill>
                <a:latin typeface="Calibri"/>
                <a:cs typeface="+mn-cs"/>
              </a:rPr>
              <a:t>only</a:t>
            </a:r>
            <a:r>
              <a:rPr lang="es-MX" sz="2000" dirty="0">
                <a:solidFill>
                  <a:srgbClr val="8064A2"/>
                </a:solidFill>
                <a:latin typeface="Calibri"/>
                <a:cs typeface="+mn-cs"/>
              </a:rPr>
              <a:t> 3 </a:t>
            </a:r>
            <a:r>
              <a:rPr lang="es-MX" sz="2000" dirty="0" err="1">
                <a:solidFill>
                  <a:srgbClr val="8064A2"/>
                </a:solidFill>
                <a:latin typeface="Calibri"/>
                <a:cs typeface="+mn-cs"/>
              </a:rPr>
              <a:t>covariates</a:t>
            </a:r>
            <a:r>
              <a:rPr lang="es-MX" sz="2000" dirty="0">
                <a:solidFill>
                  <a:srgbClr val="8064A2"/>
                </a:solidFill>
                <a:latin typeface="Calibri"/>
                <a:cs typeface="+mn-cs"/>
              </a:rPr>
              <a:t>, and </a:t>
            </a:r>
            <a:r>
              <a:rPr lang="es-MX" sz="2000" dirty="0" err="1">
                <a:solidFill>
                  <a:srgbClr val="8064A2"/>
                </a:solidFill>
                <a:latin typeface="Calibri"/>
                <a:cs typeface="+mn-cs"/>
              </a:rPr>
              <a:t>with</a:t>
            </a:r>
            <a:r>
              <a:rPr lang="es-MX" sz="2000" dirty="0">
                <a:solidFill>
                  <a:srgbClr val="8064A2"/>
                </a:solidFill>
                <a:latin typeface="Calibri"/>
                <a:cs typeface="+mn-cs"/>
              </a:rPr>
              <a:t> </a:t>
            </a:r>
            <a:r>
              <a:rPr lang="es-MX" sz="2000" dirty="0" err="1">
                <a:solidFill>
                  <a:srgbClr val="8064A2"/>
                </a:solidFill>
                <a:latin typeface="Calibri"/>
                <a:cs typeface="+mn-cs"/>
              </a:rPr>
              <a:t>only</a:t>
            </a:r>
            <a:r>
              <a:rPr lang="es-MX" sz="2000" dirty="0">
                <a:solidFill>
                  <a:srgbClr val="8064A2"/>
                </a:solidFill>
                <a:latin typeface="Calibri"/>
                <a:cs typeface="+mn-cs"/>
              </a:rPr>
              <a:t> 4 </a:t>
            </a:r>
            <a:r>
              <a:rPr lang="es-MX" sz="2000" dirty="0" err="1">
                <a:solidFill>
                  <a:srgbClr val="8064A2"/>
                </a:solidFill>
                <a:latin typeface="Calibri"/>
                <a:cs typeface="+mn-cs"/>
              </a:rPr>
              <a:t>possible</a:t>
            </a:r>
            <a:r>
              <a:rPr lang="es-MX" sz="2000" dirty="0">
                <a:solidFill>
                  <a:srgbClr val="8064A2"/>
                </a:solidFill>
                <a:latin typeface="Calibri"/>
                <a:cs typeface="+mn-cs"/>
              </a:rPr>
              <a:t> </a:t>
            </a:r>
            <a:r>
              <a:rPr lang="es-MX" sz="2000" dirty="0" err="1">
                <a:solidFill>
                  <a:srgbClr val="8064A2"/>
                </a:solidFill>
                <a:latin typeface="Calibri"/>
                <a:cs typeface="+mn-cs"/>
              </a:rPr>
              <a:t>values</a:t>
            </a:r>
            <a:r>
              <a:rPr lang="es-MX" sz="2000" dirty="0">
                <a:solidFill>
                  <a:srgbClr val="8064A2"/>
                </a:solidFill>
                <a:latin typeface="Calibri"/>
                <a:cs typeface="+mn-cs"/>
              </a:rPr>
              <a:t> </a:t>
            </a:r>
            <a:r>
              <a:rPr lang="es-MX" sz="2000" dirty="0" err="1">
                <a:solidFill>
                  <a:srgbClr val="8064A2"/>
                </a:solidFill>
                <a:latin typeface="Calibri"/>
                <a:cs typeface="+mn-cs"/>
              </a:rPr>
              <a:t>each</a:t>
            </a:r>
            <a:r>
              <a:rPr lang="es-MX" sz="2000" dirty="0">
                <a:solidFill>
                  <a:srgbClr val="8064A2"/>
                </a:solidFill>
                <a:latin typeface="Calibri"/>
                <a:cs typeface="+mn-cs"/>
              </a:rPr>
              <a:t>,  </a:t>
            </a:r>
            <a:r>
              <a:rPr lang="es-MX" sz="2000" dirty="0" err="1">
                <a:solidFill>
                  <a:srgbClr val="8064A2"/>
                </a:solidFill>
                <a:latin typeface="Calibri"/>
                <a:cs typeface="+mn-cs"/>
              </a:rPr>
              <a:t>we</a:t>
            </a:r>
            <a:r>
              <a:rPr lang="es-MX" sz="2000" dirty="0">
                <a:solidFill>
                  <a:srgbClr val="8064A2"/>
                </a:solidFill>
                <a:latin typeface="Calibri"/>
                <a:cs typeface="+mn-cs"/>
              </a:rPr>
              <a:t> </a:t>
            </a:r>
            <a:r>
              <a:rPr lang="es-MX" sz="2000" dirty="0" err="1">
                <a:solidFill>
                  <a:srgbClr val="8064A2"/>
                </a:solidFill>
                <a:latin typeface="Calibri"/>
                <a:cs typeface="+mn-cs"/>
              </a:rPr>
              <a:t>have</a:t>
            </a:r>
            <a:r>
              <a:rPr lang="es-MX" sz="2000" dirty="0">
                <a:solidFill>
                  <a:srgbClr val="8064A2"/>
                </a:solidFill>
                <a:latin typeface="Calibri"/>
                <a:cs typeface="+mn-cs"/>
              </a:rPr>
              <a:t> 4</a:t>
            </a:r>
            <a:r>
              <a:rPr lang="es-MX" sz="2000" baseline="30000" dirty="0">
                <a:solidFill>
                  <a:srgbClr val="8064A2"/>
                </a:solidFill>
                <a:latin typeface="Calibri"/>
                <a:cs typeface="+mn-cs"/>
              </a:rPr>
              <a:t>3</a:t>
            </a:r>
            <a:r>
              <a:rPr lang="es-MX" sz="2000" dirty="0">
                <a:solidFill>
                  <a:srgbClr val="8064A2"/>
                </a:solidFill>
                <a:latin typeface="Calibri"/>
                <a:cs typeface="+mn-cs"/>
              </a:rPr>
              <a:t>=64 </a:t>
            </a:r>
          </a:p>
          <a:p>
            <a:pPr algn="ctr" fontAlgn="auto">
              <a:spcBef>
                <a:spcPts val="0"/>
              </a:spcBef>
              <a:spcAft>
                <a:spcPts val="0"/>
              </a:spcAft>
              <a:defRPr/>
            </a:pPr>
            <a:r>
              <a:rPr lang="es-MX" sz="2000" dirty="0" err="1">
                <a:solidFill>
                  <a:srgbClr val="8064A2"/>
                </a:solidFill>
                <a:latin typeface="Calibri"/>
                <a:cs typeface="+mn-cs"/>
              </a:rPr>
              <a:t>possible</a:t>
            </a:r>
            <a:r>
              <a:rPr lang="es-MX" sz="2000" dirty="0">
                <a:solidFill>
                  <a:srgbClr val="8064A2"/>
                </a:solidFill>
                <a:latin typeface="Calibri"/>
                <a:cs typeface="+mn-cs"/>
              </a:rPr>
              <a:t> </a:t>
            </a:r>
            <a:r>
              <a:rPr lang="es-MX" sz="2000" dirty="0" err="1">
                <a:solidFill>
                  <a:srgbClr val="8064A2"/>
                </a:solidFill>
                <a:latin typeface="Calibri"/>
                <a:cs typeface="+mn-cs"/>
              </a:rPr>
              <a:t>covariate</a:t>
            </a:r>
            <a:r>
              <a:rPr lang="es-MX" sz="2000" dirty="0">
                <a:solidFill>
                  <a:srgbClr val="8064A2"/>
                </a:solidFill>
                <a:latin typeface="Calibri"/>
                <a:cs typeface="+mn-cs"/>
              </a:rPr>
              <a:t> </a:t>
            </a:r>
            <a:r>
              <a:rPr lang="es-MX" sz="2000" dirty="0" err="1">
                <a:solidFill>
                  <a:srgbClr val="8064A2"/>
                </a:solidFill>
                <a:latin typeface="Calibri"/>
                <a:cs typeface="+mn-cs"/>
              </a:rPr>
              <a:t>patterns</a:t>
            </a:r>
            <a:r>
              <a:rPr lang="es-MX" sz="2000" dirty="0">
                <a:solidFill>
                  <a:srgbClr val="8064A2"/>
                </a:solidFill>
                <a:latin typeface="Calibri"/>
                <a:cs typeface="+mn-cs"/>
              </a:rPr>
              <a:t>: </a:t>
            </a:r>
            <a:r>
              <a:rPr lang="es-MX" sz="2000" b="1" dirty="0" err="1">
                <a:solidFill>
                  <a:srgbClr val="8064A2"/>
                </a:solidFill>
                <a:latin typeface="Calibri"/>
                <a:cs typeface="+mn-cs"/>
              </a:rPr>
              <a:t>it</a:t>
            </a:r>
            <a:r>
              <a:rPr lang="es-MX" sz="2000" b="1" dirty="0">
                <a:solidFill>
                  <a:srgbClr val="8064A2"/>
                </a:solidFill>
                <a:latin typeface="Calibri"/>
                <a:cs typeface="+mn-cs"/>
              </a:rPr>
              <a:t> </a:t>
            </a:r>
            <a:r>
              <a:rPr lang="es-MX" sz="2000" b="1" dirty="0" err="1">
                <a:solidFill>
                  <a:srgbClr val="8064A2"/>
                </a:solidFill>
                <a:latin typeface="Calibri"/>
                <a:cs typeface="+mn-cs"/>
              </a:rPr>
              <a:t>is</a:t>
            </a:r>
            <a:r>
              <a:rPr lang="es-MX" sz="2000" b="1" dirty="0">
                <a:solidFill>
                  <a:srgbClr val="8064A2"/>
                </a:solidFill>
                <a:latin typeface="Calibri"/>
                <a:cs typeface="+mn-cs"/>
              </a:rPr>
              <a:t> </a:t>
            </a:r>
            <a:r>
              <a:rPr lang="es-MX" sz="2000" b="1" dirty="0" err="1">
                <a:solidFill>
                  <a:srgbClr val="8064A2"/>
                </a:solidFill>
                <a:latin typeface="Calibri"/>
                <a:cs typeface="+mn-cs"/>
              </a:rPr>
              <a:t>very</a:t>
            </a:r>
            <a:r>
              <a:rPr lang="es-MX" sz="2000" b="1" dirty="0">
                <a:solidFill>
                  <a:srgbClr val="8064A2"/>
                </a:solidFill>
                <a:latin typeface="Calibri"/>
                <a:cs typeface="+mn-cs"/>
              </a:rPr>
              <a:t> </a:t>
            </a:r>
            <a:r>
              <a:rPr lang="es-MX" sz="2000" b="1" dirty="0" err="1">
                <a:solidFill>
                  <a:srgbClr val="8064A2"/>
                </a:solidFill>
                <a:latin typeface="Calibri"/>
                <a:cs typeface="+mn-cs"/>
              </a:rPr>
              <a:t>hard</a:t>
            </a:r>
            <a:r>
              <a:rPr lang="es-MX" sz="2000" b="1" dirty="0">
                <a:solidFill>
                  <a:srgbClr val="8064A2"/>
                </a:solidFill>
                <a:latin typeface="Calibri"/>
                <a:cs typeface="+mn-cs"/>
              </a:rPr>
              <a:t> </a:t>
            </a:r>
            <a:r>
              <a:rPr lang="es-MX" sz="2000" b="1" dirty="0" err="1">
                <a:solidFill>
                  <a:srgbClr val="8064A2"/>
                </a:solidFill>
                <a:latin typeface="Calibri"/>
                <a:cs typeface="+mn-cs"/>
              </a:rPr>
              <a:t>to</a:t>
            </a:r>
            <a:r>
              <a:rPr lang="es-MX" sz="2000" b="1" dirty="0">
                <a:solidFill>
                  <a:srgbClr val="8064A2"/>
                </a:solidFill>
                <a:latin typeface="Calibri"/>
                <a:cs typeface="+mn-cs"/>
              </a:rPr>
              <a:t> </a:t>
            </a:r>
            <a:r>
              <a:rPr lang="es-MX" sz="2000" b="1" dirty="0" err="1">
                <a:solidFill>
                  <a:srgbClr val="8064A2"/>
                </a:solidFill>
                <a:latin typeface="Calibri"/>
                <a:cs typeface="+mn-cs"/>
              </a:rPr>
              <a:t>get</a:t>
            </a:r>
            <a:r>
              <a:rPr lang="es-MX" sz="2000" b="1" dirty="0">
                <a:solidFill>
                  <a:srgbClr val="8064A2"/>
                </a:solidFill>
                <a:latin typeface="Calibri"/>
                <a:cs typeface="+mn-cs"/>
              </a:rPr>
              <a:t> a </a:t>
            </a:r>
            <a:r>
              <a:rPr lang="es-MX" sz="2000" b="1" dirty="0" err="1">
                <a:solidFill>
                  <a:srgbClr val="8064A2"/>
                </a:solidFill>
                <a:latin typeface="Calibri"/>
                <a:cs typeface="+mn-cs"/>
              </a:rPr>
              <a:t>good</a:t>
            </a:r>
            <a:r>
              <a:rPr lang="es-MX" sz="2000" b="1" dirty="0">
                <a:solidFill>
                  <a:srgbClr val="8064A2"/>
                </a:solidFill>
                <a:latin typeface="Calibri"/>
                <a:cs typeface="+mn-cs"/>
              </a:rPr>
              <a:t> match</a:t>
            </a:r>
            <a:r>
              <a:rPr lang="es-MX" sz="2000" dirty="0">
                <a:solidFill>
                  <a:srgbClr val="8064A2"/>
                </a:solidFill>
                <a:latin typeface="Calibri"/>
                <a:cs typeface="+mn-cs"/>
              </a:rPr>
              <a:t>!</a:t>
            </a:r>
          </a:p>
        </p:txBody>
      </p:sp>
      <p:sp>
        <p:nvSpPr>
          <p:cNvPr id="15" name="Rectangle 12"/>
          <p:cNvSpPr>
            <a:spLocks noChangeArrowheads="1"/>
          </p:cNvSpPr>
          <p:nvPr/>
        </p:nvSpPr>
        <p:spPr bwMode="auto">
          <a:xfrm>
            <a:off x="2339975" y="6021388"/>
            <a:ext cx="4464050" cy="584200"/>
          </a:xfrm>
          <a:prstGeom prst="rect">
            <a:avLst/>
          </a:prstGeom>
          <a:noFill/>
          <a:ln w="9525">
            <a:noFill/>
            <a:miter lim="800000"/>
            <a:headEnd/>
            <a:tailEnd/>
          </a:ln>
          <a:effectLst/>
        </p:spPr>
        <p:txBody>
          <a:bodyPr>
            <a:spAutoFit/>
          </a:bodyPr>
          <a:lstStyle/>
          <a:p>
            <a:pPr fontAlgn="auto">
              <a:spcBef>
                <a:spcPts val="0"/>
              </a:spcBef>
              <a:spcAft>
                <a:spcPts val="0"/>
              </a:spcAft>
              <a:defRPr/>
            </a:pPr>
            <a:r>
              <a:rPr lang="es-MX" sz="3200" b="1" i="1" dirty="0" err="1">
                <a:solidFill>
                  <a:srgbClr val="C00000"/>
                </a:solidFill>
                <a:latin typeface="Calibri"/>
                <a:cs typeface="+mn-cs"/>
              </a:rPr>
              <a:t>Dimensionality</a:t>
            </a:r>
            <a:r>
              <a:rPr lang="es-MX" sz="3200" b="1" i="1" dirty="0">
                <a:solidFill>
                  <a:srgbClr val="C00000"/>
                </a:solidFill>
                <a:latin typeface="Calibri"/>
                <a:cs typeface="+mn-cs"/>
              </a:rPr>
              <a:t> </a:t>
            </a:r>
            <a:r>
              <a:rPr lang="es-MX" sz="3200" i="1" dirty="0" err="1">
                <a:solidFill>
                  <a:srgbClr val="C00000"/>
                </a:solidFill>
                <a:latin typeface="Calibri"/>
                <a:cs typeface="+mn-cs"/>
              </a:rPr>
              <a:t>problem</a:t>
            </a:r>
            <a:endParaRPr lang="en-US" sz="3200" i="1" dirty="0">
              <a:solidFill>
                <a:srgbClr val="C00000"/>
              </a:solidFill>
              <a:latin typeface="Calibri"/>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2 Título"/>
          <p:cNvSpPr>
            <a:spLocks noGrp="1"/>
          </p:cNvSpPr>
          <p:nvPr>
            <p:ph type="title"/>
          </p:nvPr>
        </p:nvSpPr>
        <p:spPr/>
        <p:txBody>
          <a:bodyPr/>
          <a:lstStyle/>
          <a:p>
            <a:r>
              <a:rPr lang="es-MX" smtClean="0"/>
              <a:t>Matching</a:t>
            </a:r>
          </a:p>
        </p:txBody>
      </p:sp>
      <p:sp>
        <p:nvSpPr>
          <p:cNvPr id="37891" name="3 Marcador de contenido"/>
          <p:cNvSpPr>
            <a:spLocks noGrp="1"/>
          </p:cNvSpPr>
          <p:nvPr>
            <p:ph idx="1"/>
          </p:nvPr>
        </p:nvSpPr>
        <p:spPr/>
        <p:txBody>
          <a:bodyPr/>
          <a:lstStyle/>
          <a:p>
            <a:r>
              <a:rPr lang="es-MX" dirty="0" smtClean="0"/>
              <a:t>So </a:t>
            </a:r>
            <a:r>
              <a:rPr lang="es-MX" dirty="0" err="1" smtClean="0"/>
              <a:t>we</a:t>
            </a:r>
            <a:r>
              <a:rPr lang="es-MX" dirty="0" smtClean="0"/>
              <a:t> </a:t>
            </a:r>
            <a:r>
              <a:rPr lang="es-MX" dirty="0" err="1" smtClean="0"/>
              <a:t>could</a:t>
            </a:r>
            <a:r>
              <a:rPr lang="es-MX" dirty="0" smtClean="0"/>
              <a:t> try </a:t>
            </a:r>
            <a:r>
              <a:rPr lang="es-MX" dirty="0" err="1" smtClean="0"/>
              <a:t>to</a:t>
            </a:r>
            <a:r>
              <a:rPr lang="es-MX" dirty="0" smtClean="0"/>
              <a:t> match </a:t>
            </a:r>
            <a:r>
              <a:rPr lang="es-MX" dirty="0" err="1" smtClean="0"/>
              <a:t>on</a:t>
            </a:r>
            <a:r>
              <a:rPr lang="es-MX" dirty="0" smtClean="0"/>
              <a:t> </a:t>
            </a:r>
            <a:r>
              <a:rPr lang="es-MX" dirty="0" err="1" smtClean="0"/>
              <a:t>several</a:t>
            </a:r>
            <a:r>
              <a:rPr lang="es-MX" dirty="0" smtClean="0"/>
              <a:t> </a:t>
            </a:r>
            <a:r>
              <a:rPr lang="es-MX" dirty="0" err="1" smtClean="0"/>
              <a:t>important</a:t>
            </a:r>
            <a:r>
              <a:rPr lang="es-MX" dirty="0" smtClean="0"/>
              <a:t> variables </a:t>
            </a:r>
            <a:r>
              <a:rPr lang="es-MX" dirty="0" err="1" smtClean="0"/>
              <a:t>but</a:t>
            </a:r>
            <a:r>
              <a:rPr lang="es-MX" dirty="0" smtClean="0"/>
              <a:t> </a:t>
            </a:r>
            <a:r>
              <a:rPr lang="es-MX" dirty="0" err="1" smtClean="0"/>
              <a:t>adding</a:t>
            </a:r>
            <a:r>
              <a:rPr lang="es-MX" dirty="0" smtClean="0"/>
              <a:t> more variables </a:t>
            </a:r>
            <a:r>
              <a:rPr lang="es-MX" dirty="0" err="1" smtClean="0"/>
              <a:t>makes</a:t>
            </a:r>
            <a:r>
              <a:rPr lang="es-MX" dirty="0" smtClean="0"/>
              <a:t> </a:t>
            </a:r>
            <a:r>
              <a:rPr lang="es-MX" dirty="0" err="1" smtClean="0"/>
              <a:t>it</a:t>
            </a:r>
            <a:r>
              <a:rPr lang="es-MX" dirty="0" smtClean="0"/>
              <a:t> </a:t>
            </a:r>
            <a:r>
              <a:rPr lang="es-MX" dirty="0" err="1" smtClean="0"/>
              <a:t>exponentially</a:t>
            </a:r>
            <a:r>
              <a:rPr lang="es-MX" dirty="0" smtClean="0"/>
              <a:t> more </a:t>
            </a:r>
            <a:r>
              <a:rPr lang="es-MX" dirty="0" err="1" smtClean="0"/>
              <a:t>difficult</a:t>
            </a:r>
            <a:r>
              <a:rPr lang="es-MX" dirty="0" smtClean="0"/>
              <a:t> </a:t>
            </a:r>
            <a:r>
              <a:rPr lang="es-MX" dirty="0" err="1" smtClean="0"/>
              <a:t>to</a:t>
            </a:r>
            <a:r>
              <a:rPr lang="es-MX" dirty="0" smtClean="0"/>
              <a:t> </a:t>
            </a:r>
            <a:r>
              <a:rPr lang="es-MX" dirty="0" err="1" smtClean="0"/>
              <a:t>find</a:t>
            </a:r>
            <a:r>
              <a:rPr lang="es-MX" dirty="0" smtClean="0"/>
              <a:t> a match.</a:t>
            </a:r>
          </a:p>
          <a:p>
            <a:r>
              <a:rPr lang="es-MX" dirty="0" smtClean="0"/>
              <a:t>So… </a:t>
            </a:r>
            <a:r>
              <a:rPr lang="es-MX" dirty="0" err="1" smtClean="0"/>
              <a:t>Rosenbaum</a:t>
            </a:r>
            <a:r>
              <a:rPr lang="es-MX" dirty="0" smtClean="0"/>
              <a:t> &amp; </a:t>
            </a:r>
            <a:r>
              <a:rPr lang="es-MX" dirty="0" err="1" smtClean="0"/>
              <a:t>Rubin</a:t>
            </a:r>
            <a:r>
              <a:rPr lang="es-MX" dirty="0" smtClean="0"/>
              <a:t> </a:t>
            </a:r>
            <a:r>
              <a:rPr lang="es-MX" dirty="0" err="1" smtClean="0"/>
              <a:t>came</a:t>
            </a:r>
            <a:r>
              <a:rPr lang="es-MX" dirty="0" smtClean="0"/>
              <a:t> up </a:t>
            </a:r>
            <a:r>
              <a:rPr lang="es-MX" dirty="0" err="1" smtClean="0"/>
              <a:t>with</a:t>
            </a:r>
            <a:r>
              <a:rPr lang="es-MX" dirty="0" smtClean="0"/>
              <a:t> </a:t>
            </a:r>
            <a:r>
              <a:rPr lang="es-MX" dirty="0" err="1" smtClean="0"/>
              <a:t>this</a:t>
            </a:r>
            <a:r>
              <a:rPr lang="es-MX" dirty="0" smtClean="0"/>
              <a:t> idea of </a:t>
            </a:r>
            <a:r>
              <a:rPr lang="es-MX" dirty="0" err="1" smtClean="0"/>
              <a:t>collapsing</a:t>
            </a:r>
            <a:r>
              <a:rPr lang="es-MX" dirty="0" smtClean="0"/>
              <a:t> </a:t>
            </a:r>
            <a:r>
              <a:rPr lang="es-MX" dirty="0" err="1" smtClean="0"/>
              <a:t>all</a:t>
            </a:r>
            <a:r>
              <a:rPr lang="es-MX" dirty="0" smtClean="0"/>
              <a:t> </a:t>
            </a:r>
            <a:r>
              <a:rPr lang="es-MX" dirty="0" err="1" smtClean="0"/>
              <a:t>information</a:t>
            </a:r>
            <a:r>
              <a:rPr lang="es-MX" dirty="0" smtClean="0"/>
              <a:t> of </a:t>
            </a:r>
            <a:r>
              <a:rPr lang="es-MX" dirty="0" err="1" smtClean="0"/>
              <a:t>covariates</a:t>
            </a:r>
            <a:r>
              <a:rPr lang="es-MX" dirty="0" smtClean="0"/>
              <a:t> in a single </a:t>
            </a:r>
            <a:r>
              <a:rPr lang="es-MX" dirty="0" err="1" smtClean="0"/>
              <a:t>measure</a:t>
            </a:r>
            <a:r>
              <a:rPr lang="es-MX" dirty="0" smtClean="0"/>
              <a:t>:</a:t>
            </a:r>
          </a:p>
          <a:p>
            <a:r>
              <a:rPr lang="es-MX" dirty="0" err="1" smtClean="0"/>
              <a:t>The</a:t>
            </a:r>
            <a:r>
              <a:rPr lang="es-MX" dirty="0" smtClean="0"/>
              <a:t> “</a:t>
            </a:r>
            <a:r>
              <a:rPr lang="es-MX" dirty="0" err="1" smtClean="0"/>
              <a:t>Propensity</a:t>
            </a:r>
            <a:r>
              <a:rPr lang="es-MX" dirty="0" smtClean="0"/>
              <a:t> Score”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r>
              <a:rPr lang="es-MX" smtClean="0"/>
              <a:t>The propensity score </a:t>
            </a:r>
          </a:p>
        </p:txBody>
      </p:sp>
      <p:sp>
        <p:nvSpPr>
          <p:cNvPr id="3" name="2 Marcador de contenido"/>
          <p:cNvSpPr>
            <a:spLocks noGrp="1"/>
          </p:cNvSpPr>
          <p:nvPr>
            <p:ph idx="1"/>
          </p:nvPr>
        </p:nvSpPr>
        <p:spPr/>
        <p:txBody>
          <a:bodyPr>
            <a:normAutofit lnSpcReduction="10000"/>
          </a:bodyPr>
          <a:lstStyle/>
          <a:p>
            <a:pPr>
              <a:buFont typeface="Wingdings" pitchFamily="2" charset="2"/>
              <a:buNone/>
              <a:defRPr/>
            </a:pPr>
            <a:endParaRPr lang="es-MX" dirty="0"/>
          </a:p>
          <a:p>
            <a:pPr>
              <a:defRPr/>
            </a:pPr>
            <a:r>
              <a:rPr lang="en-US" dirty="0"/>
              <a:t>Employs a predicted probability of group membership—e.g., treatment vs. control group--based on observed predictors, usually obtained from </a:t>
            </a:r>
            <a:r>
              <a:rPr lang="en-US" dirty="0" smtClean="0"/>
              <a:t>logistic</a:t>
            </a:r>
            <a:r>
              <a:rPr lang="es-419" dirty="0" smtClean="0"/>
              <a:t> </a:t>
            </a:r>
            <a:r>
              <a:rPr lang="es-419" smtClean="0"/>
              <a:t>or probit</a:t>
            </a:r>
            <a:r>
              <a:rPr lang="en-US" dirty="0" smtClean="0"/>
              <a:t> </a:t>
            </a:r>
            <a:r>
              <a:rPr lang="en-US" dirty="0"/>
              <a:t>regression to create a </a:t>
            </a:r>
            <a:r>
              <a:rPr lang="en-US" dirty="0" smtClean="0"/>
              <a:t>counterfactual</a:t>
            </a:r>
            <a:r>
              <a:rPr lang="es-419" dirty="0"/>
              <a:t> </a:t>
            </a:r>
            <a:r>
              <a:rPr lang="es-419" dirty="0" smtClean="0"/>
              <a:t>proxy.</a:t>
            </a:r>
            <a:endParaRPr lang="en-US" dirty="0"/>
          </a:p>
          <a:p>
            <a:pPr>
              <a:defRPr/>
            </a:pPr>
            <a:r>
              <a:rPr lang="en-US" dirty="0" smtClean="0"/>
              <a:t>Propensity </a:t>
            </a:r>
            <a:r>
              <a:rPr lang="en-US" dirty="0"/>
              <a:t>scores may be used for matching or as </a:t>
            </a:r>
            <a:r>
              <a:rPr lang="en-US" dirty="0" smtClean="0"/>
              <a:t>covariates in a regression model—alone </a:t>
            </a:r>
            <a:r>
              <a:rPr lang="en-US" dirty="0"/>
              <a:t>or with other matching variables or covariates.</a:t>
            </a:r>
            <a:endParaRPr lang="es-MX"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ASURE_Eval_slide_template-1">
  <a:themeElements>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EASURE_Eval_slide_template-1">
  <a:themeElements>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2_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2_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reuse and blue_corrected" id="{320AFE6D-979A-4513-9F7C-0E76106AB958}" vid="{9757E902-1D03-4E78-812E-0D27B3FA25C2}"/>
    </a:ext>
  </a:extLst>
</a:theme>
</file>

<file path=ppt/theme/theme8.xml><?xml version="1.0" encoding="utf-8"?>
<a:theme xmlns:a="http://schemas.openxmlformats.org/drawingml/2006/main" name="Borde">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Bord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3137</TotalTime>
  <Words>2332</Words>
  <Application>Microsoft Office PowerPoint</Application>
  <PresentationFormat>On-screen Show (4:3)</PresentationFormat>
  <Paragraphs>184</Paragraphs>
  <Slides>26</Slides>
  <Notes>26</Notes>
  <HiddenSlides>0</HiddenSlides>
  <MMClips>0</MMClips>
  <ScaleCrop>false</ScaleCrop>
  <HeadingPairs>
    <vt:vector size="8" baseType="variant">
      <vt:variant>
        <vt:lpstr>Fonts Used</vt:lpstr>
      </vt:variant>
      <vt:variant>
        <vt:i4>14</vt:i4>
      </vt:variant>
      <vt:variant>
        <vt:lpstr>Theme</vt:lpstr>
      </vt:variant>
      <vt:variant>
        <vt:i4>8</vt:i4>
      </vt:variant>
      <vt:variant>
        <vt:lpstr>Embedded OLE Servers</vt:lpstr>
      </vt:variant>
      <vt:variant>
        <vt:i4>3</vt:i4>
      </vt:variant>
      <vt:variant>
        <vt:lpstr>Slide Titles</vt:lpstr>
      </vt:variant>
      <vt:variant>
        <vt:i4>26</vt:i4>
      </vt:variant>
    </vt:vector>
  </HeadingPairs>
  <TitlesOfParts>
    <vt:vector size="51" baseType="lpstr">
      <vt:lpstr>MS PGothic</vt:lpstr>
      <vt:lpstr>MS PGothic</vt:lpstr>
      <vt:lpstr>ヒラギノ角ゴ Pro W3</vt:lpstr>
      <vt:lpstr>Arial</vt:lpstr>
      <vt:lpstr>Calibri</vt:lpstr>
      <vt:lpstr>Century Gothic</vt:lpstr>
      <vt:lpstr>Courier</vt:lpstr>
      <vt:lpstr>Courier New</vt:lpstr>
      <vt:lpstr>Futura Lt BT</vt:lpstr>
      <vt:lpstr>Futura LT Pro Book</vt:lpstr>
      <vt:lpstr>Garamond</vt:lpstr>
      <vt:lpstr>Gill Sans MT</vt:lpstr>
      <vt:lpstr>Times New Roman</vt:lpstr>
      <vt:lpstr>Wingdings</vt:lpstr>
      <vt:lpstr>MEASURE_Eval_slide_template-1</vt:lpstr>
      <vt:lpstr>Theme1</vt:lpstr>
      <vt:lpstr>2_MEASURE_Eval_slide_template-1</vt:lpstr>
      <vt:lpstr>Custom Design</vt:lpstr>
      <vt:lpstr>Tema de Office</vt:lpstr>
      <vt:lpstr>1_Tema de Office</vt:lpstr>
      <vt:lpstr>Office Theme</vt:lpstr>
      <vt:lpstr>Borde</vt:lpstr>
      <vt:lpstr>Worksheet</vt:lpstr>
      <vt:lpstr>Ecuación</vt:lpstr>
      <vt:lpstr>Equation</vt:lpstr>
      <vt:lpstr>PowerPoint Presentation</vt:lpstr>
      <vt:lpstr>What is matching for?</vt:lpstr>
      <vt:lpstr>Matching</vt:lpstr>
      <vt:lpstr>Matching</vt:lpstr>
      <vt:lpstr>Matching</vt:lpstr>
      <vt:lpstr>Matching on 1 variable</vt:lpstr>
      <vt:lpstr>Matching on 3 variables</vt:lpstr>
      <vt:lpstr>Matching</vt:lpstr>
      <vt:lpstr>The propensity score </vt:lpstr>
      <vt:lpstr>Propensity Score</vt:lpstr>
      <vt:lpstr>Propensity Score </vt:lpstr>
      <vt:lpstr>PowerPoint Presentation</vt:lpstr>
      <vt:lpstr>PS Matching</vt:lpstr>
      <vt:lpstr>General procedure </vt:lpstr>
      <vt:lpstr>PowerPoint Presentation</vt:lpstr>
      <vt:lpstr>PowerPoint Presentation</vt:lpstr>
      <vt:lpstr>PowerPoint Presentation</vt:lpstr>
      <vt:lpstr>PowerPoint Presentation</vt:lpstr>
      <vt:lpstr>Implementation in STATA </vt:lpstr>
      <vt:lpstr>PowerPoint Presentation</vt:lpstr>
      <vt:lpstr>Sample balance </vt:lpstr>
      <vt:lpstr>Issues to have in mind</vt:lpstr>
      <vt:lpstr>Recomendations for a good PSM</vt:lpstr>
      <vt:lpstr>Advantages of PSM</vt:lpstr>
      <vt:lpstr>Disadvantages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Monitoring and Evaluation</dc:title>
  <dc:creator>hp</dc:creator>
  <cp:lastModifiedBy>Hoover, Donald Wayne</cp:lastModifiedBy>
  <cp:revision>104</cp:revision>
  <dcterms:created xsi:type="dcterms:W3CDTF">2012-07-20T14:27:01Z</dcterms:created>
  <dcterms:modified xsi:type="dcterms:W3CDTF">2017-04-06T01:47:17Z</dcterms:modified>
</cp:coreProperties>
</file>