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5.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7" r:id="rId4"/>
    <p:sldMasterId id="2147484179" r:id="rId5"/>
    <p:sldMasterId id="2147484187" r:id="rId6"/>
  </p:sldMasterIdLst>
  <p:notesMasterIdLst>
    <p:notesMasterId r:id="rId35"/>
  </p:notesMasterIdLst>
  <p:sldIdLst>
    <p:sldId id="31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1" r:id="rId22"/>
    <p:sldId id="302" r:id="rId23"/>
    <p:sldId id="303" r:id="rId24"/>
    <p:sldId id="304" r:id="rId25"/>
    <p:sldId id="305" r:id="rId26"/>
    <p:sldId id="306" r:id="rId27"/>
    <p:sldId id="307" r:id="rId28"/>
    <p:sldId id="308" r:id="rId29"/>
    <p:sldId id="309" r:id="rId30"/>
    <p:sldId id="310" r:id="rId31"/>
    <p:sldId id="312" r:id="rId32"/>
    <p:sldId id="314" r:id="rId33"/>
    <p:sldId id="316"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83077" autoAdjust="0"/>
  </p:normalViewPr>
  <p:slideViewPr>
    <p:cSldViewPr>
      <p:cViewPr varScale="1">
        <p:scale>
          <a:sx n="69" d="100"/>
          <a:sy n="69" d="100"/>
        </p:scale>
        <p:origin x="1795" y="72"/>
      </p:cViewPr>
      <p:guideLst>
        <p:guide orient="horz" pos="2160"/>
        <p:guide pos="2880"/>
      </p:guideLst>
    </p:cSldViewPr>
  </p:slideViewPr>
  <p:outlineViewPr>
    <p:cViewPr>
      <p:scale>
        <a:sx n="33" d="100"/>
        <a:sy n="33" d="100"/>
      </p:scale>
      <p:origin x="0" y="215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E6D4582-91CB-407B-9836-D4E4FC07171D}" type="datetimeFigureOut">
              <a:rPr lang="en-US"/>
              <a:pPr>
                <a:defRPr/>
              </a:pPr>
              <a:t>4/5/2017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2F2EA12-7469-4FA7-B405-FAF7108C3F32}" type="slidenum">
              <a:rPr lang="en-US"/>
              <a:pPr>
                <a:defRPr/>
              </a:pPr>
              <a:t>‹#›</a:t>
            </a:fld>
            <a:endParaRPr lang="en-US"/>
          </a:p>
        </p:txBody>
      </p:sp>
    </p:spTree>
    <p:extLst>
      <p:ext uri="{BB962C8B-B14F-4D97-AF65-F5344CB8AC3E}">
        <p14:creationId xmlns:p14="http://schemas.microsoft.com/office/powerpoint/2010/main" val="11829898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povertyactionlab.org/sites/default/files/documents/Using%20Randomization%20in%20Development%20Economics.pdf"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ES" dirty="0" err="1" smtClean="0"/>
              <a:t>We</a:t>
            </a:r>
            <a:r>
              <a:rPr lang="es-ES" dirty="0" smtClean="0"/>
              <a:t> </a:t>
            </a:r>
            <a:r>
              <a:rPr lang="es-ES" dirty="0" err="1" smtClean="0"/>
              <a:t>will</a:t>
            </a:r>
            <a:r>
              <a:rPr lang="es-ES" dirty="0" smtClean="0"/>
              <a:t> </a:t>
            </a:r>
            <a:r>
              <a:rPr lang="es-ES" dirty="0" err="1" smtClean="0"/>
              <a:t>now</a:t>
            </a:r>
            <a:r>
              <a:rPr lang="es-ES" dirty="0" smtClean="0"/>
              <a:t> </a:t>
            </a:r>
            <a:r>
              <a:rPr lang="es-ES" dirty="0" err="1" smtClean="0"/>
              <a:t>focus</a:t>
            </a:r>
            <a:r>
              <a:rPr lang="es-ES" dirty="0" smtClean="0"/>
              <a:t> </a:t>
            </a:r>
            <a:r>
              <a:rPr lang="es-ES" dirty="0" err="1" smtClean="0"/>
              <a:t>on</a:t>
            </a:r>
            <a:r>
              <a:rPr lang="es-ES" dirty="0" smtClean="0"/>
              <a:t> </a:t>
            </a:r>
            <a:r>
              <a:rPr lang="es-ES" dirty="0" err="1" smtClean="0"/>
              <a:t>practical</a:t>
            </a:r>
            <a:r>
              <a:rPr lang="es-ES" baseline="0" dirty="0" smtClean="0"/>
              <a:t> </a:t>
            </a:r>
            <a:r>
              <a:rPr lang="es-ES" baseline="0" dirty="0" err="1" smtClean="0"/>
              <a:t>issues</a:t>
            </a:r>
            <a:r>
              <a:rPr lang="es-ES" baseline="0" dirty="0" smtClean="0"/>
              <a:t> </a:t>
            </a:r>
            <a:r>
              <a:rPr lang="es-ES" baseline="0" dirty="0" err="1" smtClean="0"/>
              <a:t>related</a:t>
            </a:r>
            <a:r>
              <a:rPr lang="es-ES" baseline="0" dirty="0" smtClean="0"/>
              <a:t> to experimental </a:t>
            </a:r>
            <a:r>
              <a:rPr lang="es-ES" baseline="0" dirty="0" err="1" smtClean="0"/>
              <a:t>designs</a:t>
            </a:r>
            <a:r>
              <a:rPr lang="es-ES" baseline="0" dirty="0" smtClean="0"/>
              <a:t>. </a:t>
            </a:r>
            <a:endParaRPr lang="es-ES" dirty="0" smtClean="0"/>
          </a:p>
        </p:txBody>
      </p:sp>
    </p:spTree>
    <p:extLst>
      <p:ext uri="{BB962C8B-B14F-4D97-AF65-F5344CB8AC3E}">
        <p14:creationId xmlns:p14="http://schemas.microsoft.com/office/powerpoint/2010/main" val="2638163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 can re-work the equations in the previous slides and we will come to realize that</a:t>
            </a:r>
            <a:r>
              <a:rPr lang="en-US" baseline="0" dirty="0" smtClean="0"/>
              <a:t> evaluation studies have a minimum detectable effect size, given a sample size, a proportion of treated and a specified power and significance level. This minimum detectable effect size is a statistical term that does not necessarily correspond to a useful or meaningful effect size in biological or sociological terms (for example, an increase of 0.5 cm in average children height may be statistically significant but not meaningful in biological terms). We should plan our evaluation in a way that ensures that the MDE will be meaningful, this is normally done through acknowledging what the stated goals of the program are in terms of the outcome of interest.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Although statistically speaking,</a:t>
            </a:r>
            <a:r>
              <a:rPr lang="en-US" baseline="0" dirty="0" smtClean="0"/>
              <a:t> the optimal proportion of treated is 50%, sometimes budget constraints make this situation unfeasible. The optimal allocation, in financial terms, will vary according to the comparative cost of adding more either treated or untreated units to the sample.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This formula, suggested in</a:t>
            </a:r>
            <a:r>
              <a:rPr lang="en-US" baseline="0" dirty="0" smtClean="0"/>
              <a:t> </a:t>
            </a:r>
            <a:r>
              <a:rPr lang="en-US" baseline="0" dirty="0" err="1" smtClean="0"/>
              <a:t>Duflo</a:t>
            </a:r>
            <a:r>
              <a:rPr lang="en-US" baseline="0" dirty="0" smtClean="0"/>
              <a:t> et al (</a:t>
            </a:r>
            <a:r>
              <a:rPr lang="en-US" sz="1200" kern="1200" dirty="0" err="1" smtClean="0">
                <a:solidFill>
                  <a:schemeClr val="tx1"/>
                </a:solidFill>
                <a:latin typeface="+mn-lt"/>
                <a:ea typeface="+mn-ea"/>
                <a:cs typeface="+mn-cs"/>
              </a:rPr>
              <a:t>Duflo</a:t>
            </a:r>
            <a:r>
              <a:rPr lang="en-US" sz="1200" kern="1200" dirty="0" smtClean="0">
                <a:solidFill>
                  <a:schemeClr val="tx1"/>
                </a:solidFill>
                <a:latin typeface="+mn-lt"/>
                <a:ea typeface="+mn-ea"/>
                <a:cs typeface="+mn-cs"/>
              </a:rPr>
              <a:t> E., R. </a:t>
            </a:r>
            <a:r>
              <a:rPr lang="en-US" sz="1200" kern="1200" dirty="0" err="1" smtClean="0">
                <a:solidFill>
                  <a:schemeClr val="tx1"/>
                </a:solidFill>
                <a:latin typeface="+mn-lt"/>
                <a:ea typeface="+mn-ea"/>
                <a:cs typeface="+mn-cs"/>
              </a:rPr>
              <a:t>Glennerster</a:t>
            </a:r>
            <a:r>
              <a:rPr lang="en-US" sz="1200" kern="1200" dirty="0" smtClean="0">
                <a:solidFill>
                  <a:schemeClr val="tx1"/>
                </a:solidFill>
                <a:latin typeface="+mn-lt"/>
                <a:ea typeface="+mn-ea"/>
                <a:cs typeface="+mn-cs"/>
              </a:rPr>
              <a:t>, and M. Kremer. (2006) “Using Randomization in Development Economics Research: A Toolkit.” Available at: </a:t>
            </a:r>
            <a:r>
              <a:rPr lang="en-US" sz="1200" u="sng" kern="1200" dirty="0" smtClean="0">
                <a:solidFill>
                  <a:schemeClr val="tx1"/>
                </a:solidFill>
                <a:latin typeface="+mn-lt"/>
                <a:ea typeface="+mn-ea"/>
                <a:cs typeface="+mn-cs"/>
                <a:hlinkClick r:id="rId3"/>
              </a:rPr>
              <a:t>http://www.povertyactionlab.org/sites/default/files/documents/Using%20Randomization%20in%20Development%20Economics.pdf</a:t>
            </a:r>
            <a:r>
              <a:rPr lang="en-US" sz="1200" u="sng" kern="120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Gives the optimal treatment allocation considering costs.</a:t>
            </a:r>
            <a:endParaRPr lang="es-MX" sz="1200" u="none" kern="1200" dirty="0" smtClean="0">
              <a:solidFill>
                <a:schemeClr val="tx1"/>
              </a:solidFill>
              <a:latin typeface="+mn-lt"/>
              <a:ea typeface="+mn-ea"/>
              <a:cs typeface="+mn-cs"/>
            </a:endParaRPr>
          </a:p>
          <a:p>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 will now cover other practical</a:t>
            </a:r>
            <a:r>
              <a:rPr lang="en-US" baseline="0" dirty="0" smtClean="0"/>
              <a:t> issues concerning experimental designs. Grouped errors (as opposed to independent identically distributed errors), occur when we have cluster sampling. This causes a design effect that must be taken into account in the analysis and that translates into larger standard errors of the impact estimates (estimates are comparatively less precise).  This causes power to decrease in comparison to an analysis performed on a simple random sample. A question often arises of whether in this case one should compensate by increasing the number of clusters or the number of units within the sample. The answer is that it is much better to have more clusters, even with a comparatively small within-cluster sample size; the reason for this is that units (i.e. individuals or households) tend to be highly correlated within clusters (such as villages), so adding more units will not increase the explanatory power of our models (it would be adding “more of the same thing”).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One issue that often arises is that people sometimes do not</a:t>
            </a:r>
            <a:r>
              <a:rPr lang="en-US" baseline="0" dirty="0" smtClean="0"/>
              <a:t> comply with the programs, for example: some people will not care take the program even though they are assigned to it, and the opposite situation might happen as well. This can be problematic if the reason for not complying with the program (or to enroll while being assigned to be a control) are somehow correlated with the potential outcome, and can lead to bias in the impact estimates. This can be controlled by the use of instrumental variables.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As a summary, information</a:t>
            </a:r>
            <a:r>
              <a:rPr lang="en-US" baseline="0" dirty="0" smtClean="0"/>
              <a:t> on the quantities listed here is crucial for a good power calculation.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We’ll now cover other analytical considerations of experimental designs. A</a:t>
            </a:r>
            <a:r>
              <a:rPr lang="en-US" baseline="0" dirty="0" smtClean="0"/>
              <a:t> frequently asked question relates to adjustment for covariates: although in terms of </a:t>
            </a:r>
            <a:r>
              <a:rPr lang="en-US" b="1" baseline="0" dirty="0" smtClean="0"/>
              <a:t>bias </a:t>
            </a:r>
            <a:r>
              <a:rPr lang="en-US" baseline="0" dirty="0" smtClean="0"/>
              <a:t>adjustment will not make much difference (due to confounding being controlled by the random assignment of the treatment), adjustment for covariates will decrease the uncertainty in all estimates, including of course our </a:t>
            </a:r>
            <a:r>
              <a:rPr lang="en-US" b="1" baseline="0" dirty="0" smtClean="0"/>
              <a:t>impact estimate, making it more precise. </a:t>
            </a:r>
            <a:r>
              <a:rPr lang="en-US" b="0" baseline="0" dirty="0" smtClean="0"/>
              <a:t>However, one must be careful to only include covariates that are true determinants of the outcome (this comment is valid for all statistical models), and not variables that are irrelevant, as the latter will introduce noise in the estimates, decreasing precision. The guide to include only the necessary covariates will be, as always, our </a:t>
            </a:r>
            <a:r>
              <a:rPr lang="en-US" b="1" baseline="0" dirty="0" smtClean="0"/>
              <a:t>conceptual framework</a:t>
            </a:r>
            <a:r>
              <a:rPr lang="en-US" b="0" baseline="0" dirty="0" smtClean="0"/>
              <a:t>. </a:t>
            </a:r>
            <a:endParaRPr lang="en-US" b="1"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Adjusting for baseline levels of the outcome is a frequent practice although we can not recommend</a:t>
            </a:r>
            <a:r>
              <a:rPr lang="en-US" baseline="0" dirty="0" smtClean="0"/>
              <a:t> it. The reason is that the baseline outcome will be, almost by definition, endogenous (as it will share unobservables with follow-up levels of the same outcome, and this endogeneity can be transmitted to other estimates in the model). A better way to control for baseline differences in the outcome is the use of Difference-in-Differences models, which will be covered later. It is strongly recommended that variables to adjust for are selected beforehand, for theoretical reasons; this is to avoid suspicion of “specification searching” which is the (unethical) practice of looking for the “right” set of covariates, often to achieve the desired result.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Stratification  or block randomization is generally regarded as a favorable practice as it increases the precision</a:t>
            </a:r>
            <a:r>
              <a:rPr lang="en-US" baseline="0" dirty="0" smtClean="0"/>
              <a:t> of the impact estimate.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Another interesting</a:t>
            </a:r>
            <a:r>
              <a:rPr lang="en-US" baseline="0" dirty="0" smtClean="0"/>
              <a:t> discussion deal with the </a:t>
            </a:r>
            <a:r>
              <a:rPr lang="en-US" b="1" baseline="0" dirty="0" smtClean="0"/>
              <a:t>level of randomization. </a:t>
            </a:r>
            <a:r>
              <a:rPr lang="en-US" b="0" baseline="0" dirty="0" smtClean="0"/>
              <a:t>As a general advice, it is preferable to randomize in a way that will minimize spillovers. For example: suppose we randomly allocate some households, within the same village, to receive treatment for intestinal worms: it is likely that at least some families will share the medication with neighbors or relatives which were meant to be controls, causing a spillover and an underestimation of the treatment effect. A better way to randomize will be to randomly assign entire villages to receive the treatment, which will largely decrease the chance of spillover to control villages. </a:t>
            </a:r>
            <a:endParaRPr lang="en-US" b="1"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 will look into issues related with statistical power and other</a:t>
            </a:r>
            <a:r>
              <a:rPr lang="en-US" baseline="0" dirty="0" smtClean="0"/>
              <a:t> considerations when conducting an experiment in the context of program evaluation.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If the program to evaluate has several components, groups of units can be randomized to receive one, the other,</a:t>
            </a:r>
            <a:r>
              <a:rPr lang="es-419" baseline="0" dirty="0" smtClean="0"/>
              <a:t> or both components. As long as one group is unexposed to either component, the separate effect of each component can be evaluated, as well as potential sinergistic effects (interactions).</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20</a:t>
            </a:fld>
            <a:endParaRPr lang="en-US"/>
          </a:p>
        </p:txBody>
      </p:sp>
    </p:spTree>
    <p:extLst>
      <p:ext uri="{BB962C8B-B14F-4D97-AF65-F5344CB8AC3E}">
        <p14:creationId xmlns:p14="http://schemas.microsoft.com/office/powerpoint/2010/main" val="32454489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In theory</a:t>
            </a:r>
            <a:r>
              <a:rPr lang="en-US" baseline="0" dirty="0" smtClean="0"/>
              <a:t> baseline surveys are unnecessary in experiments, because it is expected that variables are balanced between groups. In practice though, baselines surveys are almost always done. One of the reasons is that in that case you are able to check balance instead of trusting in luck, another reason is that that allows you to control for baseline covariates to </a:t>
            </a:r>
            <a:r>
              <a:rPr lang="en-US" baseline="0" dirty="0" err="1" smtClean="0"/>
              <a:t>increas</a:t>
            </a:r>
            <a:r>
              <a:rPr lang="en-US" baseline="0" dirty="0" smtClean="0"/>
              <a:t> precision of the estimates, as we have previously explained.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Administrative data is often useful, its main limitations</a:t>
            </a:r>
            <a:r>
              <a:rPr lang="es-419" baseline="0" dirty="0" smtClean="0"/>
              <a:t> are bad data quality and scarcity of data on covariates.</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22</a:t>
            </a:fld>
            <a:endParaRPr lang="en-US"/>
          </a:p>
        </p:txBody>
      </p:sp>
    </p:spTree>
    <p:extLst>
      <p:ext uri="{BB962C8B-B14F-4D97-AF65-F5344CB8AC3E}">
        <p14:creationId xmlns:p14="http://schemas.microsoft.com/office/powerpoint/2010/main" val="34226488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People often do not 100% comply</a:t>
            </a:r>
            <a:r>
              <a:rPr lang="es-419" baseline="0" dirty="0" smtClean="0"/>
              <a:t> with the programs; this can introduce a bias if the reasons for which somebody does not comply are related to the outcome (causing endgeneity). Instrumental variables, using the random assignment as the instrument can be a powerful solution.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23</a:t>
            </a:fld>
            <a:endParaRPr lang="en-US"/>
          </a:p>
        </p:txBody>
      </p:sp>
    </p:spTree>
    <p:extLst>
      <p:ext uri="{BB962C8B-B14F-4D97-AF65-F5344CB8AC3E}">
        <p14:creationId xmlns:p14="http://schemas.microsoft.com/office/powerpoint/2010/main" val="20395312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r>
              <a:rPr lang="es-419" dirty="0" smtClean="0"/>
              <a:t>Attrition is another potential</a:t>
            </a:r>
            <a:r>
              <a:rPr lang="es-419" baseline="0" dirty="0" smtClean="0"/>
              <a:t> problem, especially if the reason for the loss is related to the potential outcome of the subjects. For example, people who are not benefitting from a cash transfer program may be prone to migrate, leaving behind only those wh are receiving a benefit; thi situation would lead to an overestimation of the impact of the program. This is difficult to solve, the best is to avoid loses all together, if this is not possible and especially if attrition is large, </a:t>
            </a:r>
            <a:r>
              <a:rPr lang="es-419" b="1" baseline="0" dirty="0" smtClean="0"/>
              <a:t>Heckman selection models </a:t>
            </a:r>
            <a:r>
              <a:rPr lang="es-419" baseline="0" dirty="0" smtClean="0"/>
              <a:t>might be helpful. </a:t>
            </a:r>
            <a:endParaRPr lang="es-MX" dirty="0" smtClean="0"/>
          </a:p>
        </p:txBody>
      </p:sp>
      <p:sp>
        <p:nvSpPr>
          <p:cNvPr id="4" name="3 Marcador de número de diapositiva"/>
          <p:cNvSpPr>
            <a:spLocks noGrp="1"/>
          </p:cNvSpPr>
          <p:nvPr>
            <p:ph type="sldNum" sz="quarter" idx="5"/>
          </p:nvPr>
        </p:nvSpPr>
        <p:spPr/>
        <p:txBody>
          <a:bodyPr/>
          <a:lstStyle/>
          <a:p>
            <a:pPr>
              <a:defRPr/>
            </a:pPr>
            <a:fld id="{F521ADD6-B8A2-46A9-8156-74D4903B1EC1}" type="slidenum">
              <a:rPr lang="es-MX" smtClean="0"/>
              <a:pPr>
                <a:defRPr/>
              </a:pPr>
              <a:t>24</a:t>
            </a:fld>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25</a:t>
            </a:fld>
            <a:endParaRPr lang="en-US"/>
          </a:p>
        </p:txBody>
      </p:sp>
    </p:spTree>
    <p:extLst>
      <p:ext uri="{BB962C8B-B14F-4D97-AF65-F5344CB8AC3E}">
        <p14:creationId xmlns:p14="http://schemas.microsoft.com/office/powerpoint/2010/main" val="31543882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Another</a:t>
            </a:r>
            <a:r>
              <a:rPr lang="es-419" baseline="0" dirty="0" smtClean="0"/>
              <a:t> issue to bear in mind is the possibility of Hetergeneous impact. It is ideal that the possibility of heterogeneous impcts is considered since the evaluatin plan, however, some time unexpected effects mayy appear and be reported. This must be clearly stated in evaluation reports to avoid suspicion of </a:t>
            </a:r>
            <a:r>
              <a:rPr lang="es-419" i="1" baseline="0" dirty="0" smtClean="0"/>
              <a:t>specification searching</a:t>
            </a:r>
            <a:r>
              <a:rPr lang="es-419" baseline="0" dirty="0" smtClean="0"/>
              <a:t>.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26</a:t>
            </a:fld>
            <a:endParaRPr lang="en-US"/>
          </a:p>
        </p:txBody>
      </p:sp>
    </p:spTree>
    <p:extLst>
      <p:ext uri="{BB962C8B-B14F-4D97-AF65-F5344CB8AC3E}">
        <p14:creationId xmlns:p14="http://schemas.microsoft.com/office/powerpoint/2010/main" val="16928129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14051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Power</a:t>
            </a:r>
            <a:r>
              <a:rPr lang="en-US" baseline="0" dirty="0" smtClean="0"/>
              <a:t> is the capacity that a statistical test has to detect an association that indeed exists. In our case it is the probability that we find a program impact given that there really is an impact.  </a:t>
            </a:r>
          </a:p>
          <a:p>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Sample</a:t>
            </a:r>
            <a:r>
              <a:rPr lang="en-US" baseline="0" dirty="0" smtClean="0"/>
              <a:t> size influences power in a directly proportional way, the larger the sample the larger the power. Other important factors are the significance level, the variance of the outcome variable, the proportion of subjects or units assigned to the treatment and the effect size (the true magnitude of the impact).</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This graph illustrates</a:t>
            </a:r>
            <a:r>
              <a:rPr lang="en-US" baseline="0" dirty="0" smtClean="0"/>
              <a:t> the relationship between alpha and power. If we move the critical value to the right (</a:t>
            </a:r>
            <a:r>
              <a:rPr lang="en-US" baseline="0" dirty="0" err="1" smtClean="0"/>
              <a:t>alfa</a:t>
            </a:r>
            <a:r>
              <a:rPr lang="en-US" baseline="0" dirty="0" smtClean="0"/>
              <a:t> decreases) power will also decrease and </a:t>
            </a:r>
            <a:r>
              <a:rPr lang="en-US" baseline="0" dirty="0" err="1" smtClean="0"/>
              <a:t>viceversa</a:t>
            </a:r>
            <a:r>
              <a:rPr lang="en-US" baseline="0" dirty="0" smtClean="0"/>
              <a:t>.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proportion of treated subjects influences the variance of the impact estimate and thus the power. The relationship</a:t>
            </a:r>
            <a:r>
              <a:rPr lang="en-US" baseline="0" dirty="0" smtClean="0"/>
              <a:t> is u-shaped, with maximum power reached when the proportion of treated subjects is 50% all other things equal. A frequently asked question is whether it is “mandatory” to have a “50-50” distribution of treated and untreated subjects: it is not; estimations can be done even with unequal proportions of treated and untreated subjects, they will just have less power (but it can be compensated with a larger sample!).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In regression analysis, the variance of the beta coefficient</a:t>
            </a:r>
            <a:r>
              <a:rPr lang="en-US" baseline="0" dirty="0" smtClean="0"/>
              <a:t> is inversely proportional to the variance of the independent variable X. Looking at the formula above you can see the reason why a 50-50 distribution of the treated and untreated reflects into more power: the maximum variance of the program variable P (a dummy variable) is reached at 50% treated (that is because the variance of a dummy variable is p(1-p) where p is the proportion of 1’s).</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Where</a:t>
            </a:r>
            <a:r>
              <a:rPr lang="en-US" baseline="0" dirty="0" smtClean="0"/>
              <a:t> b is the effect size, t1-k and </a:t>
            </a:r>
            <a:r>
              <a:rPr lang="en-US" baseline="0" dirty="0" err="1" smtClean="0"/>
              <a:t>ta</a:t>
            </a:r>
            <a:r>
              <a:rPr lang="en-US" baseline="0" dirty="0" smtClean="0"/>
              <a:t> represent the t-values corresponding to the desired power and significance levels, respectively, and SE(b) is the standard error of the effect estimate. The largest the effect size, the easier it will be to detect it; small effects will translate into less power, all other things being equal. </a:t>
            </a:r>
            <a:endParaRPr lang="en-US" dirty="0"/>
          </a:p>
        </p:txBody>
      </p:sp>
      <p:sp>
        <p:nvSpPr>
          <p:cNvPr id="4" name="3 Marcador de número de diapositiva"/>
          <p:cNvSpPr>
            <a:spLocks noGrp="1"/>
          </p:cNvSpPr>
          <p:nvPr>
            <p:ph type="sldNum" sz="quarter" idx="10"/>
          </p:nvPr>
        </p:nvSpPr>
        <p:spPr/>
        <p:txBody>
          <a:bodyPr/>
          <a:lstStyle/>
          <a:p>
            <a:pPr>
              <a:defRPr/>
            </a:pPr>
            <a:fld id="{D2F2EA12-7469-4FA7-B405-FAF7108C3F32}"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Master" Target="../slideMasters/slideMaster5.xml"/><Relationship Id="rId4" Type="http://schemas.openxmlformats.org/officeDocument/2006/relationships/image" Target="../media/image8.jpe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Master" Target="../slideMasters/slideMaster5.xml"/><Relationship Id="rId4" Type="http://schemas.openxmlformats.org/officeDocument/2006/relationships/image" Target="../media/image8.jpe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pPr>
              <a:defRPr/>
            </a:pPr>
            <a:endParaRPr lang="es-ES">
              <a:solidFill>
                <a:srgbClr val="DEF6F1"/>
              </a:solidFill>
              <a:ea typeface="MS PGothic" pitchFamily="34" charset="-128"/>
            </a:endParaRPr>
          </a:p>
        </p:txBody>
      </p:sp>
      <p:pic>
        <p:nvPicPr>
          <p:cNvPr id="5" name="Picture 5" descr="Vertical_RGB_600"/>
          <p:cNvPicPr>
            <a:picLocks noChangeAspect="1" noChangeArrowheads="1"/>
          </p:cNvPicPr>
          <p:nvPr/>
        </p:nvPicPr>
        <p:blipFill>
          <a:blip r:embed="rId2" cstate="print"/>
          <a:srcRect/>
          <a:stretch>
            <a:fillRect/>
          </a:stretch>
        </p:blipFill>
        <p:spPr bwMode="auto">
          <a:xfrm>
            <a:off x="4560888"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6770688" y="5010150"/>
            <a:ext cx="1447800" cy="1371600"/>
          </a:xfrm>
          <a:prstGeom prst="rect">
            <a:avLst/>
          </a:prstGeom>
          <a:noFill/>
          <a:ln w="9525">
            <a:noFill/>
            <a:miter lim="800000"/>
            <a:headEnd/>
            <a:tailEnd/>
          </a:ln>
        </p:spPr>
      </p:pic>
      <p:pic>
        <p:nvPicPr>
          <p:cNvPr id="7" name="Picture 3" descr="PHFI Logo3"/>
          <p:cNvPicPr>
            <a:picLocks noChangeAspect="1" noChangeArrowheads="1"/>
          </p:cNvPicPr>
          <p:nvPr userDrawn="1"/>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a:t>Click to edit Master title style</a:t>
            </a:r>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a:t>Your Name Here</a:t>
            </a:r>
          </a:p>
          <a:p>
            <a:r>
              <a:rPr lang="en-US"/>
              <a:t>MEASURE Evaluation</a:t>
            </a:r>
          </a:p>
          <a:p>
            <a:r>
              <a:rPr lang="en-US"/>
              <a:t>Date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72000"/>
          </a:xfrm>
        </p:spPr>
        <p:txBody>
          <a:bodyPr/>
          <a:lstStyle/>
          <a:p>
            <a:pPr lvl="0"/>
            <a:endParaRPr lang="en-US"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pPr>
              <a:defRPr/>
            </a:pPr>
            <a:endParaRPr lang="es-ES"/>
          </a:p>
        </p:txBody>
      </p:sp>
      <p:pic>
        <p:nvPicPr>
          <p:cNvPr id="5" name="Picture 5" descr="Vertical_RGB_600"/>
          <p:cNvPicPr>
            <a:picLocks noChangeAspect="1" noChangeArrowheads="1"/>
          </p:cNvPicPr>
          <p:nvPr/>
        </p:nvPicPr>
        <p:blipFill>
          <a:blip r:embed="rId2" cstate="print"/>
          <a:srcRect/>
          <a:stretch>
            <a:fillRect/>
          </a:stretch>
        </p:blipFill>
        <p:spPr bwMode="auto">
          <a:xfrm>
            <a:off x="4560888"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6770688" y="5010150"/>
            <a:ext cx="1447800" cy="1371600"/>
          </a:xfrm>
          <a:prstGeom prst="rect">
            <a:avLst/>
          </a:prstGeom>
          <a:noFill/>
          <a:ln w="9525">
            <a:noFill/>
            <a:miter lim="800000"/>
            <a:headEnd/>
            <a:tailEnd/>
          </a:ln>
        </p:spPr>
      </p:pic>
      <p:pic>
        <p:nvPicPr>
          <p:cNvPr id="7" name="Picture 3" descr="PHFI Logo3"/>
          <p:cNvPicPr>
            <a:picLocks noChangeAspect="1" noChangeArrowheads="1"/>
          </p:cNvPicPr>
          <p:nvPr/>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pic>
        <p:nvPicPr>
          <p:cNvPr id="8" name="Picture 3" descr="PHFI Logo3"/>
          <p:cNvPicPr>
            <a:picLocks noChangeAspect="1" noChangeArrowheads="1"/>
          </p:cNvPicPr>
          <p:nvPr userDrawn="1"/>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smtClean="0"/>
              <a:t>Click to edit Master title style</a:t>
            </a:r>
            <a:endParaRPr lang="en-US"/>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smtClean="0"/>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9144000" cy="104926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008530"/>
            <a:ext cx="9144000" cy="480216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8"/>
          <p:cNvSpPr txBox="1"/>
          <p:nvPr userDrawn="1"/>
        </p:nvSpPr>
        <p:spPr>
          <a:xfrm>
            <a:off x="831273" y="335206"/>
            <a:ext cx="6803159" cy="3654847"/>
          </a:xfrm>
          <a:prstGeom prst="rect">
            <a:avLst/>
          </a:prstGeom>
        </p:spPr>
        <p:txBody>
          <a:bodyPr vert="horz" wrap="square" lIns="0" tIns="0" rIns="0" bIns="0" rtlCol="0">
            <a:spAutoFit/>
          </a:bodyPr>
          <a:lstStyle/>
          <a:p>
            <a:pPr marL="11206">
              <a:lnSpc>
                <a:spcPts val="5731"/>
              </a:lnSpc>
            </a:pPr>
            <a:r>
              <a:rPr lang="en-US" sz="5030" b="1" spc="-234" dirty="0" smtClean="0">
                <a:solidFill>
                  <a:srgbClr val="A29CC0"/>
                </a:solidFill>
                <a:latin typeface="Century Gothic" panose="020B0502020202020204" pitchFamily="34" charset="0"/>
                <a:cs typeface="Gill Sans MT"/>
              </a:rPr>
              <a:t>Headline goes here</a:t>
            </a:r>
          </a:p>
          <a:p>
            <a:pPr marL="11206">
              <a:lnSpc>
                <a:spcPts val="5731"/>
              </a:lnSpc>
            </a:pPr>
            <a:r>
              <a:rPr lang="en-US" sz="5030" b="1" spc="-234" dirty="0">
                <a:solidFill>
                  <a:schemeClr val="bg1"/>
                </a:solidFill>
                <a:latin typeface="Century Gothic" panose="020B0502020202020204" pitchFamily="34" charset="0"/>
                <a:cs typeface="Gill Sans MT"/>
              </a:rPr>
              <a:t>Headline goes </a:t>
            </a:r>
            <a:r>
              <a:rPr lang="en-US" sz="5030" b="1" spc="-234" dirty="0" smtClean="0">
                <a:solidFill>
                  <a:schemeClr val="bg1"/>
                </a:solidFill>
                <a:latin typeface="Century Gothic" panose="020B0502020202020204" pitchFamily="34" charset="0"/>
                <a:cs typeface="Gill Sans MT"/>
              </a:rPr>
              <a:t>here</a:t>
            </a:r>
          </a:p>
          <a:p>
            <a:pPr marL="11206" marR="0" indent="0" algn="l" defTabSz="806867" rtl="0" eaLnBrk="1" fontAlgn="auto" latinLnBrk="0" hangingPunct="1">
              <a:lnSpc>
                <a:spcPts val="5731"/>
              </a:lnSpc>
              <a:spcBef>
                <a:spcPts val="0"/>
              </a:spcBef>
              <a:spcAft>
                <a:spcPts val="0"/>
              </a:spcAft>
              <a:buClrTx/>
              <a:buSzTx/>
              <a:buFontTx/>
              <a:buNone/>
              <a:tabLst/>
              <a:defRPr/>
            </a:pPr>
            <a:r>
              <a:rPr lang="en-US" sz="5030" b="1" spc="-234" dirty="0" smtClean="0">
                <a:solidFill>
                  <a:srgbClr val="1E1860"/>
                </a:solidFill>
                <a:latin typeface="Century Gothic" panose="020B0502020202020204" pitchFamily="34" charset="0"/>
                <a:cs typeface="Gill Sans MT"/>
              </a:rPr>
              <a:t>Headline goes here</a:t>
            </a:r>
            <a:endParaRPr lang="en-US" sz="5030" dirty="0" smtClean="0">
              <a:solidFill>
                <a:srgbClr val="1E1860"/>
              </a:solidFill>
              <a:latin typeface="Century Gothic" panose="020B0502020202020204" pitchFamily="34" charset="0"/>
              <a:cs typeface="Gill Sans MT"/>
            </a:endParaRPr>
          </a:p>
          <a:p>
            <a:pPr marL="11206">
              <a:lnSpc>
                <a:spcPts val="5731"/>
              </a:lnSpc>
            </a:pPr>
            <a:endParaRPr lang="en-US" sz="5030" dirty="0">
              <a:solidFill>
                <a:schemeClr val="bg1"/>
              </a:solidFill>
              <a:latin typeface="Futura Lt BT" panose="020B0402020204020303" pitchFamily="34" charset="0"/>
              <a:cs typeface="Gill Sans MT"/>
            </a:endParaRPr>
          </a:p>
          <a:p>
            <a:pPr marL="11206">
              <a:lnSpc>
                <a:spcPts val="5731"/>
              </a:lnSpc>
            </a:pPr>
            <a:endParaRPr sz="5030" dirty="0">
              <a:solidFill>
                <a:srgbClr val="1E185F"/>
              </a:solidFill>
              <a:latin typeface="Futura Lt BT" panose="020B0402020204020303" pitchFamily="34" charset="0"/>
              <a:cs typeface="Gill Sans MT"/>
            </a:endParaRPr>
          </a:p>
        </p:txBody>
      </p:sp>
      <p:sp>
        <p:nvSpPr>
          <p:cNvPr id="12" name="object 9"/>
          <p:cNvSpPr txBox="1"/>
          <p:nvPr userDrawn="1"/>
        </p:nvSpPr>
        <p:spPr>
          <a:xfrm>
            <a:off x="4087091" y="4034117"/>
            <a:ext cx="4084782" cy="1434880"/>
          </a:xfrm>
          <a:prstGeom prst="rect">
            <a:avLst/>
          </a:prstGeom>
        </p:spPr>
        <p:txBody>
          <a:bodyPr vert="horz" wrap="square" lIns="0" tIns="0" rIns="0" bIns="0" rtlCol="0">
            <a:spAutoFit/>
          </a:bodyPr>
          <a:lstStyle/>
          <a:p>
            <a:pPr marL="11206">
              <a:lnSpc>
                <a:spcPts val="1985"/>
              </a:lnSpc>
            </a:pPr>
            <a:r>
              <a:rPr sz="1412" dirty="0">
                <a:solidFill>
                  <a:srgbClr val="1E1860"/>
                </a:solidFill>
                <a:latin typeface="Futura LT Pro Book"/>
                <a:cs typeface="Futura LT Pro Book"/>
              </a:rPr>
              <a:t>Author Name and Degree Here</a:t>
            </a:r>
          </a:p>
          <a:p>
            <a:pPr marL="11206">
              <a:lnSpc>
                <a:spcPts val="1985"/>
              </a:lnSpc>
            </a:pPr>
            <a:r>
              <a:rPr sz="1412" b="1" dirty="0">
                <a:solidFill>
                  <a:srgbClr val="1E1860"/>
                </a:solidFill>
                <a:latin typeface="Futura LT Pro Book"/>
                <a:cs typeface="Futura LT Pro Book"/>
              </a:rPr>
              <a:t>MEASURE Evaluation</a:t>
            </a:r>
            <a:endParaRPr sz="1412" dirty="0">
              <a:solidFill>
                <a:srgbClr val="1E1860"/>
              </a:solidFill>
              <a:latin typeface="Futura LT Pro Book"/>
              <a:cs typeface="Futura LT Pro Book"/>
            </a:endParaRPr>
          </a:p>
          <a:p>
            <a:pPr marL="11206">
              <a:lnSpc>
                <a:spcPct val="100000"/>
              </a:lnSpc>
            </a:pPr>
            <a:r>
              <a:rPr sz="1412" dirty="0">
                <a:solidFill>
                  <a:srgbClr val="1E1860"/>
                </a:solidFill>
                <a:latin typeface="Futura LT Pro Book"/>
                <a:cs typeface="Futura LT Pro Book"/>
              </a:rPr>
              <a:t>Your organization here</a:t>
            </a:r>
          </a:p>
          <a:p>
            <a:pPr>
              <a:lnSpc>
                <a:spcPct val="100000"/>
              </a:lnSpc>
              <a:spcBef>
                <a:spcPts val="40"/>
              </a:spcBef>
            </a:pPr>
            <a:endParaRPr sz="1412" dirty="0">
              <a:solidFill>
                <a:srgbClr val="1E1860"/>
              </a:solidFill>
              <a:latin typeface="Times New Roman"/>
              <a:cs typeface="Times New Roman"/>
            </a:endParaRPr>
          </a:p>
          <a:p>
            <a:pPr marL="11206">
              <a:lnSpc>
                <a:spcPts val="1941"/>
              </a:lnSpc>
            </a:pPr>
            <a:r>
              <a:rPr lang="en-US" sz="1412" dirty="0" smtClean="0">
                <a:solidFill>
                  <a:srgbClr val="1E1860"/>
                </a:solidFill>
                <a:latin typeface="Futura LT Pro Book"/>
                <a:cs typeface="Futura LT Pro Book"/>
              </a:rPr>
              <a:t>Date for presentation</a:t>
            </a:r>
            <a:r>
              <a:rPr lang="en-US" sz="1412" baseline="0" dirty="0" smtClean="0">
                <a:solidFill>
                  <a:srgbClr val="1E1860"/>
                </a:solidFill>
                <a:latin typeface="Futura LT Pro Book"/>
                <a:cs typeface="Futura LT Pro Book"/>
              </a:rPr>
              <a:t> if necessary</a:t>
            </a:r>
            <a:endParaRPr sz="1412" dirty="0">
              <a:solidFill>
                <a:srgbClr val="1E1860"/>
              </a:solidFill>
              <a:latin typeface="Futura LT Pro Book"/>
              <a:cs typeface="Futura LT Pro Book"/>
            </a:endParaRPr>
          </a:p>
          <a:p>
            <a:pPr marL="11206">
              <a:lnSpc>
                <a:spcPts val="1941"/>
              </a:lnSpc>
            </a:pPr>
            <a:r>
              <a:rPr lang="en-US" sz="1412" b="1" dirty="0" smtClean="0">
                <a:solidFill>
                  <a:srgbClr val="1E1860"/>
                </a:solidFill>
                <a:latin typeface="Futura LT Pro Book"/>
                <a:cs typeface="Futura LT Pro Book"/>
              </a:rPr>
              <a:t>Name of meeting</a:t>
            </a:r>
            <a:endParaRPr sz="1412" dirty="0">
              <a:solidFill>
                <a:srgbClr val="1E1860"/>
              </a:solidFill>
              <a:latin typeface="Futura LT Pro Book"/>
              <a:cs typeface="Futura LT Pro Book"/>
            </a:endParaRPr>
          </a:p>
        </p:txBody>
      </p:sp>
      <p:sp>
        <p:nvSpPr>
          <p:cNvPr id="13" name="Rectangle 1"/>
          <p:cNvSpPr>
            <a:spLocks noChangeArrowheads="1"/>
          </p:cNvSpPr>
          <p:nvPr userDrawn="1"/>
        </p:nvSpPr>
        <p:spPr bwMode="auto">
          <a:xfrm>
            <a:off x="-2404277" y="645824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7" name="Group 16"/>
          <p:cNvGrpSpPr/>
          <p:nvPr userDrawn="1"/>
        </p:nvGrpSpPr>
        <p:grpSpPr>
          <a:xfrm>
            <a:off x="5107067" y="6096731"/>
            <a:ext cx="1809613" cy="626839"/>
            <a:chOff x="7500479" y="6873004"/>
            <a:chExt cx="1990574" cy="710418"/>
          </a:xfrm>
        </p:grpSpPr>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48545" y="5896597"/>
            <a:ext cx="1158522" cy="961403"/>
          </a:xfrm>
          <a:prstGeom prst="rect">
            <a:avLst/>
          </a:prstGeom>
        </p:spPr>
      </p:pic>
    </p:spTree>
    <p:extLst>
      <p:ext uri="{BB962C8B-B14F-4D97-AF65-F5344CB8AC3E}">
        <p14:creationId xmlns:p14="http://schemas.microsoft.com/office/powerpoint/2010/main" val="34236921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41965945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4634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44413" y="403412"/>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544413" y="905576"/>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5" name="Text Placeholder 4"/>
          <p:cNvSpPr>
            <a:spLocks noGrp="1"/>
          </p:cNvSpPr>
          <p:nvPr>
            <p:ph type="body" sz="quarter" idx="12" hasCustomPrompt="1"/>
          </p:nvPr>
        </p:nvSpPr>
        <p:spPr>
          <a:xfrm>
            <a:off x="544413" y="2487706"/>
            <a:ext cx="6165273" cy="2521324"/>
          </a:xfrm>
          <a:prstGeom prst="rect">
            <a:avLst/>
          </a:prstGeom>
        </p:spPr>
        <p:txBody>
          <a:bodyPr/>
          <a:lstStyle>
            <a:lvl1pPr>
              <a:defRPr sz="2471">
                <a:solidFill>
                  <a:schemeClr val="tx1"/>
                </a:solidFill>
                <a:latin typeface="Futura LT Pro Book" panose="020B0502020204020303" pitchFamily="34" charset="0"/>
              </a:defRPr>
            </a:lvl1pPr>
            <a:lvl2pPr marL="706008" indent="-302575">
              <a:buFont typeface="Arial" panose="020B0604020202020204" pitchFamily="34" charset="0"/>
              <a:buChar char="•"/>
              <a:defRPr sz="2118" baseline="0">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stStyle>
          <a:p>
            <a:pPr lvl="0"/>
            <a:r>
              <a:rPr lang="en-US" dirty="0" smtClean="0"/>
              <a:t>Point number 1</a:t>
            </a:r>
          </a:p>
          <a:p>
            <a:pPr lvl="1"/>
            <a:r>
              <a:rPr lang="en-US" dirty="0" smtClean="0"/>
              <a:t>Information about point number 1</a:t>
            </a:r>
          </a:p>
          <a:p>
            <a:pPr lvl="2"/>
            <a:r>
              <a:rPr lang="en-US" dirty="0" smtClean="0"/>
              <a:t>Information about point number 1</a:t>
            </a:r>
            <a:br>
              <a:rPr lang="en-US" dirty="0" smtClean="0"/>
            </a:br>
            <a:endParaRPr lang="en-US" dirty="0" smtClean="0"/>
          </a:p>
          <a:p>
            <a:pPr lvl="0"/>
            <a:r>
              <a:rPr lang="en-US" dirty="0" smtClean="0"/>
              <a:t>Point number 2</a:t>
            </a:r>
          </a:p>
          <a:p>
            <a:pPr lvl="1"/>
            <a:r>
              <a:rPr lang="en-US" dirty="0" smtClean="0"/>
              <a:t>Information about point number 2</a:t>
            </a:r>
          </a:p>
          <a:p>
            <a:pPr lvl="2"/>
            <a:r>
              <a:rPr lang="en-US" dirty="0" smtClean="0"/>
              <a:t>Information about point number 2</a:t>
            </a:r>
          </a:p>
          <a:p>
            <a:pPr lvl="2"/>
            <a:endParaRPr lang="en-US" dirty="0" smtClean="0"/>
          </a:p>
        </p:txBody>
      </p:sp>
    </p:spTree>
    <p:extLst>
      <p:ext uri="{BB962C8B-B14F-4D97-AF65-F5344CB8AC3E}">
        <p14:creationId xmlns:p14="http://schemas.microsoft.com/office/powerpoint/2010/main" val="405769731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18570" y="302559"/>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618570" y="937092"/>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4" name="Picture Placeholder 3"/>
          <p:cNvSpPr>
            <a:spLocks noGrp="1"/>
          </p:cNvSpPr>
          <p:nvPr>
            <p:ph type="pic" sz="quarter" idx="12"/>
          </p:nvPr>
        </p:nvSpPr>
        <p:spPr>
          <a:xfrm>
            <a:off x="623454" y="2891118"/>
            <a:ext cx="3671455" cy="3496235"/>
          </a:xfrm>
          <a:prstGeom prst="rect">
            <a:avLst/>
          </a:prstGeom>
        </p:spPr>
        <p:txBody>
          <a:bodyPr/>
          <a:lstStyle/>
          <a:p>
            <a:r>
              <a:rPr lang="en-US" smtClean="0"/>
              <a:t>Click icon to add picture</a:t>
            </a:r>
            <a:endParaRPr lang="en-US"/>
          </a:p>
        </p:txBody>
      </p:sp>
      <p:sp>
        <p:nvSpPr>
          <p:cNvPr id="7" name="Picture Placeholder 6"/>
          <p:cNvSpPr>
            <a:spLocks noGrp="1"/>
          </p:cNvSpPr>
          <p:nvPr>
            <p:ph type="pic" sz="quarter" idx="13"/>
          </p:nvPr>
        </p:nvSpPr>
        <p:spPr>
          <a:xfrm>
            <a:off x="4561343" y="2891118"/>
            <a:ext cx="3810000" cy="349623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3277700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7576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52531" y="1073664"/>
            <a:ext cx="6026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art goes here</a:t>
            </a:r>
            <a:endParaRPr lang="en-US" dirty="0"/>
          </a:p>
        </p:txBody>
      </p:sp>
      <p:sp>
        <p:nvSpPr>
          <p:cNvPr id="7" name="Picture Placeholder 6"/>
          <p:cNvSpPr>
            <a:spLocks noGrp="1"/>
          </p:cNvSpPr>
          <p:nvPr>
            <p:ph type="pic" sz="quarter" idx="13"/>
          </p:nvPr>
        </p:nvSpPr>
        <p:spPr>
          <a:xfrm>
            <a:off x="4561343" y="2084294"/>
            <a:ext cx="3810000" cy="3496235"/>
          </a:xfrm>
          <a:prstGeom prst="rect">
            <a:avLst/>
          </a:prstGeom>
        </p:spPr>
        <p:txBody>
          <a:bodyPr/>
          <a:lstStyle/>
          <a:p>
            <a:r>
              <a:rPr lang="en-US" smtClean="0"/>
              <a:t>Click icon to add picture</a:t>
            </a:r>
            <a:endParaRPr lang="en-US"/>
          </a:p>
        </p:txBody>
      </p:sp>
      <p:sp>
        <p:nvSpPr>
          <p:cNvPr id="5" name="Text Placeholder 4"/>
          <p:cNvSpPr>
            <a:spLocks noGrp="1"/>
          </p:cNvSpPr>
          <p:nvPr>
            <p:ph type="body" sz="quarter" idx="14" hasCustomPrompt="1"/>
          </p:nvPr>
        </p:nvSpPr>
        <p:spPr>
          <a:xfrm>
            <a:off x="484909" y="2084294"/>
            <a:ext cx="3879273" cy="4101353"/>
          </a:xfrm>
          <a:prstGeom prst="rect">
            <a:avLst/>
          </a:prstGeom>
        </p:spPr>
        <p:txBody>
          <a:bodyPr/>
          <a:lstStyle>
            <a:lvl1pPr>
              <a:defRPr sz="2471">
                <a:latin typeface="Futura LT Pro Book" panose="020B0502020204020303" pitchFamily="34" charset="0"/>
              </a:defRPr>
            </a:lvl1pPr>
            <a:lvl2pPr marL="706008" indent="-302575">
              <a:buFont typeface="Arial" panose="020B0604020202020204" pitchFamily="34" charset="0"/>
              <a:buChar char="•"/>
              <a:defRPr sz="1765">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vl4pPr marL="1462446" indent="-252146">
              <a:buFont typeface="Arial" panose="020B0604020202020204" pitchFamily="34" charset="0"/>
              <a:buChar char="•"/>
              <a:defRPr>
                <a:latin typeface="Futura LT Pro Book" panose="020B0502020204020303" pitchFamily="34" charset="0"/>
              </a:defRPr>
            </a:lvl4pPr>
            <a:lvl5pPr marL="1865879" indent="-252146">
              <a:buFont typeface="Arial" panose="020B0604020202020204" pitchFamily="34" charset="0"/>
              <a:buChar char="•"/>
              <a:defRPr>
                <a:latin typeface="Futura LT Pro Book" panose="020B0502020204020303" pitchFamily="34" charset="0"/>
              </a:defRPr>
            </a:lvl5pPr>
          </a:lstStyle>
          <a:p>
            <a:pPr lvl="0"/>
            <a:r>
              <a:rPr lang="en-US" dirty="0" smtClean="0"/>
              <a:t>Type text here</a:t>
            </a:r>
          </a:p>
          <a:p>
            <a:pPr lvl="1"/>
            <a:r>
              <a:rPr lang="en-US" dirty="0" smtClean="0"/>
              <a:t>Type text here</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7357031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84909" y="1008530"/>
            <a:ext cx="6788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t>
            </a:r>
            <a:r>
              <a:rPr lang="en-US" dirty="0" err="1" smtClean="0"/>
              <a:t>ch</a:t>
            </a:r>
            <a:r>
              <a:rPr lang="en-US" dirty="0" smtClean="0"/>
              <a:t>)art goes here</a:t>
            </a:r>
            <a:endParaRPr lang="en-US" dirty="0"/>
          </a:p>
        </p:txBody>
      </p:sp>
      <p:sp>
        <p:nvSpPr>
          <p:cNvPr id="5" name="Picture Placeholder 4"/>
          <p:cNvSpPr>
            <a:spLocks noGrp="1"/>
          </p:cNvSpPr>
          <p:nvPr>
            <p:ph type="pic" sz="quarter" idx="12"/>
          </p:nvPr>
        </p:nvSpPr>
        <p:spPr>
          <a:xfrm>
            <a:off x="494302" y="1815353"/>
            <a:ext cx="8174182" cy="4840941"/>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33191922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414640" lvl="1" algn="l">
              <a:lnSpc>
                <a:spcPts val="3000"/>
              </a:lnSpc>
            </a:pPr>
            <a:endParaRPr lang="en-US" sz="1588" dirty="0">
              <a:solidFill>
                <a:schemeClr val="bg1"/>
              </a:solidFill>
              <a:latin typeface="Futura LT Pro Book"/>
              <a:cs typeface="Futura LT Pro Book"/>
            </a:endParaRPr>
          </a:p>
        </p:txBody>
      </p:sp>
      <p:sp>
        <p:nvSpPr>
          <p:cNvPr id="17" name="bk object 17"/>
          <p:cNvSpPr/>
          <p:nvPr/>
        </p:nvSpPr>
        <p:spPr>
          <a:xfrm>
            <a:off x="1385" y="0"/>
            <a:ext cx="0" cy="1223682"/>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075765"/>
            <a:ext cx="9144000" cy="470389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969818" y="2622176"/>
            <a:ext cx="7342909" cy="2583528"/>
          </a:xfrm>
          <a:prstGeom prst="rect">
            <a:avLst/>
          </a:prstGeom>
        </p:spPr>
        <p:txBody>
          <a:bodyPr wrap="square">
            <a:spAutoFit/>
          </a:bodyPr>
          <a:lstStyle/>
          <a:p>
            <a:pPr marL="0" marR="0" lvl="0" indent="0" algn="l" defTabSz="806867" rtl="0" eaLnBrk="1" fontAlgn="auto" latinLnBrk="0" hangingPunct="1">
              <a:lnSpc>
                <a:spcPct val="100000"/>
              </a:lnSpc>
              <a:spcBef>
                <a:spcPts val="0"/>
              </a:spcBef>
              <a:spcAft>
                <a:spcPts val="0"/>
              </a:spcAft>
              <a:buClrTx/>
              <a:buSzTx/>
              <a:buFontTx/>
              <a:buNone/>
              <a:tabLst/>
              <a:defRPr/>
            </a:pPr>
            <a:r>
              <a:rPr kumimoji="0" lang="en-US" sz="1765" b="0" i="0" u="none" strike="noStrike" kern="1200" cap="none" spc="-88" normalizeH="0" baseline="0" noProof="0" dirty="0" smtClean="0">
                <a:ln>
                  <a:noFill/>
                </a:ln>
                <a:solidFill>
                  <a:prstClr val="white"/>
                </a:solidFill>
                <a:effectLst/>
                <a:uLnTx/>
                <a:uFillTx/>
                <a:latin typeface="Futura LT Pro Book" panose="020B0502020204020303"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1206" marR="722818" lvl="0" indent="0" algn="l" defTabSz="806867" rtl="0" eaLnBrk="1" fontAlgn="auto" latinLnBrk="0" hangingPunct="1">
              <a:lnSpc>
                <a:spcPts val="4588"/>
              </a:lnSpc>
              <a:spcBef>
                <a:spcPts val="0"/>
              </a:spcBef>
              <a:spcAft>
                <a:spcPts val="0"/>
              </a:spcAft>
              <a:buClrTx/>
              <a:buSzTx/>
              <a:buFontTx/>
              <a:buNone/>
              <a:tabLst/>
              <a:defRPr/>
            </a:pPr>
            <a:r>
              <a:rPr kumimoji="0" lang="en-US" sz="1765" b="1" i="0" u="none" strike="noStrike" kern="1200" cap="none" spc="-88" normalizeH="0" baseline="0" noProof="0" dirty="0" smtClean="0">
                <a:ln>
                  <a:noFill/>
                </a:ln>
                <a:solidFill>
                  <a:srgbClr val="1E1860"/>
                </a:solidFill>
                <a:effectLst/>
                <a:uLnTx/>
                <a:uFillTx/>
                <a:latin typeface="Futura LT Pro Book" panose="020B0502020204020303" pitchFamily="34" charset="0"/>
                <a:ea typeface="+mn-ea"/>
                <a:cs typeface="Futura LT Pro Book"/>
              </a:rPr>
              <a:t>www.measureevaluation.org</a:t>
            </a:r>
            <a:endParaRPr kumimoji="0" lang="en-US" sz="1765" b="1" i="0" u="none" strike="noStrike" kern="1200" cap="none" spc="-88" normalizeH="0" baseline="0" noProof="0" dirty="0">
              <a:ln>
                <a:noFill/>
              </a:ln>
              <a:solidFill>
                <a:srgbClr val="1E1860"/>
              </a:solidFill>
              <a:effectLst/>
              <a:uLnTx/>
              <a:uFillTx/>
              <a:latin typeface="Futura LT Pro Book" panose="020B0502020204020303" pitchFamily="34" charset="0"/>
              <a:ea typeface="+mn-ea"/>
              <a:cs typeface="Futura LT Pro Book"/>
            </a:endParaRPr>
          </a:p>
        </p:txBody>
      </p:sp>
      <p:sp>
        <p:nvSpPr>
          <p:cNvPr id="13" name="Rectangle 1"/>
          <p:cNvSpPr>
            <a:spLocks noChangeArrowheads="1"/>
          </p:cNvSpPr>
          <p:nvPr userDrawn="1"/>
        </p:nvSpPr>
        <p:spPr bwMode="auto">
          <a:xfrm>
            <a:off x="-1295913" y="635290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4" name="Group 13"/>
          <p:cNvGrpSpPr/>
          <p:nvPr userDrawn="1"/>
        </p:nvGrpSpPr>
        <p:grpSpPr>
          <a:xfrm>
            <a:off x="6215431" y="5991390"/>
            <a:ext cx="1809613" cy="626839"/>
            <a:chOff x="7500479" y="6873004"/>
            <a:chExt cx="1990574" cy="710418"/>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56909" y="5791256"/>
            <a:ext cx="1158522" cy="961403"/>
          </a:xfrm>
          <a:prstGeom prst="rect">
            <a:avLst/>
          </a:prstGeom>
        </p:spPr>
      </p:pic>
    </p:spTree>
    <p:extLst>
      <p:ext uri="{BB962C8B-B14F-4D97-AF65-F5344CB8AC3E}">
        <p14:creationId xmlns:p14="http://schemas.microsoft.com/office/powerpoint/2010/main" val="17080838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10" name="Rectangle 2"/>
          <p:cNvSpPr>
            <a:spLocks noGrp="1" noChangeArrowheads="1"/>
          </p:cNvSpPr>
          <p:nvPr>
            <p:ph type="ctrTitle"/>
          </p:nvPr>
        </p:nvSpPr>
        <p:spPr>
          <a:xfrm>
            <a:off x="914400" y="1524000"/>
            <a:ext cx="7623175" cy="1752600"/>
          </a:xfrm>
        </p:spPr>
        <p:txBody>
          <a:bodyPr/>
          <a:lstStyle>
            <a:lvl1pPr>
              <a:defRPr sz="5000"/>
            </a:lvl1pPr>
          </a:lstStyle>
          <a:p>
            <a:r>
              <a:rPr lang="es-ES" altLang="en-US"/>
              <a:t>Haga clic para cambiar el estilo de título	</a:t>
            </a:r>
          </a:p>
        </p:txBody>
      </p:sp>
      <p:sp>
        <p:nvSpPr>
          <p:cNvPr id="6861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s-ES" altLang="en-US"/>
              <a:t>Haga clic para modificar el estilo de subtítulo del patrón</a:t>
            </a:r>
          </a:p>
        </p:txBody>
      </p:sp>
      <p:sp>
        <p:nvSpPr>
          <p:cNvPr id="6" name="Rectangle 4"/>
          <p:cNvSpPr>
            <a:spLocks noGrp="1" noChangeArrowheads="1"/>
          </p:cNvSpPr>
          <p:nvPr>
            <p:ph type="dt" sz="half" idx="10"/>
          </p:nvPr>
        </p:nvSpPr>
        <p:spPr/>
        <p:txBody>
          <a:bodyPr/>
          <a:lstStyle>
            <a:lvl1pPr>
              <a:defRPr/>
            </a:lvl1pPr>
          </a:lstStyle>
          <a:p>
            <a:pPr>
              <a:defRPr/>
            </a:pPr>
            <a:endParaRPr lang="es-E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s-ES" altLang="en-US"/>
          </a:p>
        </p:txBody>
      </p:sp>
      <p:sp>
        <p:nvSpPr>
          <p:cNvPr id="8" name="Rectangle 6"/>
          <p:cNvSpPr>
            <a:spLocks noGrp="1" noChangeArrowheads="1"/>
          </p:cNvSpPr>
          <p:nvPr>
            <p:ph type="sldNum" sz="quarter" idx="12"/>
          </p:nvPr>
        </p:nvSpPr>
        <p:spPr/>
        <p:txBody>
          <a:bodyPr/>
          <a:lstStyle>
            <a:lvl1pPr>
              <a:defRPr smtClean="0"/>
            </a:lvl1pPr>
          </a:lstStyle>
          <a:p>
            <a:pPr>
              <a:defRPr/>
            </a:pPr>
            <a:fld id="{6220CB19-36AE-4BE0-A1CE-045EE6C35493}" type="slidenum">
              <a:rPr lang="es-ES" altLang="en-US"/>
              <a:pPr>
                <a:defRPr/>
              </a:pPr>
              <a:t>‹#›</a:t>
            </a:fld>
            <a:endParaRPr lang="es-ES" altLang="en-US"/>
          </a:p>
        </p:txBody>
      </p:sp>
    </p:spTree>
    <p:extLst>
      <p:ext uri="{BB962C8B-B14F-4D97-AF65-F5344CB8AC3E}">
        <p14:creationId xmlns:p14="http://schemas.microsoft.com/office/powerpoint/2010/main" val="8468302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8B24D20-58D6-4A5E-BB81-27A2824282BA}" type="slidenum">
              <a:rPr lang="es-ES" altLang="en-US"/>
              <a:pPr>
                <a:defRPr/>
              </a:pPr>
              <a:t>‹#›</a:t>
            </a:fld>
            <a:endParaRPr lang="es-ES" altLang="en-US"/>
          </a:p>
        </p:txBody>
      </p:sp>
    </p:spTree>
    <p:extLst>
      <p:ext uri="{BB962C8B-B14F-4D97-AF65-F5344CB8AC3E}">
        <p14:creationId xmlns:p14="http://schemas.microsoft.com/office/powerpoint/2010/main" val="36783522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0424822-69C2-46DF-9FA9-F6F853339E2D}" type="slidenum">
              <a:rPr lang="es-ES" altLang="en-US"/>
              <a:pPr>
                <a:defRPr/>
              </a:pPr>
              <a:t>‹#›</a:t>
            </a:fld>
            <a:endParaRPr lang="es-ES" altLang="en-US"/>
          </a:p>
        </p:txBody>
      </p:sp>
    </p:spTree>
    <p:extLst>
      <p:ext uri="{BB962C8B-B14F-4D97-AF65-F5344CB8AC3E}">
        <p14:creationId xmlns:p14="http://schemas.microsoft.com/office/powerpoint/2010/main" val="35950427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9E81675-2B66-4564-8B91-7D27946A2430}" type="slidenum">
              <a:rPr lang="es-ES" altLang="en-US"/>
              <a:pPr>
                <a:defRPr/>
              </a:pPr>
              <a:t>‹#›</a:t>
            </a:fld>
            <a:endParaRPr lang="es-ES" altLang="en-US"/>
          </a:p>
        </p:txBody>
      </p:sp>
    </p:spTree>
    <p:extLst>
      <p:ext uri="{BB962C8B-B14F-4D97-AF65-F5344CB8AC3E}">
        <p14:creationId xmlns:p14="http://schemas.microsoft.com/office/powerpoint/2010/main" val="392494813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9" name="Rectangle 6"/>
          <p:cNvSpPr>
            <a:spLocks noGrp="1" noChangeArrowheads="1"/>
          </p:cNvSpPr>
          <p:nvPr>
            <p:ph type="sldNum" sz="quarter" idx="12"/>
          </p:nvPr>
        </p:nvSpPr>
        <p:spPr>
          <a:ln/>
        </p:spPr>
        <p:txBody>
          <a:bodyPr/>
          <a:lstStyle>
            <a:lvl1pPr>
              <a:defRPr/>
            </a:lvl1pPr>
          </a:lstStyle>
          <a:p>
            <a:pPr>
              <a:defRPr/>
            </a:pPr>
            <a:fld id="{825AAFC4-FB10-459C-8BE1-974E40E9264B}" type="slidenum">
              <a:rPr lang="es-ES" altLang="en-US"/>
              <a:pPr>
                <a:defRPr/>
              </a:pPr>
              <a:t>‹#›</a:t>
            </a:fld>
            <a:endParaRPr lang="es-ES" altLang="en-US"/>
          </a:p>
        </p:txBody>
      </p:sp>
    </p:spTree>
    <p:extLst>
      <p:ext uri="{BB962C8B-B14F-4D97-AF65-F5344CB8AC3E}">
        <p14:creationId xmlns:p14="http://schemas.microsoft.com/office/powerpoint/2010/main" val="233731981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5" name="Rectangle 6"/>
          <p:cNvSpPr>
            <a:spLocks noGrp="1" noChangeArrowheads="1"/>
          </p:cNvSpPr>
          <p:nvPr>
            <p:ph type="sldNum" sz="quarter" idx="12"/>
          </p:nvPr>
        </p:nvSpPr>
        <p:spPr>
          <a:ln/>
        </p:spPr>
        <p:txBody>
          <a:bodyPr/>
          <a:lstStyle>
            <a:lvl1pPr>
              <a:defRPr/>
            </a:lvl1pPr>
          </a:lstStyle>
          <a:p>
            <a:pPr>
              <a:defRPr/>
            </a:pPr>
            <a:fld id="{0EFE45CA-4D5E-4885-B0E2-7A754D4E80F2}" type="slidenum">
              <a:rPr lang="es-ES" altLang="en-US"/>
              <a:pPr>
                <a:defRPr/>
              </a:pPr>
              <a:t>‹#›</a:t>
            </a:fld>
            <a:endParaRPr lang="es-ES" altLang="en-US"/>
          </a:p>
        </p:txBody>
      </p:sp>
    </p:spTree>
    <p:extLst>
      <p:ext uri="{BB962C8B-B14F-4D97-AF65-F5344CB8AC3E}">
        <p14:creationId xmlns:p14="http://schemas.microsoft.com/office/powerpoint/2010/main" val="219035900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4" name="Rectangle 6"/>
          <p:cNvSpPr>
            <a:spLocks noGrp="1" noChangeArrowheads="1"/>
          </p:cNvSpPr>
          <p:nvPr>
            <p:ph type="sldNum" sz="quarter" idx="12"/>
          </p:nvPr>
        </p:nvSpPr>
        <p:spPr>
          <a:ln/>
        </p:spPr>
        <p:txBody>
          <a:bodyPr/>
          <a:lstStyle>
            <a:lvl1pPr>
              <a:defRPr/>
            </a:lvl1pPr>
          </a:lstStyle>
          <a:p>
            <a:pPr>
              <a:defRPr/>
            </a:pPr>
            <a:fld id="{44279077-5B16-4D47-8C8B-928C21D66F94}" type="slidenum">
              <a:rPr lang="es-ES" altLang="en-US"/>
              <a:pPr>
                <a:defRPr/>
              </a:pPr>
              <a:t>‹#›</a:t>
            </a:fld>
            <a:endParaRPr lang="es-ES" altLang="en-US"/>
          </a:p>
        </p:txBody>
      </p:sp>
    </p:spTree>
    <p:extLst>
      <p:ext uri="{BB962C8B-B14F-4D97-AF65-F5344CB8AC3E}">
        <p14:creationId xmlns:p14="http://schemas.microsoft.com/office/powerpoint/2010/main" val="3417105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0F0B2CC-228D-4541-B5F0-CC83D2606EB6}" type="slidenum">
              <a:rPr lang="es-ES" altLang="en-US"/>
              <a:pPr>
                <a:defRPr/>
              </a:pPr>
              <a:t>‹#›</a:t>
            </a:fld>
            <a:endParaRPr lang="es-ES" altLang="en-US"/>
          </a:p>
        </p:txBody>
      </p:sp>
    </p:spTree>
    <p:extLst>
      <p:ext uri="{BB962C8B-B14F-4D97-AF65-F5344CB8AC3E}">
        <p14:creationId xmlns:p14="http://schemas.microsoft.com/office/powerpoint/2010/main" val="94055248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FF0DA9B-9D5F-4774-8C3E-57BD36E7FA4A}" type="slidenum">
              <a:rPr lang="es-ES" altLang="en-US"/>
              <a:pPr>
                <a:defRPr/>
              </a:pPr>
              <a:t>‹#›</a:t>
            </a:fld>
            <a:endParaRPr lang="es-ES" altLang="en-US"/>
          </a:p>
        </p:txBody>
      </p:sp>
    </p:spTree>
    <p:extLst>
      <p:ext uri="{BB962C8B-B14F-4D97-AF65-F5344CB8AC3E}">
        <p14:creationId xmlns:p14="http://schemas.microsoft.com/office/powerpoint/2010/main" val="11850155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0711994-A0DD-46B5-ACA7-07D5F439EB53}" type="slidenum">
              <a:rPr lang="es-ES" altLang="en-US"/>
              <a:pPr>
                <a:defRPr/>
              </a:pPr>
              <a:t>‹#›</a:t>
            </a:fld>
            <a:endParaRPr lang="es-ES" altLang="en-US"/>
          </a:p>
        </p:txBody>
      </p:sp>
    </p:spTree>
    <p:extLst>
      <p:ext uri="{BB962C8B-B14F-4D97-AF65-F5344CB8AC3E}">
        <p14:creationId xmlns:p14="http://schemas.microsoft.com/office/powerpoint/2010/main" val="26979379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2F90E8A-C460-4154-AD9C-0076CB90A599}" type="slidenum">
              <a:rPr lang="es-ES" altLang="en-US"/>
              <a:pPr>
                <a:defRPr/>
              </a:pPr>
              <a:t>‹#›</a:t>
            </a:fld>
            <a:endParaRPr lang="es-ES" altLang="en-US"/>
          </a:p>
        </p:txBody>
      </p:sp>
    </p:spTree>
    <p:extLst>
      <p:ext uri="{BB962C8B-B14F-4D97-AF65-F5344CB8AC3E}">
        <p14:creationId xmlns:p14="http://schemas.microsoft.com/office/powerpoint/2010/main" val="200812845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457200" y="1600200"/>
            <a:ext cx="8229600" cy="4530725"/>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D71F6D-5805-4AC4-8D1D-3DECCF29932E}" type="slidenum">
              <a:rPr lang="es-ES" altLang="en-US"/>
              <a:pPr>
                <a:defRPr/>
              </a:pPr>
              <a:t>‹#›</a:t>
            </a:fld>
            <a:endParaRPr lang="es-ES" altLang="en-US"/>
          </a:p>
        </p:txBody>
      </p:sp>
    </p:spTree>
    <p:extLst>
      <p:ext uri="{BB962C8B-B14F-4D97-AF65-F5344CB8AC3E}">
        <p14:creationId xmlns:p14="http://schemas.microsoft.com/office/powerpoint/2010/main" val="115371911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1363720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3.jpe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pPr>
              <a:defRPr/>
            </a:pPr>
            <a:endParaRPr lang="es-ES">
              <a:solidFill>
                <a:srgbClr val="DEF6F1"/>
              </a:solidFill>
              <a:ea typeface="MS PGothic" pitchFamily="34" charset="-128"/>
            </a:endParaRPr>
          </a:p>
        </p:txBody>
      </p:sp>
      <p:sp>
        <p:nvSpPr>
          <p:cNvPr id="6147"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8"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pPr>
              <a:defRPr/>
            </a:pPr>
            <a:endParaRPr lang="es-ES"/>
          </a:p>
        </p:txBody>
      </p:sp>
      <p:pic>
        <p:nvPicPr>
          <p:cNvPr id="6150" name="Picture 8" descr="Vertical_RGB_600"/>
          <p:cNvPicPr>
            <a:picLocks noChangeAspect="1" noChangeArrowheads="1"/>
          </p:cNvPicPr>
          <p:nvPr/>
        </p:nvPicPr>
        <p:blipFill>
          <a:blip r:embed="rId14" cstate="print"/>
          <a:srcRect/>
          <a:stretch>
            <a:fillRect/>
          </a:stretch>
        </p:blipFill>
        <p:spPr bwMode="auto">
          <a:xfrm>
            <a:off x="6580188" y="5829300"/>
            <a:ext cx="1116012" cy="914400"/>
          </a:xfrm>
          <a:prstGeom prst="rect">
            <a:avLst/>
          </a:prstGeom>
          <a:noFill/>
          <a:ln w="9525">
            <a:noFill/>
            <a:miter lim="800000"/>
            <a:headEnd/>
            <a:tailEnd/>
          </a:ln>
        </p:spPr>
      </p:pic>
      <p:pic>
        <p:nvPicPr>
          <p:cNvPr id="6151" name="Picture 9" descr="logo_2004"/>
          <p:cNvPicPr>
            <a:picLocks noChangeAspect="1" noChangeArrowheads="1"/>
          </p:cNvPicPr>
          <p:nvPr/>
        </p:nvPicPr>
        <p:blipFill>
          <a:blip r:embed="rId15" cstate="print"/>
          <a:srcRect/>
          <a:stretch>
            <a:fillRect/>
          </a:stretch>
        </p:blipFill>
        <p:spPr bwMode="auto">
          <a:xfrm>
            <a:off x="7950200" y="5829300"/>
            <a:ext cx="965200" cy="914400"/>
          </a:xfrm>
          <a:prstGeom prst="rect">
            <a:avLst/>
          </a:prstGeom>
          <a:noFill/>
          <a:ln w="9525">
            <a:noFill/>
            <a:miter lim="800000"/>
            <a:headEnd/>
            <a:tailEnd/>
          </a:ln>
        </p:spPr>
      </p:pic>
      <p:pic>
        <p:nvPicPr>
          <p:cNvPr id="6152" name="Picture 3" descr="PHFI Logo3"/>
          <p:cNvPicPr>
            <a:picLocks noChangeAspect="1" noChangeArrowheads="1"/>
          </p:cNvPicPr>
          <p:nvPr userDrawn="1"/>
        </p:nvPicPr>
        <p:blipFill>
          <a:blip r:embed="rId16" cstate="print"/>
          <a:srcRect l="4855" t="16942" r="5707" b="10796"/>
          <a:stretch>
            <a:fillRect/>
          </a:stretch>
        </p:blipFill>
        <p:spPr bwMode="auto">
          <a:xfrm>
            <a:off x="3849688" y="5778500"/>
            <a:ext cx="2505075" cy="100488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177"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 id="2147484144" r:id="rId12"/>
  </p:sldLayoutIdLst>
  <p:txStyles>
    <p:titleStyle>
      <a:lvl1pPr algn="l" rtl="0" eaLnBrk="0" fontAlgn="base" hangingPunct="0">
        <a:spcBef>
          <a:spcPct val="0"/>
        </a:spcBef>
        <a:spcAft>
          <a:spcPct val="0"/>
        </a:spcAft>
        <a:defRPr sz="3600" b="1">
          <a:solidFill>
            <a:schemeClr val="tx1"/>
          </a:solidFill>
          <a:latin typeface="+mj-lt"/>
          <a:ea typeface="MS PGothic" pitchFamily="34" charset="-128"/>
          <a:cs typeface="ＭＳ Ｐゴシック" charset="0"/>
        </a:defRPr>
      </a:lvl1pPr>
      <a:lvl2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2pPr>
      <a:lvl3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3pPr>
      <a:lvl4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4pPr>
      <a:lvl5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5pPr>
      <a:lvl6pPr marL="457200" algn="l" rtl="0" fontAlgn="base">
        <a:spcBef>
          <a:spcPct val="0"/>
        </a:spcBef>
        <a:spcAft>
          <a:spcPct val="0"/>
        </a:spcAft>
        <a:defRPr sz="3600" b="1">
          <a:solidFill>
            <a:schemeClr val="tx1"/>
          </a:solidFill>
          <a:latin typeface="Arial" charset="0"/>
        </a:defRPr>
      </a:lvl6pPr>
      <a:lvl7pPr marL="914400" algn="l" rtl="0" fontAlgn="base">
        <a:spcBef>
          <a:spcPct val="0"/>
        </a:spcBef>
        <a:spcAft>
          <a:spcPct val="0"/>
        </a:spcAft>
        <a:defRPr sz="3600" b="1">
          <a:solidFill>
            <a:schemeClr val="tx1"/>
          </a:solidFill>
          <a:latin typeface="Arial" charset="0"/>
        </a:defRPr>
      </a:lvl7pPr>
      <a:lvl8pPr marL="1371600" algn="l" rtl="0" fontAlgn="base">
        <a:spcBef>
          <a:spcPct val="0"/>
        </a:spcBef>
        <a:spcAft>
          <a:spcPct val="0"/>
        </a:spcAft>
        <a:defRPr sz="3600" b="1">
          <a:solidFill>
            <a:schemeClr val="tx1"/>
          </a:solidFill>
          <a:latin typeface="Arial" charset="0"/>
        </a:defRPr>
      </a:lvl8pPr>
      <a:lvl9pPr marL="1828800" algn="l" rtl="0" fontAlgn="base">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ea typeface="MS PGothic" pitchFamily="34" charset="-128"/>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5pPr>
      <a:lvl6pPr marL="25146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pPr>
              <a:defRPr/>
            </a:pPr>
            <a:endParaRPr lang="es-ES"/>
          </a:p>
        </p:txBody>
      </p:sp>
      <p:sp>
        <p:nvSpPr>
          <p:cNvPr id="7171"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2"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pPr>
              <a:defRPr/>
            </a:pPr>
            <a:endParaRPr lang="es-ES"/>
          </a:p>
        </p:txBody>
      </p:sp>
      <p:pic>
        <p:nvPicPr>
          <p:cNvPr id="7174" name="Picture 8" descr="Vertical_RGB_600"/>
          <p:cNvPicPr>
            <a:picLocks noChangeAspect="1" noChangeArrowheads="1"/>
          </p:cNvPicPr>
          <p:nvPr/>
        </p:nvPicPr>
        <p:blipFill>
          <a:blip r:embed="rId13" cstate="print"/>
          <a:srcRect/>
          <a:stretch>
            <a:fillRect/>
          </a:stretch>
        </p:blipFill>
        <p:spPr bwMode="auto">
          <a:xfrm>
            <a:off x="6580188" y="5829300"/>
            <a:ext cx="1116012" cy="914400"/>
          </a:xfrm>
          <a:prstGeom prst="rect">
            <a:avLst/>
          </a:prstGeom>
          <a:noFill/>
          <a:ln w="9525">
            <a:noFill/>
            <a:miter lim="800000"/>
            <a:headEnd/>
            <a:tailEnd/>
          </a:ln>
        </p:spPr>
      </p:pic>
      <p:pic>
        <p:nvPicPr>
          <p:cNvPr id="7175" name="Picture 9" descr="logo_2004"/>
          <p:cNvPicPr>
            <a:picLocks noChangeAspect="1" noChangeArrowheads="1"/>
          </p:cNvPicPr>
          <p:nvPr/>
        </p:nvPicPr>
        <p:blipFill>
          <a:blip r:embed="rId14" cstate="print"/>
          <a:srcRect/>
          <a:stretch>
            <a:fillRect/>
          </a:stretch>
        </p:blipFill>
        <p:spPr bwMode="auto">
          <a:xfrm>
            <a:off x="7950200" y="5829300"/>
            <a:ext cx="965200" cy="914400"/>
          </a:xfrm>
          <a:prstGeom prst="rect">
            <a:avLst/>
          </a:prstGeom>
          <a:noFill/>
          <a:ln w="9525">
            <a:noFill/>
            <a:miter lim="800000"/>
            <a:headEnd/>
            <a:tailEnd/>
          </a:ln>
        </p:spPr>
      </p:pic>
      <p:pic>
        <p:nvPicPr>
          <p:cNvPr id="7176" name="Picture 3" descr="PHFI Logo3"/>
          <p:cNvPicPr>
            <a:picLocks noChangeAspect="1" noChangeArrowheads="1"/>
          </p:cNvPicPr>
          <p:nvPr/>
        </p:nvPicPr>
        <p:blipFill>
          <a:blip r:embed="rId15" cstate="print"/>
          <a:srcRect l="4855" t="16942" r="5707" b="10796"/>
          <a:stretch>
            <a:fillRect/>
          </a:stretch>
        </p:blipFill>
        <p:spPr bwMode="auto">
          <a:xfrm>
            <a:off x="3849688" y="5778500"/>
            <a:ext cx="2505075" cy="1004888"/>
          </a:xfrm>
          <a:prstGeom prst="rect">
            <a:avLst/>
          </a:prstGeom>
          <a:noFill/>
          <a:ln w="9525">
            <a:noFill/>
            <a:miter lim="800000"/>
            <a:headEnd/>
            <a:tailEnd/>
          </a:ln>
        </p:spPr>
      </p:pic>
      <p:pic>
        <p:nvPicPr>
          <p:cNvPr id="7177" name="Picture 3" descr="PHFI Logo3"/>
          <p:cNvPicPr>
            <a:picLocks noChangeAspect="1" noChangeArrowheads="1"/>
          </p:cNvPicPr>
          <p:nvPr userDrawn="1"/>
        </p:nvPicPr>
        <p:blipFill>
          <a:blip r:embed="rId15" cstate="print"/>
          <a:srcRect l="4855" t="16942" r="5707" b="10796"/>
          <a:stretch>
            <a:fillRect/>
          </a:stretch>
        </p:blipFill>
        <p:spPr bwMode="auto">
          <a:xfrm>
            <a:off x="3849688" y="5778500"/>
            <a:ext cx="2505075" cy="100488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178" r:id="rId1"/>
    <p:sldLayoutId id="2147484145" r:id="rId2"/>
    <p:sldLayoutId id="2147484146" r:id="rId3"/>
    <p:sldLayoutId id="2147484147" r:id="rId4"/>
    <p:sldLayoutId id="2147484148" r:id="rId5"/>
    <p:sldLayoutId id="2147484149" r:id="rId6"/>
    <p:sldLayoutId id="2147484150" r:id="rId7"/>
    <p:sldLayoutId id="2147484151" r:id="rId8"/>
    <p:sldLayoutId id="2147484152" r:id="rId9"/>
    <p:sldLayoutId id="2147484153" r:id="rId10"/>
    <p:sldLayoutId id="2147484154"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eaLnBrk="1" fontAlgn="base" hangingPunct="1">
        <a:spcBef>
          <a:spcPct val="0"/>
        </a:spcBef>
        <a:spcAft>
          <a:spcPct val="0"/>
        </a:spcAft>
        <a:defRPr sz="3600" b="1">
          <a:solidFill>
            <a:schemeClr val="tx1"/>
          </a:solidFill>
          <a:latin typeface="Arial" charset="0"/>
        </a:defRPr>
      </a:lvl6pPr>
      <a:lvl7pPr marL="914400" algn="l" rtl="0" eaLnBrk="1" fontAlgn="base" hangingPunct="1">
        <a:spcBef>
          <a:spcPct val="0"/>
        </a:spcBef>
        <a:spcAft>
          <a:spcPct val="0"/>
        </a:spcAft>
        <a:defRPr sz="3600" b="1">
          <a:solidFill>
            <a:schemeClr val="tx1"/>
          </a:solidFill>
          <a:latin typeface="Arial" charset="0"/>
        </a:defRPr>
      </a:lvl7pPr>
      <a:lvl8pPr marL="1371600" algn="l" rtl="0" eaLnBrk="1" fontAlgn="base" hangingPunct="1">
        <a:spcBef>
          <a:spcPct val="0"/>
        </a:spcBef>
        <a:spcAft>
          <a:spcPct val="0"/>
        </a:spcAft>
        <a:defRPr sz="3600" b="1">
          <a:solidFill>
            <a:schemeClr val="tx1"/>
          </a:solidFill>
          <a:latin typeface="Arial" charset="0"/>
        </a:defRPr>
      </a:lvl8pPr>
      <a:lvl9pPr marL="1828800" algn="l" rtl="0" eaLnBrk="1" fontAlgn="base" hangingPunct="1">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pPr>
              <a:defRPr/>
            </a:pPr>
            <a:endParaRPr lang="es-ES"/>
          </a:p>
        </p:txBody>
      </p:sp>
      <p:sp>
        <p:nvSpPr>
          <p:cNvPr id="8195"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6"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pPr>
              <a:defRPr/>
            </a:pPr>
            <a:endParaRPr lang="es-ES"/>
          </a:p>
        </p:txBody>
      </p:sp>
      <p:grpSp>
        <p:nvGrpSpPr>
          <p:cNvPr id="8198" name="Group 9"/>
          <p:cNvGrpSpPr>
            <a:grpSpLocks/>
          </p:cNvGrpSpPr>
          <p:nvPr/>
        </p:nvGrpSpPr>
        <p:grpSpPr bwMode="auto">
          <a:xfrm>
            <a:off x="2032000" y="5778500"/>
            <a:ext cx="5065713" cy="1004888"/>
            <a:chOff x="2425" y="3640"/>
            <a:chExt cx="3191" cy="633"/>
          </a:xfrm>
        </p:grpSpPr>
        <p:pic>
          <p:nvPicPr>
            <p:cNvPr id="8199" name="Picture 8" descr="Vertical_RGB_600"/>
            <p:cNvPicPr>
              <a:picLocks noChangeAspect="1" noChangeArrowheads="1"/>
            </p:cNvPicPr>
            <p:nvPr/>
          </p:nvPicPr>
          <p:blipFill>
            <a:blip r:embed="rId13" cstate="print"/>
            <a:srcRect/>
            <a:stretch>
              <a:fillRect/>
            </a:stretch>
          </p:blipFill>
          <p:spPr bwMode="auto">
            <a:xfrm>
              <a:off x="4145" y="3672"/>
              <a:ext cx="703" cy="576"/>
            </a:xfrm>
            <a:prstGeom prst="rect">
              <a:avLst/>
            </a:prstGeom>
            <a:noFill/>
            <a:ln w="9525">
              <a:noFill/>
              <a:miter lim="800000"/>
              <a:headEnd/>
              <a:tailEnd/>
            </a:ln>
          </p:spPr>
        </p:pic>
        <p:pic>
          <p:nvPicPr>
            <p:cNvPr id="8200" name="Picture 9" descr="logo_2004"/>
            <p:cNvPicPr>
              <a:picLocks noChangeAspect="1" noChangeArrowheads="1"/>
            </p:cNvPicPr>
            <p:nvPr/>
          </p:nvPicPr>
          <p:blipFill>
            <a:blip r:embed="rId14" cstate="print"/>
            <a:srcRect/>
            <a:stretch>
              <a:fillRect/>
            </a:stretch>
          </p:blipFill>
          <p:spPr bwMode="auto">
            <a:xfrm>
              <a:off x="5008" y="3672"/>
              <a:ext cx="608" cy="576"/>
            </a:xfrm>
            <a:prstGeom prst="rect">
              <a:avLst/>
            </a:prstGeom>
            <a:noFill/>
            <a:ln w="9525">
              <a:noFill/>
              <a:miter lim="800000"/>
              <a:headEnd/>
              <a:tailEnd/>
            </a:ln>
          </p:spPr>
        </p:pic>
        <p:pic>
          <p:nvPicPr>
            <p:cNvPr id="8201" name="Picture 3" descr="PHFI Logo3"/>
            <p:cNvPicPr>
              <a:picLocks noChangeAspect="1" noChangeArrowheads="1"/>
            </p:cNvPicPr>
            <p:nvPr userDrawn="1"/>
          </p:nvPicPr>
          <p:blipFill>
            <a:blip r:embed="rId15" cstate="print"/>
            <a:srcRect l="4855" t="16942" r="5707" b="10796"/>
            <a:stretch>
              <a:fillRect/>
            </a:stretch>
          </p:blipFill>
          <p:spPr bwMode="auto">
            <a:xfrm>
              <a:off x="2425" y="3640"/>
              <a:ext cx="1578" cy="633"/>
            </a:xfrm>
            <a:prstGeom prst="rect">
              <a:avLst/>
            </a:prstGeom>
            <a:noFill/>
            <a:ln w="9525">
              <a:noFill/>
              <a:miter lim="800000"/>
              <a:headEnd/>
              <a:tailEnd/>
            </a:ln>
          </p:spPr>
        </p:pic>
      </p:grpSp>
    </p:spTree>
  </p:cSld>
  <p:clrMap bg1="dk2" tx1="lt1" bg2="dk1" tx2="lt2" accent1="accent1" accent2="accent2" accent3="accent3" accent4="accent4" accent5="accent5" accent6="accent6" hlink="hlink" folHlink="folHlink"/>
  <p:sldLayoutIdLst>
    <p:sldLayoutId id="2147484155" r:id="rId1"/>
    <p:sldLayoutId id="2147484156" r:id="rId2"/>
    <p:sldLayoutId id="2147484157" r:id="rId3"/>
    <p:sldLayoutId id="2147484158" r:id="rId4"/>
    <p:sldLayoutId id="2147484159" r:id="rId5"/>
    <p:sldLayoutId id="2147484160" r:id="rId6"/>
    <p:sldLayoutId id="2147484161" r:id="rId7"/>
    <p:sldLayoutId id="2147484162" r:id="rId8"/>
    <p:sldLayoutId id="2147484163" r:id="rId9"/>
    <p:sldLayoutId id="2147484164" r:id="rId10"/>
    <p:sldLayoutId id="2147484165"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pitchFamily="34" charset="0"/>
        </a:defRPr>
      </a:lvl2pPr>
      <a:lvl3pPr algn="l" rtl="0" eaLnBrk="0" fontAlgn="base" hangingPunct="0">
        <a:spcBef>
          <a:spcPct val="0"/>
        </a:spcBef>
        <a:spcAft>
          <a:spcPct val="0"/>
        </a:spcAft>
        <a:defRPr sz="3600" b="1">
          <a:solidFill>
            <a:schemeClr val="tx1"/>
          </a:solidFill>
          <a:latin typeface="Arial" pitchFamily="34" charset="0"/>
        </a:defRPr>
      </a:lvl3pPr>
      <a:lvl4pPr algn="l" rtl="0" eaLnBrk="0" fontAlgn="base" hangingPunct="0">
        <a:spcBef>
          <a:spcPct val="0"/>
        </a:spcBef>
        <a:spcAft>
          <a:spcPct val="0"/>
        </a:spcAft>
        <a:defRPr sz="3600" b="1">
          <a:solidFill>
            <a:schemeClr val="tx1"/>
          </a:solidFill>
          <a:latin typeface="Arial" pitchFamily="34" charset="0"/>
        </a:defRPr>
      </a:lvl4pPr>
      <a:lvl5pPr algn="l" rtl="0" eaLnBrk="0" fontAlgn="base" hangingPunct="0">
        <a:spcBef>
          <a:spcPct val="0"/>
        </a:spcBef>
        <a:spcAft>
          <a:spcPct val="0"/>
        </a:spcAft>
        <a:defRPr sz="3600" b="1">
          <a:solidFill>
            <a:schemeClr val="tx1"/>
          </a:solidFill>
          <a:latin typeface="Arial" pitchFamily="34" charset="0"/>
        </a:defRPr>
      </a:lvl5pPr>
      <a:lvl6pPr marL="457200" algn="l" rtl="0" eaLnBrk="1" fontAlgn="base" hangingPunct="1">
        <a:spcBef>
          <a:spcPct val="0"/>
        </a:spcBef>
        <a:spcAft>
          <a:spcPct val="0"/>
        </a:spcAft>
        <a:defRPr sz="3600" b="1">
          <a:solidFill>
            <a:schemeClr val="tx1"/>
          </a:solidFill>
          <a:latin typeface="Arial" pitchFamily="34" charset="0"/>
        </a:defRPr>
      </a:lvl6pPr>
      <a:lvl7pPr marL="914400" algn="l" rtl="0" eaLnBrk="1" fontAlgn="base" hangingPunct="1">
        <a:spcBef>
          <a:spcPct val="0"/>
        </a:spcBef>
        <a:spcAft>
          <a:spcPct val="0"/>
        </a:spcAft>
        <a:defRPr sz="3600" b="1">
          <a:solidFill>
            <a:schemeClr val="tx1"/>
          </a:solidFill>
          <a:latin typeface="Arial" pitchFamily="34" charset="0"/>
        </a:defRPr>
      </a:lvl7pPr>
      <a:lvl8pPr marL="1371600" algn="l" rtl="0" eaLnBrk="1" fontAlgn="base" hangingPunct="1">
        <a:spcBef>
          <a:spcPct val="0"/>
        </a:spcBef>
        <a:spcAft>
          <a:spcPct val="0"/>
        </a:spcAft>
        <a:defRPr sz="3600" b="1">
          <a:solidFill>
            <a:schemeClr val="tx1"/>
          </a:solidFill>
          <a:latin typeface="Arial" pitchFamily="34" charset="0"/>
        </a:defRPr>
      </a:lvl8pPr>
      <a:lvl9pPr marL="1828800" algn="l" rtl="0" eaLnBrk="1" fontAlgn="base" hangingPunct="1">
        <a:spcBef>
          <a:spcPct val="0"/>
        </a:spcBef>
        <a:spcAft>
          <a:spcPct val="0"/>
        </a:spcAft>
        <a:defRPr sz="3600" b="1">
          <a:solidFill>
            <a:schemeClr val="tx1"/>
          </a:solidFill>
          <a:latin typeface="Arial" pitchFamily="34"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6" r:id="rId1"/>
    <p:sldLayoutId id="2147484167" r:id="rId2"/>
    <p:sldLayoutId id="2147484168" r:id="rId3"/>
    <p:sldLayoutId id="2147484169" r:id="rId4"/>
    <p:sldLayoutId id="2147484170" r:id="rId5"/>
    <p:sldLayoutId id="2147484171" r:id="rId6"/>
    <p:sldLayoutId id="2147484172" r:id="rId7"/>
    <p:sldLayoutId id="2147484173" r:id="rId8"/>
    <p:sldLayoutId id="2147484174" r:id="rId9"/>
    <p:sldLayoutId id="2147484175" r:id="rId10"/>
    <p:sldLayoutId id="214748417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Tree>
    <p:extLst>
      <p:ext uri="{BB962C8B-B14F-4D97-AF65-F5344CB8AC3E}">
        <p14:creationId xmlns:p14="http://schemas.microsoft.com/office/powerpoint/2010/main" val="3495339438"/>
      </p:ext>
    </p:extLst>
  </p:cSld>
  <p:clrMap bg1="lt1" tx1="dk1" bg2="lt2" tx2="dk2" accent1="accent1" accent2="accent2" accent3="accent3" accent4="accent4" accent5="accent5" accent6="accent6" hlink="hlink" folHlink="folHlink"/>
  <p:sldLayoutIdLst>
    <p:sldLayoutId id="2147484180" r:id="rId1"/>
    <p:sldLayoutId id="2147484181" r:id="rId2"/>
    <p:sldLayoutId id="2147484182" r:id="rId3"/>
    <p:sldLayoutId id="2147484183" r:id="rId4"/>
    <p:sldLayoutId id="2147484184" r:id="rId5"/>
    <p:sldLayoutId id="2147484185" r:id="rId6"/>
    <p:sldLayoutId id="2147484186" r:id="rId7"/>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bodyStyle>
    <p:other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67588"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s-ES" altLang="en-US"/>
          </a:p>
        </p:txBody>
      </p:sp>
      <p:sp>
        <p:nvSpPr>
          <p:cNvPr id="6758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s-ES" altLang="en-US"/>
          </a:p>
        </p:txBody>
      </p:sp>
      <p:sp>
        <p:nvSpPr>
          <p:cNvPr id="6759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Garamond" panose="02020404030301010803" pitchFamily="18" charset="0"/>
              </a:defRPr>
            </a:lvl1pPr>
          </a:lstStyle>
          <a:p>
            <a:pPr>
              <a:defRPr/>
            </a:pPr>
            <a:fld id="{6F7B697E-F7F2-433E-8A22-C41BDF935EAE}" type="slidenum">
              <a:rPr lang="es-ES" altLang="en-US"/>
              <a:pPr>
                <a:defRPr/>
              </a:pPr>
              <a:t>‹#›</a:t>
            </a:fld>
            <a:endParaRPr lang="es-ES" altLang="en-US"/>
          </a:p>
        </p:txBody>
      </p:sp>
      <p:sp>
        <p:nvSpPr>
          <p:cNvPr id="1031"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2" name="Line 8"/>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970691691"/>
      </p:ext>
    </p:extLst>
  </p:cSld>
  <p:clrMap bg1="lt1" tx1="dk1" bg2="lt2" tx2="dk2" accent1="accent1" accent2="accent2" accent3="accent3" accent4="accent4" accent5="accent5" accent6="accent6" hlink="hlink" folHlink="folHlink"/>
  <p:sldLayoutIdLst>
    <p:sldLayoutId id="2147484188" r:id="rId1"/>
    <p:sldLayoutId id="2147484189" r:id="rId2"/>
    <p:sldLayoutId id="2147484190" r:id="rId3"/>
    <p:sldLayoutId id="2147484191" r:id="rId4"/>
    <p:sldLayoutId id="2147484192" r:id="rId5"/>
    <p:sldLayoutId id="2147484193" r:id="rId6"/>
    <p:sldLayoutId id="2147484194" r:id="rId7"/>
    <p:sldLayoutId id="2147484195" r:id="rId8"/>
    <p:sldLayoutId id="2147484196" r:id="rId9"/>
    <p:sldLayoutId id="2147484197" r:id="rId10"/>
    <p:sldLayoutId id="2147484198" r:id="rId11"/>
    <p:sldLayoutId id="2147484199" r:id="rId12"/>
    <p:sldLayoutId id="2147484200"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ヒラギノ角ゴ Pro W3" charset="-128"/>
          <a:cs typeface="+mj-cs"/>
        </a:defRPr>
      </a:lvl1pPr>
      <a:lvl2pPr algn="l" rtl="0" eaLnBrk="0" fontAlgn="base" hangingPunct="0">
        <a:spcBef>
          <a:spcPct val="0"/>
        </a:spcBef>
        <a:spcAft>
          <a:spcPct val="0"/>
        </a:spcAft>
        <a:defRPr sz="4200">
          <a:solidFill>
            <a:schemeClr val="tx2"/>
          </a:solidFill>
          <a:latin typeface="Garamond" pitchFamily="18" charset="0"/>
          <a:ea typeface="ヒラギノ角ゴ Pro W3" charset="-128"/>
        </a:defRPr>
      </a:lvl2pPr>
      <a:lvl3pPr algn="l" rtl="0" eaLnBrk="0" fontAlgn="base" hangingPunct="0">
        <a:spcBef>
          <a:spcPct val="0"/>
        </a:spcBef>
        <a:spcAft>
          <a:spcPct val="0"/>
        </a:spcAft>
        <a:defRPr sz="4200">
          <a:solidFill>
            <a:schemeClr val="tx2"/>
          </a:solidFill>
          <a:latin typeface="Garamond" pitchFamily="18" charset="0"/>
          <a:ea typeface="ヒラギノ角ゴ Pro W3" charset="-128"/>
        </a:defRPr>
      </a:lvl3pPr>
      <a:lvl4pPr algn="l" rtl="0" eaLnBrk="0" fontAlgn="base" hangingPunct="0">
        <a:spcBef>
          <a:spcPct val="0"/>
        </a:spcBef>
        <a:spcAft>
          <a:spcPct val="0"/>
        </a:spcAft>
        <a:defRPr sz="4200">
          <a:solidFill>
            <a:schemeClr val="tx2"/>
          </a:solidFill>
          <a:latin typeface="Garamond" pitchFamily="18" charset="0"/>
          <a:ea typeface="ヒラギノ角ゴ Pro W3" charset="-128"/>
        </a:defRPr>
      </a:lvl4pPr>
      <a:lvl5pPr algn="l" rtl="0" eaLnBrk="0" fontAlgn="base" hangingPunct="0">
        <a:spcBef>
          <a:spcPct val="0"/>
        </a:spcBef>
        <a:spcAft>
          <a:spcPct val="0"/>
        </a:spcAft>
        <a:defRPr sz="4200">
          <a:solidFill>
            <a:schemeClr val="tx2"/>
          </a:solidFill>
          <a:latin typeface="Garamond" pitchFamily="18" charset="0"/>
          <a:ea typeface="ヒラギノ角ゴ Pro W3" charset="-128"/>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a:solidFill>
            <a:schemeClr val="tx1"/>
          </a:solidFill>
          <a:latin typeface="+mn-lt"/>
          <a:ea typeface="ヒラギノ角ゴ Pro W3" charset="-128"/>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a:solidFill>
            <a:schemeClr val="tx1"/>
          </a:solidFill>
          <a:latin typeface="+mn-lt"/>
          <a:ea typeface="ヒラギノ角ゴ Pro W3"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a:solidFill>
            <a:schemeClr val="tx1"/>
          </a:solidFill>
          <a:latin typeface="+mn-lt"/>
          <a:ea typeface="ヒラギノ角ゴ Pro W3"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a:solidFill>
            <a:schemeClr val="tx1"/>
          </a:solidFill>
          <a:latin typeface="+mn-lt"/>
          <a:ea typeface="ヒラギノ角ゴ Pro W3"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mn-lt"/>
          <a:ea typeface="ヒラギノ角ゴ Pro W3"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7.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vmlDrawing" Target="../drawings/vmlDrawing4.vml"/><Relationship Id="rId5" Type="http://schemas.openxmlformats.org/officeDocument/2006/relationships/image" Target="../media/image15.wmf"/><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vmlDrawing" Target="../drawings/vmlDrawing5.vml"/><Relationship Id="rId5" Type="http://schemas.openxmlformats.org/officeDocument/2006/relationships/image" Target="../media/image16.wmf"/><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65.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3.wmf"/><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2.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vmlDrawing" Target="../drawings/vmlDrawing2.vml"/><Relationship Id="rId5" Type="http://schemas.openxmlformats.org/officeDocument/2006/relationships/image" Target="../media/image13.w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vmlDrawing" Target="../drawings/vmlDrawing3.vml"/><Relationship Id="rId5" Type="http://schemas.openxmlformats.org/officeDocument/2006/relationships/image" Target="../media/image14.wmf"/><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3" name="object 3"/>
          <p:cNvSpPr/>
          <p:nvPr/>
        </p:nvSpPr>
        <p:spPr>
          <a:xfrm>
            <a:off x="0"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5" name="object 5"/>
          <p:cNvSpPr/>
          <p:nvPr/>
        </p:nvSpPr>
        <p:spPr>
          <a:xfrm>
            <a:off x="0" y="1050727"/>
            <a:ext cx="9143999" cy="4761427"/>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object 8"/>
          <p:cNvSpPr txBox="1"/>
          <p:nvPr/>
        </p:nvSpPr>
        <p:spPr>
          <a:xfrm>
            <a:off x="806824" y="403412"/>
            <a:ext cx="7463117" cy="2192908"/>
          </a:xfrm>
          <a:prstGeom prst="rect">
            <a:avLst/>
          </a:prstGeom>
        </p:spPr>
        <p:txBody>
          <a:bodyPr vert="horz" wrap="square" lIns="0" tIns="0" rIns="0" bIns="0" rtlCol="0">
            <a:spAutoFit/>
          </a:bodyPr>
          <a:lstStyle/>
          <a:p>
            <a:pPr marL="11206" marR="0" lvl="0" indent="0" algn="l" defTabSz="806867" rtl="0" eaLnBrk="1" fontAlgn="auto" latinLnBrk="0" hangingPunct="1">
              <a:lnSpc>
                <a:spcPts val="5731"/>
              </a:lnSpc>
              <a:spcBef>
                <a:spcPts val="0"/>
              </a:spcBef>
              <a:spcAft>
                <a:spcPts val="0"/>
              </a:spcAft>
              <a:buClrTx/>
              <a:buSzTx/>
              <a:buFontTx/>
              <a:buNone/>
              <a:tabLst/>
              <a:defRPr/>
            </a:pPr>
            <a:r>
              <a:rPr kumimoji="0" lang="en-US" sz="5030" b="1" i="0" u="none" strike="noStrike" kern="1200" cap="none" spc="-88" normalizeH="0" baseline="0" noProof="0" dirty="0">
                <a:ln>
                  <a:noFill/>
                </a:ln>
                <a:solidFill>
                  <a:srgbClr val="A29CC0"/>
                </a:solidFill>
                <a:effectLst/>
                <a:uLnTx/>
                <a:uFillTx/>
                <a:latin typeface="Century Gothic" panose="020B0502020202020204" pitchFamily="34" charset="0"/>
                <a:ea typeface="+mn-ea"/>
                <a:cs typeface="Gill Sans MT"/>
              </a:rPr>
              <a:t>Experimental designs </a:t>
            </a:r>
            <a:r>
              <a:rPr kumimoji="0" lang="en-US" sz="5030" b="1" i="0" u="none" strike="noStrike" kern="1200" cap="none" spc="-88" normalizeH="0" baseline="0" noProof="0" dirty="0" smtClean="0">
                <a:ln>
                  <a:noFill/>
                </a:ln>
                <a:solidFill>
                  <a:srgbClr val="A29CC0"/>
                </a:solidFill>
                <a:effectLst/>
                <a:uLnTx/>
                <a:uFillTx/>
                <a:latin typeface="Century Gothic" panose="020B0502020202020204" pitchFamily="34" charset="0"/>
                <a:ea typeface="+mn-ea"/>
                <a:cs typeface="Gill Sans MT"/>
              </a:rPr>
              <a:t/>
            </a:r>
            <a:br>
              <a:rPr kumimoji="0" lang="en-US" sz="5030" b="1" i="0" u="none" strike="noStrike" kern="1200" cap="none" spc="-88" normalizeH="0" baseline="0" noProof="0" dirty="0" smtClean="0">
                <a:ln>
                  <a:noFill/>
                </a:ln>
                <a:solidFill>
                  <a:srgbClr val="A29CC0"/>
                </a:solidFill>
                <a:effectLst/>
                <a:uLnTx/>
                <a:uFillTx/>
                <a:latin typeface="Century Gothic" panose="020B0502020202020204" pitchFamily="34" charset="0"/>
                <a:ea typeface="+mn-ea"/>
                <a:cs typeface="Gill Sans MT"/>
              </a:rPr>
            </a:br>
            <a:r>
              <a:rPr kumimoji="0" lang="en-US" sz="5030" b="1" i="0" u="none" strike="noStrike" kern="1200" cap="none" spc="-88" normalizeH="0" baseline="0" noProof="0" dirty="0" smtClean="0">
                <a:ln>
                  <a:noFill/>
                </a:ln>
                <a:solidFill>
                  <a:srgbClr val="1E1860"/>
                </a:solidFill>
                <a:effectLst/>
                <a:uLnTx/>
                <a:uFillTx/>
                <a:latin typeface="Century Gothic" panose="020B0502020202020204" pitchFamily="34" charset="0"/>
                <a:ea typeface="+mn-ea"/>
                <a:cs typeface="Gill Sans MT"/>
              </a:rPr>
              <a:t>for </a:t>
            </a:r>
            <a:r>
              <a:rPr kumimoji="0" lang="en-US" sz="5030" b="1" i="0" u="none" strike="noStrike" kern="1200" cap="none" spc="-88" normalizeH="0" baseline="0" noProof="0" dirty="0">
                <a:ln>
                  <a:noFill/>
                </a:ln>
                <a:solidFill>
                  <a:srgbClr val="1E1860"/>
                </a:solidFill>
                <a:effectLst/>
                <a:uLnTx/>
                <a:uFillTx/>
                <a:latin typeface="Century Gothic" panose="020B0502020202020204" pitchFamily="34" charset="0"/>
                <a:ea typeface="+mn-ea"/>
                <a:cs typeface="Gill Sans MT"/>
              </a:rPr>
              <a:t>Impact Evaluation: part </a:t>
            </a:r>
            <a:r>
              <a:rPr kumimoji="0" lang="en-US" sz="5030" b="1" i="0" u="none" strike="noStrike" kern="1200" cap="none" spc="-88" normalizeH="0" baseline="0" noProof="0" dirty="0" smtClean="0">
                <a:ln>
                  <a:noFill/>
                </a:ln>
                <a:solidFill>
                  <a:srgbClr val="1E1860"/>
                </a:solidFill>
                <a:effectLst/>
                <a:uLnTx/>
                <a:uFillTx/>
                <a:latin typeface="Century Gothic" panose="020B0502020202020204" pitchFamily="34" charset="0"/>
                <a:ea typeface="+mn-ea"/>
                <a:cs typeface="Gill Sans MT"/>
              </a:rPr>
              <a:t>II</a:t>
            </a:r>
          </a:p>
        </p:txBody>
      </p:sp>
      <p:sp>
        <p:nvSpPr>
          <p:cNvPr id="6"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Rectangle 2"/>
          <p:cNvSpPr>
            <a:spLocks noChangeArrowheads="1"/>
          </p:cNvSpPr>
          <p:nvPr/>
        </p:nvSpPr>
        <p:spPr bwMode="auto">
          <a:xfrm>
            <a:off x="-3194431" y="616331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Rectangle 15"/>
          <p:cNvSpPr>
            <a:spLocks noChangeArrowheads="1"/>
          </p:cNvSpPr>
          <p:nvPr/>
        </p:nvSpPr>
        <p:spPr bwMode="auto">
          <a:xfrm>
            <a:off x="593648" y="3548387"/>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nvGrpSpPr>
          <p:cNvPr id="27" name="Group 26"/>
          <p:cNvGrpSpPr/>
          <p:nvPr/>
        </p:nvGrpSpPr>
        <p:grpSpPr>
          <a:xfrm>
            <a:off x="4860032" y="5936696"/>
            <a:ext cx="3582897" cy="804672"/>
            <a:chOff x="4932040" y="5948560"/>
            <a:chExt cx="3582897" cy="804672"/>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4"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2 Subtítulo"/>
          <p:cNvSpPr txBox="1">
            <a:spLocks/>
          </p:cNvSpPr>
          <p:nvPr/>
        </p:nvSpPr>
        <p:spPr>
          <a:xfrm>
            <a:off x="2499329" y="3200400"/>
            <a:ext cx="5943600" cy="2246907"/>
          </a:xfrm>
          <a:prstGeom prst="rect">
            <a:avLst/>
          </a:prstGeom>
        </p:spPr>
        <p:txBody>
          <a:bodyPr>
            <a:normAutofit/>
          </a:bodyPr>
          <a:lst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s-MX" sz="2800" b="0" i="0" u="none" strike="noStrike" kern="0" cap="none" spc="0" normalizeH="0" baseline="0" noProof="0" dirty="0" smtClean="0">
                <a:ln>
                  <a:noFill/>
                </a:ln>
                <a:solidFill>
                  <a:sysClr val="windowText" lastClr="000000"/>
                </a:solidFill>
                <a:effectLst/>
                <a:uLnTx/>
                <a:uFillTx/>
                <a:latin typeface="Century Gothic" panose="020B0502020202020204" pitchFamily="34" charset="0"/>
                <a:ea typeface="+mn-ea"/>
                <a:cs typeface="+mn-cs"/>
              </a:rPr>
              <a:t>Héctor Lamadrid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white"/>
                </a:solidFill>
                <a:effectLst/>
                <a:uLnTx/>
                <a:uFillTx/>
                <a:latin typeface="Century Gothic" panose="020B0502020202020204" pitchFamily="34" charset="0"/>
                <a:ea typeface="+mn-ea"/>
                <a:cs typeface="+mn-cs"/>
              </a:rPr>
              <a:t>Center for Population Health Research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white"/>
                </a:solidFill>
                <a:effectLst/>
                <a:uLnTx/>
                <a:uFillTx/>
                <a:latin typeface="Century Gothic" panose="020B0502020202020204" pitchFamily="34" charset="0"/>
                <a:ea typeface="+mn-ea"/>
                <a:cs typeface="+mn-cs"/>
              </a:rPr>
              <a:t>National Institute of Public Health, Mexico</a:t>
            </a:r>
          </a:p>
        </p:txBody>
      </p:sp>
    </p:spTree>
    <p:extLst>
      <p:ext uri="{BB962C8B-B14F-4D97-AF65-F5344CB8AC3E}">
        <p14:creationId xmlns:p14="http://schemas.microsoft.com/office/powerpoint/2010/main" val="18306749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9" name="1 Título"/>
          <p:cNvSpPr>
            <a:spLocks noGrp="1"/>
          </p:cNvSpPr>
          <p:nvPr>
            <p:ph type="title"/>
          </p:nvPr>
        </p:nvSpPr>
        <p:spPr/>
        <p:txBody>
          <a:bodyPr/>
          <a:lstStyle/>
          <a:p>
            <a:r>
              <a:rPr lang="es-MX" smtClean="0"/>
              <a:t>Effect size</a:t>
            </a:r>
          </a:p>
        </p:txBody>
      </p:sp>
      <p:sp>
        <p:nvSpPr>
          <p:cNvPr id="4100" name="2 Marcador de contenido"/>
          <p:cNvSpPr>
            <a:spLocks noGrp="1"/>
          </p:cNvSpPr>
          <p:nvPr>
            <p:ph idx="1"/>
          </p:nvPr>
        </p:nvSpPr>
        <p:spPr>
          <a:xfrm>
            <a:off x="923925" y="1371600"/>
            <a:ext cx="7762875" cy="4191000"/>
          </a:xfrm>
        </p:spPr>
        <p:txBody>
          <a:bodyPr/>
          <a:lstStyle/>
          <a:p>
            <a:r>
              <a:rPr lang="es-MX" smtClean="0"/>
              <a:t>Minimum detectable effect size </a:t>
            </a:r>
          </a:p>
          <a:p>
            <a:endParaRPr lang="es-MX" smtClean="0"/>
          </a:p>
          <a:p>
            <a:endParaRPr lang="es-MX" smtClean="0"/>
          </a:p>
          <a:p>
            <a:endParaRPr lang="es-MX" smtClean="0"/>
          </a:p>
          <a:p>
            <a:r>
              <a:rPr lang="es-MX" smtClean="0"/>
              <a:t>Larger sample sizes translate into a smaller MDE…</a:t>
            </a:r>
          </a:p>
          <a:p>
            <a:r>
              <a:rPr lang="es-MX" smtClean="0"/>
              <a:t>Therefore if the true effect is small we will require large sample sizes to achieve a “decent” power. </a:t>
            </a:r>
          </a:p>
        </p:txBody>
      </p:sp>
      <p:sp>
        <p:nvSpPr>
          <p:cNvPr id="5" name="Rounded Rectangle 4"/>
          <p:cNvSpPr/>
          <p:nvPr/>
        </p:nvSpPr>
        <p:spPr>
          <a:xfrm>
            <a:off x="2133600" y="1981200"/>
            <a:ext cx="4800600" cy="12954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4098" name="Object 1"/>
          <p:cNvGraphicFramePr>
            <a:graphicFrameLocks noChangeAspect="1"/>
          </p:cNvGraphicFramePr>
          <p:nvPr/>
        </p:nvGraphicFramePr>
        <p:xfrm>
          <a:off x="2124075" y="2205038"/>
          <a:ext cx="4392613" cy="1081087"/>
        </p:xfrm>
        <a:graphic>
          <a:graphicData uri="http://schemas.openxmlformats.org/presentationml/2006/ole">
            <mc:AlternateContent xmlns:mc="http://schemas.openxmlformats.org/markup-compatibility/2006">
              <mc:Choice xmlns:v="urn:schemas-microsoft-com:vml" Requires="v">
                <p:oleObj spid="_x0000_s4106" name="Ecuación" r:id="rId4" imgW="2057400" imgH="482600" progId="Equation.3">
                  <p:embed/>
                </p:oleObj>
              </mc:Choice>
              <mc:Fallback>
                <p:oleObj name="Ecuación" r:id="rId4" imgW="2057400" imgH="4826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4075" y="2205038"/>
                        <a:ext cx="4392613" cy="1081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r>
              <a:rPr lang="es-MX" smtClean="0"/>
              <a:t>Proportion of treated</a:t>
            </a:r>
          </a:p>
        </p:txBody>
      </p:sp>
      <p:sp>
        <p:nvSpPr>
          <p:cNvPr id="17411" name="2 Marcador de contenido"/>
          <p:cNvSpPr>
            <a:spLocks noGrp="1"/>
          </p:cNvSpPr>
          <p:nvPr>
            <p:ph idx="1"/>
          </p:nvPr>
        </p:nvSpPr>
        <p:spPr/>
        <p:txBody>
          <a:bodyPr/>
          <a:lstStyle/>
          <a:p>
            <a:r>
              <a:rPr lang="es-MX" smtClean="0"/>
              <a:t>Optimal  treatment allocation if 50 % (50 % treater, 50 % untreated but…)</a:t>
            </a:r>
          </a:p>
          <a:p>
            <a:r>
              <a:rPr lang="es-MX" smtClean="0"/>
              <a:t>If there is a budget constraint (as usual), the optimal treated group would be smaller</a:t>
            </a:r>
          </a:p>
          <a:p>
            <a:r>
              <a:rPr lang="es-MX" smtClean="0"/>
              <a:t>The optimum allocation for treatment in case of a budget constraint will be… </a:t>
            </a:r>
          </a:p>
          <a:p>
            <a:pPr>
              <a:buFont typeface="Wingdings" pitchFamily="2" charset="2"/>
              <a:buNone/>
            </a:pPr>
            <a:r>
              <a:rPr lang="es-MX" smtClean="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3" name="2 Título"/>
          <p:cNvSpPr>
            <a:spLocks noGrp="1"/>
          </p:cNvSpPr>
          <p:nvPr>
            <p:ph type="title"/>
          </p:nvPr>
        </p:nvSpPr>
        <p:spPr/>
        <p:txBody>
          <a:bodyPr/>
          <a:lstStyle/>
          <a:p>
            <a:r>
              <a:rPr lang="es-MX" smtClean="0"/>
              <a:t>Proportion of treated</a:t>
            </a:r>
          </a:p>
        </p:txBody>
      </p:sp>
      <p:sp>
        <p:nvSpPr>
          <p:cNvPr id="5124" name="3 Marcador de contenido"/>
          <p:cNvSpPr>
            <a:spLocks noGrp="1"/>
          </p:cNvSpPr>
          <p:nvPr>
            <p:ph idx="1"/>
          </p:nvPr>
        </p:nvSpPr>
        <p:spPr/>
        <p:txBody>
          <a:bodyPr/>
          <a:lstStyle/>
          <a:p>
            <a:endParaRPr lang="es-MX" i="1" smtClean="0"/>
          </a:p>
          <a:p>
            <a:endParaRPr lang="es-MX" smtClean="0"/>
          </a:p>
          <a:p>
            <a:endParaRPr lang="es-MX" smtClean="0"/>
          </a:p>
          <a:p>
            <a:endParaRPr lang="es-MX" smtClean="0"/>
          </a:p>
          <a:p>
            <a:r>
              <a:rPr lang="es-MX" smtClean="0"/>
              <a:t>Where P is the proportion of treated units; C</a:t>
            </a:r>
            <a:r>
              <a:rPr lang="es-MX" baseline="-25000" smtClean="0"/>
              <a:t>c</a:t>
            </a:r>
            <a:r>
              <a:rPr lang="es-MX" smtClean="0"/>
              <a:t> is the cost for the comparison units vs. C</a:t>
            </a:r>
            <a:r>
              <a:rPr lang="es-MX" baseline="-25000" smtClean="0"/>
              <a:t>t</a:t>
            </a:r>
            <a:r>
              <a:rPr lang="es-MX" smtClean="0"/>
              <a:t> is the cost for the treated units… </a:t>
            </a:r>
          </a:p>
        </p:txBody>
      </p:sp>
      <p:sp>
        <p:nvSpPr>
          <p:cNvPr id="5" name="Rounded Rectangle 4"/>
          <p:cNvSpPr/>
          <p:nvPr/>
        </p:nvSpPr>
        <p:spPr>
          <a:xfrm>
            <a:off x="2133600" y="1219200"/>
            <a:ext cx="3505200" cy="22098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5122" name="Object 1"/>
          <p:cNvGraphicFramePr>
            <a:graphicFrameLocks noChangeAspect="1"/>
          </p:cNvGraphicFramePr>
          <p:nvPr/>
        </p:nvGraphicFramePr>
        <p:xfrm>
          <a:off x="3132138" y="1557338"/>
          <a:ext cx="2087562" cy="1751012"/>
        </p:xfrm>
        <a:graphic>
          <a:graphicData uri="http://schemas.openxmlformats.org/presentationml/2006/ole">
            <mc:AlternateContent xmlns:mc="http://schemas.openxmlformats.org/markup-compatibility/2006">
              <mc:Choice xmlns:v="urn:schemas-microsoft-com:vml" Requires="v">
                <p:oleObj spid="_x0000_s5130" name="Ecuación" r:id="rId4" imgW="939800" imgH="787400" progId="Equation.3">
                  <p:embed/>
                </p:oleObj>
              </mc:Choice>
              <mc:Fallback>
                <p:oleObj name="Ecuación" r:id="rId4" imgW="939800" imgH="7874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2138" y="1557338"/>
                        <a:ext cx="2087562" cy="1751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228600" y="-152400"/>
            <a:ext cx="7762875" cy="1143000"/>
          </a:xfrm>
        </p:spPr>
        <p:txBody>
          <a:bodyPr/>
          <a:lstStyle/>
          <a:p>
            <a:r>
              <a:rPr lang="es-ES" smtClean="0"/>
              <a:t>Special Situations</a:t>
            </a:r>
          </a:p>
        </p:txBody>
      </p:sp>
      <p:sp>
        <p:nvSpPr>
          <p:cNvPr id="18435" name="2 Marcador de contenido"/>
          <p:cNvSpPr>
            <a:spLocks noGrp="1"/>
          </p:cNvSpPr>
          <p:nvPr>
            <p:ph idx="1"/>
          </p:nvPr>
        </p:nvSpPr>
        <p:spPr>
          <a:xfrm>
            <a:off x="152400" y="685800"/>
            <a:ext cx="8534400" cy="3962400"/>
          </a:xfrm>
        </p:spPr>
        <p:txBody>
          <a:bodyPr/>
          <a:lstStyle/>
          <a:p>
            <a:r>
              <a:rPr lang="es-ES" dirty="0" err="1" smtClean="0"/>
              <a:t>Grouped</a:t>
            </a:r>
            <a:r>
              <a:rPr lang="es-ES" dirty="0" smtClean="0"/>
              <a:t> </a:t>
            </a:r>
            <a:r>
              <a:rPr lang="es-ES" dirty="0" err="1" smtClean="0"/>
              <a:t>errors</a:t>
            </a:r>
            <a:endParaRPr lang="es-ES" dirty="0" smtClean="0"/>
          </a:p>
          <a:p>
            <a:pPr lvl="1"/>
            <a:r>
              <a:rPr lang="es-ES" dirty="0" err="1" smtClean="0"/>
              <a:t>This</a:t>
            </a:r>
            <a:r>
              <a:rPr lang="es-ES" dirty="0" smtClean="0"/>
              <a:t> </a:t>
            </a:r>
            <a:r>
              <a:rPr lang="es-ES" dirty="0" err="1" smtClean="0"/>
              <a:t>occurs</a:t>
            </a:r>
            <a:r>
              <a:rPr lang="es-ES" dirty="0" smtClean="0"/>
              <a:t> </a:t>
            </a:r>
            <a:r>
              <a:rPr lang="es-ES" dirty="0" err="1" smtClean="0"/>
              <a:t>when</a:t>
            </a:r>
            <a:r>
              <a:rPr lang="es-ES" dirty="0" smtClean="0"/>
              <a:t> </a:t>
            </a:r>
            <a:r>
              <a:rPr lang="es-ES" dirty="0" err="1" smtClean="0"/>
              <a:t>subjects</a:t>
            </a:r>
            <a:r>
              <a:rPr lang="es-ES" dirty="0" smtClean="0"/>
              <a:t> are </a:t>
            </a:r>
            <a:r>
              <a:rPr lang="es-ES" dirty="0" err="1" smtClean="0"/>
              <a:t>not</a:t>
            </a:r>
            <a:r>
              <a:rPr lang="es-ES" dirty="0" smtClean="0"/>
              <a:t> </a:t>
            </a:r>
            <a:r>
              <a:rPr lang="es-ES" dirty="0" err="1" smtClean="0"/>
              <a:t>independent</a:t>
            </a:r>
            <a:r>
              <a:rPr lang="es-ES" dirty="0" smtClean="0"/>
              <a:t>.</a:t>
            </a:r>
          </a:p>
          <a:p>
            <a:pPr lvl="1"/>
            <a:r>
              <a:rPr lang="es-ES" dirty="0" smtClean="0"/>
              <a:t> </a:t>
            </a:r>
            <a:r>
              <a:rPr lang="es-ES" dirty="0" err="1" smtClean="0"/>
              <a:t>i.e.</a:t>
            </a:r>
            <a:r>
              <a:rPr lang="es-ES" dirty="0" smtClean="0"/>
              <a:t> PROGRESA: </a:t>
            </a:r>
            <a:r>
              <a:rPr lang="es-ES" dirty="0" err="1" smtClean="0"/>
              <a:t>randomization</a:t>
            </a:r>
            <a:r>
              <a:rPr lang="es-ES" dirty="0" smtClean="0"/>
              <a:t> </a:t>
            </a:r>
            <a:r>
              <a:rPr lang="es-ES" dirty="0" err="1" smtClean="0"/>
              <a:t>occurred</a:t>
            </a:r>
            <a:r>
              <a:rPr lang="es-ES" dirty="0" smtClean="0"/>
              <a:t> at </a:t>
            </a:r>
            <a:r>
              <a:rPr lang="es-ES" dirty="0" err="1" smtClean="0"/>
              <a:t>the</a:t>
            </a:r>
            <a:r>
              <a:rPr lang="es-ES" dirty="0" smtClean="0"/>
              <a:t> </a:t>
            </a:r>
            <a:r>
              <a:rPr lang="es-ES" dirty="0" err="1" smtClean="0"/>
              <a:t>village</a:t>
            </a:r>
            <a:r>
              <a:rPr lang="es-ES" dirty="0" smtClean="0"/>
              <a:t> </a:t>
            </a:r>
            <a:r>
              <a:rPr lang="es-ES" dirty="0" err="1" smtClean="0"/>
              <a:t>level</a:t>
            </a:r>
            <a:r>
              <a:rPr lang="es-ES" dirty="0" smtClean="0"/>
              <a:t> (</a:t>
            </a:r>
            <a:r>
              <a:rPr lang="es-ES" dirty="0" err="1" smtClean="0"/>
              <a:t>although</a:t>
            </a:r>
            <a:r>
              <a:rPr lang="es-ES" dirty="0" smtClean="0"/>
              <a:t> individual </a:t>
            </a:r>
            <a:r>
              <a:rPr lang="es-ES" dirty="0" err="1" smtClean="0"/>
              <a:t>information</a:t>
            </a:r>
            <a:r>
              <a:rPr lang="es-ES" dirty="0" smtClean="0"/>
              <a:t> </a:t>
            </a:r>
            <a:r>
              <a:rPr lang="es-ES" dirty="0" err="1" smtClean="0"/>
              <a:t>is</a:t>
            </a:r>
            <a:r>
              <a:rPr lang="es-ES" dirty="0" smtClean="0"/>
              <a:t> </a:t>
            </a:r>
            <a:r>
              <a:rPr lang="es-ES" dirty="0" err="1" smtClean="0"/>
              <a:t>available</a:t>
            </a:r>
            <a:r>
              <a:rPr lang="es-ES" dirty="0" smtClean="0"/>
              <a:t>)</a:t>
            </a:r>
          </a:p>
          <a:p>
            <a:pPr lvl="1"/>
            <a:r>
              <a:rPr lang="es-ES" dirty="0" err="1" smtClean="0"/>
              <a:t>Outcomes</a:t>
            </a:r>
            <a:r>
              <a:rPr lang="es-ES" dirty="0" smtClean="0"/>
              <a:t> </a:t>
            </a:r>
            <a:r>
              <a:rPr lang="es-ES" dirty="0" err="1" smtClean="0"/>
              <a:t>may</a:t>
            </a:r>
            <a:r>
              <a:rPr lang="es-ES" dirty="0" smtClean="0"/>
              <a:t> </a:t>
            </a:r>
            <a:r>
              <a:rPr lang="es-ES" dirty="0" err="1" smtClean="0"/>
              <a:t>be</a:t>
            </a:r>
            <a:r>
              <a:rPr lang="es-ES" dirty="0" smtClean="0"/>
              <a:t> </a:t>
            </a:r>
            <a:r>
              <a:rPr lang="es-ES" dirty="0" err="1" smtClean="0"/>
              <a:t>correlated</a:t>
            </a:r>
            <a:r>
              <a:rPr lang="es-ES" dirty="0" smtClean="0"/>
              <a:t> </a:t>
            </a:r>
            <a:r>
              <a:rPr lang="es-ES" dirty="0" err="1" smtClean="0"/>
              <a:t>within</a:t>
            </a:r>
            <a:r>
              <a:rPr lang="es-ES" dirty="0" smtClean="0"/>
              <a:t> </a:t>
            </a:r>
            <a:r>
              <a:rPr lang="es-ES" dirty="0" err="1" smtClean="0"/>
              <a:t>the</a:t>
            </a:r>
            <a:r>
              <a:rPr lang="es-ES" dirty="0" smtClean="0"/>
              <a:t> </a:t>
            </a:r>
            <a:r>
              <a:rPr lang="es-ES" dirty="0" err="1" smtClean="0"/>
              <a:t>village</a:t>
            </a:r>
            <a:r>
              <a:rPr lang="es-ES" dirty="0" smtClean="0"/>
              <a:t> </a:t>
            </a:r>
          </a:p>
          <a:p>
            <a:pPr lvl="1"/>
            <a:r>
              <a:rPr lang="es-ES" dirty="0" err="1" smtClean="0"/>
              <a:t>This</a:t>
            </a:r>
            <a:r>
              <a:rPr lang="es-ES" dirty="0" smtClean="0"/>
              <a:t> causes a </a:t>
            </a:r>
            <a:r>
              <a:rPr lang="es-ES" i="1" dirty="0" err="1" smtClean="0"/>
              <a:t>design</a:t>
            </a:r>
            <a:r>
              <a:rPr lang="es-ES" i="1" dirty="0" smtClean="0"/>
              <a:t> </a:t>
            </a:r>
            <a:r>
              <a:rPr lang="es-ES" i="1" dirty="0" err="1" smtClean="0"/>
              <a:t>effect</a:t>
            </a:r>
            <a:r>
              <a:rPr lang="es-ES" i="1" dirty="0" smtClean="0"/>
              <a:t> </a:t>
            </a:r>
            <a:r>
              <a:rPr lang="es-ES" dirty="0" smtClean="0"/>
              <a:t> </a:t>
            </a:r>
            <a:r>
              <a:rPr lang="es-ES" dirty="0" err="1" smtClean="0"/>
              <a:t>which</a:t>
            </a:r>
            <a:r>
              <a:rPr lang="es-ES" dirty="0" smtClean="0"/>
              <a:t> </a:t>
            </a:r>
            <a:r>
              <a:rPr lang="es-ES" dirty="0" err="1" smtClean="0"/>
              <a:t>increases</a:t>
            </a:r>
            <a:r>
              <a:rPr lang="es-ES" dirty="0" smtClean="0"/>
              <a:t> </a:t>
            </a:r>
            <a:r>
              <a:rPr lang="es-ES" dirty="0" err="1" smtClean="0"/>
              <a:t>the</a:t>
            </a:r>
            <a:r>
              <a:rPr lang="es-ES" dirty="0" smtClean="0"/>
              <a:t> </a:t>
            </a:r>
            <a:r>
              <a:rPr lang="es-ES" dirty="0" err="1" smtClean="0"/>
              <a:t>variance</a:t>
            </a:r>
            <a:r>
              <a:rPr lang="es-ES" dirty="0" smtClean="0"/>
              <a:t> of </a:t>
            </a:r>
            <a:r>
              <a:rPr lang="es-ES" dirty="0" err="1" smtClean="0"/>
              <a:t>the</a:t>
            </a:r>
            <a:r>
              <a:rPr lang="es-ES" dirty="0" smtClean="0"/>
              <a:t> </a:t>
            </a:r>
            <a:r>
              <a:rPr lang="es-ES" dirty="0" err="1" smtClean="0"/>
              <a:t>estimators</a:t>
            </a:r>
            <a:r>
              <a:rPr lang="es-ES" dirty="0" smtClean="0"/>
              <a:t>.</a:t>
            </a:r>
          </a:p>
          <a:p>
            <a:pPr lvl="1"/>
            <a:r>
              <a:rPr lang="es-ES" dirty="0" err="1" smtClean="0"/>
              <a:t>Thus</a:t>
            </a:r>
            <a:r>
              <a:rPr lang="es-ES" dirty="0" smtClean="0"/>
              <a:t> </a:t>
            </a:r>
            <a:r>
              <a:rPr lang="es-ES" dirty="0" err="1" smtClean="0"/>
              <a:t>the</a:t>
            </a:r>
            <a:r>
              <a:rPr lang="es-ES" dirty="0" smtClean="0"/>
              <a:t> </a:t>
            </a:r>
            <a:r>
              <a:rPr lang="es-ES" dirty="0" err="1" smtClean="0"/>
              <a:t>minimum</a:t>
            </a:r>
            <a:r>
              <a:rPr lang="es-ES" dirty="0" smtClean="0"/>
              <a:t> detectable </a:t>
            </a:r>
            <a:r>
              <a:rPr lang="es-ES" dirty="0" err="1" smtClean="0"/>
              <a:t>effect</a:t>
            </a:r>
            <a:r>
              <a:rPr lang="es-ES" dirty="0" smtClean="0"/>
              <a:t> </a:t>
            </a:r>
            <a:r>
              <a:rPr lang="es-ES" dirty="0" err="1" smtClean="0"/>
              <a:t>will</a:t>
            </a:r>
            <a:r>
              <a:rPr lang="es-ES" dirty="0" smtClean="0"/>
              <a:t> </a:t>
            </a:r>
            <a:r>
              <a:rPr lang="es-ES" dirty="0" err="1" smtClean="0"/>
              <a:t>be</a:t>
            </a:r>
            <a:r>
              <a:rPr lang="es-ES" dirty="0" smtClean="0"/>
              <a:t> </a:t>
            </a:r>
            <a:r>
              <a:rPr lang="es-ES" dirty="0" err="1" smtClean="0"/>
              <a:t>larger</a:t>
            </a:r>
            <a:r>
              <a:rPr lang="es-ES" dirty="0" smtClean="0"/>
              <a:t>.</a:t>
            </a:r>
          </a:p>
          <a:p>
            <a:pPr lvl="1"/>
            <a:r>
              <a:rPr lang="es-ES" dirty="0" err="1" smtClean="0"/>
              <a:t>Practical</a:t>
            </a:r>
            <a:r>
              <a:rPr lang="es-ES" dirty="0" smtClean="0"/>
              <a:t> </a:t>
            </a:r>
            <a:r>
              <a:rPr lang="es-ES" dirty="0" err="1" smtClean="0"/>
              <a:t>advice</a:t>
            </a:r>
            <a:r>
              <a:rPr lang="es-ES" dirty="0" smtClean="0"/>
              <a:t>: </a:t>
            </a:r>
            <a:r>
              <a:rPr lang="es-ES" dirty="0" err="1" smtClean="0"/>
              <a:t>Better</a:t>
            </a:r>
            <a:r>
              <a:rPr lang="es-ES" dirty="0" smtClean="0"/>
              <a:t> </a:t>
            </a:r>
            <a:r>
              <a:rPr lang="es-ES" dirty="0" err="1" smtClean="0"/>
              <a:t>to</a:t>
            </a:r>
            <a:r>
              <a:rPr lang="es-ES" dirty="0" smtClean="0"/>
              <a:t> </a:t>
            </a:r>
            <a:r>
              <a:rPr lang="es-ES" dirty="0" err="1" smtClean="0"/>
              <a:t>increase</a:t>
            </a:r>
            <a:r>
              <a:rPr lang="es-ES" dirty="0" smtClean="0"/>
              <a:t> </a:t>
            </a:r>
            <a:r>
              <a:rPr lang="es-ES" dirty="0" err="1" smtClean="0"/>
              <a:t>the</a:t>
            </a:r>
            <a:r>
              <a:rPr lang="es-ES" dirty="0" smtClean="0"/>
              <a:t> </a:t>
            </a:r>
            <a:r>
              <a:rPr lang="es-ES" dirty="0" err="1" smtClean="0"/>
              <a:t>number</a:t>
            </a:r>
            <a:r>
              <a:rPr lang="es-ES" dirty="0" smtClean="0"/>
              <a:t> of </a:t>
            </a:r>
            <a:r>
              <a:rPr lang="es-ES" dirty="0" err="1" smtClean="0"/>
              <a:t>clusters</a:t>
            </a:r>
            <a:r>
              <a:rPr lang="es-ES" dirty="0" smtClean="0"/>
              <a:t> </a:t>
            </a:r>
            <a:r>
              <a:rPr lang="es-ES" dirty="0" err="1" smtClean="0"/>
              <a:t>than</a:t>
            </a:r>
            <a:r>
              <a:rPr lang="es-ES" dirty="0" smtClean="0"/>
              <a:t> </a:t>
            </a:r>
            <a:r>
              <a:rPr lang="es-ES" dirty="0" err="1" smtClean="0"/>
              <a:t>the</a:t>
            </a:r>
            <a:r>
              <a:rPr lang="es-ES" dirty="0" smtClean="0"/>
              <a:t> </a:t>
            </a:r>
            <a:r>
              <a:rPr lang="es-ES" dirty="0" err="1" smtClean="0"/>
              <a:t>number</a:t>
            </a:r>
            <a:r>
              <a:rPr lang="es-ES" dirty="0" smtClean="0"/>
              <a:t> of </a:t>
            </a:r>
            <a:r>
              <a:rPr lang="es-ES" dirty="0" err="1" smtClean="0"/>
              <a:t>individuals</a:t>
            </a:r>
            <a:r>
              <a:rPr lang="es-ES" dirty="0" smtClean="0"/>
              <a:t> </a:t>
            </a:r>
            <a:r>
              <a:rPr lang="es-ES" dirty="0" err="1" smtClean="0"/>
              <a:t>within</a:t>
            </a:r>
            <a:r>
              <a:rPr lang="es-ES" dirty="0" smtClean="0"/>
              <a:t> </a:t>
            </a:r>
            <a:r>
              <a:rPr lang="es-ES" dirty="0" err="1" smtClean="0"/>
              <a:t>the</a:t>
            </a:r>
            <a:r>
              <a:rPr lang="es-ES" dirty="0" smtClean="0"/>
              <a:t> </a:t>
            </a:r>
            <a:r>
              <a:rPr lang="es-ES" dirty="0" err="1" smtClean="0"/>
              <a:t>clusters</a:t>
            </a:r>
            <a:r>
              <a:rPr lang="es-ES" dirty="0"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ES" smtClean="0"/>
              <a:t>Imperfect compliance</a:t>
            </a:r>
          </a:p>
        </p:txBody>
      </p:sp>
      <p:sp>
        <p:nvSpPr>
          <p:cNvPr id="3" name="2 Marcador de contenido"/>
          <p:cNvSpPr>
            <a:spLocks noGrp="1"/>
          </p:cNvSpPr>
          <p:nvPr>
            <p:ph idx="1"/>
          </p:nvPr>
        </p:nvSpPr>
        <p:spPr/>
        <p:txBody>
          <a:bodyPr>
            <a:normAutofit fontScale="92500" lnSpcReduction="20000"/>
          </a:bodyPr>
          <a:lstStyle/>
          <a:p>
            <a:pPr>
              <a:defRPr/>
            </a:pPr>
            <a:r>
              <a:rPr lang="es-ES" dirty="0" err="1" smtClean="0"/>
              <a:t>We</a:t>
            </a:r>
            <a:r>
              <a:rPr lang="es-ES" dirty="0" smtClean="0"/>
              <a:t> </a:t>
            </a:r>
            <a:r>
              <a:rPr lang="es-ES" dirty="0" err="1" smtClean="0"/>
              <a:t>talked</a:t>
            </a:r>
            <a:r>
              <a:rPr lang="es-ES" dirty="0" smtClean="0"/>
              <a:t> </a:t>
            </a:r>
            <a:r>
              <a:rPr lang="es-ES" dirty="0" err="1" smtClean="0"/>
              <a:t>about</a:t>
            </a:r>
            <a:r>
              <a:rPr lang="es-ES" dirty="0" smtClean="0"/>
              <a:t> </a:t>
            </a:r>
            <a:r>
              <a:rPr lang="es-ES" dirty="0" err="1" smtClean="0"/>
              <a:t>how</a:t>
            </a:r>
            <a:r>
              <a:rPr lang="es-ES" dirty="0" smtClean="0"/>
              <a:t> </a:t>
            </a:r>
            <a:r>
              <a:rPr lang="es-ES" dirty="0" err="1" smtClean="0"/>
              <a:t>sometimes</a:t>
            </a:r>
            <a:r>
              <a:rPr lang="es-ES" dirty="0" smtClean="0"/>
              <a:t> </a:t>
            </a:r>
            <a:r>
              <a:rPr lang="es-ES" dirty="0" err="1" smtClean="0"/>
              <a:t>the</a:t>
            </a:r>
            <a:r>
              <a:rPr lang="es-ES" dirty="0" smtClean="0"/>
              <a:t> </a:t>
            </a:r>
            <a:r>
              <a:rPr lang="es-ES" dirty="0" err="1" smtClean="0"/>
              <a:t>randomised</a:t>
            </a:r>
            <a:r>
              <a:rPr lang="es-ES" dirty="0" smtClean="0"/>
              <a:t> </a:t>
            </a:r>
            <a:r>
              <a:rPr lang="es-ES" dirty="0" err="1" smtClean="0"/>
              <a:t>assignment</a:t>
            </a:r>
            <a:r>
              <a:rPr lang="es-ES" dirty="0" smtClean="0"/>
              <a:t> </a:t>
            </a:r>
            <a:r>
              <a:rPr lang="es-ES" dirty="0" err="1" smtClean="0"/>
              <a:t>only</a:t>
            </a:r>
            <a:r>
              <a:rPr lang="es-ES" dirty="0" smtClean="0"/>
              <a:t> </a:t>
            </a:r>
            <a:r>
              <a:rPr lang="es-ES" dirty="0" err="1" smtClean="0"/>
              <a:t>influences</a:t>
            </a:r>
            <a:r>
              <a:rPr lang="es-ES" dirty="0" smtClean="0"/>
              <a:t> </a:t>
            </a:r>
            <a:r>
              <a:rPr lang="es-ES" dirty="0" err="1" smtClean="0"/>
              <a:t>the</a:t>
            </a:r>
            <a:r>
              <a:rPr lang="es-ES" dirty="0" smtClean="0"/>
              <a:t> </a:t>
            </a:r>
            <a:r>
              <a:rPr lang="es-ES" dirty="0" err="1" smtClean="0"/>
              <a:t>probability</a:t>
            </a:r>
            <a:r>
              <a:rPr lang="es-ES" dirty="0" smtClean="0"/>
              <a:t> </a:t>
            </a:r>
            <a:r>
              <a:rPr lang="es-ES" dirty="0" err="1" smtClean="0"/>
              <a:t>that</a:t>
            </a:r>
            <a:r>
              <a:rPr lang="es-ES" dirty="0" smtClean="0"/>
              <a:t> </a:t>
            </a:r>
            <a:r>
              <a:rPr lang="es-ES" dirty="0" err="1" smtClean="0"/>
              <a:t>someone</a:t>
            </a:r>
            <a:r>
              <a:rPr lang="es-ES" dirty="0" smtClean="0"/>
              <a:t> </a:t>
            </a:r>
            <a:r>
              <a:rPr lang="es-ES" dirty="0" err="1" smtClean="0"/>
              <a:t>is</a:t>
            </a:r>
            <a:r>
              <a:rPr lang="es-ES" dirty="0" smtClean="0"/>
              <a:t> </a:t>
            </a:r>
            <a:r>
              <a:rPr lang="es-ES" dirty="0" err="1" smtClean="0"/>
              <a:t>treated</a:t>
            </a:r>
            <a:r>
              <a:rPr lang="es-ES" dirty="0" smtClean="0"/>
              <a:t>.</a:t>
            </a:r>
          </a:p>
          <a:p>
            <a:pPr>
              <a:defRPr/>
            </a:pPr>
            <a:r>
              <a:rPr lang="es-ES" dirty="0" err="1" smtClean="0"/>
              <a:t>That</a:t>
            </a:r>
            <a:r>
              <a:rPr lang="es-ES" dirty="0" smtClean="0"/>
              <a:t> </a:t>
            </a:r>
            <a:r>
              <a:rPr lang="es-ES" dirty="0" err="1" smtClean="0"/>
              <a:t>is</a:t>
            </a:r>
            <a:r>
              <a:rPr lang="es-ES" dirty="0" smtClean="0"/>
              <a:t>, </a:t>
            </a:r>
            <a:r>
              <a:rPr lang="es-ES" dirty="0" err="1" smtClean="0"/>
              <a:t>compliance</a:t>
            </a:r>
            <a:r>
              <a:rPr lang="es-ES" dirty="0" smtClean="0"/>
              <a:t> </a:t>
            </a:r>
            <a:r>
              <a:rPr lang="es-ES" dirty="0" err="1" smtClean="0"/>
              <a:t>may</a:t>
            </a:r>
            <a:r>
              <a:rPr lang="es-ES" dirty="0" smtClean="0"/>
              <a:t> </a:t>
            </a:r>
            <a:r>
              <a:rPr lang="es-ES" dirty="0" err="1" smtClean="0"/>
              <a:t>not</a:t>
            </a:r>
            <a:r>
              <a:rPr lang="es-ES" dirty="0" smtClean="0"/>
              <a:t> </a:t>
            </a:r>
            <a:r>
              <a:rPr lang="es-ES" dirty="0" err="1" smtClean="0"/>
              <a:t>be</a:t>
            </a:r>
            <a:r>
              <a:rPr lang="es-ES" dirty="0" smtClean="0"/>
              <a:t> </a:t>
            </a:r>
            <a:r>
              <a:rPr lang="es-ES" dirty="0" err="1" smtClean="0"/>
              <a:t>perfect</a:t>
            </a:r>
            <a:endParaRPr lang="es-ES" dirty="0" smtClean="0"/>
          </a:p>
          <a:p>
            <a:pPr>
              <a:defRPr/>
            </a:pPr>
            <a:r>
              <a:rPr lang="es-ES" dirty="0" err="1" smtClean="0"/>
              <a:t>Same</a:t>
            </a:r>
            <a:r>
              <a:rPr lang="es-ES" dirty="0" smtClean="0"/>
              <a:t> </a:t>
            </a:r>
            <a:r>
              <a:rPr lang="es-ES" dirty="0" err="1" smtClean="0"/>
              <a:t>situation</a:t>
            </a:r>
            <a:r>
              <a:rPr lang="es-ES" dirty="0" smtClean="0"/>
              <a:t> </a:t>
            </a:r>
            <a:r>
              <a:rPr lang="es-ES" dirty="0" err="1" smtClean="0"/>
              <a:t>occurs</a:t>
            </a:r>
            <a:r>
              <a:rPr lang="es-ES" dirty="0" smtClean="0"/>
              <a:t> in </a:t>
            </a:r>
            <a:r>
              <a:rPr lang="es-ES" dirty="0" err="1" smtClean="0"/>
              <a:t>Clinical</a:t>
            </a:r>
            <a:r>
              <a:rPr lang="es-ES" dirty="0" smtClean="0"/>
              <a:t> </a:t>
            </a:r>
            <a:r>
              <a:rPr lang="es-ES" dirty="0" err="1" smtClean="0"/>
              <a:t>Trials</a:t>
            </a:r>
            <a:r>
              <a:rPr lang="es-ES" dirty="0" smtClean="0"/>
              <a:t>: </a:t>
            </a:r>
            <a:r>
              <a:rPr lang="es-ES" dirty="0" err="1" smtClean="0"/>
              <a:t>not</a:t>
            </a:r>
            <a:r>
              <a:rPr lang="es-ES" dirty="0" smtClean="0"/>
              <a:t> </a:t>
            </a:r>
            <a:r>
              <a:rPr lang="es-ES" dirty="0" err="1" smtClean="0"/>
              <a:t>everybody</a:t>
            </a:r>
            <a:r>
              <a:rPr lang="es-ES" dirty="0" smtClean="0"/>
              <a:t> </a:t>
            </a:r>
            <a:r>
              <a:rPr lang="es-ES" dirty="0" err="1" smtClean="0"/>
              <a:t>takes</a:t>
            </a:r>
            <a:r>
              <a:rPr lang="es-ES" dirty="0" smtClean="0"/>
              <a:t> </a:t>
            </a:r>
            <a:r>
              <a:rPr lang="es-ES" dirty="0" err="1" smtClean="0"/>
              <a:t>their</a:t>
            </a:r>
            <a:r>
              <a:rPr lang="es-ES" dirty="0" smtClean="0"/>
              <a:t> medicine!</a:t>
            </a:r>
          </a:p>
          <a:p>
            <a:pPr>
              <a:defRPr/>
            </a:pPr>
            <a:r>
              <a:rPr lang="es-ES" dirty="0" err="1" smtClean="0"/>
              <a:t>Also</a:t>
            </a:r>
            <a:r>
              <a:rPr lang="es-ES" dirty="0" smtClean="0"/>
              <a:t>, </a:t>
            </a:r>
            <a:r>
              <a:rPr lang="es-ES" dirty="0" err="1" smtClean="0"/>
              <a:t>some</a:t>
            </a:r>
            <a:r>
              <a:rPr lang="es-ES" dirty="0" smtClean="0"/>
              <a:t> </a:t>
            </a:r>
            <a:r>
              <a:rPr lang="es-ES" dirty="0" err="1" smtClean="0"/>
              <a:t>people</a:t>
            </a:r>
            <a:r>
              <a:rPr lang="es-ES" dirty="0" smtClean="0"/>
              <a:t> in </a:t>
            </a:r>
            <a:r>
              <a:rPr lang="es-ES" dirty="0" err="1" smtClean="0"/>
              <a:t>the</a:t>
            </a:r>
            <a:r>
              <a:rPr lang="es-ES" dirty="0" smtClean="0"/>
              <a:t> control </a:t>
            </a:r>
            <a:r>
              <a:rPr lang="es-ES" dirty="0" err="1" smtClean="0"/>
              <a:t>group</a:t>
            </a:r>
            <a:r>
              <a:rPr lang="es-ES" dirty="0" smtClean="0"/>
              <a:t> </a:t>
            </a:r>
            <a:r>
              <a:rPr lang="es-ES" dirty="0" err="1" smtClean="0"/>
              <a:t>may</a:t>
            </a:r>
            <a:r>
              <a:rPr lang="es-ES" dirty="0" smtClean="0"/>
              <a:t> </a:t>
            </a:r>
            <a:r>
              <a:rPr lang="es-ES" dirty="0" err="1" smtClean="0"/>
              <a:t>actually</a:t>
            </a:r>
            <a:r>
              <a:rPr lang="es-ES" dirty="0" smtClean="0"/>
              <a:t> </a:t>
            </a:r>
            <a:r>
              <a:rPr lang="es-ES" dirty="0" err="1" smtClean="0"/>
              <a:t>receive</a:t>
            </a:r>
            <a:r>
              <a:rPr lang="es-ES" dirty="0" smtClean="0"/>
              <a:t> </a:t>
            </a:r>
            <a:r>
              <a:rPr lang="es-ES" dirty="0" err="1" smtClean="0"/>
              <a:t>the</a:t>
            </a:r>
            <a:r>
              <a:rPr lang="es-ES" dirty="0" smtClean="0"/>
              <a:t> </a:t>
            </a:r>
            <a:r>
              <a:rPr lang="es-ES" dirty="0" err="1" smtClean="0"/>
              <a:t>treatment</a:t>
            </a:r>
            <a:r>
              <a:rPr lang="es-ES" dirty="0" smtClean="0"/>
              <a:t>.</a:t>
            </a:r>
          </a:p>
          <a:p>
            <a:pPr>
              <a:defRPr/>
            </a:pPr>
            <a:r>
              <a:rPr lang="es-ES" dirty="0" err="1" smtClean="0"/>
              <a:t>This</a:t>
            </a:r>
            <a:r>
              <a:rPr lang="es-ES" dirty="0" smtClean="0"/>
              <a:t> </a:t>
            </a:r>
            <a:r>
              <a:rPr lang="es-ES" dirty="0" err="1" smtClean="0"/>
              <a:t>possibilities</a:t>
            </a:r>
            <a:r>
              <a:rPr lang="es-ES" dirty="0" smtClean="0"/>
              <a:t> </a:t>
            </a:r>
            <a:r>
              <a:rPr lang="es-ES" dirty="0" err="1" smtClean="0"/>
              <a:t>should</a:t>
            </a:r>
            <a:r>
              <a:rPr lang="es-ES" dirty="0" smtClean="0"/>
              <a:t> </a:t>
            </a:r>
            <a:r>
              <a:rPr lang="es-ES" dirty="0" err="1" smtClean="0"/>
              <a:t>be</a:t>
            </a:r>
            <a:r>
              <a:rPr lang="es-ES" dirty="0" smtClean="0"/>
              <a:t> </a:t>
            </a:r>
            <a:r>
              <a:rPr lang="es-ES" dirty="0" err="1" smtClean="0"/>
              <a:t>taken</a:t>
            </a:r>
            <a:r>
              <a:rPr lang="es-ES" dirty="0" smtClean="0"/>
              <a:t> </a:t>
            </a:r>
            <a:r>
              <a:rPr lang="es-ES" dirty="0" err="1" smtClean="0"/>
              <a:t>into</a:t>
            </a:r>
            <a:r>
              <a:rPr lang="es-ES" dirty="0" smtClean="0"/>
              <a:t> </a:t>
            </a:r>
            <a:r>
              <a:rPr lang="es-ES" dirty="0" err="1" smtClean="0"/>
              <a:t>account</a:t>
            </a:r>
            <a:r>
              <a:rPr lang="es-ES" dirty="0" smtClean="0"/>
              <a:t> </a:t>
            </a:r>
            <a:r>
              <a:rPr lang="es-ES" dirty="0" err="1" smtClean="0"/>
              <a:t>when</a:t>
            </a:r>
            <a:r>
              <a:rPr lang="es-ES" dirty="0" smtClean="0"/>
              <a:t> </a:t>
            </a:r>
            <a:r>
              <a:rPr lang="es-ES" dirty="0" err="1" smtClean="0"/>
              <a:t>doing</a:t>
            </a:r>
            <a:r>
              <a:rPr lang="es-ES" dirty="0" smtClean="0"/>
              <a:t> </a:t>
            </a:r>
            <a:r>
              <a:rPr lang="es-ES" dirty="0" err="1" smtClean="0"/>
              <a:t>the</a:t>
            </a:r>
            <a:r>
              <a:rPr lang="es-ES" dirty="0" smtClean="0"/>
              <a:t> </a:t>
            </a:r>
            <a:r>
              <a:rPr lang="es-ES" dirty="0" err="1" smtClean="0"/>
              <a:t>analysis</a:t>
            </a:r>
            <a:r>
              <a:rPr lang="es-ES" dirty="0" smtClean="0"/>
              <a:t> (instrumental variables </a:t>
            </a:r>
            <a:r>
              <a:rPr lang="es-ES" dirty="0" err="1" smtClean="0"/>
              <a:t>models</a:t>
            </a:r>
            <a:r>
              <a:rPr lang="es-ES" dirty="0" smtClean="0"/>
              <a:t> can </a:t>
            </a:r>
            <a:r>
              <a:rPr lang="es-ES" dirty="0" err="1" smtClean="0"/>
              <a:t>be</a:t>
            </a:r>
            <a:r>
              <a:rPr lang="es-ES" dirty="0" smtClean="0"/>
              <a:t> a </a:t>
            </a:r>
            <a:r>
              <a:rPr lang="es-ES" dirty="0" err="1" smtClean="0"/>
              <a:t>solution</a:t>
            </a:r>
            <a:r>
              <a:rPr lang="es-ES" dirty="0" smtClean="0"/>
              <a:t>).</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err="1" smtClean="0"/>
              <a:t>Power</a:t>
            </a:r>
            <a:r>
              <a:rPr lang="es-MX" dirty="0" smtClean="0"/>
              <a:t> and </a:t>
            </a:r>
            <a:r>
              <a:rPr lang="es-MX" dirty="0" err="1" smtClean="0"/>
              <a:t>sample</a:t>
            </a:r>
            <a:r>
              <a:rPr lang="es-MX" dirty="0" smtClean="0"/>
              <a:t> </a:t>
            </a:r>
            <a:r>
              <a:rPr lang="es-MX" dirty="0" err="1" smtClean="0"/>
              <a:t>size</a:t>
            </a:r>
            <a:r>
              <a:rPr lang="es-MX" dirty="0" smtClean="0"/>
              <a:t>: </a:t>
            </a:r>
            <a:r>
              <a:rPr lang="es-MX" dirty="0" err="1" smtClean="0"/>
              <a:t>what</a:t>
            </a:r>
            <a:r>
              <a:rPr lang="es-MX" dirty="0" smtClean="0"/>
              <a:t> </a:t>
            </a:r>
            <a:r>
              <a:rPr lang="es-MX" dirty="0" err="1" smtClean="0"/>
              <a:t>we</a:t>
            </a:r>
            <a:r>
              <a:rPr lang="es-MX" dirty="0" smtClean="0"/>
              <a:t> </a:t>
            </a:r>
            <a:r>
              <a:rPr lang="es-MX" dirty="0" err="1" smtClean="0"/>
              <a:t>need</a:t>
            </a:r>
            <a:r>
              <a:rPr lang="es-MX" dirty="0" smtClean="0"/>
              <a:t> </a:t>
            </a:r>
            <a:r>
              <a:rPr lang="es-MX" dirty="0" err="1" smtClean="0"/>
              <a:t>to</a:t>
            </a:r>
            <a:r>
              <a:rPr lang="es-MX" dirty="0" smtClean="0"/>
              <a:t> </a:t>
            </a:r>
            <a:r>
              <a:rPr lang="es-MX" dirty="0" err="1" smtClean="0"/>
              <a:t>know</a:t>
            </a:r>
            <a:endParaRPr lang="es-MX" dirty="0"/>
          </a:p>
        </p:txBody>
      </p:sp>
      <p:sp>
        <p:nvSpPr>
          <p:cNvPr id="20483" name="2 Marcador de contenido"/>
          <p:cNvSpPr>
            <a:spLocks noGrp="1"/>
          </p:cNvSpPr>
          <p:nvPr>
            <p:ph idx="1"/>
          </p:nvPr>
        </p:nvSpPr>
        <p:spPr/>
        <p:txBody>
          <a:bodyPr/>
          <a:lstStyle/>
          <a:p>
            <a:r>
              <a:rPr lang="es-MX" dirty="0" err="1" smtClean="0"/>
              <a:t>Remember</a:t>
            </a:r>
            <a:r>
              <a:rPr lang="es-MX" dirty="0" smtClean="0"/>
              <a:t> </a:t>
            </a:r>
            <a:r>
              <a:rPr lang="es-MX" dirty="0" err="1" smtClean="0"/>
              <a:t>what</a:t>
            </a:r>
            <a:r>
              <a:rPr lang="es-MX" dirty="0" smtClean="0"/>
              <a:t> </a:t>
            </a:r>
            <a:r>
              <a:rPr lang="es-MX" dirty="0" err="1" smtClean="0"/>
              <a:t>you</a:t>
            </a:r>
            <a:r>
              <a:rPr lang="es-MX" dirty="0" smtClean="0"/>
              <a:t> </a:t>
            </a:r>
            <a:r>
              <a:rPr lang="es-MX" dirty="0" err="1" smtClean="0"/>
              <a:t>need</a:t>
            </a:r>
            <a:r>
              <a:rPr lang="es-MX" dirty="0" smtClean="0"/>
              <a:t> </a:t>
            </a:r>
            <a:r>
              <a:rPr lang="es-MX" dirty="0" err="1" smtClean="0"/>
              <a:t>to</a:t>
            </a:r>
            <a:r>
              <a:rPr lang="es-MX" dirty="0" smtClean="0"/>
              <a:t> </a:t>
            </a:r>
            <a:r>
              <a:rPr lang="es-MX" dirty="0" err="1" smtClean="0"/>
              <a:t>know</a:t>
            </a:r>
            <a:r>
              <a:rPr lang="es-MX" dirty="0" smtClean="0"/>
              <a:t>:</a:t>
            </a:r>
          </a:p>
          <a:p>
            <a:pPr lvl="1"/>
            <a:r>
              <a:rPr lang="es-MX" dirty="0" smtClean="0"/>
              <a:t>Mean and </a:t>
            </a:r>
            <a:r>
              <a:rPr lang="es-MX" dirty="0" err="1" smtClean="0"/>
              <a:t>variance</a:t>
            </a:r>
            <a:r>
              <a:rPr lang="es-MX" dirty="0" smtClean="0"/>
              <a:t> of </a:t>
            </a:r>
            <a:r>
              <a:rPr lang="es-MX" dirty="0" err="1" smtClean="0"/>
              <a:t>the</a:t>
            </a:r>
            <a:r>
              <a:rPr lang="es-MX" dirty="0" smtClean="0"/>
              <a:t> </a:t>
            </a:r>
            <a:r>
              <a:rPr lang="es-MX" dirty="0" err="1" smtClean="0"/>
              <a:t>outcome</a:t>
            </a:r>
            <a:r>
              <a:rPr lang="es-MX" dirty="0" smtClean="0"/>
              <a:t> in </a:t>
            </a:r>
            <a:r>
              <a:rPr lang="es-MX" dirty="0" err="1" smtClean="0"/>
              <a:t>the</a:t>
            </a:r>
            <a:r>
              <a:rPr lang="es-MX" dirty="0" smtClean="0"/>
              <a:t> </a:t>
            </a:r>
            <a:r>
              <a:rPr lang="es-MX" dirty="0" err="1" smtClean="0"/>
              <a:t>absence</a:t>
            </a:r>
            <a:r>
              <a:rPr lang="es-MX" dirty="0" smtClean="0"/>
              <a:t> of </a:t>
            </a:r>
            <a:r>
              <a:rPr lang="es-MX" dirty="0" err="1" smtClean="0"/>
              <a:t>the</a:t>
            </a:r>
            <a:r>
              <a:rPr lang="es-MX" dirty="0" smtClean="0"/>
              <a:t> </a:t>
            </a:r>
            <a:r>
              <a:rPr lang="es-MX" dirty="0" err="1" smtClean="0"/>
              <a:t>experiment</a:t>
            </a:r>
            <a:endParaRPr lang="es-MX" dirty="0" smtClean="0"/>
          </a:p>
          <a:p>
            <a:pPr lvl="2"/>
            <a:r>
              <a:rPr lang="es-MX" dirty="0" err="1" smtClean="0"/>
              <a:t>Previous</a:t>
            </a:r>
            <a:r>
              <a:rPr lang="es-MX" dirty="0" smtClean="0"/>
              <a:t> </a:t>
            </a:r>
            <a:r>
              <a:rPr lang="es-MX" dirty="0" err="1" smtClean="0"/>
              <a:t>research</a:t>
            </a:r>
            <a:endParaRPr lang="es-MX" dirty="0" smtClean="0"/>
          </a:p>
          <a:p>
            <a:pPr lvl="2"/>
            <a:r>
              <a:rPr lang="es-MX" dirty="0" err="1" smtClean="0"/>
              <a:t>Baseline</a:t>
            </a:r>
            <a:r>
              <a:rPr lang="es-MX" dirty="0" smtClean="0"/>
              <a:t> </a:t>
            </a:r>
            <a:r>
              <a:rPr lang="es-MX" dirty="0" err="1" smtClean="0"/>
              <a:t>survey</a:t>
            </a:r>
            <a:endParaRPr lang="es-MX" dirty="0" smtClean="0"/>
          </a:p>
          <a:p>
            <a:pPr lvl="2"/>
            <a:r>
              <a:rPr lang="es-MX" dirty="0" err="1" smtClean="0"/>
              <a:t>Educated</a:t>
            </a:r>
            <a:r>
              <a:rPr lang="es-MX" dirty="0" smtClean="0"/>
              <a:t> </a:t>
            </a:r>
            <a:r>
              <a:rPr lang="es-MX" dirty="0" err="1" smtClean="0"/>
              <a:t>guess</a:t>
            </a:r>
            <a:r>
              <a:rPr lang="es-MX" dirty="0" smtClean="0"/>
              <a:t>?</a:t>
            </a:r>
          </a:p>
          <a:p>
            <a:pPr lvl="1"/>
            <a:r>
              <a:rPr lang="es-MX" dirty="0" err="1" smtClean="0"/>
              <a:t>For</a:t>
            </a:r>
            <a:r>
              <a:rPr lang="es-MX" dirty="0" smtClean="0"/>
              <a:t> </a:t>
            </a:r>
            <a:r>
              <a:rPr lang="es-MX" dirty="0" err="1" smtClean="0"/>
              <a:t>clustered</a:t>
            </a:r>
            <a:r>
              <a:rPr lang="es-MX" dirty="0" smtClean="0"/>
              <a:t> </a:t>
            </a:r>
            <a:r>
              <a:rPr lang="es-MX" dirty="0" err="1" smtClean="0"/>
              <a:t>designs</a:t>
            </a:r>
            <a:r>
              <a:rPr lang="es-MX" dirty="0" smtClean="0"/>
              <a:t>: </a:t>
            </a:r>
            <a:r>
              <a:rPr lang="es-MX" dirty="0" err="1" smtClean="0"/>
              <a:t>intra-class</a:t>
            </a:r>
            <a:r>
              <a:rPr lang="es-MX" dirty="0" smtClean="0"/>
              <a:t> </a:t>
            </a:r>
            <a:r>
              <a:rPr lang="es-MX" dirty="0" err="1" smtClean="0"/>
              <a:t>correlation</a:t>
            </a:r>
            <a:endParaRPr lang="es-MX" dirty="0" smtClean="0"/>
          </a:p>
          <a:p>
            <a:pPr lvl="1"/>
            <a:r>
              <a:rPr lang="es-MX" dirty="0" err="1" smtClean="0"/>
              <a:t>Magnitude</a:t>
            </a:r>
            <a:r>
              <a:rPr lang="es-MX" dirty="0" smtClean="0"/>
              <a:t> of </a:t>
            </a:r>
            <a:r>
              <a:rPr lang="es-MX" dirty="0" err="1" smtClean="0"/>
              <a:t>the</a:t>
            </a:r>
            <a:r>
              <a:rPr lang="es-MX" dirty="0" smtClean="0"/>
              <a:t> </a:t>
            </a:r>
            <a:r>
              <a:rPr lang="es-MX" dirty="0" err="1" smtClean="0"/>
              <a:t>expected</a:t>
            </a:r>
            <a:r>
              <a:rPr lang="es-MX" dirty="0" smtClean="0"/>
              <a:t> </a:t>
            </a:r>
            <a:r>
              <a:rPr lang="es-MX" dirty="0" err="1" smtClean="0"/>
              <a:t>impact</a:t>
            </a:r>
            <a:r>
              <a:rPr lang="es-MX" dirty="0" smtClean="0"/>
              <a:t> </a:t>
            </a:r>
          </a:p>
          <a:p>
            <a:pPr lvl="1"/>
            <a:endParaRPr lang="es-MX" dirty="0" smtClean="0"/>
          </a:p>
          <a:p>
            <a:pPr lvl="2">
              <a:buFont typeface="Wingdings" pitchFamily="2" charset="2"/>
              <a:buNone/>
            </a:pPr>
            <a:endParaRPr lang="es-MX"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normAutofit fontScale="90000"/>
          </a:bodyPr>
          <a:lstStyle/>
          <a:p>
            <a:pPr>
              <a:defRPr/>
            </a:pPr>
            <a:r>
              <a:rPr lang="es-ES" dirty="0" err="1" smtClean="0"/>
              <a:t>Analytical</a:t>
            </a:r>
            <a:r>
              <a:rPr lang="es-ES" dirty="0" smtClean="0"/>
              <a:t> </a:t>
            </a:r>
            <a:r>
              <a:rPr lang="es-ES" dirty="0" err="1" smtClean="0"/>
              <a:t>Issues</a:t>
            </a:r>
            <a:r>
              <a:rPr lang="es-ES" dirty="0" smtClean="0"/>
              <a:t>: Control </a:t>
            </a:r>
            <a:r>
              <a:rPr lang="es-ES" dirty="0" err="1" smtClean="0"/>
              <a:t>for</a:t>
            </a:r>
            <a:r>
              <a:rPr lang="es-ES" dirty="0" smtClean="0"/>
              <a:t> </a:t>
            </a:r>
            <a:r>
              <a:rPr lang="es-ES" dirty="0" err="1" smtClean="0"/>
              <a:t>Covariates</a:t>
            </a:r>
            <a:endParaRPr lang="es-ES" dirty="0"/>
          </a:p>
        </p:txBody>
      </p:sp>
      <p:sp>
        <p:nvSpPr>
          <p:cNvPr id="22531" name="2 Marcador de contenido"/>
          <p:cNvSpPr>
            <a:spLocks noGrp="1"/>
          </p:cNvSpPr>
          <p:nvPr>
            <p:ph idx="1"/>
          </p:nvPr>
        </p:nvSpPr>
        <p:spPr>
          <a:xfrm>
            <a:off x="923925" y="1219200"/>
            <a:ext cx="7762875" cy="3962400"/>
          </a:xfrm>
        </p:spPr>
        <p:txBody>
          <a:bodyPr/>
          <a:lstStyle/>
          <a:p>
            <a:r>
              <a:rPr lang="es-ES" sz="2800" smtClean="0"/>
              <a:t>In a randomised evaluation: controlling for baseline covariates does not change the expected value of the effect estimator but…</a:t>
            </a:r>
          </a:p>
          <a:p>
            <a:r>
              <a:rPr lang="es-ES" sz="2800" smtClean="0"/>
              <a:t>It </a:t>
            </a:r>
            <a:r>
              <a:rPr lang="es-ES" sz="2800" b="1" smtClean="0"/>
              <a:t>may</a:t>
            </a:r>
            <a:r>
              <a:rPr lang="es-ES" sz="2800" smtClean="0"/>
              <a:t> decrease its variance (which is good!)</a:t>
            </a:r>
          </a:p>
          <a:p>
            <a:r>
              <a:rPr lang="es-ES" sz="2800" smtClean="0"/>
              <a:t>If however you control for covariates that do not really affect the outcome you will increase the variance rather than reduce it.</a:t>
            </a:r>
          </a:p>
          <a:p>
            <a:r>
              <a:rPr lang="es-ES" sz="2800" smtClean="0"/>
              <a:t>Please DO NOT control for covariates affected by the treatment! (bias will arise)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dirty="0" err="1" smtClean="0"/>
              <a:t>Analytical</a:t>
            </a:r>
            <a:r>
              <a:rPr lang="es-ES" dirty="0" smtClean="0"/>
              <a:t> </a:t>
            </a:r>
            <a:r>
              <a:rPr lang="es-ES" dirty="0" err="1" smtClean="0"/>
              <a:t>Issues</a:t>
            </a:r>
            <a:r>
              <a:rPr lang="es-ES" dirty="0" smtClean="0"/>
              <a:t>: Control </a:t>
            </a:r>
            <a:r>
              <a:rPr lang="es-ES" dirty="0" err="1" smtClean="0"/>
              <a:t>for</a:t>
            </a:r>
            <a:r>
              <a:rPr lang="es-ES" dirty="0" smtClean="0"/>
              <a:t> </a:t>
            </a:r>
            <a:r>
              <a:rPr lang="es-ES" dirty="0" err="1" smtClean="0"/>
              <a:t>Covariates</a:t>
            </a:r>
            <a:endParaRPr lang="es-ES" dirty="0"/>
          </a:p>
        </p:txBody>
      </p:sp>
      <p:sp>
        <p:nvSpPr>
          <p:cNvPr id="23555" name="2 Marcador de contenido"/>
          <p:cNvSpPr>
            <a:spLocks noGrp="1"/>
          </p:cNvSpPr>
          <p:nvPr>
            <p:ph idx="1"/>
          </p:nvPr>
        </p:nvSpPr>
        <p:spPr/>
        <p:txBody>
          <a:bodyPr/>
          <a:lstStyle/>
          <a:p>
            <a:r>
              <a:rPr lang="es-ES" sz="2800" dirty="0" smtClean="0"/>
              <a:t>A usual variable </a:t>
            </a:r>
            <a:r>
              <a:rPr lang="es-ES" sz="2800" dirty="0" err="1" smtClean="0"/>
              <a:t>to</a:t>
            </a:r>
            <a:r>
              <a:rPr lang="es-ES" sz="2800" dirty="0" smtClean="0"/>
              <a:t> </a:t>
            </a:r>
            <a:r>
              <a:rPr lang="es-ES" sz="2800" dirty="0" err="1" smtClean="0"/>
              <a:t>adjust</a:t>
            </a:r>
            <a:r>
              <a:rPr lang="es-ES" sz="2800" dirty="0" smtClean="0"/>
              <a:t> </a:t>
            </a:r>
            <a:r>
              <a:rPr lang="es-ES" sz="2800" dirty="0" err="1" smtClean="0"/>
              <a:t>for</a:t>
            </a:r>
            <a:r>
              <a:rPr lang="es-ES" sz="2800" dirty="0" smtClean="0"/>
              <a:t> are </a:t>
            </a:r>
            <a:r>
              <a:rPr lang="es-ES" sz="2800" dirty="0" err="1" smtClean="0"/>
              <a:t>outcome</a:t>
            </a:r>
            <a:r>
              <a:rPr lang="es-ES" sz="2800" dirty="0" smtClean="0"/>
              <a:t> </a:t>
            </a:r>
            <a:r>
              <a:rPr lang="es-ES" sz="2800" dirty="0" err="1" smtClean="0"/>
              <a:t>levels</a:t>
            </a:r>
            <a:r>
              <a:rPr lang="es-ES" sz="2800" dirty="0" smtClean="0"/>
              <a:t> at </a:t>
            </a:r>
            <a:r>
              <a:rPr lang="es-ES" sz="2800" dirty="0" err="1" smtClean="0"/>
              <a:t>baseline</a:t>
            </a:r>
            <a:r>
              <a:rPr lang="es-ES" sz="2800" dirty="0" smtClean="0"/>
              <a:t>. </a:t>
            </a:r>
            <a:r>
              <a:rPr lang="es-ES" sz="2800" dirty="0" err="1" smtClean="0"/>
              <a:t>This</a:t>
            </a:r>
            <a:r>
              <a:rPr lang="es-ES" sz="2800" dirty="0" smtClean="0"/>
              <a:t> </a:t>
            </a:r>
            <a:r>
              <a:rPr lang="es-ES" sz="2800" dirty="0" err="1" smtClean="0"/>
              <a:t>is</a:t>
            </a:r>
            <a:r>
              <a:rPr lang="es-ES" sz="2800" dirty="0" smtClean="0"/>
              <a:t> </a:t>
            </a:r>
            <a:r>
              <a:rPr lang="es-ES" sz="2800" dirty="0" err="1" smtClean="0"/>
              <a:t>not</a:t>
            </a:r>
            <a:r>
              <a:rPr lang="es-ES" sz="2800" dirty="0" smtClean="0"/>
              <a:t> </a:t>
            </a:r>
            <a:r>
              <a:rPr lang="es-ES" sz="2800" dirty="0" err="1" smtClean="0"/>
              <a:t>recommended</a:t>
            </a:r>
            <a:r>
              <a:rPr lang="es-ES" sz="2800" dirty="0" smtClean="0"/>
              <a:t>.</a:t>
            </a:r>
          </a:p>
          <a:p>
            <a:r>
              <a:rPr lang="es-ES" sz="2800" dirty="0" smtClean="0"/>
              <a:t>Variables </a:t>
            </a:r>
            <a:r>
              <a:rPr lang="es-ES" sz="2800" dirty="0" err="1" smtClean="0"/>
              <a:t>to</a:t>
            </a:r>
            <a:r>
              <a:rPr lang="es-ES" sz="2800" dirty="0" smtClean="0"/>
              <a:t> </a:t>
            </a:r>
            <a:r>
              <a:rPr lang="es-ES" sz="2800" dirty="0" err="1" smtClean="0"/>
              <a:t>adjust</a:t>
            </a:r>
            <a:r>
              <a:rPr lang="es-ES" sz="2800" dirty="0" smtClean="0"/>
              <a:t> </a:t>
            </a:r>
            <a:r>
              <a:rPr lang="es-ES" sz="2800" dirty="0" err="1" smtClean="0"/>
              <a:t>for</a:t>
            </a:r>
            <a:r>
              <a:rPr lang="es-ES" sz="2800" dirty="0" smtClean="0"/>
              <a:t> </a:t>
            </a:r>
            <a:r>
              <a:rPr lang="es-ES" sz="2800" dirty="0" err="1" smtClean="0"/>
              <a:t>must</a:t>
            </a:r>
            <a:r>
              <a:rPr lang="es-ES" sz="2800" dirty="0" smtClean="0"/>
              <a:t> </a:t>
            </a:r>
            <a:r>
              <a:rPr lang="es-ES" sz="2800" dirty="0" err="1" smtClean="0"/>
              <a:t>be</a:t>
            </a:r>
            <a:r>
              <a:rPr lang="es-ES" sz="2800" dirty="0" smtClean="0"/>
              <a:t> </a:t>
            </a:r>
            <a:r>
              <a:rPr lang="es-ES" sz="2800" dirty="0" err="1" smtClean="0"/>
              <a:t>selected</a:t>
            </a:r>
            <a:r>
              <a:rPr lang="es-ES" sz="2800" dirty="0" smtClean="0"/>
              <a:t> BEFORE </a:t>
            </a:r>
            <a:r>
              <a:rPr lang="es-ES" sz="2800" dirty="0" err="1" smtClean="0"/>
              <a:t>the</a:t>
            </a:r>
            <a:r>
              <a:rPr lang="es-ES" sz="2800" dirty="0" smtClean="0"/>
              <a:t> </a:t>
            </a:r>
            <a:r>
              <a:rPr lang="es-ES" sz="2800" dirty="0" err="1" smtClean="0"/>
              <a:t>analysis</a:t>
            </a:r>
            <a:r>
              <a:rPr lang="es-ES" sz="2800" dirty="0" smtClean="0"/>
              <a:t> </a:t>
            </a:r>
            <a:r>
              <a:rPr lang="es-ES" sz="2800" dirty="0" err="1" smtClean="0"/>
              <a:t>to</a:t>
            </a:r>
            <a:r>
              <a:rPr lang="es-ES" sz="2800" dirty="0" smtClean="0"/>
              <a:t> </a:t>
            </a:r>
            <a:r>
              <a:rPr lang="es-ES" sz="2800" dirty="0" err="1" smtClean="0"/>
              <a:t>avoid</a:t>
            </a:r>
            <a:r>
              <a:rPr lang="es-ES" sz="2800" dirty="0" smtClean="0"/>
              <a:t> </a:t>
            </a:r>
            <a:r>
              <a:rPr lang="es-ES" sz="2800" i="1" dirty="0" err="1" smtClean="0"/>
              <a:t>specification</a:t>
            </a:r>
            <a:r>
              <a:rPr lang="es-ES" sz="2800" i="1" dirty="0" smtClean="0"/>
              <a:t> </a:t>
            </a:r>
            <a:r>
              <a:rPr lang="es-ES" sz="2800" i="1" dirty="0" err="1" smtClean="0"/>
              <a:t>searching</a:t>
            </a:r>
            <a:r>
              <a:rPr lang="es-ES" sz="2800" i="1" dirty="0" smtClean="0"/>
              <a:t> </a:t>
            </a:r>
            <a:r>
              <a:rPr lang="es-ES" sz="2800" dirty="0" smtClean="0"/>
              <a:t>(data </a:t>
            </a:r>
            <a:r>
              <a:rPr lang="es-ES" sz="2800" dirty="0" err="1" smtClean="0"/>
              <a:t>mining</a:t>
            </a:r>
            <a:r>
              <a:rPr lang="es-ES" sz="2800" dirty="0" smtClean="0"/>
              <a:t>)</a:t>
            </a:r>
            <a:r>
              <a:rPr lang="es-ES" sz="2800" i="1" dirty="0" smtClean="0"/>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s-ES" smtClean="0"/>
              <a:t>Analytical Issues: Stratification</a:t>
            </a:r>
          </a:p>
        </p:txBody>
      </p:sp>
      <p:sp>
        <p:nvSpPr>
          <p:cNvPr id="3" name="2 Marcador de contenido"/>
          <p:cNvSpPr>
            <a:spLocks noGrp="1"/>
          </p:cNvSpPr>
          <p:nvPr>
            <p:ph idx="1"/>
          </p:nvPr>
        </p:nvSpPr>
        <p:spPr/>
        <p:txBody>
          <a:bodyPr>
            <a:normAutofit fontScale="92500" lnSpcReduction="20000"/>
          </a:bodyPr>
          <a:lstStyle/>
          <a:p>
            <a:pPr>
              <a:defRPr/>
            </a:pPr>
            <a:r>
              <a:rPr lang="es-ES" sz="2400" dirty="0" err="1" smtClean="0"/>
              <a:t>Randomization</a:t>
            </a:r>
            <a:r>
              <a:rPr lang="es-ES" sz="2400" dirty="0" smtClean="0"/>
              <a:t> </a:t>
            </a:r>
            <a:r>
              <a:rPr lang="es-ES" sz="2400" dirty="0" err="1" smtClean="0"/>
              <a:t>could</a:t>
            </a:r>
            <a:r>
              <a:rPr lang="es-ES" sz="2400" dirty="0" smtClean="0"/>
              <a:t> </a:t>
            </a:r>
            <a:r>
              <a:rPr lang="es-ES" sz="2400" dirty="0" err="1" smtClean="0"/>
              <a:t>be</a:t>
            </a:r>
            <a:r>
              <a:rPr lang="es-ES" sz="2400" dirty="0" smtClean="0"/>
              <a:t> done </a:t>
            </a:r>
            <a:r>
              <a:rPr lang="es-ES" sz="2400" dirty="0" err="1" smtClean="0"/>
              <a:t>within</a:t>
            </a:r>
            <a:r>
              <a:rPr lang="es-ES" sz="2400" dirty="0" smtClean="0"/>
              <a:t> </a:t>
            </a:r>
            <a:r>
              <a:rPr lang="es-ES" sz="2400" dirty="0" err="1" smtClean="0"/>
              <a:t>strata</a:t>
            </a:r>
            <a:r>
              <a:rPr lang="es-ES" sz="2400" dirty="0" smtClean="0"/>
              <a:t> (blocks) of </a:t>
            </a:r>
            <a:r>
              <a:rPr lang="es-ES" sz="2400" dirty="0" err="1" smtClean="0"/>
              <a:t>the</a:t>
            </a:r>
            <a:r>
              <a:rPr lang="es-ES" sz="2400" dirty="0" smtClean="0"/>
              <a:t> </a:t>
            </a:r>
            <a:r>
              <a:rPr lang="es-ES" sz="2400" dirty="0" err="1" smtClean="0"/>
              <a:t>populations</a:t>
            </a:r>
            <a:r>
              <a:rPr lang="es-ES" sz="2400" dirty="0" smtClean="0"/>
              <a:t>.</a:t>
            </a:r>
          </a:p>
          <a:p>
            <a:pPr>
              <a:defRPr/>
            </a:pPr>
            <a:r>
              <a:rPr lang="es-ES" sz="2400" dirty="0" err="1" smtClean="0"/>
              <a:t>Stratification</a:t>
            </a:r>
            <a:r>
              <a:rPr lang="es-ES" sz="2400" dirty="0" smtClean="0"/>
              <a:t> </a:t>
            </a:r>
            <a:r>
              <a:rPr lang="es-ES" sz="2400" dirty="0" err="1" smtClean="0"/>
              <a:t>assures</a:t>
            </a:r>
            <a:r>
              <a:rPr lang="es-ES" sz="2400" dirty="0" smtClean="0"/>
              <a:t> </a:t>
            </a:r>
            <a:r>
              <a:rPr lang="es-ES" sz="2400" dirty="0" err="1" smtClean="0"/>
              <a:t>that</a:t>
            </a:r>
            <a:r>
              <a:rPr lang="es-ES" sz="2400" dirty="0" smtClean="0"/>
              <a:t> </a:t>
            </a:r>
            <a:r>
              <a:rPr lang="es-ES" sz="2400" dirty="0" err="1" smtClean="0"/>
              <a:t>the</a:t>
            </a:r>
            <a:r>
              <a:rPr lang="es-ES" sz="2400" dirty="0" smtClean="0"/>
              <a:t> variables </a:t>
            </a:r>
            <a:r>
              <a:rPr lang="es-ES" sz="2400" dirty="0" err="1" smtClean="0"/>
              <a:t>defining</a:t>
            </a:r>
            <a:r>
              <a:rPr lang="es-ES" sz="2400" dirty="0" smtClean="0"/>
              <a:t> </a:t>
            </a:r>
            <a:r>
              <a:rPr lang="es-ES" sz="2400" dirty="0" err="1" smtClean="0"/>
              <a:t>these</a:t>
            </a:r>
            <a:r>
              <a:rPr lang="es-ES" sz="2400" dirty="0" smtClean="0"/>
              <a:t> </a:t>
            </a:r>
            <a:r>
              <a:rPr lang="es-ES" sz="2400" dirty="0" err="1" smtClean="0"/>
              <a:t>strata</a:t>
            </a:r>
            <a:r>
              <a:rPr lang="es-ES" sz="2400" dirty="0" smtClean="0"/>
              <a:t> are </a:t>
            </a:r>
            <a:r>
              <a:rPr lang="es-ES" sz="2400" dirty="0" err="1" smtClean="0"/>
              <a:t>equally</a:t>
            </a:r>
            <a:r>
              <a:rPr lang="es-ES" sz="2400" dirty="0" smtClean="0"/>
              <a:t> </a:t>
            </a:r>
            <a:r>
              <a:rPr lang="es-ES" sz="2400" dirty="0" err="1" smtClean="0"/>
              <a:t>distributed</a:t>
            </a:r>
            <a:r>
              <a:rPr lang="es-ES" sz="2400" dirty="0" smtClean="0"/>
              <a:t> </a:t>
            </a:r>
            <a:r>
              <a:rPr lang="es-ES" sz="2400" dirty="0" err="1" smtClean="0"/>
              <a:t>among</a:t>
            </a:r>
            <a:r>
              <a:rPr lang="es-ES" sz="2400" dirty="0" smtClean="0"/>
              <a:t> </a:t>
            </a:r>
            <a:r>
              <a:rPr lang="es-ES" sz="2400" dirty="0" err="1" smtClean="0"/>
              <a:t>treatment</a:t>
            </a:r>
            <a:r>
              <a:rPr lang="es-ES" sz="2400" dirty="0" smtClean="0"/>
              <a:t> </a:t>
            </a:r>
            <a:r>
              <a:rPr lang="es-ES" sz="2400" dirty="0" err="1" smtClean="0"/>
              <a:t>assignment</a:t>
            </a:r>
            <a:r>
              <a:rPr lang="es-ES" sz="2400" dirty="0" smtClean="0"/>
              <a:t> </a:t>
            </a:r>
            <a:r>
              <a:rPr lang="es-ES" sz="2400" dirty="0" err="1" smtClean="0"/>
              <a:t>groups</a:t>
            </a:r>
            <a:r>
              <a:rPr lang="es-ES" sz="2400" dirty="0" smtClean="0"/>
              <a:t>. </a:t>
            </a:r>
          </a:p>
          <a:p>
            <a:pPr>
              <a:defRPr/>
            </a:pPr>
            <a:r>
              <a:rPr lang="es-ES" sz="2400" dirty="0" err="1" smtClean="0"/>
              <a:t>The</a:t>
            </a:r>
            <a:r>
              <a:rPr lang="es-ES" sz="2400" dirty="0" smtClean="0"/>
              <a:t> </a:t>
            </a:r>
            <a:r>
              <a:rPr lang="es-ES" sz="2400" dirty="0" err="1" smtClean="0"/>
              <a:t>most</a:t>
            </a:r>
            <a:r>
              <a:rPr lang="es-ES" sz="2400" dirty="0" smtClean="0"/>
              <a:t> extreme case </a:t>
            </a:r>
            <a:r>
              <a:rPr lang="es-ES" sz="2400" dirty="0" err="1" smtClean="0"/>
              <a:t>is</a:t>
            </a:r>
            <a:r>
              <a:rPr lang="es-ES" sz="2400" dirty="0" smtClean="0"/>
              <a:t> </a:t>
            </a:r>
            <a:r>
              <a:rPr lang="es-ES" sz="2400" dirty="0" err="1" smtClean="0"/>
              <a:t>when</a:t>
            </a:r>
            <a:r>
              <a:rPr lang="es-ES" sz="2400" dirty="0" smtClean="0"/>
              <a:t> </a:t>
            </a:r>
            <a:r>
              <a:rPr lang="es-ES" sz="2400" dirty="0" err="1" smtClean="0"/>
              <a:t>pairs</a:t>
            </a:r>
            <a:r>
              <a:rPr lang="es-ES" sz="2400" dirty="0" smtClean="0"/>
              <a:t> of </a:t>
            </a:r>
            <a:r>
              <a:rPr lang="es-ES" sz="2400" dirty="0" err="1" smtClean="0"/>
              <a:t>units</a:t>
            </a:r>
            <a:r>
              <a:rPr lang="es-ES" sz="2400" dirty="0" smtClean="0"/>
              <a:t> are </a:t>
            </a:r>
            <a:r>
              <a:rPr lang="es-ES" sz="2400" dirty="0" err="1" smtClean="0"/>
              <a:t>matched</a:t>
            </a:r>
            <a:r>
              <a:rPr lang="es-ES" sz="2400" dirty="0" smtClean="0"/>
              <a:t> </a:t>
            </a:r>
            <a:r>
              <a:rPr lang="es-ES" sz="2400" dirty="0" err="1" smtClean="0"/>
              <a:t>on</a:t>
            </a:r>
            <a:r>
              <a:rPr lang="es-ES" sz="2400" dirty="0" smtClean="0"/>
              <a:t> observable </a:t>
            </a:r>
            <a:r>
              <a:rPr lang="es-ES" sz="2400" dirty="0" err="1" smtClean="0"/>
              <a:t>characteristics</a:t>
            </a:r>
            <a:r>
              <a:rPr lang="es-ES" sz="2400" dirty="0" smtClean="0"/>
              <a:t> and </a:t>
            </a:r>
            <a:r>
              <a:rPr lang="es-ES" sz="2400" dirty="0" err="1" smtClean="0"/>
              <a:t>one</a:t>
            </a:r>
            <a:r>
              <a:rPr lang="es-ES" sz="2400" dirty="0" smtClean="0"/>
              <a:t> of </a:t>
            </a:r>
            <a:r>
              <a:rPr lang="es-ES" sz="2400" dirty="0" err="1" smtClean="0"/>
              <a:t>them</a:t>
            </a:r>
            <a:r>
              <a:rPr lang="es-ES" sz="2400" dirty="0" smtClean="0"/>
              <a:t> </a:t>
            </a:r>
            <a:r>
              <a:rPr lang="es-ES" sz="2400" dirty="0" err="1" smtClean="0"/>
              <a:t>is</a:t>
            </a:r>
            <a:r>
              <a:rPr lang="es-ES" sz="2400" dirty="0" smtClean="0"/>
              <a:t> </a:t>
            </a:r>
            <a:r>
              <a:rPr lang="es-ES" sz="2400" dirty="0" err="1" smtClean="0"/>
              <a:t>randomly</a:t>
            </a:r>
            <a:r>
              <a:rPr lang="es-ES" sz="2400" dirty="0" smtClean="0"/>
              <a:t> </a:t>
            </a:r>
            <a:r>
              <a:rPr lang="es-ES" sz="2400" dirty="0" err="1" smtClean="0"/>
              <a:t>assigned</a:t>
            </a:r>
            <a:r>
              <a:rPr lang="es-ES" sz="2400" dirty="0" smtClean="0"/>
              <a:t> </a:t>
            </a:r>
            <a:r>
              <a:rPr lang="es-ES" sz="2400" dirty="0" err="1" smtClean="0"/>
              <a:t>to</a:t>
            </a:r>
            <a:r>
              <a:rPr lang="es-ES" sz="2400" dirty="0" smtClean="0"/>
              <a:t> </a:t>
            </a:r>
            <a:r>
              <a:rPr lang="es-ES" sz="2400" dirty="0" err="1" smtClean="0"/>
              <a:t>treatment</a:t>
            </a:r>
            <a:r>
              <a:rPr lang="es-ES" sz="2400" dirty="0" smtClean="0"/>
              <a:t> (</a:t>
            </a:r>
            <a:r>
              <a:rPr lang="es-ES" sz="2400" dirty="0" err="1" smtClean="0"/>
              <a:t>i.e.</a:t>
            </a:r>
            <a:r>
              <a:rPr lang="es-ES" sz="2400" dirty="0" smtClean="0"/>
              <a:t> </a:t>
            </a:r>
            <a:r>
              <a:rPr lang="es-ES" sz="2400" dirty="0" err="1" smtClean="0"/>
              <a:t>Mexico’s</a:t>
            </a:r>
            <a:r>
              <a:rPr lang="es-ES" sz="2400" dirty="0" smtClean="0"/>
              <a:t> </a:t>
            </a:r>
            <a:r>
              <a:rPr lang="es-ES" sz="2400" b="1" dirty="0" err="1" smtClean="0"/>
              <a:t>People’s</a:t>
            </a:r>
            <a:r>
              <a:rPr lang="es-ES" sz="2400" b="1" dirty="0" smtClean="0"/>
              <a:t> Health </a:t>
            </a:r>
            <a:r>
              <a:rPr lang="es-ES" sz="2400" b="1" dirty="0" err="1" smtClean="0"/>
              <a:t>Insurance</a:t>
            </a:r>
            <a:r>
              <a:rPr lang="es-ES" sz="2400" dirty="0" smtClean="0"/>
              <a:t>)</a:t>
            </a:r>
          </a:p>
          <a:p>
            <a:pPr>
              <a:defRPr/>
            </a:pPr>
            <a:r>
              <a:rPr lang="es-ES" sz="2400" dirty="0" err="1" smtClean="0"/>
              <a:t>This</a:t>
            </a:r>
            <a:r>
              <a:rPr lang="es-ES" sz="2400" dirty="0" smtClean="0"/>
              <a:t> </a:t>
            </a:r>
            <a:r>
              <a:rPr lang="es-ES" sz="2400" dirty="0" err="1" smtClean="0"/>
              <a:t>procedure</a:t>
            </a:r>
            <a:r>
              <a:rPr lang="es-ES" sz="2400" dirty="0" smtClean="0"/>
              <a:t> </a:t>
            </a:r>
            <a:r>
              <a:rPr lang="es-ES" sz="2400" dirty="0" err="1" smtClean="0"/>
              <a:t>tends</a:t>
            </a:r>
            <a:r>
              <a:rPr lang="es-ES" sz="2400" dirty="0" smtClean="0"/>
              <a:t> </a:t>
            </a:r>
            <a:r>
              <a:rPr lang="es-ES" sz="2400" dirty="0" err="1" smtClean="0"/>
              <a:t>to</a:t>
            </a:r>
            <a:r>
              <a:rPr lang="es-ES" sz="2400" dirty="0" smtClean="0"/>
              <a:t> </a:t>
            </a:r>
            <a:r>
              <a:rPr lang="es-ES" sz="2400" dirty="0" err="1" smtClean="0"/>
              <a:t>diminish</a:t>
            </a:r>
            <a:r>
              <a:rPr lang="es-ES" sz="2400" dirty="0" smtClean="0"/>
              <a:t> </a:t>
            </a:r>
            <a:r>
              <a:rPr lang="es-ES" sz="2400" dirty="0" err="1" smtClean="0"/>
              <a:t>the</a:t>
            </a:r>
            <a:r>
              <a:rPr lang="es-ES" sz="2400" dirty="0" smtClean="0"/>
              <a:t> </a:t>
            </a:r>
            <a:r>
              <a:rPr lang="es-ES" sz="2400" dirty="0" err="1" smtClean="0"/>
              <a:t>variance</a:t>
            </a:r>
            <a:r>
              <a:rPr lang="es-ES" sz="2400" dirty="0" smtClean="0"/>
              <a:t> of </a:t>
            </a:r>
            <a:r>
              <a:rPr lang="es-ES" sz="2400" dirty="0" err="1" smtClean="0"/>
              <a:t>the</a:t>
            </a:r>
            <a:r>
              <a:rPr lang="es-ES" sz="2400" dirty="0" smtClean="0"/>
              <a:t> </a:t>
            </a:r>
            <a:r>
              <a:rPr lang="es-ES" sz="2400" dirty="0" err="1" smtClean="0"/>
              <a:t>impact</a:t>
            </a:r>
            <a:r>
              <a:rPr lang="es-ES" sz="2400" dirty="0" smtClean="0"/>
              <a:t> </a:t>
            </a:r>
            <a:r>
              <a:rPr lang="es-ES" sz="2400" dirty="0" err="1" smtClean="0"/>
              <a:t>estimators</a:t>
            </a:r>
            <a:endParaRPr lang="es-ES" sz="2400" dirty="0" smtClean="0"/>
          </a:p>
          <a:p>
            <a:pPr>
              <a:defRPr/>
            </a:pPr>
            <a:r>
              <a:rPr lang="es-ES" sz="2400" dirty="0" err="1" smtClean="0"/>
              <a:t>Allows</a:t>
            </a:r>
            <a:r>
              <a:rPr lang="es-ES" sz="2400" dirty="0" smtClean="0"/>
              <a:t> </a:t>
            </a:r>
            <a:r>
              <a:rPr lang="es-ES" sz="2400" dirty="0" err="1" smtClean="0"/>
              <a:t>evaluators</a:t>
            </a:r>
            <a:r>
              <a:rPr lang="es-ES" sz="2400" dirty="0" smtClean="0"/>
              <a:t> </a:t>
            </a:r>
            <a:r>
              <a:rPr lang="es-ES" sz="2400" dirty="0" err="1" smtClean="0"/>
              <a:t>to</a:t>
            </a:r>
            <a:r>
              <a:rPr lang="es-ES" sz="2400" dirty="0" smtClean="0"/>
              <a:t> look </a:t>
            </a:r>
            <a:r>
              <a:rPr lang="es-ES" sz="2400" dirty="0" err="1" smtClean="0"/>
              <a:t>for</a:t>
            </a:r>
            <a:r>
              <a:rPr lang="es-ES" sz="2400" dirty="0" smtClean="0"/>
              <a:t> </a:t>
            </a:r>
            <a:r>
              <a:rPr lang="es-ES" sz="2400" dirty="0" err="1" smtClean="0"/>
              <a:t>heterogeneous</a:t>
            </a:r>
            <a:r>
              <a:rPr lang="es-ES" sz="2400" dirty="0" smtClean="0"/>
              <a:t> </a:t>
            </a:r>
            <a:r>
              <a:rPr lang="es-ES" sz="2400" dirty="0" err="1" smtClean="0"/>
              <a:t>effects</a:t>
            </a:r>
            <a:endParaRPr lang="es-E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r>
              <a:rPr lang="es-MX" smtClean="0"/>
              <a:t>Other Practical Issues</a:t>
            </a:r>
          </a:p>
        </p:txBody>
      </p:sp>
      <p:sp>
        <p:nvSpPr>
          <p:cNvPr id="3" name="2 Marcador de contenido"/>
          <p:cNvSpPr>
            <a:spLocks noGrp="1"/>
          </p:cNvSpPr>
          <p:nvPr>
            <p:ph idx="1"/>
          </p:nvPr>
        </p:nvSpPr>
        <p:spPr/>
        <p:txBody>
          <a:bodyPr>
            <a:normAutofit fontScale="92500" lnSpcReduction="10000"/>
          </a:bodyPr>
          <a:lstStyle/>
          <a:p>
            <a:pPr>
              <a:defRPr/>
            </a:pPr>
            <a:r>
              <a:rPr lang="es-MX" dirty="0" err="1" smtClean="0"/>
              <a:t>Level</a:t>
            </a:r>
            <a:r>
              <a:rPr lang="es-MX" dirty="0" smtClean="0"/>
              <a:t> of </a:t>
            </a:r>
            <a:r>
              <a:rPr lang="es-MX" dirty="0" err="1" smtClean="0"/>
              <a:t>Randomisation</a:t>
            </a:r>
            <a:r>
              <a:rPr lang="es-MX" dirty="0" smtClean="0"/>
              <a:t>:</a:t>
            </a:r>
          </a:p>
          <a:p>
            <a:pPr lvl="1">
              <a:defRPr/>
            </a:pPr>
            <a:r>
              <a:rPr lang="es-MX" dirty="0" smtClean="0"/>
              <a:t>Individual </a:t>
            </a:r>
          </a:p>
          <a:p>
            <a:pPr lvl="1">
              <a:defRPr/>
            </a:pPr>
            <a:r>
              <a:rPr lang="es-MX" dirty="0" err="1" smtClean="0"/>
              <a:t>Community</a:t>
            </a:r>
            <a:r>
              <a:rPr lang="es-MX" dirty="0" smtClean="0"/>
              <a:t> </a:t>
            </a:r>
          </a:p>
          <a:p>
            <a:pPr lvl="1">
              <a:defRPr/>
            </a:pPr>
            <a:r>
              <a:rPr lang="es-MX" dirty="0" err="1" smtClean="0"/>
              <a:t>School</a:t>
            </a:r>
            <a:endParaRPr lang="es-MX" dirty="0" smtClean="0"/>
          </a:p>
          <a:p>
            <a:pPr>
              <a:defRPr/>
            </a:pPr>
            <a:r>
              <a:rPr lang="es-MX" dirty="0" err="1" smtClean="0"/>
              <a:t>Possible</a:t>
            </a:r>
            <a:r>
              <a:rPr lang="es-MX" dirty="0" smtClean="0"/>
              <a:t> </a:t>
            </a:r>
            <a:r>
              <a:rPr lang="es-MX" dirty="0" err="1" smtClean="0"/>
              <a:t>spillover</a:t>
            </a:r>
            <a:r>
              <a:rPr lang="es-MX" dirty="0" smtClean="0"/>
              <a:t>: </a:t>
            </a:r>
            <a:r>
              <a:rPr lang="es-MX" dirty="0" err="1" smtClean="0"/>
              <a:t>randomisation</a:t>
            </a:r>
            <a:r>
              <a:rPr lang="es-MX" dirty="0" smtClean="0"/>
              <a:t> </a:t>
            </a:r>
            <a:r>
              <a:rPr lang="es-MX" dirty="0" err="1" smtClean="0"/>
              <a:t>level</a:t>
            </a:r>
            <a:r>
              <a:rPr lang="es-MX" dirty="0" smtClean="0"/>
              <a:t> </a:t>
            </a:r>
            <a:r>
              <a:rPr lang="es-MX" dirty="0" err="1" smtClean="0"/>
              <a:t>should</a:t>
            </a:r>
            <a:r>
              <a:rPr lang="es-MX" dirty="0" smtClean="0"/>
              <a:t> capture </a:t>
            </a:r>
            <a:r>
              <a:rPr lang="es-MX" dirty="0" err="1" smtClean="0"/>
              <a:t>this</a:t>
            </a:r>
            <a:r>
              <a:rPr lang="es-MX" dirty="0" smtClean="0"/>
              <a:t> </a:t>
            </a:r>
            <a:r>
              <a:rPr lang="es-MX" dirty="0" err="1" smtClean="0"/>
              <a:t>effect</a:t>
            </a:r>
            <a:endParaRPr lang="es-MX" dirty="0" smtClean="0"/>
          </a:p>
          <a:p>
            <a:pPr lvl="1">
              <a:defRPr/>
            </a:pPr>
            <a:r>
              <a:rPr lang="es-MX" dirty="0" err="1" smtClean="0"/>
              <a:t>Example</a:t>
            </a:r>
            <a:r>
              <a:rPr lang="es-MX" dirty="0" smtClean="0"/>
              <a:t>: </a:t>
            </a:r>
            <a:r>
              <a:rPr lang="es-MX" dirty="0" err="1" smtClean="0"/>
              <a:t>deworming</a:t>
            </a:r>
            <a:r>
              <a:rPr lang="es-MX" dirty="0" smtClean="0"/>
              <a:t> </a:t>
            </a:r>
            <a:r>
              <a:rPr lang="es-MX" dirty="0" err="1" smtClean="0"/>
              <a:t>medication</a:t>
            </a:r>
            <a:r>
              <a:rPr lang="es-MX" dirty="0" smtClean="0"/>
              <a:t> </a:t>
            </a:r>
          </a:p>
          <a:p>
            <a:pPr>
              <a:defRPr/>
            </a:pPr>
            <a:r>
              <a:rPr lang="es-MX" dirty="0" err="1" smtClean="0"/>
              <a:t>Even</a:t>
            </a:r>
            <a:r>
              <a:rPr lang="es-MX" dirty="0" smtClean="0"/>
              <a:t> </a:t>
            </a:r>
            <a:r>
              <a:rPr lang="es-MX" dirty="0" err="1" smtClean="0"/>
              <a:t>though</a:t>
            </a:r>
            <a:r>
              <a:rPr lang="es-MX" dirty="0" smtClean="0"/>
              <a:t> </a:t>
            </a:r>
            <a:r>
              <a:rPr lang="es-MX" dirty="0" err="1" smtClean="0"/>
              <a:t>this</a:t>
            </a:r>
            <a:r>
              <a:rPr lang="es-MX" dirty="0" smtClean="0"/>
              <a:t> </a:t>
            </a:r>
            <a:r>
              <a:rPr lang="es-MX" dirty="0" err="1" smtClean="0"/>
              <a:t>issue</a:t>
            </a:r>
            <a:r>
              <a:rPr lang="es-MX" dirty="0" smtClean="0"/>
              <a:t> </a:t>
            </a:r>
            <a:r>
              <a:rPr lang="es-MX" dirty="0" err="1" smtClean="0"/>
              <a:t>depends</a:t>
            </a:r>
            <a:r>
              <a:rPr lang="es-MX" dirty="0" smtClean="0"/>
              <a:t> </a:t>
            </a:r>
            <a:r>
              <a:rPr lang="es-MX" dirty="0" err="1" smtClean="0"/>
              <a:t>on</a:t>
            </a:r>
            <a:r>
              <a:rPr lang="es-MX" dirty="0" smtClean="0"/>
              <a:t> </a:t>
            </a:r>
            <a:r>
              <a:rPr lang="es-MX" dirty="0" err="1" smtClean="0"/>
              <a:t>the</a:t>
            </a:r>
            <a:r>
              <a:rPr lang="es-MX" dirty="0" smtClean="0"/>
              <a:t> </a:t>
            </a:r>
            <a:r>
              <a:rPr lang="es-MX" dirty="0" err="1" smtClean="0"/>
              <a:t>context</a:t>
            </a:r>
            <a:r>
              <a:rPr lang="es-MX" dirty="0" smtClean="0"/>
              <a:t>, </a:t>
            </a:r>
            <a:r>
              <a:rPr lang="es-MX" dirty="0" err="1" smtClean="0"/>
              <a:t>group</a:t>
            </a:r>
            <a:r>
              <a:rPr lang="es-MX" dirty="0" smtClean="0"/>
              <a:t> </a:t>
            </a:r>
            <a:r>
              <a:rPr lang="es-MX" dirty="0" err="1" smtClean="0"/>
              <a:t>randomization</a:t>
            </a:r>
            <a:r>
              <a:rPr lang="es-MX" dirty="0" smtClean="0"/>
              <a:t> </a:t>
            </a:r>
            <a:r>
              <a:rPr lang="es-MX" dirty="0" err="1" smtClean="0"/>
              <a:t>is</a:t>
            </a:r>
            <a:r>
              <a:rPr lang="es-MX" dirty="0" smtClean="0"/>
              <a:t> </a:t>
            </a:r>
            <a:r>
              <a:rPr lang="es-MX" dirty="0" err="1" smtClean="0"/>
              <a:t>generally</a:t>
            </a:r>
            <a:r>
              <a:rPr lang="es-MX" dirty="0" smtClean="0"/>
              <a:t> </a:t>
            </a:r>
            <a:r>
              <a:rPr lang="es-MX" dirty="0" err="1" smtClean="0"/>
              <a:t>preferable</a:t>
            </a:r>
            <a:endParaRPr lang="es-MX"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468313" y="404813"/>
            <a:ext cx="8229600" cy="1143000"/>
          </a:xfrm>
        </p:spPr>
        <p:txBody>
          <a:bodyPr/>
          <a:lstStyle/>
          <a:p>
            <a:endParaRPr lang="es-MX" smtClean="0"/>
          </a:p>
        </p:txBody>
      </p:sp>
      <p:sp>
        <p:nvSpPr>
          <p:cNvPr id="12291" name="2 Marcador de contenido"/>
          <p:cNvSpPr>
            <a:spLocks noGrp="1"/>
          </p:cNvSpPr>
          <p:nvPr>
            <p:ph idx="1"/>
          </p:nvPr>
        </p:nvSpPr>
        <p:spPr/>
        <p:txBody>
          <a:bodyPr/>
          <a:lstStyle/>
          <a:p>
            <a:r>
              <a:rPr lang="es-MX" smtClean="0"/>
              <a:t>In this second presentation we will give attention to:</a:t>
            </a:r>
          </a:p>
          <a:p>
            <a:pPr lvl="1"/>
            <a:r>
              <a:rPr lang="es-MX" smtClean="0"/>
              <a:t>Factors that influence the statistical power and required sample size of the evaluation study.</a:t>
            </a:r>
          </a:p>
          <a:p>
            <a:pPr lvl="1"/>
            <a:r>
              <a:rPr lang="es-MX" smtClean="0"/>
              <a:t>Other important analytical considerations </a:t>
            </a:r>
          </a:p>
          <a:p>
            <a:endParaRPr lang="es-MX" smtClean="0"/>
          </a:p>
          <a:p>
            <a:endParaRPr lang="es-MX"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r>
              <a:rPr lang="es-MX" smtClean="0"/>
              <a:t>Cross-cutting designs</a:t>
            </a:r>
          </a:p>
        </p:txBody>
      </p:sp>
      <p:sp>
        <p:nvSpPr>
          <p:cNvPr id="3" name="2 Marcador de contenido"/>
          <p:cNvSpPr>
            <a:spLocks noGrp="1"/>
          </p:cNvSpPr>
          <p:nvPr>
            <p:ph idx="1"/>
          </p:nvPr>
        </p:nvSpPr>
        <p:spPr/>
        <p:txBody>
          <a:bodyPr>
            <a:normAutofit fontScale="92500" lnSpcReduction="20000"/>
          </a:bodyPr>
          <a:lstStyle/>
          <a:p>
            <a:pPr>
              <a:defRPr/>
            </a:pPr>
            <a:r>
              <a:rPr lang="es-MX" dirty="0" err="1" smtClean="0"/>
              <a:t>This</a:t>
            </a:r>
            <a:r>
              <a:rPr lang="es-MX" dirty="0" smtClean="0"/>
              <a:t> </a:t>
            </a:r>
            <a:r>
              <a:rPr lang="es-MX" dirty="0" err="1" smtClean="0"/>
              <a:t>allows</a:t>
            </a:r>
            <a:r>
              <a:rPr lang="es-MX" dirty="0" smtClean="0"/>
              <a:t> </a:t>
            </a:r>
            <a:r>
              <a:rPr lang="es-MX" dirty="0" err="1" smtClean="0"/>
              <a:t>to</a:t>
            </a:r>
            <a:r>
              <a:rPr lang="es-MX" dirty="0" smtClean="0"/>
              <a:t> compare </a:t>
            </a:r>
            <a:r>
              <a:rPr lang="es-MX" dirty="0" err="1" smtClean="0"/>
              <a:t>different</a:t>
            </a:r>
            <a:r>
              <a:rPr lang="es-MX" dirty="0" smtClean="0"/>
              <a:t> </a:t>
            </a:r>
            <a:r>
              <a:rPr lang="es-MX" dirty="0" err="1" smtClean="0"/>
              <a:t>components</a:t>
            </a:r>
            <a:r>
              <a:rPr lang="es-MX" dirty="0" smtClean="0"/>
              <a:t> of a </a:t>
            </a:r>
            <a:r>
              <a:rPr lang="es-MX" dirty="0" err="1" smtClean="0"/>
              <a:t>program</a:t>
            </a:r>
            <a:r>
              <a:rPr lang="es-MX" dirty="0" smtClean="0"/>
              <a:t>.</a:t>
            </a:r>
          </a:p>
          <a:p>
            <a:pPr>
              <a:defRPr/>
            </a:pPr>
            <a:r>
              <a:rPr lang="es-MX" dirty="0" err="1" smtClean="0"/>
              <a:t>Suppose</a:t>
            </a:r>
            <a:r>
              <a:rPr lang="es-MX" dirty="0" smtClean="0"/>
              <a:t> a programme has </a:t>
            </a:r>
            <a:r>
              <a:rPr lang="es-MX" dirty="0" err="1" smtClean="0"/>
              <a:t>components</a:t>
            </a:r>
            <a:r>
              <a:rPr lang="es-MX" dirty="0" smtClean="0"/>
              <a:t> A and B, </a:t>
            </a:r>
            <a:r>
              <a:rPr lang="es-MX" dirty="0" err="1" smtClean="0"/>
              <a:t>randomize</a:t>
            </a:r>
            <a:r>
              <a:rPr lang="es-MX" dirty="0" smtClean="0"/>
              <a:t> </a:t>
            </a:r>
            <a:r>
              <a:rPr lang="es-MX" dirty="0" err="1" smtClean="0"/>
              <a:t>to</a:t>
            </a:r>
            <a:r>
              <a:rPr lang="es-MX" dirty="0" smtClean="0"/>
              <a:t> </a:t>
            </a:r>
            <a:r>
              <a:rPr lang="es-MX" dirty="0" err="1" smtClean="0"/>
              <a:t>get</a:t>
            </a:r>
            <a:r>
              <a:rPr lang="es-MX" dirty="0" smtClean="0"/>
              <a:t> </a:t>
            </a:r>
            <a:r>
              <a:rPr lang="es-MX" dirty="0" err="1" smtClean="0"/>
              <a:t>the</a:t>
            </a:r>
            <a:r>
              <a:rPr lang="es-MX" dirty="0" smtClean="0"/>
              <a:t> </a:t>
            </a:r>
            <a:r>
              <a:rPr lang="es-MX" dirty="0" err="1" smtClean="0"/>
              <a:t>comparison</a:t>
            </a:r>
            <a:r>
              <a:rPr lang="es-MX" dirty="0" smtClean="0"/>
              <a:t> </a:t>
            </a:r>
            <a:r>
              <a:rPr lang="es-MX" dirty="0" err="1" smtClean="0"/>
              <a:t>groups</a:t>
            </a:r>
            <a:r>
              <a:rPr lang="es-MX" dirty="0" smtClean="0"/>
              <a:t>:</a:t>
            </a:r>
          </a:p>
          <a:p>
            <a:pPr lvl="1">
              <a:defRPr/>
            </a:pPr>
            <a:r>
              <a:rPr lang="es-MX" dirty="0" err="1" smtClean="0"/>
              <a:t>Pure</a:t>
            </a:r>
            <a:r>
              <a:rPr lang="es-MX" dirty="0" smtClean="0"/>
              <a:t> control (no </a:t>
            </a:r>
            <a:r>
              <a:rPr lang="es-MX" dirty="0" err="1" smtClean="0"/>
              <a:t>treatment</a:t>
            </a:r>
            <a:r>
              <a:rPr lang="es-MX" dirty="0" smtClean="0"/>
              <a:t>)</a:t>
            </a:r>
          </a:p>
          <a:p>
            <a:pPr lvl="1">
              <a:defRPr/>
            </a:pPr>
            <a:r>
              <a:rPr lang="es-MX" dirty="0" err="1" smtClean="0"/>
              <a:t>Just</a:t>
            </a:r>
            <a:r>
              <a:rPr lang="es-MX" dirty="0" smtClean="0"/>
              <a:t> A</a:t>
            </a:r>
          </a:p>
          <a:p>
            <a:pPr lvl="1">
              <a:defRPr/>
            </a:pPr>
            <a:r>
              <a:rPr lang="es-MX" dirty="0" err="1" smtClean="0"/>
              <a:t>Just</a:t>
            </a:r>
            <a:r>
              <a:rPr lang="es-MX" dirty="0" smtClean="0"/>
              <a:t> B</a:t>
            </a:r>
          </a:p>
          <a:p>
            <a:pPr lvl="1">
              <a:defRPr/>
            </a:pPr>
            <a:r>
              <a:rPr lang="es-MX" dirty="0" smtClean="0"/>
              <a:t>A &amp; B</a:t>
            </a:r>
          </a:p>
          <a:p>
            <a:pPr>
              <a:defRPr/>
            </a:pPr>
            <a:r>
              <a:rPr lang="es-MX" dirty="0" err="1" smtClean="0"/>
              <a:t>This</a:t>
            </a:r>
            <a:r>
              <a:rPr lang="es-MX" dirty="0" smtClean="0"/>
              <a:t> </a:t>
            </a:r>
            <a:r>
              <a:rPr lang="es-MX" dirty="0" err="1" smtClean="0"/>
              <a:t>is</a:t>
            </a:r>
            <a:r>
              <a:rPr lang="es-MX" dirty="0" smtClean="0"/>
              <a:t> </a:t>
            </a:r>
            <a:r>
              <a:rPr lang="es-MX" dirty="0" err="1" smtClean="0"/>
              <a:t>useful</a:t>
            </a:r>
            <a:r>
              <a:rPr lang="es-MX" dirty="0" smtClean="0"/>
              <a:t> </a:t>
            </a:r>
            <a:r>
              <a:rPr lang="es-MX" dirty="0" err="1" smtClean="0"/>
              <a:t>to</a:t>
            </a:r>
            <a:r>
              <a:rPr lang="es-MX" dirty="0" smtClean="0"/>
              <a:t> </a:t>
            </a:r>
            <a:r>
              <a:rPr lang="es-MX" dirty="0" err="1" smtClean="0"/>
              <a:t>find</a:t>
            </a:r>
            <a:r>
              <a:rPr lang="es-MX" dirty="0" smtClean="0"/>
              <a:t> </a:t>
            </a:r>
            <a:r>
              <a:rPr lang="es-MX" dirty="0" err="1" smtClean="0"/>
              <a:t>out</a:t>
            </a:r>
            <a:r>
              <a:rPr lang="es-MX" dirty="0" smtClean="0"/>
              <a:t> </a:t>
            </a:r>
            <a:r>
              <a:rPr lang="es-MX" dirty="0" err="1" smtClean="0"/>
              <a:t>which</a:t>
            </a:r>
            <a:r>
              <a:rPr lang="es-MX" dirty="0" smtClean="0"/>
              <a:t> </a:t>
            </a:r>
            <a:r>
              <a:rPr lang="es-MX" dirty="0" err="1" smtClean="0"/>
              <a:t>components</a:t>
            </a:r>
            <a:r>
              <a:rPr lang="es-MX" dirty="0" smtClean="0"/>
              <a:t> of </a:t>
            </a:r>
            <a:r>
              <a:rPr lang="es-MX" dirty="0" err="1" smtClean="0"/>
              <a:t>the</a:t>
            </a:r>
            <a:r>
              <a:rPr lang="es-MX" dirty="0" smtClean="0"/>
              <a:t> programme </a:t>
            </a:r>
            <a:r>
              <a:rPr lang="es-MX" dirty="0" err="1" smtClean="0"/>
              <a:t>need</a:t>
            </a:r>
            <a:r>
              <a:rPr lang="es-MX" dirty="0" smtClean="0"/>
              <a:t> </a:t>
            </a:r>
            <a:r>
              <a:rPr lang="es-MX" dirty="0" err="1" smtClean="0"/>
              <a:t>to</a:t>
            </a:r>
            <a:r>
              <a:rPr lang="es-MX" dirty="0" smtClean="0"/>
              <a:t> </a:t>
            </a:r>
            <a:r>
              <a:rPr lang="es-MX" dirty="0" err="1" smtClean="0"/>
              <a:t>be</a:t>
            </a:r>
            <a:r>
              <a:rPr lang="es-MX" dirty="0" smtClean="0"/>
              <a:t> </a:t>
            </a:r>
            <a:r>
              <a:rPr lang="es-MX" dirty="0" err="1" smtClean="0"/>
              <a:t>scaled</a:t>
            </a:r>
            <a:r>
              <a:rPr lang="es-MX" dirty="0" smtClean="0"/>
              <a:t>-up/</a:t>
            </a:r>
            <a:r>
              <a:rPr lang="es-MX" dirty="0" err="1" smtClean="0"/>
              <a:t>modified</a:t>
            </a:r>
            <a:r>
              <a:rPr lang="es-MX" dirty="0" smtClean="0"/>
              <a:t>.</a:t>
            </a:r>
            <a:endParaRPr lang="es-MX"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r>
              <a:rPr lang="es-MX" smtClean="0"/>
              <a:t>Baseline surveys</a:t>
            </a:r>
          </a:p>
        </p:txBody>
      </p:sp>
      <p:sp>
        <p:nvSpPr>
          <p:cNvPr id="27651" name="2 Marcador de contenido"/>
          <p:cNvSpPr>
            <a:spLocks noGrp="1"/>
          </p:cNvSpPr>
          <p:nvPr>
            <p:ph idx="1"/>
          </p:nvPr>
        </p:nvSpPr>
        <p:spPr/>
        <p:txBody>
          <a:bodyPr/>
          <a:lstStyle/>
          <a:p>
            <a:r>
              <a:rPr lang="es-MX" smtClean="0"/>
              <a:t>In theory: unnecessary in randomized designs, however…</a:t>
            </a:r>
          </a:p>
          <a:p>
            <a:r>
              <a:rPr lang="es-MX" smtClean="0"/>
              <a:t>Controlling for baseline variables may reduce variation in the outcome/sample size/cost.</a:t>
            </a:r>
          </a:p>
          <a:p>
            <a:r>
              <a:rPr lang="es-MX" smtClean="0"/>
              <a:t>Makes it possible to examine interactions with baseline variables.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r>
              <a:rPr lang="es-MX" smtClean="0"/>
              <a:t>Use of administrative data</a:t>
            </a:r>
          </a:p>
        </p:txBody>
      </p:sp>
      <p:sp>
        <p:nvSpPr>
          <p:cNvPr id="28675" name="2 Marcador de contenido"/>
          <p:cNvSpPr>
            <a:spLocks noGrp="1"/>
          </p:cNvSpPr>
          <p:nvPr>
            <p:ph idx="1"/>
          </p:nvPr>
        </p:nvSpPr>
        <p:spPr/>
        <p:txBody>
          <a:bodyPr/>
          <a:lstStyle/>
          <a:p>
            <a:r>
              <a:rPr lang="es-MX" smtClean="0"/>
              <a:t>Information collected by programme implementors can be used sometimes instead of info collected </a:t>
            </a:r>
            <a:r>
              <a:rPr lang="es-MX" i="1" smtClean="0"/>
              <a:t>ad hoc </a:t>
            </a:r>
            <a:r>
              <a:rPr lang="es-MX" smtClean="0"/>
              <a:t>for the evaluation.</a:t>
            </a:r>
          </a:p>
          <a:p>
            <a:r>
              <a:rPr lang="es-MX" smtClean="0"/>
              <a:t>It is important that the quality of the administrative data is the same in treated and untreated groups.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r>
              <a:rPr lang="es-MX" smtClean="0"/>
              <a:t>More analytical Issues</a:t>
            </a:r>
          </a:p>
        </p:txBody>
      </p:sp>
      <p:sp>
        <p:nvSpPr>
          <p:cNvPr id="29699" name="2 Marcador de contenido"/>
          <p:cNvSpPr>
            <a:spLocks noGrp="1"/>
          </p:cNvSpPr>
          <p:nvPr>
            <p:ph idx="1"/>
          </p:nvPr>
        </p:nvSpPr>
        <p:spPr/>
        <p:txBody>
          <a:bodyPr/>
          <a:lstStyle/>
          <a:p>
            <a:r>
              <a:rPr lang="es-MX" smtClean="0"/>
              <a:t>What if compliance with the programme is not perfect?</a:t>
            </a:r>
          </a:p>
          <a:p>
            <a:pPr lvl="1"/>
            <a:r>
              <a:rPr lang="es-MX" smtClean="0"/>
              <a:t>Do not CUT the sample! This would introduce the selection bias we were trying to avoid by randomising</a:t>
            </a:r>
          </a:p>
          <a:p>
            <a:pPr lvl="1"/>
            <a:r>
              <a:rPr lang="es-MX" smtClean="0"/>
              <a:t>Intent-to-treat analysis is still useful</a:t>
            </a:r>
          </a:p>
          <a:p>
            <a:pPr lvl="1"/>
            <a:r>
              <a:rPr lang="es-MX" smtClean="0"/>
              <a:t>Instrumental Variables regression could be helpful (will discuss this technique in a couple of days)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r>
              <a:rPr lang="es-MX" smtClean="0"/>
              <a:t>Attrition</a:t>
            </a:r>
          </a:p>
        </p:txBody>
      </p:sp>
      <p:sp>
        <p:nvSpPr>
          <p:cNvPr id="3" name="2 Marcador de contenido"/>
          <p:cNvSpPr>
            <a:spLocks noGrp="1"/>
          </p:cNvSpPr>
          <p:nvPr>
            <p:ph idx="1"/>
          </p:nvPr>
        </p:nvSpPr>
        <p:spPr>
          <a:xfrm>
            <a:off x="468313" y="1295400"/>
            <a:ext cx="8229600" cy="4525963"/>
          </a:xfrm>
        </p:spPr>
        <p:txBody>
          <a:bodyPr>
            <a:normAutofit fontScale="92500"/>
          </a:bodyPr>
          <a:lstStyle/>
          <a:p>
            <a:pPr>
              <a:defRPr/>
            </a:pPr>
            <a:r>
              <a:rPr lang="es-MX" dirty="0" err="1" smtClean="0"/>
              <a:t>Random</a:t>
            </a:r>
            <a:r>
              <a:rPr lang="es-MX" dirty="0" smtClean="0"/>
              <a:t> </a:t>
            </a:r>
            <a:r>
              <a:rPr lang="es-MX" dirty="0" err="1" smtClean="0"/>
              <a:t>attrition</a:t>
            </a:r>
            <a:r>
              <a:rPr lang="es-MX" dirty="0" smtClean="0"/>
              <a:t> (</a:t>
            </a:r>
            <a:r>
              <a:rPr lang="es-MX" dirty="0" err="1" smtClean="0"/>
              <a:t>losses</a:t>
            </a:r>
            <a:r>
              <a:rPr lang="es-MX" dirty="0" smtClean="0"/>
              <a:t> </a:t>
            </a:r>
            <a:r>
              <a:rPr lang="es-MX" dirty="0" err="1" smtClean="0"/>
              <a:t>to</a:t>
            </a:r>
            <a:r>
              <a:rPr lang="es-MX" dirty="0" smtClean="0"/>
              <a:t> </a:t>
            </a:r>
            <a:r>
              <a:rPr lang="es-MX" dirty="0" err="1" smtClean="0"/>
              <a:t>follow</a:t>
            </a:r>
            <a:r>
              <a:rPr lang="es-MX" dirty="0" smtClean="0"/>
              <a:t> up </a:t>
            </a:r>
            <a:r>
              <a:rPr lang="es-MX" dirty="0" err="1" smtClean="0"/>
              <a:t>causing</a:t>
            </a:r>
            <a:r>
              <a:rPr lang="es-MX" dirty="0" smtClean="0"/>
              <a:t> </a:t>
            </a:r>
            <a:r>
              <a:rPr lang="es-MX" dirty="0" err="1" smtClean="0"/>
              <a:t>missing</a:t>
            </a:r>
            <a:r>
              <a:rPr lang="es-MX" dirty="0" smtClean="0"/>
              <a:t> data) </a:t>
            </a:r>
            <a:r>
              <a:rPr lang="es-MX" dirty="0" err="1" smtClean="0"/>
              <a:t>only</a:t>
            </a:r>
            <a:r>
              <a:rPr lang="es-MX" dirty="0" smtClean="0"/>
              <a:t> reduces </a:t>
            </a:r>
            <a:r>
              <a:rPr lang="es-MX" dirty="0" err="1" smtClean="0"/>
              <a:t>statistical</a:t>
            </a:r>
            <a:r>
              <a:rPr lang="es-MX" dirty="0" smtClean="0"/>
              <a:t> </a:t>
            </a:r>
            <a:r>
              <a:rPr lang="es-MX" dirty="0" err="1" smtClean="0"/>
              <a:t>power</a:t>
            </a:r>
            <a:endParaRPr lang="es-MX" dirty="0" smtClean="0"/>
          </a:p>
          <a:p>
            <a:pPr>
              <a:defRPr/>
            </a:pPr>
            <a:r>
              <a:rPr lang="es-MX" dirty="0" err="1" smtClean="0"/>
              <a:t>Frequently</a:t>
            </a:r>
            <a:r>
              <a:rPr lang="es-MX" dirty="0" smtClean="0"/>
              <a:t> </a:t>
            </a:r>
            <a:r>
              <a:rPr lang="es-MX" dirty="0" err="1" smtClean="0"/>
              <a:t>however</a:t>
            </a:r>
            <a:r>
              <a:rPr lang="es-MX" dirty="0" smtClean="0"/>
              <a:t> </a:t>
            </a:r>
            <a:r>
              <a:rPr lang="es-MX" dirty="0" err="1" smtClean="0"/>
              <a:t>attrition</a:t>
            </a:r>
            <a:r>
              <a:rPr lang="es-MX" dirty="0" smtClean="0"/>
              <a:t> </a:t>
            </a:r>
            <a:r>
              <a:rPr lang="es-MX" dirty="0" err="1" smtClean="0"/>
              <a:t>is</a:t>
            </a:r>
            <a:r>
              <a:rPr lang="es-MX" dirty="0" smtClean="0"/>
              <a:t> </a:t>
            </a:r>
            <a:r>
              <a:rPr lang="es-MX" dirty="0" err="1" smtClean="0"/>
              <a:t>not</a:t>
            </a:r>
            <a:r>
              <a:rPr lang="es-MX" dirty="0" smtClean="0"/>
              <a:t> </a:t>
            </a:r>
            <a:r>
              <a:rPr lang="es-MX" dirty="0" err="1" smtClean="0"/>
              <a:t>random</a:t>
            </a:r>
            <a:r>
              <a:rPr lang="es-MX" dirty="0" smtClean="0"/>
              <a:t>:</a:t>
            </a:r>
          </a:p>
          <a:p>
            <a:pPr lvl="1">
              <a:defRPr/>
            </a:pPr>
            <a:r>
              <a:rPr lang="es-MX" dirty="0" err="1" smtClean="0"/>
              <a:t>Example</a:t>
            </a:r>
            <a:r>
              <a:rPr lang="es-MX" dirty="0" smtClean="0"/>
              <a:t>: </a:t>
            </a:r>
            <a:r>
              <a:rPr lang="es-MX" dirty="0" err="1" smtClean="0"/>
              <a:t>those</a:t>
            </a:r>
            <a:r>
              <a:rPr lang="es-MX" dirty="0" smtClean="0"/>
              <a:t> </a:t>
            </a:r>
            <a:r>
              <a:rPr lang="es-MX" dirty="0" err="1" smtClean="0"/>
              <a:t>who</a:t>
            </a:r>
            <a:r>
              <a:rPr lang="es-MX" dirty="0" smtClean="0"/>
              <a:t> </a:t>
            </a:r>
            <a:r>
              <a:rPr lang="es-MX" dirty="0" err="1" smtClean="0"/>
              <a:t>benefit</a:t>
            </a:r>
            <a:r>
              <a:rPr lang="es-MX" dirty="0" smtClean="0"/>
              <a:t> </a:t>
            </a:r>
            <a:r>
              <a:rPr lang="es-MX" dirty="0" err="1" smtClean="0"/>
              <a:t>less</a:t>
            </a:r>
            <a:r>
              <a:rPr lang="es-MX" dirty="0" smtClean="0"/>
              <a:t> </a:t>
            </a:r>
            <a:r>
              <a:rPr lang="es-MX" dirty="0" err="1" smtClean="0"/>
              <a:t>from</a:t>
            </a:r>
            <a:r>
              <a:rPr lang="es-MX" dirty="0" smtClean="0"/>
              <a:t> a programme </a:t>
            </a:r>
            <a:r>
              <a:rPr lang="es-MX" dirty="0" err="1" smtClean="0"/>
              <a:t>abandon</a:t>
            </a:r>
            <a:r>
              <a:rPr lang="es-MX" dirty="0" smtClean="0"/>
              <a:t> </a:t>
            </a:r>
            <a:r>
              <a:rPr lang="es-MX" dirty="0" err="1" smtClean="0"/>
              <a:t>the</a:t>
            </a:r>
            <a:r>
              <a:rPr lang="es-MX" dirty="0" smtClean="0"/>
              <a:t> </a:t>
            </a:r>
            <a:r>
              <a:rPr lang="es-MX" dirty="0" err="1" smtClean="0"/>
              <a:t>study</a:t>
            </a:r>
            <a:r>
              <a:rPr lang="es-MX" dirty="0" smtClean="0"/>
              <a:t>: </a:t>
            </a:r>
            <a:r>
              <a:rPr lang="es-MX" dirty="0" err="1" smtClean="0"/>
              <a:t>overestimation</a:t>
            </a:r>
            <a:r>
              <a:rPr lang="es-MX" dirty="0" smtClean="0"/>
              <a:t> of programme </a:t>
            </a:r>
            <a:r>
              <a:rPr lang="es-MX" dirty="0" err="1" smtClean="0"/>
              <a:t>effect</a:t>
            </a:r>
            <a:endParaRPr lang="es-MX" dirty="0" smtClean="0"/>
          </a:p>
          <a:p>
            <a:pPr>
              <a:defRPr/>
            </a:pPr>
            <a:r>
              <a:rPr lang="es-MX" dirty="0" err="1" smtClean="0"/>
              <a:t>Attrition</a:t>
            </a:r>
            <a:r>
              <a:rPr lang="es-MX" dirty="0" smtClean="0"/>
              <a:t> </a:t>
            </a:r>
            <a:r>
              <a:rPr lang="es-MX" dirty="0" err="1" smtClean="0"/>
              <a:t>rates</a:t>
            </a:r>
            <a:r>
              <a:rPr lang="es-MX" dirty="0" smtClean="0"/>
              <a:t> </a:t>
            </a:r>
            <a:r>
              <a:rPr lang="es-MX" dirty="0" err="1" smtClean="0"/>
              <a:t>that</a:t>
            </a:r>
            <a:r>
              <a:rPr lang="es-MX" dirty="0" smtClean="0"/>
              <a:t> are </a:t>
            </a:r>
            <a:r>
              <a:rPr lang="es-MX" dirty="0" err="1" smtClean="0"/>
              <a:t>evenly</a:t>
            </a:r>
            <a:r>
              <a:rPr lang="es-MX" dirty="0" smtClean="0"/>
              <a:t> </a:t>
            </a:r>
            <a:r>
              <a:rPr lang="es-MX" dirty="0" err="1" smtClean="0"/>
              <a:t>balanced</a:t>
            </a:r>
            <a:r>
              <a:rPr lang="es-MX" dirty="0" smtClean="0"/>
              <a:t> in T &amp; C </a:t>
            </a:r>
            <a:r>
              <a:rPr lang="es-MX" dirty="0" err="1" smtClean="0"/>
              <a:t>groups</a:t>
            </a:r>
            <a:r>
              <a:rPr lang="es-MX" dirty="0" smtClean="0"/>
              <a:t> are </a:t>
            </a:r>
            <a:r>
              <a:rPr lang="es-MX" dirty="0" err="1" smtClean="0"/>
              <a:t>reassuring</a:t>
            </a:r>
            <a:r>
              <a:rPr lang="es-MX" dirty="0" smtClean="0"/>
              <a:t> </a:t>
            </a:r>
            <a:r>
              <a:rPr lang="es-MX" dirty="0" err="1" smtClean="0"/>
              <a:t>but</a:t>
            </a:r>
            <a:r>
              <a:rPr lang="es-MX" dirty="0" smtClean="0"/>
              <a:t>…</a:t>
            </a:r>
          </a:p>
          <a:p>
            <a:pPr>
              <a:defRPr/>
            </a:pPr>
            <a:r>
              <a:rPr lang="es-MX" dirty="0" err="1" smtClean="0"/>
              <a:t>It</a:t>
            </a:r>
            <a:r>
              <a:rPr lang="es-MX" dirty="0" smtClean="0"/>
              <a:t> </a:t>
            </a:r>
            <a:r>
              <a:rPr lang="es-MX" dirty="0" err="1" smtClean="0"/>
              <a:t>is</a:t>
            </a:r>
            <a:r>
              <a:rPr lang="es-MX" dirty="0" smtClean="0"/>
              <a:t> </a:t>
            </a:r>
            <a:r>
              <a:rPr lang="es-MX" dirty="0" err="1" smtClean="0"/>
              <a:t>possible</a:t>
            </a:r>
            <a:r>
              <a:rPr lang="es-MX" dirty="0" smtClean="0"/>
              <a:t> </a:t>
            </a:r>
            <a:r>
              <a:rPr lang="es-MX" dirty="0" err="1" smtClean="0"/>
              <a:t>that</a:t>
            </a:r>
            <a:r>
              <a:rPr lang="es-MX" dirty="0" smtClean="0"/>
              <a:t> </a:t>
            </a:r>
            <a:r>
              <a:rPr lang="es-MX" dirty="0" err="1" smtClean="0"/>
              <a:t>those</a:t>
            </a:r>
            <a:r>
              <a:rPr lang="es-MX" dirty="0" smtClean="0"/>
              <a:t> </a:t>
            </a:r>
            <a:r>
              <a:rPr lang="es-MX" dirty="0" err="1" smtClean="0"/>
              <a:t>who</a:t>
            </a:r>
            <a:r>
              <a:rPr lang="es-MX" dirty="0" smtClean="0"/>
              <a:t> are </a:t>
            </a:r>
            <a:r>
              <a:rPr lang="es-MX" dirty="0" err="1" smtClean="0"/>
              <a:t>lost</a:t>
            </a:r>
            <a:r>
              <a:rPr lang="es-MX" dirty="0" smtClean="0"/>
              <a:t> are </a:t>
            </a:r>
            <a:r>
              <a:rPr lang="es-MX" dirty="0" err="1" smtClean="0"/>
              <a:t>different</a:t>
            </a:r>
            <a:r>
              <a:rPr lang="es-MX" dirty="0" smtClean="0"/>
              <a:t> in </a:t>
            </a:r>
            <a:r>
              <a:rPr lang="es-MX" dirty="0" err="1" smtClean="0"/>
              <a:t>each</a:t>
            </a:r>
            <a:r>
              <a:rPr lang="es-MX" dirty="0" smtClean="0"/>
              <a:t> </a:t>
            </a:r>
            <a:r>
              <a:rPr lang="es-MX" dirty="0" err="1" smtClean="0"/>
              <a:t>group</a:t>
            </a:r>
            <a:r>
              <a:rPr lang="es-MX" dirty="0" smtClean="0"/>
              <a:t>, </a:t>
            </a:r>
            <a:r>
              <a:rPr lang="es-MX" dirty="0" err="1" smtClean="0"/>
              <a:t>still</a:t>
            </a:r>
            <a:r>
              <a:rPr lang="es-MX" dirty="0" smtClean="0"/>
              <a:t> </a:t>
            </a:r>
            <a:r>
              <a:rPr lang="es-MX" dirty="0" err="1" smtClean="0"/>
              <a:t>causing</a:t>
            </a:r>
            <a:r>
              <a:rPr lang="es-MX" dirty="0" smtClean="0"/>
              <a:t> </a:t>
            </a:r>
            <a:r>
              <a:rPr lang="es-MX" dirty="0" err="1" smtClean="0"/>
              <a:t>bias</a:t>
            </a:r>
            <a:endParaRPr lang="es-MX" dirty="0" smtClean="0"/>
          </a:p>
          <a:p>
            <a:pPr>
              <a:defRPr/>
            </a:pPr>
            <a:r>
              <a:rPr lang="es-MX" dirty="0" err="1" smtClean="0"/>
              <a:t>Thus</a:t>
            </a:r>
            <a:r>
              <a:rPr lang="es-MX" dirty="0" smtClean="0"/>
              <a:t>, </a:t>
            </a:r>
            <a:r>
              <a:rPr lang="es-MX" dirty="0" err="1" smtClean="0"/>
              <a:t>difficult</a:t>
            </a:r>
            <a:r>
              <a:rPr lang="es-MX" dirty="0" smtClean="0"/>
              <a:t> </a:t>
            </a:r>
            <a:r>
              <a:rPr lang="es-MX" dirty="0" err="1" smtClean="0"/>
              <a:t>to</a:t>
            </a:r>
            <a:r>
              <a:rPr lang="es-MX" dirty="0" smtClean="0"/>
              <a:t> </a:t>
            </a:r>
            <a:r>
              <a:rPr lang="es-MX" dirty="0" err="1" smtClean="0"/>
              <a:t>solve</a:t>
            </a:r>
            <a:r>
              <a:rPr lang="es-MX" dirty="0" smtClean="0"/>
              <a:t>…</a:t>
            </a:r>
          </a:p>
          <a:p>
            <a:pPr>
              <a:defRPr/>
            </a:pPr>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r>
              <a:rPr lang="es-MX" smtClean="0"/>
              <a:t>Attrition</a:t>
            </a:r>
          </a:p>
        </p:txBody>
      </p:sp>
      <p:sp>
        <p:nvSpPr>
          <p:cNvPr id="3" name="2 Marcador de contenido"/>
          <p:cNvSpPr>
            <a:spLocks noGrp="1"/>
          </p:cNvSpPr>
          <p:nvPr>
            <p:ph idx="1"/>
          </p:nvPr>
        </p:nvSpPr>
        <p:spPr>
          <a:xfrm>
            <a:off x="923925" y="1600200"/>
            <a:ext cx="7762875" cy="4724400"/>
          </a:xfrm>
        </p:spPr>
        <p:txBody>
          <a:bodyPr>
            <a:normAutofit lnSpcReduction="10000"/>
          </a:bodyPr>
          <a:lstStyle/>
          <a:p>
            <a:pPr>
              <a:defRPr/>
            </a:pPr>
            <a:r>
              <a:rPr lang="es-MX" dirty="0" err="1" smtClean="0"/>
              <a:t>Possible</a:t>
            </a:r>
            <a:r>
              <a:rPr lang="es-MX" dirty="0" smtClean="0"/>
              <a:t> </a:t>
            </a:r>
            <a:r>
              <a:rPr lang="es-MX" dirty="0" err="1" smtClean="0"/>
              <a:t>solutions</a:t>
            </a:r>
            <a:r>
              <a:rPr lang="es-MX" dirty="0" smtClean="0"/>
              <a:t>:</a:t>
            </a:r>
          </a:p>
          <a:p>
            <a:pPr lvl="1">
              <a:defRPr/>
            </a:pPr>
            <a:r>
              <a:rPr lang="es-MX" dirty="0" smtClean="0"/>
              <a:t>Tracking </a:t>
            </a:r>
            <a:r>
              <a:rPr lang="es-MX" dirty="0" err="1" smtClean="0"/>
              <a:t>individuals</a:t>
            </a:r>
            <a:r>
              <a:rPr lang="es-MX" dirty="0" smtClean="0"/>
              <a:t> </a:t>
            </a:r>
            <a:r>
              <a:rPr lang="es-MX" dirty="0" err="1" smtClean="0"/>
              <a:t>even</a:t>
            </a:r>
            <a:r>
              <a:rPr lang="es-MX" dirty="0" smtClean="0"/>
              <a:t> </a:t>
            </a:r>
            <a:r>
              <a:rPr lang="es-MX" dirty="0" err="1" smtClean="0"/>
              <a:t>if</a:t>
            </a:r>
            <a:r>
              <a:rPr lang="es-MX" dirty="0" smtClean="0"/>
              <a:t> </a:t>
            </a:r>
            <a:r>
              <a:rPr lang="es-MX" dirty="0" err="1" smtClean="0"/>
              <a:t>they</a:t>
            </a:r>
            <a:r>
              <a:rPr lang="es-MX" dirty="0" smtClean="0"/>
              <a:t> </a:t>
            </a:r>
            <a:r>
              <a:rPr lang="es-MX" dirty="0" err="1" smtClean="0"/>
              <a:t>leave</a:t>
            </a:r>
            <a:r>
              <a:rPr lang="es-MX" dirty="0" smtClean="0"/>
              <a:t> </a:t>
            </a:r>
            <a:r>
              <a:rPr lang="es-MX" dirty="0" err="1" smtClean="0"/>
              <a:t>the</a:t>
            </a:r>
            <a:r>
              <a:rPr lang="es-MX" dirty="0" smtClean="0"/>
              <a:t> programme</a:t>
            </a:r>
          </a:p>
          <a:p>
            <a:pPr lvl="1">
              <a:defRPr/>
            </a:pPr>
            <a:r>
              <a:rPr lang="es-MX" dirty="0" smtClean="0"/>
              <a:t>A </a:t>
            </a:r>
            <a:r>
              <a:rPr lang="es-MX" dirty="0" err="1" smtClean="0"/>
              <a:t>random</a:t>
            </a:r>
            <a:r>
              <a:rPr lang="es-MX" dirty="0" smtClean="0"/>
              <a:t> </a:t>
            </a:r>
            <a:r>
              <a:rPr lang="es-MX" dirty="0" err="1" smtClean="0"/>
              <a:t>sample</a:t>
            </a:r>
            <a:r>
              <a:rPr lang="es-MX" dirty="0" smtClean="0"/>
              <a:t> of </a:t>
            </a:r>
            <a:r>
              <a:rPr lang="es-MX" dirty="0" err="1" smtClean="0"/>
              <a:t>those</a:t>
            </a:r>
            <a:r>
              <a:rPr lang="es-MX" dirty="0" smtClean="0"/>
              <a:t> </a:t>
            </a:r>
            <a:r>
              <a:rPr lang="es-MX" dirty="0" err="1" smtClean="0"/>
              <a:t>lost</a:t>
            </a:r>
            <a:r>
              <a:rPr lang="es-MX" dirty="0" smtClean="0"/>
              <a:t> </a:t>
            </a:r>
            <a:r>
              <a:rPr lang="es-MX" dirty="0" err="1" smtClean="0"/>
              <a:t>to</a:t>
            </a:r>
            <a:r>
              <a:rPr lang="es-MX" dirty="0" smtClean="0"/>
              <a:t> </a:t>
            </a:r>
            <a:r>
              <a:rPr lang="es-MX" dirty="0" err="1" smtClean="0"/>
              <a:t>follow</a:t>
            </a:r>
            <a:r>
              <a:rPr lang="es-MX" dirty="0" smtClean="0"/>
              <a:t> up </a:t>
            </a:r>
            <a:r>
              <a:rPr lang="es-MX" dirty="0" err="1" smtClean="0"/>
              <a:t>is</a:t>
            </a:r>
            <a:r>
              <a:rPr lang="es-MX" dirty="0" smtClean="0"/>
              <a:t> </a:t>
            </a:r>
            <a:r>
              <a:rPr lang="es-MX" dirty="0" err="1" smtClean="0"/>
              <a:t>good</a:t>
            </a:r>
            <a:r>
              <a:rPr lang="es-MX" dirty="0" smtClean="0"/>
              <a:t> </a:t>
            </a:r>
          </a:p>
          <a:p>
            <a:pPr>
              <a:defRPr/>
            </a:pPr>
            <a:r>
              <a:rPr lang="es-MX" dirty="0" err="1" smtClean="0"/>
              <a:t>If</a:t>
            </a:r>
            <a:r>
              <a:rPr lang="es-MX" dirty="0" smtClean="0"/>
              <a:t> </a:t>
            </a:r>
            <a:r>
              <a:rPr lang="es-MX" dirty="0" err="1" smtClean="0"/>
              <a:t>this</a:t>
            </a:r>
            <a:r>
              <a:rPr lang="es-MX" dirty="0" smtClean="0"/>
              <a:t> </a:t>
            </a:r>
            <a:r>
              <a:rPr lang="es-MX" dirty="0" err="1" smtClean="0"/>
              <a:t>is</a:t>
            </a:r>
            <a:r>
              <a:rPr lang="es-MX" dirty="0" smtClean="0"/>
              <a:t> </a:t>
            </a:r>
            <a:r>
              <a:rPr lang="es-MX" dirty="0" err="1" smtClean="0"/>
              <a:t>not</a:t>
            </a:r>
            <a:r>
              <a:rPr lang="es-MX" dirty="0" smtClean="0"/>
              <a:t> </a:t>
            </a:r>
            <a:r>
              <a:rPr lang="es-MX" dirty="0" err="1" smtClean="0"/>
              <a:t>possible</a:t>
            </a:r>
            <a:r>
              <a:rPr lang="es-MX" dirty="0" smtClean="0"/>
              <a:t>:</a:t>
            </a:r>
          </a:p>
          <a:p>
            <a:pPr lvl="1">
              <a:defRPr/>
            </a:pPr>
            <a:r>
              <a:rPr lang="es-MX" dirty="0" err="1" smtClean="0"/>
              <a:t>Identify</a:t>
            </a:r>
            <a:r>
              <a:rPr lang="es-MX" dirty="0" smtClean="0"/>
              <a:t> </a:t>
            </a:r>
            <a:r>
              <a:rPr lang="es-MX" dirty="0" err="1" smtClean="0"/>
              <a:t>sistematic</a:t>
            </a:r>
            <a:r>
              <a:rPr lang="es-MX" dirty="0" smtClean="0"/>
              <a:t> </a:t>
            </a:r>
            <a:r>
              <a:rPr lang="es-MX" dirty="0" err="1" smtClean="0"/>
              <a:t>differences</a:t>
            </a:r>
            <a:r>
              <a:rPr lang="es-MX" dirty="0" smtClean="0"/>
              <a:t> of </a:t>
            </a:r>
            <a:r>
              <a:rPr lang="es-MX" dirty="0" err="1" smtClean="0"/>
              <a:t>those</a:t>
            </a:r>
            <a:r>
              <a:rPr lang="es-MX" dirty="0" smtClean="0"/>
              <a:t> </a:t>
            </a:r>
            <a:r>
              <a:rPr lang="es-MX" dirty="0" err="1" smtClean="0"/>
              <a:t>lost</a:t>
            </a:r>
            <a:r>
              <a:rPr lang="es-MX" dirty="0" smtClean="0"/>
              <a:t> </a:t>
            </a:r>
            <a:r>
              <a:rPr lang="es-MX" dirty="0" err="1" smtClean="0"/>
              <a:t>to</a:t>
            </a:r>
            <a:r>
              <a:rPr lang="es-MX" dirty="0" smtClean="0"/>
              <a:t> </a:t>
            </a:r>
            <a:r>
              <a:rPr lang="es-MX" dirty="0" err="1" smtClean="0"/>
              <a:t>those</a:t>
            </a:r>
            <a:r>
              <a:rPr lang="es-MX" dirty="0" smtClean="0"/>
              <a:t> </a:t>
            </a:r>
            <a:r>
              <a:rPr lang="es-MX" dirty="0" err="1" smtClean="0"/>
              <a:t>who</a:t>
            </a:r>
            <a:r>
              <a:rPr lang="es-MX" dirty="0" smtClean="0"/>
              <a:t> </a:t>
            </a:r>
            <a:r>
              <a:rPr lang="es-MX" dirty="0" err="1" smtClean="0"/>
              <a:t>remained</a:t>
            </a:r>
            <a:r>
              <a:rPr lang="es-MX" dirty="0" smtClean="0"/>
              <a:t> in </a:t>
            </a:r>
            <a:r>
              <a:rPr lang="es-MX" dirty="0" err="1" smtClean="0"/>
              <a:t>terms</a:t>
            </a:r>
            <a:r>
              <a:rPr lang="es-MX" dirty="0" smtClean="0"/>
              <a:t> of </a:t>
            </a:r>
            <a:r>
              <a:rPr lang="es-MX" dirty="0" err="1" smtClean="0"/>
              <a:t>baseline</a:t>
            </a:r>
            <a:r>
              <a:rPr lang="es-MX" dirty="0" smtClean="0"/>
              <a:t> variables.</a:t>
            </a:r>
          </a:p>
          <a:p>
            <a:pPr lvl="1">
              <a:defRPr/>
            </a:pPr>
            <a:r>
              <a:rPr lang="es-MX" dirty="0" err="1" smtClean="0"/>
              <a:t>Adjust</a:t>
            </a:r>
            <a:r>
              <a:rPr lang="es-MX" dirty="0" smtClean="0"/>
              <a:t> in </a:t>
            </a:r>
            <a:r>
              <a:rPr lang="es-MX" dirty="0" err="1" smtClean="0"/>
              <a:t>statistical</a:t>
            </a:r>
            <a:r>
              <a:rPr lang="es-MX" dirty="0" smtClean="0"/>
              <a:t> </a:t>
            </a:r>
            <a:r>
              <a:rPr lang="es-MX" dirty="0" err="1" smtClean="0"/>
              <a:t>analysis</a:t>
            </a:r>
            <a:r>
              <a:rPr lang="es-MX" dirty="0" smtClean="0"/>
              <a:t> </a:t>
            </a:r>
            <a:r>
              <a:rPr lang="es-MX" dirty="0" err="1" smtClean="0"/>
              <a:t>for</a:t>
            </a:r>
            <a:r>
              <a:rPr lang="es-MX" dirty="0" smtClean="0"/>
              <a:t> </a:t>
            </a:r>
            <a:r>
              <a:rPr lang="es-MX" dirty="0" err="1" smtClean="0"/>
              <a:t>those</a:t>
            </a:r>
            <a:r>
              <a:rPr lang="es-MX" dirty="0" smtClean="0"/>
              <a:t> </a:t>
            </a:r>
            <a:r>
              <a:rPr lang="es-MX" dirty="0" err="1" smtClean="0"/>
              <a:t>differences</a:t>
            </a:r>
            <a:r>
              <a:rPr lang="es-MX" dirty="0" smtClean="0"/>
              <a:t>, </a:t>
            </a:r>
            <a:r>
              <a:rPr lang="es-MX" dirty="0" err="1" smtClean="0"/>
              <a:t>statistical</a:t>
            </a:r>
            <a:r>
              <a:rPr lang="es-MX" dirty="0" smtClean="0"/>
              <a:t> </a:t>
            </a:r>
            <a:r>
              <a:rPr lang="es-MX" dirty="0" err="1" smtClean="0"/>
              <a:t>approaches</a:t>
            </a:r>
            <a:r>
              <a:rPr lang="es-MX" dirty="0" smtClean="0"/>
              <a:t> </a:t>
            </a:r>
            <a:r>
              <a:rPr lang="es-MX" dirty="0" err="1" smtClean="0"/>
              <a:t>such</a:t>
            </a:r>
            <a:r>
              <a:rPr lang="es-MX" dirty="0" smtClean="0"/>
              <a:t> as </a:t>
            </a:r>
            <a:r>
              <a:rPr lang="es-MX" i="1" dirty="0" err="1" smtClean="0"/>
              <a:t>Heckman’s</a:t>
            </a:r>
            <a:r>
              <a:rPr lang="es-MX" i="1" dirty="0" smtClean="0"/>
              <a:t> </a:t>
            </a:r>
            <a:r>
              <a:rPr lang="es-MX" i="1" dirty="0" err="1" smtClean="0"/>
              <a:t>selection</a:t>
            </a:r>
            <a:r>
              <a:rPr lang="es-MX" i="1" dirty="0" smtClean="0"/>
              <a:t> </a:t>
            </a:r>
            <a:r>
              <a:rPr lang="es-MX" i="1" dirty="0" err="1" smtClean="0"/>
              <a:t>models</a:t>
            </a:r>
            <a:r>
              <a:rPr lang="es-MX" i="1" dirty="0" smtClean="0"/>
              <a:t> </a:t>
            </a:r>
            <a:r>
              <a:rPr lang="es-MX" dirty="0" smtClean="0"/>
              <a:t>can </a:t>
            </a:r>
            <a:r>
              <a:rPr lang="es-MX" dirty="0" err="1" smtClean="0"/>
              <a:t>be</a:t>
            </a:r>
            <a:r>
              <a:rPr lang="es-MX" dirty="0" smtClean="0"/>
              <a:t> </a:t>
            </a:r>
            <a:r>
              <a:rPr lang="es-MX" dirty="0" err="1" smtClean="0"/>
              <a:t>tried</a:t>
            </a:r>
            <a:r>
              <a:rPr lang="es-MX" i="1" dirty="0" smtClean="0"/>
              <a:t>.</a:t>
            </a:r>
            <a:endParaRPr lang="es-MX" dirty="0" smtClean="0"/>
          </a:p>
          <a:p>
            <a:pPr lvl="1">
              <a:defRPr/>
            </a:pPr>
            <a:endParaRPr lang="es-MX"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771525" y="152400"/>
            <a:ext cx="7762875" cy="1143000"/>
          </a:xfrm>
        </p:spPr>
        <p:txBody>
          <a:bodyPr/>
          <a:lstStyle/>
          <a:p>
            <a:r>
              <a:rPr lang="es-MX" smtClean="0"/>
              <a:t>Heterogeneous impacts</a:t>
            </a:r>
          </a:p>
        </p:txBody>
      </p:sp>
      <p:sp>
        <p:nvSpPr>
          <p:cNvPr id="33795" name="2 Marcador de contenido"/>
          <p:cNvSpPr>
            <a:spLocks noGrp="1"/>
          </p:cNvSpPr>
          <p:nvPr>
            <p:ph idx="1"/>
          </p:nvPr>
        </p:nvSpPr>
        <p:spPr>
          <a:xfrm>
            <a:off x="152400" y="1371600"/>
            <a:ext cx="8991600" cy="3505200"/>
          </a:xfrm>
        </p:spPr>
        <p:txBody>
          <a:bodyPr/>
          <a:lstStyle/>
          <a:p>
            <a:r>
              <a:rPr lang="es-MX" sz="2800" dirty="0" err="1" smtClean="0"/>
              <a:t>Ideally</a:t>
            </a:r>
            <a:r>
              <a:rPr lang="es-MX" sz="2800" dirty="0" smtClean="0"/>
              <a:t> : </a:t>
            </a:r>
            <a:r>
              <a:rPr lang="es-MX" sz="2800" dirty="0" err="1" smtClean="0"/>
              <a:t>researchers</a:t>
            </a:r>
            <a:r>
              <a:rPr lang="es-MX" sz="2800" dirty="0" smtClean="0"/>
              <a:t> </a:t>
            </a:r>
            <a:r>
              <a:rPr lang="es-MX" sz="2800" dirty="0" err="1" smtClean="0"/>
              <a:t>must</a:t>
            </a:r>
            <a:r>
              <a:rPr lang="es-MX" sz="2800" dirty="0" smtClean="0"/>
              <a:t> </a:t>
            </a:r>
            <a:r>
              <a:rPr lang="es-MX" sz="2800" dirty="0" err="1" smtClean="0"/>
              <a:t>specify</a:t>
            </a:r>
            <a:r>
              <a:rPr lang="es-MX" sz="2800" dirty="0" smtClean="0"/>
              <a:t> </a:t>
            </a:r>
            <a:r>
              <a:rPr lang="es-MX" sz="2800" dirty="0" err="1" smtClean="0"/>
              <a:t>before</a:t>
            </a:r>
            <a:r>
              <a:rPr lang="es-MX" sz="2800" dirty="0" smtClean="0"/>
              <a:t> </a:t>
            </a:r>
            <a:r>
              <a:rPr lang="es-MX" sz="2800" dirty="0" err="1" smtClean="0"/>
              <a:t>the</a:t>
            </a:r>
            <a:r>
              <a:rPr lang="es-MX" sz="2800" dirty="0" smtClean="0"/>
              <a:t> </a:t>
            </a:r>
            <a:r>
              <a:rPr lang="es-MX" sz="2800" dirty="0" err="1" smtClean="0"/>
              <a:t>experiment</a:t>
            </a:r>
            <a:r>
              <a:rPr lang="es-MX" sz="2800" dirty="0" smtClean="0"/>
              <a:t> </a:t>
            </a:r>
            <a:r>
              <a:rPr lang="es-MX" sz="2800" dirty="0" err="1" smtClean="0"/>
              <a:t>if</a:t>
            </a:r>
            <a:r>
              <a:rPr lang="es-MX" sz="2800" dirty="0" smtClean="0"/>
              <a:t> </a:t>
            </a:r>
            <a:r>
              <a:rPr lang="es-MX" sz="2800" dirty="0" err="1" smtClean="0"/>
              <a:t>hetero</a:t>
            </a:r>
            <a:r>
              <a:rPr lang="es-419" sz="2800" dirty="0" smtClean="0"/>
              <a:t>ge</a:t>
            </a:r>
            <a:r>
              <a:rPr lang="es-MX" sz="2800" dirty="0" err="1" smtClean="0"/>
              <a:t>nous</a:t>
            </a:r>
            <a:r>
              <a:rPr lang="es-MX" sz="2800" dirty="0" smtClean="0"/>
              <a:t> </a:t>
            </a:r>
            <a:r>
              <a:rPr lang="es-MX" sz="2800" dirty="0" err="1" smtClean="0"/>
              <a:t>impacts</a:t>
            </a:r>
            <a:r>
              <a:rPr lang="es-MX" sz="2800" dirty="0" smtClean="0"/>
              <a:t> are </a:t>
            </a:r>
            <a:r>
              <a:rPr lang="es-MX" sz="2800" dirty="0" err="1" smtClean="0"/>
              <a:t>to</a:t>
            </a:r>
            <a:r>
              <a:rPr lang="es-MX" sz="2800" dirty="0" smtClean="0"/>
              <a:t> be </a:t>
            </a:r>
            <a:r>
              <a:rPr lang="es-MX" sz="2800" dirty="0" err="1" smtClean="0"/>
              <a:t>tested</a:t>
            </a:r>
            <a:r>
              <a:rPr lang="es-MX" sz="2800" dirty="0" smtClean="0"/>
              <a:t> </a:t>
            </a:r>
            <a:r>
              <a:rPr lang="es-MX" sz="2800" dirty="0" err="1" smtClean="0"/>
              <a:t>for</a:t>
            </a:r>
            <a:r>
              <a:rPr lang="es-MX" sz="2800" dirty="0" smtClean="0"/>
              <a:t> </a:t>
            </a:r>
            <a:r>
              <a:rPr lang="es-MX" sz="2800" dirty="0" err="1" smtClean="0"/>
              <a:t>some</a:t>
            </a:r>
            <a:r>
              <a:rPr lang="es-MX" sz="2800" dirty="0" smtClean="0"/>
              <a:t> </a:t>
            </a:r>
            <a:r>
              <a:rPr lang="es-MX" sz="2800" dirty="0" err="1" smtClean="0"/>
              <a:t>subgroups</a:t>
            </a:r>
            <a:r>
              <a:rPr lang="es-MX" sz="2800" dirty="0" smtClean="0"/>
              <a:t> of </a:t>
            </a:r>
            <a:r>
              <a:rPr lang="es-MX" sz="2800" dirty="0" err="1" smtClean="0"/>
              <a:t>the</a:t>
            </a:r>
            <a:r>
              <a:rPr lang="es-MX" sz="2800" dirty="0" smtClean="0"/>
              <a:t> </a:t>
            </a:r>
            <a:r>
              <a:rPr lang="es-MX" sz="2800" dirty="0" err="1" smtClean="0"/>
              <a:t>population</a:t>
            </a:r>
            <a:endParaRPr lang="es-MX" sz="2800" dirty="0" smtClean="0"/>
          </a:p>
          <a:p>
            <a:r>
              <a:rPr lang="es-MX" sz="2800" dirty="0" err="1" smtClean="0"/>
              <a:t>Sometimes</a:t>
            </a:r>
            <a:r>
              <a:rPr lang="es-MX" sz="2800" dirty="0" smtClean="0"/>
              <a:t> </a:t>
            </a:r>
            <a:r>
              <a:rPr lang="es-MX" sz="2800" dirty="0" err="1" smtClean="0"/>
              <a:t>apparent</a:t>
            </a:r>
            <a:r>
              <a:rPr lang="es-MX" sz="2800" dirty="0" smtClean="0"/>
              <a:t> </a:t>
            </a:r>
            <a:r>
              <a:rPr lang="es-MX" sz="2800" dirty="0" err="1" smtClean="0"/>
              <a:t>unexpected</a:t>
            </a:r>
            <a:r>
              <a:rPr lang="es-MX" sz="2800" dirty="0" smtClean="0"/>
              <a:t> </a:t>
            </a:r>
            <a:r>
              <a:rPr lang="es-MX" sz="2800" dirty="0" err="1" smtClean="0"/>
              <a:t>heterogeneous</a:t>
            </a:r>
            <a:r>
              <a:rPr lang="es-MX" sz="2800" dirty="0" smtClean="0"/>
              <a:t>  </a:t>
            </a:r>
            <a:r>
              <a:rPr lang="es-MX" sz="2800" dirty="0" err="1" smtClean="0"/>
              <a:t>effects</a:t>
            </a:r>
            <a:r>
              <a:rPr lang="es-MX" sz="2800" dirty="0" smtClean="0"/>
              <a:t> </a:t>
            </a:r>
            <a:r>
              <a:rPr lang="es-MX" sz="2800" dirty="0" err="1" smtClean="0"/>
              <a:t>appear</a:t>
            </a:r>
            <a:r>
              <a:rPr lang="es-MX" sz="2800" dirty="0" smtClean="0"/>
              <a:t> </a:t>
            </a:r>
          </a:p>
          <a:p>
            <a:endParaRPr lang="es-MX" sz="2800" dirty="0" smtClean="0"/>
          </a:p>
          <a:p>
            <a:endParaRPr lang="es-MX" sz="28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defRPr/>
            </a:pPr>
            <a:r>
              <a:rPr lang="es-MX" sz="2400" dirty="0" err="1" smtClean="0"/>
              <a:t>Normally</a:t>
            </a:r>
            <a:r>
              <a:rPr lang="es-MX" sz="2400" dirty="0" smtClean="0"/>
              <a:t> </a:t>
            </a:r>
            <a:r>
              <a:rPr lang="es-MX" sz="2400" dirty="0" err="1" smtClean="0"/>
              <a:t>this</a:t>
            </a:r>
            <a:r>
              <a:rPr lang="es-MX" sz="2400" dirty="0" smtClean="0"/>
              <a:t> </a:t>
            </a:r>
            <a:r>
              <a:rPr lang="es-MX" sz="2400" dirty="0" err="1" smtClean="0"/>
              <a:t>should</a:t>
            </a:r>
            <a:r>
              <a:rPr lang="es-MX" sz="2400" dirty="0" smtClean="0"/>
              <a:t> </a:t>
            </a:r>
            <a:r>
              <a:rPr lang="es-MX" sz="2400" dirty="0" err="1" smtClean="0"/>
              <a:t>not</a:t>
            </a:r>
            <a:r>
              <a:rPr lang="es-MX" sz="2400" dirty="0" smtClean="0"/>
              <a:t> be </a:t>
            </a:r>
            <a:r>
              <a:rPr lang="es-MX" sz="2400" dirty="0" err="1" smtClean="0"/>
              <a:t>reported</a:t>
            </a:r>
            <a:r>
              <a:rPr lang="es-MX" sz="2400" dirty="0" smtClean="0"/>
              <a:t> as </a:t>
            </a:r>
            <a:r>
              <a:rPr lang="es-MX" sz="2400" dirty="0" err="1" smtClean="0"/>
              <a:t>part</a:t>
            </a:r>
            <a:r>
              <a:rPr lang="es-MX" sz="2400" dirty="0" smtClean="0"/>
              <a:t> of </a:t>
            </a:r>
            <a:r>
              <a:rPr lang="es-MX" sz="2400" dirty="0" err="1" smtClean="0"/>
              <a:t>the</a:t>
            </a:r>
            <a:r>
              <a:rPr lang="es-MX" sz="2400" dirty="0" smtClean="0"/>
              <a:t> </a:t>
            </a:r>
            <a:r>
              <a:rPr lang="es-MX" sz="2400" dirty="0" err="1" smtClean="0"/>
              <a:t>main</a:t>
            </a:r>
            <a:r>
              <a:rPr lang="es-MX" sz="2400" dirty="0" smtClean="0"/>
              <a:t> </a:t>
            </a:r>
            <a:r>
              <a:rPr lang="es-MX" sz="2400" dirty="0" err="1" smtClean="0"/>
              <a:t>evaluation</a:t>
            </a:r>
            <a:r>
              <a:rPr lang="es-MX" sz="2400" dirty="0" smtClean="0"/>
              <a:t> (</a:t>
            </a:r>
            <a:r>
              <a:rPr lang="es-MX" sz="2400" dirty="0" err="1" smtClean="0"/>
              <a:t>suspicion</a:t>
            </a:r>
            <a:r>
              <a:rPr lang="es-MX" sz="2400" dirty="0" smtClean="0"/>
              <a:t> of </a:t>
            </a:r>
            <a:r>
              <a:rPr lang="es-MX" sz="2400" i="1" dirty="0" smtClean="0"/>
              <a:t>data </a:t>
            </a:r>
            <a:r>
              <a:rPr lang="es-MX" sz="2400" i="1" dirty="0" err="1" smtClean="0"/>
              <a:t>mining</a:t>
            </a:r>
            <a:r>
              <a:rPr lang="es-MX" sz="2400" dirty="0" smtClean="0"/>
              <a:t>).</a:t>
            </a:r>
          </a:p>
          <a:p>
            <a:pPr>
              <a:defRPr/>
            </a:pPr>
            <a:r>
              <a:rPr lang="es-MX" sz="2400" dirty="0" err="1" smtClean="0"/>
              <a:t>It</a:t>
            </a:r>
            <a:r>
              <a:rPr lang="es-MX" sz="2400" dirty="0" smtClean="0"/>
              <a:t> </a:t>
            </a:r>
            <a:r>
              <a:rPr lang="es-MX" sz="2400" dirty="0" err="1" smtClean="0"/>
              <a:t>is</a:t>
            </a:r>
            <a:r>
              <a:rPr lang="es-MX" sz="2400" dirty="0" smtClean="0"/>
              <a:t> </a:t>
            </a:r>
            <a:r>
              <a:rPr lang="es-MX" sz="2400" dirty="0" err="1" smtClean="0"/>
              <a:t>recommended</a:t>
            </a:r>
            <a:r>
              <a:rPr lang="es-MX" sz="2400" dirty="0" smtClean="0"/>
              <a:t> </a:t>
            </a:r>
            <a:r>
              <a:rPr lang="es-MX" sz="2400" dirty="0" err="1" smtClean="0"/>
              <a:t>that</a:t>
            </a:r>
            <a:r>
              <a:rPr lang="es-MX" sz="2400" dirty="0" smtClean="0"/>
              <a:t> </a:t>
            </a:r>
            <a:r>
              <a:rPr lang="es-MX" sz="2400" dirty="0" err="1" smtClean="0"/>
              <a:t>these</a:t>
            </a:r>
            <a:r>
              <a:rPr lang="es-MX" sz="2400" dirty="0" smtClean="0"/>
              <a:t> </a:t>
            </a:r>
            <a:r>
              <a:rPr lang="es-MX" sz="2400" dirty="0" err="1" smtClean="0"/>
              <a:t>results</a:t>
            </a:r>
            <a:r>
              <a:rPr lang="es-MX" sz="2400" dirty="0" smtClean="0"/>
              <a:t> are </a:t>
            </a:r>
            <a:r>
              <a:rPr lang="es-MX" sz="2400" dirty="0" err="1" smtClean="0"/>
              <a:t>clearly</a:t>
            </a:r>
            <a:r>
              <a:rPr lang="es-MX" sz="2400" dirty="0" smtClean="0"/>
              <a:t> </a:t>
            </a:r>
            <a:r>
              <a:rPr lang="es-MX" sz="2400" dirty="0" err="1" smtClean="0"/>
              <a:t>reported</a:t>
            </a:r>
            <a:r>
              <a:rPr lang="es-MX" sz="2400" dirty="0" smtClean="0"/>
              <a:t> as </a:t>
            </a:r>
            <a:r>
              <a:rPr lang="es-MX" sz="2400" b="1" i="1" dirty="0" smtClean="0"/>
              <a:t>ex post </a:t>
            </a:r>
            <a:r>
              <a:rPr lang="es-MX" sz="2400" dirty="0" smtClean="0"/>
              <a:t>and </a:t>
            </a:r>
            <a:r>
              <a:rPr lang="es-MX" sz="2400" dirty="0" err="1" smtClean="0"/>
              <a:t>to</a:t>
            </a:r>
            <a:r>
              <a:rPr lang="es-MX" sz="2400" dirty="0" smtClean="0"/>
              <a:t> </a:t>
            </a:r>
            <a:r>
              <a:rPr lang="es-MX" sz="2400" dirty="0" err="1" smtClean="0"/>
              <a:t>suggest</a:t>
            </a:r>
            <a:r>
              <a:rPr lang="es-MX" sz="2400" dirty="0" smtClean="0"/>
              <a:t> </a:t>
            </a:r>
            <a:r>
              <a:rPr lang="es-MX" sz="2400" dirty="0" err="1" smtClean="0"/>
              <a:t>further</a:t>
            </a:r>
            <a:r>
              <a:rPr lang="es-MX" sz="2400" dirty="0" smtClean="0"/>
              <a:t> </a:t>
            </a:r>
            <a:r>
              <a:rPr lang="es-MX" sz="2400" dirty="0" err="1" smtClean="0"/>
              <a:t>evaluation</a:t>
            </a:r>
            <a:r>
              <a:rPr lang="es-MX" sz="2400" dirty="0" smtClean="0"/>
              <a:t> </a:t>
            </a:r>
            <a:r>
              <a:rPr lang="es-MX" sz="2400" dirty="0" err="1" smtClean="0"/>
              <a:t>designed</a:t>
            </a:r>
            <a:r>
              <a:rPr lang="es-MX" sz="2400" dirty="0" smtClean="0"/>
              <a:t> </a:t>
            </a:r>
            <a:r>
              <a:rPr lang="es-MX" sz="2400" dirty="0" err="1" smtClean="0"/>
              <a:t>to</a:t>
            </a:r>
            <a:r>
              <a:rPr lang="es-MX" sz="2400" dirty="0" smtClean="0"/>
              <a:t> </a:t>
            </a:r>
            <a:r>
              <a:rPr lang="es-MX" sz="2400" dirty="0" err="1" smtClean="0"/>
              <a:t>specifically</a:t>
            </a:r>
            <a:r>
              <a:rPr lang="es-MX" sz="2400" dirty="0" smtClean="0"/>
              <a:t> </a:t>
            </a:r>
            <a:r>
              <a:rPr lang="es-MX" sz="2400" dirty="0" err="1" smtClean="0"/>
              <a:t>confirm</a:t>
            </a:r>
            <a:r>
              <a:rPr lang="es-MX" sz="2400" dirty="0" smtClean="0"/>
              <a:t>  </a:t>
            </a:r>
            <a:r>
              <a:rPr lang="es-MX" sz="2400" dirty="0" err="1" smtClean="0"/>
              <a:t>these</a:t>
            </a:r>
            <a:r>
              <a:rPr lang="es-MX" sz="2400" dirty="0" smtClean="0"/>
              <a:t> </a:t>
            </a:r>
            <a:r>
              <a:rPr lang="es-MX" sz="2400" dirty="0" err="1" smtClean="0"/>
              <a:t>hypotheses</a:t>
            </a:r>
            <a:r>
              <a:rPr lang="es-MX" sz="2400" dirty="0" smtClean="0"/>
              <a:t>. </a:t>
            </a:r>
          </a:p>
          <a:p>
            <a:pPr marL="0" indent="0">
              <a:buFont typeface="Wingdings" pitchFamily="2" charset="2"/>
              <a:buNone/>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object 5"/>
          <p:cNvSpPr/>
          <p:nvPr/>
        </p:nvSpPr>
        <p:spPr>
          <a:xfrm>
            <a:off x="0" y="1008530"/>
            <a:ext cx="9144000" cy="479473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object 3"/>
          <p:cNvSpPr/>
          <p:nvPr/>
        </p:nvSpPr>
        <p:spPr>
          <a:xfrm>
            <a:off x="1"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10"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6" name="Group 15"/>
          <p:cNvGrpSpPr/>
          <p:nvPr/>
        </p:nvGrpSpPr>
        <p:grpSpPr>
          <a:xfrm>
            <a:off x="4860032" y="5936696"/>
            <a:ext cx="3582897" cy="804672"/>
            <a:chOff x="4932040" y="5948560"/>
            <a:chExt cx="3582897" cy="804672"/>
          </a:xfrm>
        </p:grpSpPr>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1"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367593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r>
              <a:rPr lang="en-ZA" smtClean="0"/>
              <a:t>What is statistical power?</a:t>
            </a:r>
          </a:p>
        </p:txBody>
      </p:sp>
      <p:sp>
        <p:nvSpPr>
          <p:cNvPr id="3" name="2 Marcador de contenido"/>
          <p:cNvSpPr>
            <a:spLocks noGrp="1"/>
          </p:cNvSpPr>
          <p:nvPr>
            <p:ph idx="1"/>
          </p:nvPr>
        </p:nvSpPr>
        <p:spPr/>
        <p:txBody>
          <a:bodyPr>
            <a:normAutofit lnSpcReduction="10000"/>
          </a:bodyPr>
          <a:lstStyle/>
          <a:p>
            <a:pPr>
              <a:defRPr/>
            </a:pPr>
            <a:r>
              <a:rPr lang="en-ZA" smtClean="0"/>
              <a:t>Statistical Power is the probability of rejecting the null hypothesis when it is in fact </a:t>
            </a:r>
            <a:r>
              <a:rPr lang="en-ZA" b="1" smtClean="0"/>
              <a:t>false</a:t>
            </a:r>
          </a:p>
          <a:p>
            <a:pPr>
              <a:defRPr/>
            </a:pPr>
            <a:r>
              <a:rPr lang="en-ZA" smtClean="0"/>
              <a:t>In other words, it is the probability that we find a statistically significant programme impact when an effect actually exists.</a:t>
            </a:r>
          </a:p>
          <a:p>
            <a:pPr>
              <a:defRPr/>
            </a:pPr>
            <a:r>
              <a:rPr lang="en-ZA" smtClean="0"/>
              <a:t>It is the complement of the </a:t>
            </a:r>
            <a:r>
              <a:rPr lang="en-ZA" b="1" smtClean="0"/>
              <a:t>type II error </a:t>
            </a:r>
            <a:r>
              <a:rPr lang="en-ZA" smtClean="0"/>
              <a:t>(not rejecting a false null hypothesis)</a:t>
            </a:r>
          </a:p>
          <a:p>
            <a:pPr>
              <a:defRPr/>
            </a:pPr>
            <a:r>
              <a:rPr lang="en-ZA" smtClean="0"/>
              <a:t>The usual definition of “Acceptable” power is 0.80 or 0.90</a:t>
            </a:r>
          </a:p>
          <a:p>
            <a:pPr>
              <a:defRPr/>
            </a:pPr>
            <a:endParaRPr lang="en-Z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r>
              <a:rPr lang="es-MX" smtClean="0"/>
              <a:t>Factors that influence power</a:t>
            </a:r>
          </a:p>
        </p:txBody>
      </p:sp>
      <p:sp>
        <p:nvSpPr>
          <p:cNvPr id="14339" name="2 Marcador de contenido"/>
          <p:cNvSpPr>
            <a:spLocks noGrp="1"/>
          </p:cNvSpPr>
          <p:nvPr>
            <p:ph idx="1"/>
          </p:nvPr>
        </p:nvSpPr>
        <p:spPr/>
        <p:txBody>
          <a:bodyPr/>
          <a:lstStyle/>
          <a:p>
            <a:r>
              <a:rPr lang="es-MX" smtClean="0"/>
              <a:t>SAMPLE SIZE</a:t>
            </a:r>
          </a:p>
          <a:p>
            <a:r>
              <a:rPr lang="es-MX" smtClean="0"/>
              <a:t>Significance level</a:t>
            </a:r>
          </a:p>
          <a:p>
            <a:r>
              <a:rPr lang="es-MX" smtClean="0"/>
              <a:t>The variance of the outcome</a:t>
            </a:r>
          </a:p>
          <a:p>
            <a:r>
              <a:rPr lang="es-MX" smtClean="0"/>
              <a:t>Proportion of subjects assigned to the treatment</a:t>
            </a:r>
          </a:p>
          <a:p>
            <a:r>
              <a:rPr lang="es-MX" smtClean="0"/>
              <a:t>Effect size </a:t>
            </a:r>
          </a:p>
          <a:p>
            <a:endParaRPr lang="es-MX"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err="1" smtClean="0"/>
              <a:t>Factors</a:t>
            </a:r>
            <a:r>
              <a:rPr lang="es-MX" dirty="0" smtClean="0"/>
              <a:t> </a:t>
            </a:r>
            <a:r>
              <a:rPr lang="es-MX" dirty="0" err="1" smtClean="0"/>
              <a:t>that</a:t>
            </a:r>
            <a:r>
              <a:rPr lang="es-MX" dirty="0" smtClean="0"/>
              <a:t> </a:t>
            </a:r>
            <a:r>
              <a:rPr lang="es-MX" dirty="0" err="1" smtClean="0"/>
              <a:t>influence</a:t>
            </a:r>
            <a:r>
              <a:rPr lang="es-MX" dirty="0" smtClean="0"/>
              <a:t> </a:t>
            </a:r>
            <a:r>
              <a:rPr lang="es-MX" dirty="0" err="1" smtClean="0"/>
              <a:t>power</a:t>
            </a:r>
            <a:r>
              <a:rPr lang="es-MX" dirty="0" smtClean="0"/>
              <a:t>: </a:t>
            </a:r>
            <a:r>
              <a:rPr lang="es-MX" dirty="0" err="1" smtClean="0"/>
              <a:t>significance</a:t>
            </a:r>
            <a:endParaRPr lang="es-MX" dirty="0"/>
          </a:p>
        </p:txBody>
      </p:sp>
      <p:sp>
        <p:nvSpPr>
          <p:cNvPr id="15363" name="2 Marcador de contenido"/>
          <p:cNvSpPr>
            <a:spLocks noGrp="1"/>
          </p:cNvSpPr>
          <p:nvPr>
            <p:ph idx="1"/>
          </p:nvPr>
        </p:nvSpPr>
        <p:spPr/>
        <p:txBody>
          <a:bodyPr/>
          <a:lstStyle/>
          <a:p>
            <a:r>
              <a:rPr lang="es-MX" dirty="0" err="1" smtClean="0"/>
              <a:t>Significance</a:t>
            </a:r>
            <a:r>
              <a:rPr lang="es-MX" dirty="0" smtClean="0"/>
              <a:t> </a:t>
            </a:r>
            <a:r>
              <a:rPr lang="es-MX" dirty="0" err="1" smtClean="0"/>
              <a:t>level</a:t>
            </a:r>
            <a:r>
              <a:rPr lang="es-MX" dirty="0" smtClean="0"/>
              <a:t> (</a:t>
            </a:r>
            <a:r>
              <a:rPr lang="es-MX" dirty="0" smtClean="0">
                <a:latin typeface="Symbol" pitchFamily="18" charset="2"/>
              </a:rPr>
              <a:t>a</a:t>
            </a:r>
            <a:r>
              <a:rPr lang="es-MX" dirty="0" smtClean="0"/>
              <a:t>): </a:t>
            </a:r>
            <a:r>
              <a:rPr lang="es-MX" dirty="0" err="1" smtClean="0"/>
              <a:t>Maximum</a:t>
            </a:r>
            <a:r>
              <a:rPr lang="es-MX" dirty="0" smtClean="0"/>
              <a:t> </a:t>
            </a:r>
            <a:r>
              <a:rPr lang="es-MX" dirty="0" err="1" smtClean="0"/>
              <a:t>acceptable</a:t>
            </a:r>
            <a:r>
              <a:rPr lang="es-MX" dirty="0" smtClean="0"/>
              <a:t> </a:t>
            </a:r>
            <a:r>
              <a:rPr lang="es-MX" dirty="0" err="1" smtClean="0"/>
              <a:t>probability</a:t>
            </a:r>
            <a:r>
              <a:rPr lang="es-MX" dirty="0" smtClean="0"/>
              <a:t> of </a:t>
            </a:r>
            <a:r>
              <a:rPr lang="es-MX" dirty="0" err="1" smtClean="0"/>
              <a:t>rejecting</a:t>
            </a:r>
            <a:r>
              <a:rPr lang="es-MX" dirty="0" smtClean="0"/>
              <a:t> </a:t>
            </a:r>
            <a:r>
              <a:rPr lang="es-MX" dirty="0" err="1" smtClean="0"/>
              <a:t>the</a:t>
            </a:r>
            <a:r>
              <a:rPr lang="es-MX" dirty="0" smtClean="0"/>
              <a:t> </a:t>
            </a:r>
            <a:r>
              <a:rPr lang="es-MX" dirty="0" err="1" smtClean="0"/>
              <a:t>null</a:t>
            </a:r>
            <a:r>
              <a:rPr lang="es-MX" dirty="0" smtClean="0"/>
              <a:t> </a:t>
            </a:r>
            <a:r>
              <a:rPr lang="es-MX" dirty="0" err="1" smtClean="0"/>
              <a:t>hypothesis</a:t>
            </a:r>
            <a:r>
              <a:rPr lang="es-MX" dirty="0" smtClean="0"/>
              <a:t> </a:t>
            </a:r>
            <a:r>
              <a:rPr lang="es-MX" dirty="0" err="1" smtClean="0"/>
              <a:t>when</a:t>
            </a:r>
            <a:r>
              <a:rPr lang="es-MX" dirty="0" smtClean="0"/>
              <a:t> </a:t>
            </a:r>
            <a:r>
              <a:rPr lang="es-MX" dirty="0" err="1" smtClean="0"/>
              <a:t>it’s</a:t>
            </a:r>
            <a:r>
              <a:rPr lang="es-MX" dirty="0" smtClean="0"/>
              <a:t> </a:t>
            </a:r>
            <a:r>
              <a:rPr lang="es-MX" dirty="0" err="1" smtClean="0"/>
              <a:t>actually</a:t>
            </a:r>
            <a:r>
              <a:rPr lang="es-MX" dirty="0" smtClean="0"/>
              <a:t> true (</a:t>
            </a:r>
            <a:r>
              <a:rPr lang="es-MX" b="1" dirty="0" err="1" smtClean="0"/>
              <a:t>type</a:t>
            </a:r>
            <a:r>
              <a:rPr lang="es-MX" b="1" dirty="0" smtClean="0"/>
              <a:t> I error</a:t>
            </a:r>
            <a:r>
              <a:rPr lang="es-MX" dirty="0" smtClean="0"/>
              <a:t>)</a:t>
            </a:r>
          </a:p>
          <a:p>
            <a:r>
              <a:rPr lang="es-MX" dirty="0" err="1" smtClean="0"/>
              <a:t>Usually</a:t>
            </a:r>
            <a:r>
              <a:rPr lang="es-MX" dirty="0" smtClean="0"/>
              <a:t> </a:t>
            </a:r>
            <a:r>
              <a:rPr lang="es-MX" dirty="0" smtClean="0">
                <a:latin typeface="Symbol" pitchFamily="18" charset="2"/>
              </a:rPr>
              <a:t>a=</a:t>
            </a:r>
            <a:r>
              <a:rPr lang="es-MX" dirty="0" smtClean="0"/>
              <a:t>0.05 </a:t>
            </a:r>
          </a:p>
          <a:p>
            <a:endParaRPr lang="es-MX"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cstate="print"/>
          <a:srcRect/>
          <a:stretch>
            <a:fillRect/>
          </a:stretch>
        </p:blipFill>
        <p:spPr bwMode="auto">
          <a:xfrm>
            <a:off x="611188" y="990600"/>
            <a:ext cx="8035925" cy="4081463"/>
          </a:xfrm>
          <a:prstGeom prst="rect">
            <a:avLst/>
          </a:prstGeom>
          <a:noFill/>
          <a:ln w="9525">
            <a:noFill/>
            <a:miter lim="800000"/>
            <a:headEnd/>
            <a:tailEnd/>
          </a:ln>
        </p:spPr>
      </p:pic>
      <p:sp>
        <p:nvSpPr>
          <p:cNvPr id="7" name="6 Abrir llave"/>
          <p:cNvSpPr/>
          <p:nvPr/>
        </p:nvSpPr>
        <p:spPr>
          <a:xfrm rot="16200000">
            <a:off x="6120607" y="3672681"/>
            <a:ext cx="431800" cy="2808287"/>
          </a:xfrm>
          <a:prstGeom prst="leftBrace">
            <a:avLst/>
          </a:prstGeom>
          <a:ln w="50800">
            <a:solidFill>
              <a:schemeClr val="accent4">
                <a:lumMod val="1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MX"/>
          </a:p>
        </p:txBody>
      </p:sp>
      <p:sp>
        <p:nvSpPr>
          <p:cNvPr id="16388" name="7 CuadroTexto"/>
          <p:cNvSpPr txBox="1">
            <a:spLocks noChangeArrowheads="1"/>
          </p:cNvSpPr>
          <p:nvPr/>
        </p:nvSpPr>
        <p:spPr bwMode="auto">
          <a:xfrm>
            <a:off x="5651500" y="5257800"/>
            <a:ext cx="1512888" cy="584200"/>
          </a:xfrm>
          <a:prstGeom prst="rect">
            <a:avLst/>
          </a:prstGeom>
          <a:noFill/>
          <a:ln w="9525">
            <a:noFill/>
            <a:miter lim="800000"/>
            <a:headEnd/>
            <a:tailEnd/>
          </a:ln>
        </p:spPr>
        <p:txBody>
          <a:bodyPr>
            <a:spAutoFit/>
          </a:bodyPr>
          <a:lstStyle/>
          <a:p>
            <a:r>
              <a:rPr lang="es-MX" sz="3200"/>
              <a:t>Power</a:t>
            </a:r>
          </a:p>
        </p:txBody>
      </p:sp>
      <p:sp>
        <p:nvSpPr>
          <p:cNvPr id="16389" name="4 Título"/>
          <p:cNvSpPr>
            <a:spLocks noGrp="1"/>
          </p:cNvSpPr>
          <p:nvPr>
            <p:ph type="title"/>
          </p:nvPr>
        </p:nvSpPr>
        <p:spPr>
          <a:xfrm>
            <a:off x="468313" y="0"/>
            <a:ext cx="8229600" cy="1143000"/>
          </a:xfrm>
        </p:spPr>
        <p:txBody>
          <a:bodyPr/>
          <a:lstStyle/>
          <a:p>
            <a:r>
              <a:rPr lang="es-MX" smtClean="0"/>
              <a:t>Power and significance of a test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err="1" smtClean="0"/>
              <a:t>Factors</a:t>
            </a:r>
            <a:r>
              <a:rPr lang="es-MX" dirty="0" smtClean="0"/>
              <a:t> </a:t>
            </a:r>
            <a:r>
              <a:rPr lang="es-MX" dirty="0" err="1" smtClean="0"/>
              <a:t>that</a:t>
            </a:r>
            <a:r>
              <a:rPr lang="es-MX" dirty="0" smtClean="0"/>
              <a:t> </a:t>
            </a:r>
            <a:r>
              <a:rPr lang="es-MX" dirty="0" err="1" smtClean="0"/>
              <a:t>influence</a:t>
            </a:r>
            <a:r>
              <a:rPr lang="es-MX" dirty="0" smtClean="0"/>
              <a:t> </a:t>
            </a:r>
            <a:r>
              <a:rPr lang="es-MX" dirty="0" err="1" smtClean="0"/>
              <a:t>power</a:t>
            </a:r>
            <a:r>
              <a:rPr lang="es-MX" dirty="0" smtClean="0"/>
              <a:t>: </a:t>
            </a:r>
            <a:r>
              <a:rPr lang="es-MX" dirty="0" err="1" smtClean="0"/>
              <a:t>Proportion</a:t>
            </a:r>
            <a:r>
              <a:rPr lang="es-MX" dirty="0" smtClean="0"/>
              <a:t> of </a:t>
            </a:r>
            <a:r>
              <a:rPr lang="es-MX" dirty="0" err="1" smtClean="0"/>
              <a:t>treated</a:t>
            </a:r>
            <a:r>
              <a:rPr lang="es-MX" dirty="0" smtClean="0"/>
              <a:t> </a:t>
            </a:r>
            <a:r>
              <a:rPr lang="es-MX" dirty="0" err="1" smtClean="0"/>
              <a:t>subjects</a:t>
            </a:r>
            <a:endParaRPr lang="es-MX" dirty="0"/>
          </a:p>
        </p:txBody>
      </p:sp>
      <p:sp>
        <p:nvSpPr>
          <p:cNvPr id="1029" name="2 Marcador de contenido"/>
          <p:cNvSpPr>
            <a:spLocks noGrp="1"/>
          </p:cNvSpPr>
          <p:nvPr>
            <p:ph idx="1"/>
          </p:nvPr>
        </p:nvSpPr>
        <p:spPr>
          <a:xfrm>
            <a:off x="923925" y="1663700"/>
            <a:ext cx="7762875" cy="3962400"/>
          </a:xfrm>
        </p:spPr>
        <p:txBody>
          <a:bodyPr/>
          <a:lstStyle/>
          <a:p>
            <a:r>
              <a:rPr lang="es-MX" sz="2400" smtClean="0"/>
              <a:t>Remember that in the context of an experimental design we could estimate the impact fitting the model… </a:t>
            </a:r>
          </a:p>
          <a:p>
            <a:endParaRPr lang="es-MX" sz="2400" smtClean="0"/>
          </a:p>
          <a:p>
            <a:r>
              <a:rPr lang="es-MX" sz="2400" smtClean="0"/>
              <a:t>Remember that </a:t>
            </a:r>
            <a:r>
              <a:rPr lang="es-MX" sz="2400" i="1" smtClean="0">
                <a:latin typeface="Symbol" pitchFamily="18" charset="2"/>
              </a:rPr>
              <a:t>b</a:t>
            </a:r>
            <a:r>
              <a:rPr lang="es-MX" sz="2400" baseline="-25000" smtClean="0"/>
              <a:t>1</a:t>
            </a:r>
            <a:r>
              <a:rPr lang="es-MX" sz="2400" smtClean="0"/>
              <a:t> is the programme impact, the variance of its estimate is given by… </a:t>
            </a:r>
          </a:p>
        </p:txBody>
      </p:sp>
      <p:sp>
        <p:nvSpPr>
          <p:cNvPr id="3" name="Rounded Rectangle 2"/>
          <p:cNvSpPr/>
          <p:nvPr/>
        </p:nvSpPr>
        <p:spPr>
          <a:xfrm>
            <a:off x="2667000" y="2667000"/>
            <a:ext cx="2971800" cy="6858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sp>
        <p:nvSpPr>
          <p:cNvPr id="7" name="Rounded Rectangle 6"/>
          <p:cNvSpPr/>
          <p:nvPr/>
        </p:nvSpPr>
        <p:spPr>
          <a:xfrm>
            <a:off x="2895600" y="4267200"/>
            <a:ext cx="3505200" cy="12954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1026" name="Object 3"/>
          <p:cNvGraphicFramePr>
            <a:graphicFrameLocks noChangeAspect="1"/>
          </p:cNvGraphicFramePr>
          <p:nvPr/>
        </p:nvGraphicFramePr>
        <p:xfrm>
          <a:off x="2878138" y="2765425"/>
          <a:ext cx="2736850" cy="587375"/>
        </p:xfrm>
        <a:graphic>
          <a:graphicData uri="http://schemas.openxmlformats.org/presentationml/2006/ole">
            <mc:AlternateContent xmlns:mc="http://schemas.openxmlformats.org/markup-compatibility/2006">
              <mc:Choice xmlns:v="urn:schemas-microsoft-com:vml" Requires="v">
                <p:oleObj spid="_x0000_s1042" name="Ecuación" r:id="rId4" imgW="1066800" imgH="228600" progId="Equation.3">
                  <p:embed/>
                </p:oleObj>
              </mc:Choice>
              <mc:Fallback>
                <p:oleObj name="Ecuación" r:id="rId4" imgW="1066800" imgH="228600" progId="Equation.3">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8138" y="2765425"/>
                        <a:ext cx="2736850" cy="587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4"/>
          <p:cNvGraphicFramePr>
            <a:graphicFrameLocks noChangeAspect="1"/>
          </p:cNvGraphicFramePr>
          <p:nvPr/>
        </p:nvGraphicFramePr>
        <p:xfrm>
          <a:off x="2959100" y="4273550"/>
          <a:ext cx="3289300" cy="1139825"/>
        </p:xfrm>
        <a:graphic>
          <a:graphicData uri="http://schemas.openxmlformats.org/presentationml/2006/ole">
            <mc:AlternateContent xmlns:mc="http://schemas.openxmlformats.org/markup-compatibility/2006">
              <mc:Choice xmlns:v="urn:schemas-microsoft-com:vml" Requires="v">
                <p:oleObj spid="_x0000_s1043" name="Ecuación" r:id="rId6" imgW="1282700" imgH="444500" progId="Equation.3">
                  <p:embed/>
                </p:oleObj>
              </mc:Choice>
              <mc:Fallback>
                <p:oleObj name="Ecuación" r:id="rId6" imgW="1282700" imgH="444500" progId="Equation.3">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59100" y="4273550"/>
                        <a:ext cx="3289300" cy="1139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1" name="1 Título"/>
          <p:cNvSpPr>
            <a:spLocks noGrp="1"/>
          </p:cNvSpPr>
          <p:nvPr>
            <p:ph type="title"/>
          </p:nvPr>
        </p:nvSpPr>
        <p:spPr/>
        <p:txBody>
          <a:bodyPr/>
          <a:lstStyle/>
          <a:p>
            <a:endParaRPr lang="es-MX" smtClean="0"/>
          </a:p>
        </p:txBody>
      </p:sp>
      <p:sp>
        <p:nvSpPr>
          <p:cNvPr id="2052" name="2 Marcador de contenido"/>
          <p:cNvSpPr>
            <a:spLocks noGrp="1"/>
          </p:cNvSpPr>
          <p:nvPr>
            <p:ph idx="1"/>
          </p:nvPr>
        </p:nvSpPr>
        <p:spPr/>
        <p:txBody>
          <a:bodyPr/>
          <a:lstStyle/>
          <a:p>
            <a:endParaRPr lang="es-MX" smtClean="0"/>
          </a:p>
          <a:p>
            <a:endParaRPr lang="es-MX" smtClean="0"/>
          </a:p>
          <a:p>
            <a:endParaRPr lang="es-MX" smtClean="0"/>
          </a:p>
          <a:p>
            <a:r>
              <a:rPr lang="es-MX" smtClean="0"/>
              <a:t>Looking at this equation one can see that the variance of the estimator is at its minimun when half the population is receiving the programme. (Where P is the proportion treated)</a:t>
            </a:r>
          </a:p>
          <a:p>
            <a:pPr lvl="1"/>
            <a:endParaRPr lang="es-MX" smtClean="0"/>
          </a:p>
        </p:txBody>
      </p:sp>
      <p:sp>
        <p:nvSpPr>
          <p:cNvPr id="5" name="Rounded Rectangle 4"/>
          <p:cNvSpPr/>
          <p:nvPr/>
        </p:nvSpPr>
        <p:spPr>
          <a:xfrm>
            <a:off x="2133600" y="1828800"/>
            <a:ext cx="3505200" cy="12954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2050" name="Object 2"/>
          <p:cNvGraphicFramePr>
            <a:graphicFrameLocks noChangeAspect="1"/>
          </p:cNvGraphicFramePr>
          <p:nvPr/>
        </p:nvGraphicFramePr>
        <p:xfrm>
          <a:off x="2120900" y="1844675"/>
          <a:ext cx="3289300" cy="1139825"/>
        </p:xfrm>
        <a:graphic>
          <a:graphicData uri="http://schemas.openxmlformats.org/presentationml/2006/ole">
            <mc:AlternateContent xmlns:mc="http://schemas.openxmlformats.org/markup-compatibility/2006">
              <mc:Choice xmlns:v="urn:schemas-microsoft-com:vml" Requires="v">
                <p:oleObj spid="_x0000_s2058" name="Ecuación" r:id="rId4" imgW="1282700" imgH="444500" progId="Equation.3">
                  <p:embed/>
                </p:oleObj>
              </mc:Choice>
              <mc:Fallback>
                <p:oleObj name="Ecuación" r:id="rId4" imgW="1282700" imgH="4445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0900" y="1844675"/>
                        <a:ext cx="3289300" cy="1139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5" name="3 Título"/>
          <p:cNvSpPr>
            <a:spLocks noGrp="1"/>
          </p:cNvSpPr>
          <p:nvPr>
            <p:ph type="title"/>
          </p:nvPr>
        </p:nvSpPr>
        <p:spPr/>
        <p:txBody>
          <a:bodyPr/>
          <a:lstStyle/>
          <a:p>
            <a:r>
              <a:rPr lang="es-MX" smtClean="0"/>
              <a:t>Effect size</a:t>
            </a:r>
          </a:p>
        </p:txBody>
      </p:sp>
      <p:sp>
        <p:nvSpPr>
          <p:cNvPr id="3076" name="4 Marcador de contenido"/>
          <p:cNvSpPr>
            <a:spLocks noGrp="1"/>
          </p:cNvSpPr>
          <p:nvPr>
            <p:ph idx="1"/>
          </p:nvPr>
        </p:nvSpPr>
        <p:spPr/>
        <p:txBody>
          <a:bodyPr/>
          <a:lstStyle/>
          <a:p>
            <a:r>
              <a:rPr lang="es-MX" smtClean="0"/>
              <a:t>To achieve a power </a:t>
            </a:r>
            <a:r>
              <a:rPr lang="es-MX" smtClean="0">
                <a:latin typeface="Symbol" pitchFamily="18" charset="2"/>
              </a:rPr>
              <a:t>k </a:t>
            </a:r>
            <a:r>
              <a:rPr lang="es-MX" smtClean="0"/>
              <a:t>the effect size should be… </a:t>
            </a:r>
          </a:p>
          <a:p>
            <a:endParaRPr lang="es-MX" smtClean="0"/>
          </a:p>
          <a:p>
            <a:endParaRPr lang="es-MX" smtClean="0"/>
          </a:p>
          <a:p>
            <a:endParaRPr lang="es-MX" smtClean="0"/>
          </a:p>
          <a:p>
            <a:pPr>
              <a:buFont typeface="Wingdings" pitchFamily="2" charset="2"/>
              <a:buNone/>
            </a:pPr>
            <a:endParaRPr lang="es-MX" smtClean="0">
              <a:latin typeface="Symbol" pitchFamily="18" charset="2"/>
            </a:endParaRPr>
          </a:p>
          <a:p>
            <a:pPr>
              <a:buFont typeface="Wingdings" pitchFamily="2" charset="2"/>
              <a:buNone/>
            </a:pPr>
            <a:endParaRPr lang="es-MX" smtClean="0">
              <a:latin typeface="Symbol" pitchFamily="18" charset="2"/>
            </a:endParaRPr>
          </a:p>
        </p:txBody>
      </p:sp>
      <p:sp>
        <p:nvSpPr>
          <p:cNvPr id="5" name="Rounded Rectangle 4"/>
          <p:cNvSpPr/>
          <p:nvPr/>
        </p:nvSpPr>
        <p:spPr>
          <a:xfrm>
            <a:off x="2133600" y="2222500"/>
            <a:ext cx="4114800" cy="12954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3074" name="Object 1"/>
          <p:cNvGraphicFramePr>
            <a:graphicFrameLocks noChangeAspect="1"/>
          </p:cNvGraphicFramePr>
          <p:nvPr/>
        </p:nvGraphicFramePr>
        <p:xfrm>
          <a:off x="2286000" y="2590800"/>
          <a:ext cx="3614738" cy="720725"/>
        </p:xfrm>
        <a:graphic>
          <a:graphicData uri="http://schemas.openxmlformats.org/presentationml/2006/ole">
            <mc:AlternateContent xmlns:mc="http://schemas.openxmlformats.org/markup-compatibility/2006">
              <mc:Choice xmlns:v="urn:schemas-microsoft-com:vml" Requires="v">
                <p:oleObj spid="_x0000_s3082" name="Ecuación" r:id="rId4" imgW="1269449" imgH="241195" progId="Equation.3">
                  <p:embed/>
                </p:oleObj>
              </mc:Choice>
              <mc:Fallback>
                <p:oleObj name="Ecuación" r:id="rId4" imgW="1269449" imgH="241195"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2590800"/>
                        <a:ext cx="3614738"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MEASURE_Eval_slide_template-1">
  <a:themeElements>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m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MEASURE_Eval_slide_template-1">
  <a:themeElements>
    <a:clrScheme name="2_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2_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2_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reuse and blue_corrected" id="{320AFE6D-979A-4513-9F7C-0E76106AB958}" vid="{9757E902-1D03-4E78-812E-0D27B3FA25C2}"/>
    </a:ext>
  </a:extLst>
</a:theme>
</file>

<file path=ppt/theme/theme6.xml><?xml version="1.0" encoding="utf-8"?>
<a:theme xmlns:a="http://schemas.openxmlformats.org/drawingml/2006/main" name="Borde">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Bord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3029</TotalTime>
  <Words>2940</Words>
  <Application>Microsoft Office PowerPoint</Application>
  <PresentationFormat>On-screen Show (4:3)</PresentationFormat>
  <Paragraphs>186</Paragraphs>
  <Slides>28</Slides>
  <Notes>27</Notes>
  <HiddenSlides>0</HiddenSlides>
  <MMClips>0</MMClips>
  <ScaleCrop>false</ScaleCrop>
  <HeadingPairs>
    <vt:vector size="8" baseType="variant">
      <vt:variant>
        <vt:lpstr>Fonts Used</vt:lpstr>
      </vt:variant>
      <vt:variant>
        <vt:i4>13</vt:i4>
      </vt:variant>
      <vt:variant>
        <vt:lpstr>Theme</vt:lpstr>
      </vt:variant>
      <vt:variant>
        <vt:i4>6</vt:i4>
      </vt:variant>
      <vt:variant>
        <vt:lpstr>Embedded OLE Servers</vt:lpstr>
      </vt:variant>
      <vt:variant>
        <vt:i4>1</vt:i4>
      </vt:variant>
      <vt:variant>
        <vt:lpstr>Slide Titles</vt:lpstr>
      </vt:variant>
      <vt:variant>
        <vt:i4>28</vt:i4>
      </vt:variant>
    </vt:vector>
  </HeadingPairs>
  <TitlesOfParts>
    <vt:vector size="48" baseType="lpstr">
      <vt:lpstr>MS PGothic</vt:lpstr>
      <vt:lpstr>MS PGothic</vt:lpstr>
      <vt:lpstr>ヒラギノ角ゴ Pro W3</vt:lpstr>
      <vt:lpstr>Arial</vt:lpstr>
      <vt:lpstr>Calibri</vt:lpstr>
      <vt:lpstr>Century Gothic</vt:lpstr>
      <vt:lpstr>Futura Lt BT</vt:lpstr>
      <vt:lpstr>Futura LT Pro Book</vt:lpstr>
      <vt:lpstr>Garamond</vt:lpstr>
      <vt:lpstr>Gill Sans MT</vt:lpstr>
      <vt:lpstr>Symbol</vt:lpstr>
      <vt:lpstr>Times New Roman</vt:lpstr>
      <vt:lpstr>Wingdings</vt:lpstr>
      <vt:lpstr>MEASURE_Eval_slide_template-1</vt:lpstr>
      <vt:lpstr>Theme1</vt:lpstr>
      <vt:lpstr>2_MEASURE_Eval_slide_template-1</vt:lpstr>
      <vt:lpstr>Custom Design</vt:lpstr>
      <vt:lpstr>Office Theme</vt:lpstr>
      <vt:lpstr>Borde</vt:lpstr>
      <vt:lpstr>Ecuación</vt:lpstr>
      <vt:lpstr>PowerPoint Presentation</vt:lpstr>
      <vt:lpstr>PowerPoint Presentation</vt:lpstr>
      <vt:lpstr>What is statistical power?</vt:lpstr>
      <vt:lpstr>Factors that influence power</vt:lpstr>
      <vt:lpstr>Factors that influence power: significance</vt:lpstr>
      <vt:lpstr>Power and significance of a test</vt:lpstr>
      <vt:lpstr>Factors that influence power: Proportion of treated subjects</vt:lpstr>
      <vt:lpstr>PowerPoint Presentation</vt:lpstr>
      <vt:lpstr>Effect size</vt:lpstr>
      <vt:lpstr>Effect size</vt:lpstr>
      <vt:lpstr>Proportion of treated</vt:lpstr>
      <vt:lpstr>Proportion of treated</vt:lpstr>
      <vt:lpstr>Special Situations</vt:lpstr>
      <vt:lpstr>Imperfect compliance</vt:lpstr>
      <vt:lpstr>Power and sample size: what we need to know</vt:lpstr>
      <vt:lpstr>Analytical Issues: Control for Covariates</vt:lpstr>
      <vt:lpstr>Analytical Issues: Control for Covariates</vt:lpstr>
      <vt:lpstr>Analytical Issues: Stratification</vt:lpstr>
      <vt:lpstr>Other Practical Issues</vt:lpstr>
      <vt:lpstr>Cross-cutting designs</vt:lpstr>
      <vt:lpstr>Baseline surveys</vt:lpstr>
      <vt:lpstr>Use of administrative data</vt:lpstr>
      <vt:lpstr>More analytical Issues</vt:lpstr>
      <vt:lpstr>Attrition</vt:lpstr>
      <vt:lpstr>Attrition</vt:lpstr>
      <vt:lpstr>Heterogeneous impacts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Monitoring and Evaluation</dc:title>
  <dc:creator>hp</dc:creator>
  <cp:lastModifiedBy>Hoover, Donald Wayne</cp:lastModifiedBy>
  <cp:revision>114</cp:revision>
  <dcterms:created xsi:type="dcterms:W3CDTF">2012-07-20T14:27:01Z</dcterms:created>
  <dcterms:modified xsi:type="dcterms:W3CDTF">2017-04-06T00:55:03Z</dcterms:modified>
</cp:coreProperties>
</file>