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991" r:id="rId5"/>
    <p:sldMasterId id="2147484003" r:id="rId6"/>
    <p:sldMasterId id="2147484015" r:id="rId7"/>
    <p:sldMasterId id="2147484027" r:id="rId8"/>
    <p:sldMasterId id="2147484309" r:id="rId9"/>
    <p:sldMasterId id="2147484323" r:id="rId10"/>
  </p:sldMasterIdLst>
  <p:notesMasterIdLst>
    <p:notesMasterId r:id="rId43"/>
  </p:notesMasterIdLst>
  <p:sldIdLst>
    <p:sldId id="344" r:id="rId11"/>
    <p:sldId id="286" r:id="rId12"/>
    <p:sldId id="287" r:id="rId13"/>
    <p:sldId id="317" r:id="rId14"/>
    <p:sldId id="318" r:id="rId15"/>
    <p:sldId id="319" r:id="rId16"/>
    <p:sldId id="292" r:id="rId17"/>
    <p:sldId id="293" r:id="rId18"/>
    <p:sldId id="294" r:id="rId19"/>
    <p:sldId id="295" r:id="rId20"/>
    <p:sldId id="320" r:id="rId21"/>
    <p:sldId id="321" r:id="rId22"/>
    <p:sldId id="322" r:id="rId23"/>
    <p:sldId id="323" r:id="rId24"/>
    <p:sldId id="324" r:id="rId25"/>
    <p:sldId id="325" r:id="rId26"/>
    <p:sldId id="302" r:id="rId27"/>
    <p:sldId id="303" r:id="rId28"/>
    <p:sldId id="326" r:id="rId29"/>
    <p:sldId id="327" r:id="rId30"/>
    <p:sldId id="328" r:id="rId31"/>
    <p:sldId id="329" r:id="rId32"/>
    <p:sldId id="330" r:id="rId33"/>
    <p:sldId id="309" r:id="rId34"/>
    <p:sldId id="337" r:id="rId35"/>
    <p:sldId id="338" r:id="rId36"/>
    <p:sldId id="339" r:id="rId37"/>
    <p:sldId id="340" r:id="rId38"/>
    <p:sldId id="341" r:id="rId39"/>
    <p:sldId id="342" r:id="rId40"/>
    <p:sldId id="316" r:id="rId41"/>
    <p:sldId id="343"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0249" autoAdjust="0"/>
  </p:normalViewPr>
  <p:slideViewPr>
    <p:cSldViewPr>
      <p:cViewPr varScale="1">
        <p:scale>
          <a:sx n="67" d="100"/>
          <a:sy n="67" d="100"/>
        </p:scale>
        <p:origin x="1834" y="53"/>
      </p:cViewPr>
      <p:guideLst>
        <p:guide orient="horz" pos="2160"/>
        <p:guide pos="2880"/>
      </p:guideLst>
    </p:cSldViewPr>
  </p:slideViewPr>
  <p:outlineViewPr>
    <p:cViewPr>
      <p:scale>
        <a:sx n="33" d="100"/>
        <a:sy n="33" d="100"/>
      </p:scale>
      <p:origin x="0" y="215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911B9AF-CBCF-48C1-8136-99132220669E}" type="datetimeFigureOut">
              <a:rPr lang="en-US"/>
              <a:pPr>
                <a:defRPr/>
              </a:pPr>
              <a:t>4/5/2017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C39546C-AB3E-46A7-90D7-D63C25FAE98D}" type="slidenum">
              <a:rPr lang="en-US"/>
              <a:pPr>
                <a:defRPr/>
              </a:pPr>
              <a:t>‹#›</a:t>
            </a:fld>
            <a:endParaRPr lang="en-US"/>
          </a:p>
        </p:txBody>
      </p:sp>
    </p:spTree>
    <p:extLst>
      <p:ext uri="{BB962C8B-B14F-4D97-AF65-F5344CB8AC3E}">
        <p14:creationId xmlns:p14="http://schemas.microsoft.com/office/powerpoint/2010/main" val="30464758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419" dirty="0" err="1" smtClean="0"/>
              <a:t>Our</a:t>
            </a:r>
            <a:r>
              <a:rPr lang="es-419" dirty="0" smtClean="0"/>
              <a:t> </a:t>
            </a:r>
            <a:r>
              <a:rPr lang="es-419" dirty="0" err="1" smtClean="0"/>
              <a:t>last</a:t>
            </a:r>
            <a:r>
              <a:rPr lang="es-419" dirty="0" smtClean="0"/>
              <a:t> </a:t>
            </a:r>
            <a:r>
              <a:rPr lang="es-419" dirty="0" err="1" smtClean="0"/>
              <a:t>evaluation</a:t>
            </a:r>
            <a:r>
              <a:rPr lang="es-419" baseline="0" dirty="0" smtClean="0"/>
              <a:t> </a:t>
            </a:r>
            <a:r>
              <a:rPr lang="es-419" baseline="0" dirty="0" err="1" smtClean="0"/>
              <a:t>design</a:t>
            </a:r>
            <a:r>
              <a:rPr lang="es-419" baseline="0" dirty="0" smtClean="0"/>
              <a:t> </a:t>
            </a:r>
            <a:r>
              <a:rPr lang="es-419" baseline="0" dirty="0" err="1" smtClean="0"/>
              <a:t>is</a:t>
            </a:r>
            <a:r>
              <a:rPr lang="es-419" baseline="0" dirty="0" smtClean="0"/>
              <a:t> </a:t>
            </a:r>
            <a:r>
              <a:rPr lang="es-419" baseline="0" dirty="0" err="1" smtClean="0"/>
              <a:t>somewhat</a:t>
            </a:r>
            <a:r>
              <a:rPr lang="es-419" baseline="0" dirty="0" smtClean="0"/>
              <a:t> </a:t>
            </a:r>
            <a:r>
              <a:rPr lang="es-419" baseline="0" dirty="0" err="1" smtClean="0"/>
              <a:t>special</a:t>
            </a:r>
            <a:r>
              <a:rPr lang="es-419" baseline="0" dirty="0" smtClean="0"/>
              <a:t> as </a:t>
            </a:r>
            <a:r>
              <a:rPr lang="es-419" baseline="0" dirty="0" err="1" smtClean="0"/>
              <a:t>it</a:t>
            </a:r>
            <a:r>
              <a:rPr lang="es-419" baseline="0" dirty="0" smtClean="0"/>
              <a:t> </a:t>
            </a:r>
            <a:r>
              <a:rPr lang="es-419" baseline="0" dirty="0" err="1" smtClean="0"/>
              <a:t>works</a:t>
            </a:r>
            <a:r>
              <a:rPr lang="es-419" baseline="0" dirty="0" smtClean="0"/>
              <a:t> </a:t>
            </a:r>
            <a:r>
              <a:rPr lang="es-419" baseline="0" dirty="0" err="1" smtClean="0"/>
              <a:t>only</a:t>
            </a:r>
            <a:r>
              <a:rPr lang="es-419" baseline="0" dirty="0" smtClean="0"/>
              <a:t> in a particular set of </a:t>
            </a:r>
            <a:r>
              <a:rPr lang="es-419" baseline="0" dirty="0" err="1" smtClean="0"/>
              <a:t>programs</a:t>
            </a:r>
            <a:r>
              <a:rPr lang="es-419" baseline="0" dirty="0" smtClean="0"/>
              <a:t>, </a:t>
            </a:r>
            <a:r>
              <a:rPr lang="es-419" baseline="0" dirty="0" err="1" smtClean="0"/>
              <a:t>but</a:t>
            </a:r>
            <a:r>
              <a:rPr lang="es-419" baseline="0" dirty="0" smtClean="0"/>
              <a:t> in </a:t>
            </a:r>
            <a:r>
              <a:rPr lang="es-419" baseline="0" dirty="0" err="1" smtClean="0"/>
              <a:t>thse</a:t>
            </a:r>
            <a:r>
              <a:rPr lang="es-419" baseline="0" dirty="0" smtClean="0"/>
              <a:t> cases </a:t>
            </a:r>
            <a:r>
              <a:rPr lang="es-419" baseline="0" dirty="0" err="1" smtClean="0"/>
              <a:t>it</a:t>
            </a:r>
            <a:r>
              <a:rPr lang="es-419" baseline="0" dirty="0" smtClean="0"/>
              <a:t> </a:t>
            </a:r>
            <a:r>
              <a:rPr lang="es-419" baseline="0" dirty="0" err="1" smtClean="0"/>
              <a:t>might</a:t>
            </a:r>
            <a:r>
              <a:rPr lang="es-419" baseline="0" dirty="0" smtClean="0"/>
              <a:t> be </a:t>
            </a:r>
            <a:r>
              <a:rPr lang="es-419" baseline="0" dirty="0" err="1" smtClean="0"/>
              <a:t>very</a:t>
            </a:r>
            <a:r>
              <a:rPr lang="es-419" baseline="0" dirty="0" smtClean="0"/>
              <a:t> </a:t>
            </a:r>
            <a:r>
              <a:rPr lang="es-419" baseline="0" dirty="0" err="1" smtClean="0"/>
              <a:t>seful</a:t>
            </a:r>
            <a:r>
              <a:rPr lang="es-419" baseline="0" dirty="0" smtClean="0"/>
              <a:t>, </a:t>
            </a:r>
            <a:r>
              <a:rPr lang="es-419" baseline="0" dirty="0" err="1" smtClean="0"/>
              <a:t>particularly</a:t>
            </a:r>
            <a:r>
              <a:rPr lang="es-419" baseline="0" dirty="0" smtClean="0"/>
              <a:t> in </a:t>
            </a:r>
            <a:r>
              <a:rPr lang="es-419" baseline="0" dirty="0" err="1" smtClean="0"/>
              <a:t>settings</a:t>
            </a:r>
            <a:r>
              <a:rPr lang="es-419" baseline="0" dirty="0" smtClean="0"/>
              <a:t> </a:t>
            </a:r>
            <a:r>
              <a:rPr lang="es-419" baseline="0" dirty="0" err="1" smtClean="0"/>
              <a:t>when</a:t>
            </a:r>
            <a:r>
              <a:rPr lang="es-419" baseline="0" dirty="0" smtClean="0"/>
              <a:t> control </a:t>
            </a:r>
            <a:r>
              <a:rPr lang="es-419" baseline="0" dirty="0" err="1" smtClean="0"/>
              <a:t>groups</a:t>
            </a:r>
            <a:r>
              <a:rPr lang="es-419" baseline="0" dirty="0" smtClean="0"/>
              <a:t> are </a:t>
            </a:r>
            <a:r>
              <a:rPr lang="es-419" baseline="0" dirty="0" err="1" smtClean="0"/>
              <a:t>not</a:t>
            </a:r>
            <a:r>
              <a:rPr lang="es-419" baseline="0" dirty="0" smtClean="0"/>
              <a:t> </a:t>
            </a:r>
            <a:r>
              <a:rPr lang="es-419" baseline="0" dirty="0" err="1" smtClean="0"/>
              <a:t>available</a:t>
            </a:r>
            <a:r>
              <a:rPr lang="es-419" baseline="0" dirty="0" smtClean="0"/>
              <a:t>. </a:t>
            </a:r>
            <a:r>
              <a:rPr lang="es-419" baseline="0" dirty="0" err="1" smtClean="0"/>
              <a:t>Let’s</a:t>
            </a:r>
            <a:r>
              <a:rPr lang="es-419" baseline="0" dirty="0" smtClean="0"/>
              <a:t> </a:t>
            </a:r>
            <a:r>
              <a:rPr lang="es-419" baseline="0" dirty="0" err="1" smtClean="0"/>
              <a:t>see</a:t>
            </a:r>
            <a:r>
              <a:rPr lang="es-419" baseline="0" dirty="0" smtClean="0"/>
              <a:t> </a:t>
            </a:r>
            <a:r>
              <a:rPr lang="es-419" baseline="0" dirty="0" err="1" smtClean="0"/>
              <a:t>what</a:t>
            </a:r>
            <a:r>
              <a:rPr lang="es-419" baseline="0" dirty="0" smtClean="0"/>
              <a:t> </a:t>
            </a:r>
            <a:r>
              <a:rPr lang="es-419" baseline="0" dirty="0" err="1" smtClean="0"/>
              <a:t>it</a:t>
            </a:r>
            <a:r>
              <a:rPr lang="es-419" baseline="0" dirty="0" smtClean="0"/>
              <a:t> </a:t>
            </a:r>
            <a:r>
              <a:rPr lang="es-419" baseline="0" dirty="0" err="1" smtClean="0"/>
              <a:t>is</a:t>
            </a:r>
            <a:r>
              <a:rPr lang="es-419" baseline="0" dirty="0" smtClean="0"/>
              <a:t> </a:t>
            </a:r>
            <a:r>
              <a:rPr lang="es-419" baseline="0" dirty="0" err="1" smtClean="0"/>
              <a:t>about</a:t>
            </a:r>
            <a:r>
              <a:rPr lang="es-419" baseline="0" dirty="0" smtClean="0"/>
              <a:t>.</a:t>
            </a:r>
            <a:endParaRPr lang="en-US" dirty="0" smtClean="0"/>
          </a:p>
        </p:txBody>
      </p:sp>
    </p:spTree>
    <p:extLst>
      <p:ext uri="{BB962C8B-B14F-4D97-AF65-F5344CB8AC3E}">
        <p14:creationId xmlns:p14="http://schemas.microsoft.com/office/powerpoint/2010/main" val="13743808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Going back to our original example… those belo the threshold are deemed eligible. Please remember that this is NOTdone by the evaluator but this happens</a:t>
            </a:r>
            <a:r>
              <a:rPr lang="es-419" baseline="0" dirty="0" smtClean="0"/>
              <a:t> because that’s the way the program is actually implemented.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11</a:t>
            </a:fld>
            <a:endParaRPr lang="en-US"/>
          </a:p>
        </p:txBody>
      </p:sp>
    </p:spTree>
    <p:extLst>
      <p:ext uri="{BB962C8B-B14F-4D97-AF65-F5344CB8AC3E}">
        <p14:creationId xmlns:p14="http://schemas.microsoft.com/office/powerpoint/2010/main" val="2784936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If we fit the least squares</a:t>
            </a:r>
            <a:r>
              <a:rPr lang="es-419" baseline="0" dirty="0" smtClean="0"/>
              <a:t> line, we can see that there is a clear naturally occurring linear relationship betweent the score and the outcome.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13</a:t>
            </a:fld>
            <a:endParaRPr lang="en-US"/>
          </a:p>
        </p:txBody>
      </p:sp>
    </p:spTree>
    <p:extLst>
      <p:ext uri="{BB962C8B-B14F-4D97-AF65-F5344CB8AC3E}">
        <p14:creationId xmlns:p14="http://schemas.microsoft.com/office/powerpoint/2010/main" val="3869998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After the implementation fo the program, those</a:t>
            </a:r>
            <a:r>
              <a:rPr lang="es-419" baseline="0" dirty="0" smtClean="0"/>
              <a:t> who received the treatment move up in the outcome scale.. </a:t>
            </a:r>
            <a:r>
              <a:rPr lang="en-US" baseline="0" dirty="0" smtClean="0"/>
              <a:t>W</a:t>
            </a:r>
            <a:r>
              <a:rPr lang="es-419" baseline="0" dirty="0" smtClean="0"/>
              <a:t>e now have two lines, which differ in the intercept. </a:t>
            </a:r>
            <a:r>
              <a:rPr lang="es-419" baseline="0" smtClean="0"/>
              <a:t>For those not treated, the intercept is b0, for the treated the intercept is b1… b1 is the RDD estimate.</a:t>
            </a:r>
            <a:endParaRPr lang="en-US"/>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14</a:t>
            </a:fld>
            <a:endParaRPr lang="en-US"/>
          </a:p>
        </p:txBody>
      </p:sp>
    </p:spTree>
    <p:extLst>
      <p:ext uri="{BB962C8B-B14F-4D97-AF65-F5344CB8AC3E}">
        <p14:creationId xmlns:p14="http://schemas.microsoft.com/office/powerpoint/2010/main" val="587055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Let’s look closely…</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15</a:t>
            </a:fld>
            <a:endParaRPr lang="en-US"/>
          </a:p>
        </p:txBody>
      </p:sp>
    </p:spTree>
    <p:extLst>
      <p:ext uri="{BB962C8B-B14F-4D97-AF65-F5344CB8AC3E}">
        <p14:creationId xmlns:p14="http://schemas.microsoft.com/office/powerpoint/2010/main" val="1667686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smtClean="0"/>
              <a:t>You can see there is a </a:t>
            </a:r>
            <a:r>
              <a:rPr lang="es-419" u="sng" smtClean="0"/>
              <a:t>discontinuity </a:t>
            </a:r>
            <a:r>
              <a:rPr lang="es-419" u="none" smtClean="0"/>
              <a:t>right at the threshold, which is</a:t>
            </a:r>
            <a:r>
              <a:rPr lang="es-419" u="none" baseline="0" smtClean="0"/>
              <a:t> captured by our b1 estimate.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16</a:t>
            </a:fld>
            <a:endParaRPr lang="en-US"/>
          </a:p>
        </p:txBody>
      </p:sp>
    </p:spTree>
    <p:extLst>
      <p:ext uri="{BB962C8B-B14F-4D97-AF65-F5344CB8AC3E}">
        <p14:creationId xmlns:p14="http://schemas.microsoft.com/office/powerpoint/2010/main" val="1537317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Fitting the model</a:t>
            </a:r>
            <a:r>
              <a:rPr lang="es-419" baseline="0" dirty="0" smtClean="0"/>
              <a:t> in the whole sample to get b1 is considered too risky as it is crucial to get the correct functional form, the chance that the function is too complicated is directly proportional to the range of the score that is included in the calculation. In other words, the chance thhat the functional form is too complicated is smaller if we look very close to the threshold. Choosing an incorrect functional form can have dire consequences in terms of bias , as we’ll see later.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17</a:t>
            </a:fld>
            <a:endParaRPr lang="en-US"/>
          </a:p>
        </p:txBody>
      </p:sp>
    </p:spTree>
    <p:extLst>
      <p:ext uri="{BB962C8B-B14F-4D97-AF65-F5344CB8AC3E}">
        <p14:creationId xmlns:p14="http://schemas.microsoft.com/office/powerpoint/2010/main" val="3217666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There are actually two</a:t>
            </a:r>
            <a:r>
              <a:rPr lang="es-419" baseline="0" dirty="0" smtClean="0"/>
              <a:t> ways to estimate the impact using RDD, one is using the window around the thresold approach, which is the most common and straightforward. The other approach is using weights that decrease proprtionally to the distance from the threshold, but in this case there is the problem of how to define weights. Windows can be defined based on “expert knowledge” or accoring to statistical criteria.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18</a:t>
            </a:fld>
            <a:endParaRPr lang="en-US"/>
          </a:p>
        </p:txBody>
      </p:sp>
    </p:spTree>
    <p:extLst>
      <p:ext uri="{BB962C8B-B14F-4D97-AF65-F5344CB8AC3E}">
        <p14:creationId xmlns:p14="http://schemas.microsoft.com/office/powerpoint/2010/main" val="1056963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Going back to our</a:t>
            </a:r>
            <a:r>
              <a:rPr lang="es-419" baseline="0" dirty="0" smtClean="0"/>
              <a:t> original example, imagine we select a window of 0.5 units from the threshold.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19</a:t>
            </a:fld>
            <a:endParaRPr lang="en-US"/>
          </a:p>
        </p:txBody>
      </p:sp>
    </p:spTree>
    <p:extLst>
      <p:ext uri="{BB962C8B-B14F-4D97-AF65-F5344CB8AC3E}">
        <p14:creationId xmlns:p14="http://schemas.microsoft.com/office/powerpoint/2010/main" val="934655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We can apply the described</a:t>
            </a:r>
            <a:r>
              <a:rPr lang="es-419" baseline="0" dirty="0" smtClean="0"/>
              <a:t> strategy to the data points within the window.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21</a:t>
            </a:fld>
            <a:endParaRPr lang="en-US"/>
          </a:p>
        </p:txBody>
      </p:sp>
    </p:spTree>
    <p:extLst>
      <p:ext uri="{BB962C8B-B14F-4D97-AF65-F5344CB8AC3E}">
        <p14:creationId xmlns:p14="http://schemas.microsoft.com/office/powerpoint/2010/main" val="2347754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Zooming in near the discontinuity… the impact estimate is</a:t>
            </a:r>
            <a:r>
              <a:rPr lang="es-419" baseline="0" dirty="0" smtClean="0"/>
              <a:t> the difference between both lines at the discontinuity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22</a:t>
            </a:fld>
            <a:endParaRPr lang="en-US"/>
          </a:p>
        </p:txBody>
      </p:sp>
    </p:spTree>
    <p:extLst>
      <p:ext uri="{BB962C8B-B14F-4D97-AF65-F5344CB8AC3E}">
        <p14:creationId xmlns:p14="http://schemas.microsoft.com/office/powerpoint/2010/main" val="3764479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F41CB61-2ED4-4256-A1C2-1D50B101A656}" type="slidenum">
              <a:rPr lang="en-GB"/>
              <a:pPr>
                <a:defRPr/>
              </a:pPr>
              <a:t>2</a:t>
            </a:fld>
            <a:endParaRPr lang="en-GB"/>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6"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s-419" dirty="0" smtClean="0"/>
              <a:t>On</a:t>
            </a:r>
            <a:r>
              <a:rPr lang="es-419" baseline="0" dirty="0" smtClean="0"/>
              <a:t> occasions, something like getting a scholarship, getting admitted at a school, getting a credit in a bank; all happen depending on reaching certain threshold in a continuous score. Whenever that occasion arises, it is potentially a good candidate to be analyzed by RDA. </a:t>
            </a:r>
            <a:endParaRPr lang="es-MX"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23</a:t>
            </a:fld>
            <a:endParaRPr lang="en-US"/>
          </a:p>
        </p:txBody>
      </p:sp>
    </p:spTree>
    <p:extLst>
      <p:ext uri="{BB962C8B-B14F-4D97-AF65-F5344CB8AC3E}">
        <p14:creationId xmlns:p14="http://schemas.microsoft.com/office/powerpoint/2010/main" val="356574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5235"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Now</a:t>
            </a:r>
            <a:r>
              <a:rPr lang="es-419" baseline="0" dirty="0" smtClean="0"/>
              <a:t> let’s see why RDD would NOT work correctly…</a:t>
            </a:r>
            <a:endParaRPr lang="es-MX" dirty="0" smtClean="0"/>
          </a:p>
        </p:txBody>
      </p:sp>
      <p:sp>
        <p:nvSpPr>
          <p:cNvPr id="4" name="3 Marcador de número de diapositiva"/>
          <p:cNvSpPr>
            <a:spLocks noGrp="1"/>
          </p:cNvSpPr>
          <p:nvPr>
            <p:ph type="sldNum" sz="quarter" idx="5"/>
          </p:nvPr>
        </p:nvSpPr>
        <p:spPr/>
        <p:txBody>
          <a:bodyPr/>
          <a:lstStyle/>
          <a:p>
            <a:pPr>
              <a:defRPr/>
            </a:pPr>
            <a:fld id="{BD0E1790-ACC5-47D5-A164-32FFBF9DB733}" type="slidenum">
              <a:rPr lang="es-MX" smtClean="0"/>
              <a:pPr>
                <a:defRPr/>
              </a:pPr>
              <a:t>24</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t>G</a:t>
            </a:r>
            <a:r>
              <a:rPr lang="es-419" dirty="0" smtClean="0"/>
              <a:t>oing back to our example… imagine the following scenario…</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25</a:t>
            </a:fld>
            <a:endParaRPr lang="en-US"/>
          </a:p>
        </p:txBody>
      </p:sp>
    </p:spTree>
    <p:extLst>
      <p:ext uri="{BB962C8B-B14F-4D97-AF65-F5344CB8AC3E}">
        <p14:creationId xmlns:p14="http://schemas.microsoft.com/office/powerpoint/2010/main" val="3757785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6259" name="2 Marcador de notas"/>
          <p:cNvSpPr>
            <a:spLocks noGrp="1"/>
          </p:cNvSpPr>
          <p:nvPr>
            <p:ph type="body" idx="1"/>
          </p:nvPr>
        </p:nvSpPr>
        <p:spPr bwMode="auto">
          <a:noFill/>
        </p:spPr>
        <p:txBody>
          <a:bodyPr wrap="square" numCol="1" anchor="t" anchorCtr="0" compatLnSpc="1">
            <a:prstTxWarp prst="textNoShape">
              <a:avLst/>
            </a:prstTxWarp>
          </a:bodyPr>
          <a:lstStyle/>
          <a:p>
            <a:r>
              <a:rPr lang="es-419" dirty="0" smtClean="0"/>
              <a:t>What happened here?</a:t>
            </a:r>
            <a:r>
              <a:rPr lang="es-419" baseline="0" dirty="0" smtClean="0"/>
              <a:t> You can see now that there was a </a:t>
            </a:r>
            <a:r>
              <a:rPr lang="es-419" b="1" u="sng" baseline="0" dirty="0" smtClean="0"/>
              <a:t>heterogeneous effect</a:t>
            </a:r>
            <a:r>
              <a:rPr lang="es-419" baseline="0" dirty="0" smtClean="0"/>
              <a:t>: the “poorest of the poor” had a large positive impact, whereas those near the discontinuity had only a modest positive impact. If we only look at those units near the discontinuity we will underestimate the true impact. </a:t>
            </a:r>
            <a:endParaRPr lang="es-MX" dirty="0" smtClean="0"/>
          </a:p>
        </p:txBody>
      </p:sp>
      <p:sp>
        <p:nvSpPr>
          <p:cNvPr id="4" name="3 Marcador de número de diapositiva"/>
          <p:cNvSpPr>
            <a:spLocks noGrp="1"/>
          </p:cNvSpPr>
          <p:nvPr>
            <p:ph type="sldNum" sz="quarter" idx="5"/>
          </p:nvPr>
        </p:nvSpPr>
        <p:spPr/>
        <p:txBody>
          <a:bodyPr/>
          <a:lstStyle/>
          <a:p>
            <a:pPr>
              <a:defRPr/>
            </a:pPr>
            <a:fld id="{CF82B159-9CB5-471A-A81B-E7CC6A8D87FA}" type="slidenum">
              <a:rPr lang="es-MX" smtClean="0">
                <a:solidFill>
                  <a:prstClr val="black"/>
                </a:solidFill>
              </a:rPr>
              <a:pPr>
                <a:defRPr/>
              </a:pPr>
              <a:t>26</a:t>
            </a:fld>
            <a:endParaRPr lang="es-MX">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27</a:t>
            </a:fld>
            <a:endParaRPr lang="en-US"/>
          </a:p>
        </p:txBody>
      </p:sp>
    </p:spTree>
    <p:extLst>
      <p:ext uri="{BB962C8B-B14F-4D97-AF65-F5344CB8AC3E}">
        <p14:creationId xmlns:p14="http://schemas.microsoft.com/office/powerpoint/2010/main" val="1532928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One</a:t>
            </a:r>
            <a:r>
              <a:rPr lang="es-419" baseline="0" dirty="0" smtClean="0"/>
              <a:t> other very important problem for RDD is when the underlying function is misspecified. Let’s look at a hypothetical sitution in which the TRUE underlying functional form is a curve…</a:t>
            </a:r>
          </a:p>
          <a:p>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28</a:t>
            </a:fld>
            <a:endParaRPr lang="en-US"/>
          </a:p>
        </p:txBody>
      </p:sp>
    </p:spTree>
    <p:extLst>
      <p:ext uri="{BB962C8B-B14F-4D97-AF65-F5344CB8AC3E}">
        <p14:creationId xmlns:p14="http://schemas.microsoft.com/office/powerpoint/2010/main" val="4117612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If we fit a</a:t>
            </a:r>
            <a:r>
              <a:rPr lang="es-419" baseline="0" dirty="0" smtClean="0"/>
              <a:t> “regular” simple model to this data, we will se a false “discontinuity” ath the threshold which is nothing but an artifact induced by the model misspecification.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29</a:t>
            </a:fld>
            <a:endParaRPr lang="en-US"/>
          </a:p>
        </p:txBody>
      </p:sp>
    </p:spTree>
    <p:extLst>
      <p:ext uri="{BB962C8B-B14F-4D97-AF65-F5344CB8AC3E}">
        <p14:creationId xmlns:p14="http://schemas.microsoft.com/office/powerpoint/2010/main" val="802678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Some might try to let the slopes of the linear functions at both sides of the thresholds vary, by introducing</a:t>
            </a:r>
            <a:r>
              <a:rPr lang="es-419" baseline="0" dirty="0" smtClean="0"/>
              <a:t> an interaction between the score and the treatment dummy variable,</a:t>
            </a:r>
            <a:r>
              <a:rPr lang="es-419" dirty="0" smtClean="0"/>
              <a:t> in order to minimize the bias, but we see</a:t>
            </a:r>
            <a:r>
              <a:rPr lang="es-419" baseline="0" dirty="0" smtClean="0"/>
              <a:t> that the problem does not entirely disappear. The only thing than can help us here is to specifiy the correct functional form. A practical advice is: try to model polynomials of the score starting with a high degree, look at the highest degree coefficient checking or significance, if insignificant remove said term and check the immediatley lower degree term..and repeat until reaching a statistically significant coefficient or reaching a 1st order polynomial (which corresponds to a linear model).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30</a:t>
            </a:fld>
            <a:endParaRPr lang="en-US"/>
          </a:p>
        </p:txBody>
      </p:sp>
    </p:spTree>
    <p:extLst>
      <p:ext uri="{BB962C8B-B14F-4D97-AF65-F5344CB8AC3E}">
        <p14:creationId xmlns:p14="http://schemas.microsoft.com/office/powerpoint/2010/main" val="1815201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 as a final comment, fuzzy designs of RDD combine instrumental variables with the methods we described in this presentation. In that case the instrument is the dummy variable for being above or</a:t>
            </a:r>
            <a:r>
              <a:rPr lang="es-419" baseline="0" dirty="0" smtClean="0"/>
              <a:t> below </a:t>
            </a:r>
            <a:r>
              <a:rPr lang="es-419" baseline="0" smtClean="0"/>
              <a:t>the threshold, and the instrumented variable is the actual treatment status.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31</a:t>
            </a:fld>
            <a:endParaRPr lang="en-US"/>
          </a:p>
        </p:txBody>
      </p:sp>
    </p:spTree>
    <p:extLst>
      <p:ext uri="{BB962C8B-B14F-4D97-AF65-F5344CB8AC3E}">
        <p14:creationId xmlns:p14="http://schemas.microsoft.com/office/powerpoint/2010/main" val="4089029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644084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2BF4099-227A-4E58-93EE-CB47399B7B30}" type="slidenum">
              <a:rPr lang="en-GB"/>
              <a:pPr>
                <a:defRPr/>
              </a:pPr>
              <a:t>3</a:t>
            </a:fld>
            <a:endParaRPr lang="en-GB"/>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40"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s-419" dirty="0" smtClean="0"/>
              <a:t>One if the key things here is that the Score</a:t>
            </a:r>
            <a:r>
              <a:rPr lang="es-419" baseline="0" dirty="0" smtClean="0"/>
              <a:t> ariable has to be OBSERVED. Another key thing is that in this cases assignment to treatment is completey deterministic, HOWEVER it can be as good as random in an interesting way. </a:t>
            </a:r>
            <a:endParaRPr lang="es-MX"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Suppose this graph represents the relationship between</a:t>
            </a:r>
            <a:r>
              <a:rPr lang="es-419" baseline="0" dirty="0" smtClean="0"/>
              <a:t> a continuous variable (such as income), and a “desirable” outcome (think of nutrition status). When people are making more money they tend to have better nutrition in average. This is the natural state of affairs, in the absence of interventions.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4</a:t>
            </a:fld>
            <a:endParaRPr lang="en-US"/>
          </a:p>
        </p:txBody>
      </p:sp>
    </p:spTree>
    <p:extLst>
      <p:ext uri="{BB962C8B-B14F-4D97-AF65-F5344CB8AC3E}">
        <p14:creationId xmlns:p14="http://schemas.microsoft.com/office/powerpoint/2010/main" val="1985127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baseline="0" dirty="0" smtClean="0"/>
              <a:t>Now suppose you want to devise a program that w</a:t>
            </a:r>
            <a:r>
              <a:rPr lang="es-419" baseline="0" dirty="0" smtClean="0">
                <a:solidFill>
                  <a:srgbClr val="FF0000"/>
                </a:solidFill>
              </a:rPr>
              <a:t>ill help poor people. And you decide that those below a threshold will get the intervention… If we were to ask you if you think that people to the left and the right f the discontinuity are compatable, you would probably quickly say NO, as the rich people are too the right and the poor to the left. HOWEVER… let’s look what happens if we “zoom in” to look at people very near the threshold. </a:t>
            </a:r>
            <a:endParaRPr lang="en-US" dirty="0">
              <a:solidFill>
                <a:srgbClr val="FF0000"/>
              </a:solidFill>
            </a:endParaRPr>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5</a:t>
            </a:fld>
            <a:endParaRPr lang="en-US"/>
          </a:p>
        </p:txBody>
      </p:sp>
    </p:spTree>
    <p:extLst>
      <p:ext uri="{BB962C8B-B14F-4D97-AF65-F5344CB8AC3E}">
        <p14:creationId xmlns:p14="http://schemas.microsoft.com/office/powerpoint/2010/main" val="3358351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Do you see any pattern here? These are the exact same datapoints, but zooming</a:t>
            </a:r>
            <a:r>
              <a:rPr lang="es-419" baseline="0" dirty="0" smtClean="0"/>
              <a:t> in near the threshold. </a:t>
            </a:r>
            <a:r>
              <a:rPr lang="es-419" dirty="0" smtClean="0"/>
              <a:t>They look quite similar now…. </a:t>
            </a:r>
            <a:r>
              <a:rPr lang="en-US" dirty="0" smtClean="0"/>
              <a:t>L</a:t>
            </a:r>
            <a:r>
              <a:rPr lang="es-419" dirty="0" smtClean="0"/>
              <a:t>et’s understand why: imagine the line</a:t>
            </a:r>
            <a:r>
              <a:rPr lang="es-419" baseline="0" dirty="0" smtClean="0"/>
              <a:t> represents the line of poverty which is living on 1.25 USD per day; do you think it would make much difference to live with 1.20 dollars a day rather than 1.30 dollars a day? Probably NOT… however, someone who makes 1.20 dollar will get the intervention wheras someoone with 1.30 dollars will not. This means that we can use the 2nd person as a control!</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6</a:t>
            </a:fld>
            <a:endParaRPr lang="en-US"/>
          </a:p>
        </p:txBody>
      </p:sp>
    </p:spTree>
    <p:extLst>
      <p:ext uri="{BB962C8B-B14F-4D97-AF65-F5344CB8AC3E}">
        <p14:creationId xmlns:p14="http://schemas.microsoft.com/office/powerpoint/2010/main" val="369728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E3E2E15-FC11-4A3A-9B68-C4D42CA43947}" type="slidenum">
              <a:rPr lang="en-GB"/>
              <a:pPr>
                <a:defRPr/>
              </a:pPr>
              <a:t>7</a:t>
            </a:fld>
            <a:endParaRPr lang="en-GB"/>
          </a:p>
        </p:txBody>
      </p:sp>
      <p:sp>
        <p:nvSpPr>
          <p:cNvPr id="931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s-419" dirty="0" smtClean="0"/>
              <a:t>This formulas tell us that we need to define a</a:t>
            </a:r>
            <a:r>
              <a:rPr lang="es-419" baseline="0" dirty="0" smtClean="0"/>
              <a:t> window in which we can presume that the treated and untreated groups are quite similar. The difference in the functions will then be the impact effect…let’s explain. </a:t>
            </a:r>
            <a:endParaRPr lang="es-MX"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0E57A87-FB75-4ED8-851E-385C8E225FF2}" type="slidenum">
              <a:rPr lang="en-GB"/>
              <a:pPr>
                <a:defRPr/>
              </a:pPr>
              <a:t>8</a:t>
            </a:fld>
            <a:endParaRPr lang="en-GB"/>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s-419" dirty="0" smtClean="0"/>
              <a:t>The</a:t>
            </a:r>
            <a:r>
              <a:rPr lang="es-419" baseline="0" dirty="0" smtClean="0"/>
              <a:t> difference between the two functions is called the RDD estimator. This estimator has two very important nuances though, the first is that we should bear in mind it is what we call a Local estimator, meaning that it probably only pertains to units near the threshold. The other thing is that the functional form of the relationship is linear or otherwise we have to correctly specify it. </a:t>
            </a:r>
            <a:endParaRPr lang="es-MX"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419" dirty="0" smtClean="0"/>
              <a:t>This is</a:t>
            </a:r>
            <a:r>
              <a:rPr lang="es-419" baseline="0" dirty="0" smtClean="0"/>
              <a:t> what the model to get the RDD estimator looks like in general. Two very important things to notice: adummy variable to be above or below the threshold has to be included, the beta coefficient of this variable will be the RDD estimator; another important characteristic: we have to add the eligibility score as a continuous variable. We can add covariates if we like. </a:t>
            </a:r>
            <a:endParaRPr lang="en-US" dirty="0"/>
          </a:p>
        </p:txBody>
      </p:sp>
      <p:sp>
        <p:nvSpPr>
          <p:cNvPr id="4" name="3 Marcador de número de diapositiva"/>
          <p:cNvSpPr>
            <a:spLocks noGrp="1"/>
          </p:cNvSpPr>
          <p:nvPr>
            <p:ph type="sldNum" sz="quarter" idx="10"/>
          </p:nvPr>
        </p:nvSpPr>
        <p:spPr/>
        <p:txBody>
          <a:bodyPr/>
          <a:lstStyle/>
          <a:p>
            <a:pPr>
              <a:defRPr/>
            </a:pPr>
            <a:fld id="{3C39546C-AB3E-46A7-90D7-D63C25FAE98D}" type="slidenum">
              <a:rPr lang="en-US" smtClean="0"/>
              <a:pPr>
                <a:defRPr/>
              </a:pPr>
              <a:t>9</a:t>
            </a:fld>
            <a:endParaRPr lang="en-US"/>
          </a:p>
        </p:txBody>
      </p:sp>
    </p:spTree>
    <p:extLst>
      <p:ext uri="{BB962C8B-B14F-4D97-AF65-F5344CB8AC3E}">
        <p14:creationId xmlns:p14="http://schemas.microsoft.com/office/powerpoint/2010/main" val="11309912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10.xml"/><Relationship Id="rId4" Type="http://schemas.openxmlformats.org/officeDocument/2006/relationships/image" Target="../media/image9.jpe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Master" Target="../slideMasters/slideMaster10.xml"/><Relationship Id="rId4" Type="http://schemas.openxmlformats.org/officeDocument/2006/relationships/image" Target="../media/image9.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F90E8A-C460-4154-AD9C-0076CB90A599}" type="slidenum">
              <a:rPr lang="es-ES" altLang="en-US"/>
              <a:pPr>
                <a:defRPr/>
              </a:pPr>
              <a:t>‹#›</a:t>
            </a:fld>
            <a:endParaRPr lang="es-ES" altLang="en-US"/>
          </a:p>
        </p:txBody>
      </p:sp>
    </p:spTree>
    <p:extLst>
      <p:ext uri="{BB962C8B-B14F-4D97-AF65-F5344CB8AC3E}">
        <p14:creationId xmlns:p14="http://schemas.microsoft.com/office/powerpoint/2010/main" val="290360854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30725"/>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D71F6D-5805-4AC4-8D1D-3DECCF29932E}" type="slidenum">
              <a:rPr lang="es-ES" altLang="en-US"/>
              <a:pPr>
                <a:defRPr/>
              </a:pPr>
              <a:t>‹#›</a:t>
            </a:fld>
            <a:endParaRPr lang="es-ES" altLang="en-US"/>
          </a:p>
        </p:txBody>
      </p:sp>
    </p:spTree>
    <p:extLst>
      <p:ext uri="{BB962C8B-B14F-4D97-AF65-F5344CB8AC3E}">
        <p14:creationId xmlns:p14="http://schemas.microsoft.com/office/powerpoint/2010/main" val="197313696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54527349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9144000" cy="104926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008530"/>
            <a:ext cx="9144000" cy="480216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p>
        </p:txBody>
      </p:sp>
      <p:sp>
        <p:nvSpPr>
          <p:cNvPr id="11" name="object 8"/>
          <p:cNvSpPr txBox="1"/>
          <p:nvPr userDrawn="1"/>
        </p:nvSpPr>
        <p:spPr>
          <a:xfrm>
            <a:off x="831273" y="335206"/>
            <a:ext cx="6803159" cy="3654847"/>
          </a:xfrm>
          <a:prstGeom prst="rect">
            <a:avLst/>
          </a:prstGeom>
        </p:spPr>
        <p:txBody>
          <a:bodyPr vert="horz" wrap="square" lIns="0" tIns="0" rIns="0" bIns="0" rtlCol="0">
            <a:spAutoFit/>
          </a:bodyPr>
          <a:lstStyle/>
          <a:p>
            <a:pPr marL="11206">
              <a:lnSpc>
                <a:spcPts val="5731"/>
              </a:lnSpc>
            </a:pPr>
            <a:r>
              <a:rPr lang="en-US" sz="5030" b="1" spc="-234" dirty="0" smtClean="0">
                <a:solidFill>
                  <a:srgbClr val="A29CC0"/>
                </a:solidFill>
                <a:latin typeface="Century Gothic" panose="020B0502020202020204" pitchFamily="34" charset="0"/>
                <a:cs typeface="Gill Sans MT"/>
              </a:rPr>
              <a:t>Headline goes here</a:t>
            </a:r>
          </a:p>
          <a:p>
            <a:pPr marL="11206">
              <a:lnSpc>
                <a:spcPts val="5731"/>
              </a:lnSpc>
            </a:pPr>
            <a:r>
              <a:rPr lang="en-US" sz="5030" b="1" spc="-234" dirty="0">
                <a:solidFill>
                  <a:schemeClr val="bg1"/>
                </a:solidFill>
                <a:latin typeface="Century Gothic" panose="020B0502020202020204" pitchFamily="34" charset="0"/>
                <a:cs typeface="Gill Sans MT"/>
              </a:rPr>
              <a:t>Headline goes </a:t>
            </a:r>
            <a:r>
              <a:rPr lang="en-US" sz="5030" b="1" spc="-234" dirty="0" smtClean="0">
                <a:solidFill>
                  <a:schemeClr val="bg1"/>
                </a:solidFill>
                <a:latin typeface="Century Gothic" panose="020B0502020202020204" pitchFamily="34" charset="0"/>
                <a:cs typeface="Gill Sans MT"/>
              </a:rPr>
              <a:t>here</a:t>
            </a:r>
          </a:p>
          <a:p>
            <a:pPr marL="11206" marR="0" indent="0" algn="l" defTabSz="806867" rtl="0" eaLnBrk="1" fontAlgn="auto" latinLnBrk="0" hangingPunct="1">
              <a:lnSpc>
                <a:spcPts val="5731"/>
              </a:lnSpc>
              <a:spcBef>
                <a:spcPts val="0"/>
              </a:spcBef>
              <a:spcAft>
                <a:spcPts val="0"/>
              </a:spcAft>
              <a:buClrTx/>
              <a:buSzTx/>
              <a:buFontTx/>
              <a:buNone/>
              <a:tabLst/>
              <a:defRPr/>
            </a:pPr>
            <a:r>
              <a:rPr lang="en-US" sz="5030" b="1" spc="-234" dirty="0" smtClean="0">
                <a:solidFill>
                  <a:srgbClr val="1E1860"/>
                </a:solidFill>
                <a:latin typeface="Century Gothic" panose="020B0502020202020204" pitchFamily="34" charset="0"/>
                <a:cs typeface="Gill Sans MT"/>
              </a:rPr>
              <a:t>Headline goes here</a:t>
            </a:r>
            <a:endParaRPr lang="en-US" sz="5030" dirty="0" smtClean="0">
              <a:solidFill>
                <a:srgbClr val="1E1860"/>
              </a:solidFill>
              <a:latin typeface="Century Gothic" panose="020B0502020202020204" pitchFamily="34" charset="0"/>
              <a:cs typeface="Gill Sans MT"/>
            </a:endParaRPr>
          </a:p>
          <a:p>
            <a:pPr marL="11206">
              <a:lnSpc>
                <a:spcPts val="5731"/>
              </a:lnSpc>
            </a:pPr>
            <a:endParaRPr lang="en-US" sz="5030" dirty="0">
              <a:solidFill>
                <a:schemeClr val="bg1"/>
              </a:solidFill>
              <a:latin typeface="Futura Lt BT" panose="020B0402020204020303" pitchFamily="34" charset="0"/>
              <a:cs typeface="Gill Sans MT"/>
            </a:endParaRPr>
          </a:p>
          <a:p>
            <a:pPr marL="11206">
              <a:lnSpc>
                <a:spcPts val="5731"/>
              </a:lnSpc>
            </a:pPr>
            <a:endParaRPr sz="5030" dirty="0">
              <a:solidFill>
                <a:srgbClr val="1E185F"/>
              </a:solidFill>
              <a:latin typeface="Futura Lt BT" panose="020B0402020204020303" pitchFamily="34" charset="0"/>
              <a:cs typeface="Gill Sans MT"/>
            </a:endParaRPr>
          </a:p>
        </p:txBody>
      </p:sp>
      <p:sp>
        <p:nvSpPr>
          <p:cNvPr id="12" name="object 9"/>
          <p:cNvSpPr txBox="1"/>
          <p:nvPr userDrawn="1"/>
        </p:nvSpPr>
        <p:spPr>
          <a:xfrm>
            <a:off x="4087091" y="4034117"/>
            <a:ext cx="4084782" cy="1434880"/>
          </a:xfrm>
          <a:prstGeom prst="rect">
            <a:avLst/>
          </a:prstGeom>
        </p:spPr>
        <p:txBody>
          <a:bodyPr vert="horz" wrap="square" lIns="0" tIns="0" rIns="0" bIns="0" rtlCol="0">
            <a:spAutoFit/>
          </a:bodyPr>
          <a:lstStyle/>
          <a:p>
            <a:pPr marL="11206">
              <a:lnSpc>
                <a:spcPts val="1985"/>
              </a:lnSpc>
            </a:pPr>
            <a:r>
              <a:rPr sz="1412" dirty="0">
                <a:solidFill>
                  <a:srgbClr val="1E1860"/>
                </a:solidFill>
                <a:latin typeface="Futura LT Pro Book"/>
                <a:cs typeface="Futura LT Pro Book"/>
              </a:rPr>
              <a:t>Author Name and Degree Here</a:t>
            </a:r>
          </a:p>
          <a:p>
            <a:pPr marL="11206">
              <a:lnSpc>
                <a:spcPts val="1985"/>
              </a:lnSpc>
            </a:pPr>
            <a:r>
              <a:rPr sz="1412" b="1" dirty="0">
                <a:solidFill>
                  <a:srgbClr val="1E1860"/>
                </a:solidFill>
                <a:latin typeface="Futura LT Pro Book"/>
                <a:cs typeface="Futura LT Pro Book"/>
              </a:rPr>
              <a:t>MEASURE Evaluation</a:t>
            </a:r>
            <a:endParaRPr sz="1412" dirty="0">
              <a:solidFill>
                <a:srgbClr val="1E1860"/>
              </a:solidFill>
              <a:latin typeface="Futura LT Pro Book"/>
              <a:cs typeface="Futura LT Pro Book"/>
            </a:endParaRPr>
          </a:p>
          <a:p>
            <a:pPr marL="11206">
              <a:lnSpc>
                <a:spcPct val="100000"/>
              </a:lnSpc>
            </a:pPr>
            <a:r>
              <a:rPr sz="1412" dirty="0">
                <a:solidFill>
                  <a:srgbClr val="1E1860"/>
                </a:solidFill>
                <a:latin typeface="Futura LT Pro Book"/>
                <a:cs typeface="Futura LT Pro Book"/>
              </a:rPr>
              <a:t>Your organization here</a:t>
            </a:r>
          </a:p>
          <a:p>
            <a:pPr>
              <a:lnSpc>
                <a:spcPct val="100000"/>
              </a:lnSpc>
              <a:spcBef>
                <a:spcPts val="40"/>
              </a:spcBef>
            </a:pPr>
            <a:endParaRPr sz="1412" dirty="0">
              <a:solidFill>
                <a:srgbClr val="1E1860"/>
              </a:solidFill>
              <a:latin typeface="Times New Roman"/>
              <a:cs typeface="Times New Roman"/>
            </a:endParaRPr>
          </a:p>
          <a:p>
            <a:pPr marL="11206">
              <a:lnSpc>
                <a:spcPts val="1941"/>
              </a:lnSpc>
            </a:pPr>
            <a:r>
              <a:rPr lang="en-US" sz="1412" dirty="0" smtClean="0">
                <a:solidFill>
                  <a:srgbClr val="1E1860"/>
                </a:solidFill>
                <a:latin typeface="Futura LT Pro Book"/>
                <a:cs typeface="Futura LT Pro Book"/>
              </a:rPr>
              <a:t>Date for presentation</a:t>
            </a:r>
            <a:r>
              <a:rPr lang="en-US" sz="1412" baseline="0" dirty="0" smtClean="0">
                <a:solidFill>
                  <a:srgbClr val="1E1860"/>
                </a:solidFill>
                <a:latin typeface="Futura LT Pro Book"/>
                <a:cs typeface="Futura LT Pro Book"/>
              </a:rPr>
              <a:t> if necessary</a:t>
            </a:r>
            <a:endParaRPr sz="1412" dirty="0">
              <a:solidFill>
                <a:srgbClr val="1E1860"/>
              </a:solidFill>
              <a:latin typeface="Futura LT Pro Book"/>
              <a:cs typeface="Futura LT Pro Book"/>
            </a:endParaRPr>
          </a:p>
          <a:p>
            <a:pPr marL="11206">
              <a:lnSpc>
                <a:spcPts val="1941"/>
              </a:lnSpc>
            </a:pPr>
            <a:r>
              <a:rPr lang="en-US" sz="1412" b="1" dirty="0" smtClean="0">
                <a:solidFill>
                  <a:srgbClr val="1E1860"/>
                </a:solidFill>
                <a:latin typeface="Futura LT Pro Book"/>
                <a:cs typeface="Futura LT Pro Book"/>
              </a:rPr>
              <a:t>Name of meeting</a:t>
            </a:r>
            <a:endParaRPr sz="1412" dirty="0">
              <a:solidFill>
                <a:srgbClr val="1E1860"/>
              </a:solidFill>
              <a:latin typeface="Futura LT Pro Book"/>
              <a:cs typeface="Futura LT Pro Book"/>
            </a:endParaRPr>
          </a:p>
        </p:txBody>
      </p:sp>
      <p:sp>
        <p:nvSpPr>
          <p:cNvPr id="13" name="Rectangle 1"/>
          <p:cNvSpPr>
            <a:spLocks noChangeArrowheads="1"/>
          </p:cNvSpPr>
          <p:nvPr userDrawn="1"/>
        </p:nvSpPr>
        <p:spPr bwMode="auto">
          <a:xfrm>
            <a:off x="-2404277" y="645824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7" name="Group 16"/>
          <p:cNvGrpSpPr/>
          <p:nvPr userDrawn="1"/>
        </p:nvGrpSpPr>
        <p:grpSpPr>
          <a:xfrm>
            <a:off x="5107067" y="6096731"/>
            <a:ext cx="1809613" cy="626839"/>
            <a:chOff x="7500479" y="6873004"/>
            <a:chExt cx="1990574" cy="710418"/>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48545" y="5896597"/>
            <a:ext cx="1158522" cy="961403"/>
          </a:xfrm>
          <a:prstGeom prst="rect">
            <a:avLst/>
          </a:prstGeom>
        </p:spPr>
      </p:pic>
    </p:spTree>
    <p:extLst>
      <p:ext uri="{BB962C8B-B14F-4D97-AF65-F5344CB8AC3E}">
        <p14:creationId xmlns:p14="http://schemas.microsoft.com/office/powerpoint/2010/main" val="123194734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0"/>
            <a:ext cx="9144000"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556154" y="323658"/>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23" name="Text Placeholder 22"/>
          <p:cNvSpPr>
            <a:spLocks noGrp="1"/>
          </p:cNvSpPr>
          <p:nvPr>
            <p:ph type="body" sz="quarter" idx="10"/>
          </p:nvPr>
        </p:nvSpPr>
        <p:spPr>
          <a:xfrm>
            <a:off x="623455" y="2384657"/>
            <a:ext cx="7550727" cy="2286000"/>
          </a:xfrm>
          <a:prstGeom prst="rect">
            <a:avLst/>
          </a:prstGeom>
        </p:spPr>
        <p:txBody>
          <a:bodyPr/>
          <a:lstStyle>
            <a:lvl1pPr>
              <a:defRPr sz="2471">
                <a:solidFill>
                  <a:schemeClr val="tx1"/>
                </a:solidFill>
                <a:latin typeface="Futura LT Pro Book" panose="020B0502020204020303" pitchFamily="34" charset="0"/>
              </a:defRPr>
            </a:lvl1pPr>
            <a:lvl2pPr>
              <a:defRPr sz="2118">
                <a:solidFill>
                  <a:schemeClr val="tx1"/>
                </a:solidFill>
                <a:latin typeface="Futura LT Pro Book" panose="020B0502020204020303" pitchFamily="34" charset="0"/>
              </a:defRPr>
            </a:lvl2pPr>
            <a:lvl3pPr>
              <a:defRPr sz="1765">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5" name="Text Placeholder 24"/>
          <p:cNvSpPr>
            <a:spLocks noGrp="1"/>
          </p:cNvSpPr>
          <p:nvPr>
            <p:ph type="body" sz="quarter" idx="11" hasCustomPrompt="1"/>
          </p:nvPr>
        </p:nvSpPr>
        <p:spPr>
          <a:xfrm>
            <a:off x="525100" y="917127"/>
            <a:ext cx="6026727" cy="941294"/>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Tree>
    <p:extLst>
      <p:ext uri="{BB962C8B-B14F-4D97-AF65-F5344CB8AC3E}">
        <p14:creationId xmlns:p14="http://schemas.microsoft.com/office/powerpoint/2010/main" val="20312386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4634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44413" y="403412"/>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544413" y="905576"/>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5" name="Text Placeholder 4"/>
          <p:cNvSpPr>
            <a:spLocks noGrp="1"/>
          </p:cNvSpPr>
          <p:nvPr>
            <p:ph type="body" sz="quarter" idx="12" hasCustomPrompt="1"/>
          </p:nvPr>
        </p:nvSpPr>
        <p:spPr>
          <a:xfrm>
            <a:off x="544413" y="2487706"/>
            <a:ext cx="6165273" cy="2521324"/>
          </a:xfrm>
          <a:prstGeom prst="rect">
            <a:avLst/>
          </a:prstGeom>
        </p:spPr>
        <p:txBody>
          <a:bodyPr/>
          <a:lstStyle>
            <a:lvl1pPr>
              <a:defRPr sz="2471">
                <a:solidFill>
                  <a:schemeClr val="tx1"/>
                </a:solidFill>
                <a:latin typeface="Futura LT Pro Book" panose="020B0502020204020303" pitchFamily="34" charset="0"/>
              </a:defRPr>
            </a:lvl1pPr>
            <a:lvl2pPr marL="706008" indent="-302575">
              <a:buFont typeface="Arial" panose="020B0604020202020204" pitchFamily="34" charset="0"/>
              <a:buChar char="•"/>
              <a:defRPr sz="2118" baseline="0">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stStyle>
          <a:p>
            <a:pPr lvl="0"/>
            <a:r>
              <a:rPr lang="en-US" dirty="0" smtClean="0"/>
              <a:t>Point number 1</a:t>
            </a:r>
          </a:p>
          <a:p>
            <a:pPr lvl="1"/>
            <a:r>
              <a:rPr lang="en-US" dirty="0" smtClean="0"/>
              <a:t>Information about point number 1</a:t>
            </a:r>
          </a:p>
          <a:p>
            <a:pPr lvl="2"/>
            <a:r>
              <a:rPr lang="en-US" dirty="0" smtClean="0"/>
              <a:t>Information about point number 1</a:t>
            </a:r>
            <a:br>
              <a:rPr lang="en-US" dirty="0" smtClean="0"/>
            </a:br>
            <a:endParaRPr lang="en-US" dirty="0" smtClean="0"/>
          </a:p>
          <a:p>
            <a:pPr lvl="0"/>
            <a:r>
              <a:rPr lang="en-US" dirty="0" smtClean="0"/>
              <a:t>Point number 2</a:t>
            </a:r>
          </a:p>
          <a:p>
            <a:pPr lvl="1"/>
            <a:r>
              <a:rPr lang="en-US" dirty="0" smtClean="0"/>
              <a:t>Information about point number 2</a:t>
            </a:r>
          </a:p>
          <a:p>
            <a:pPr lvl="2"/>
            <a:r>
              <a:rPr lang="en-US" dirty="0" smtClean="0"/>
              <a:t>Information about point number 2</a:t>
            </a:r>
          </a:p>
          <a:p>
            <a:pPr lvl="2"/>
            <a:endParaRPr lang="en-US" dirty="0" smtClean="0"/>
          </a:p>
        </p:txBody>
      </p:sp>
    </p:spTree>
    <p:extLst>
      <p:ext uri="{BB962C8B-B14F-4D97-AF65-F5344CB8AC3E}">
        <p14:creationId xmlns:p14="http://schemas.microsoft.com/office/powerpoint/2010/main" val="8191133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18570" y="302559"/>
            <a:ext cx="7885545" cy="1008529"/>
          </a:xfrm>
          <a:prstGeom prst="rect">
            <a:avLst/>
          </a:prstGeom>
        </p:spPr>
        <p:txBody>
          <a:bodyPr/>
          <a:lstStyle>
            <a:lvl1pPr>
              <a:defRPr sz="4236" b="1">
                <a:solidFill>
                  <a:srgbClr val="A29CC0"/>
                </a:solidFill>
                <a:latin typeface="Century Gothic" panose="020B0502020202020204" pitchFamily="34" charset="0"/>
              </a:defRPr>
            </a:lvl1pPr>
          </a:lstStyle>
          <a:p>
            <a:r>
              <a:rPr lang="en-US" dirty="0" smtClean="0"/>
              <a:t>Headline goes here</a:t>
            </a:r>
            <a:br>
              <a:rPr lang="en-US" dirty="0" smtClean="0"/>
            </a:br>
            <a:endParaRPr lang="en-US" dirty="0"/>
          </a:p>
        </p:txBody>
      </p:sp>
      <p:sp>
        <p:nvSpPr>
          <p:cNvPr id="3" name="Text Placeholder 2"/>
          <p:cNvSpPr>
            <a:spLocks noGrp="1"/>
          </p:cNvSpPr>
          <p:nvPr>
            <p:ph type="body" sz="quarter" idx="11" hasCustomPrompt="1"/>
          </p:nvPr>
        </p:nvSpPr>
        <p:spPr>
          <a:xfrm>
            <a:off x="618570" y="937092"/>
            <a:ext cx="6026727" cy="1012731"/>
          </a:xfrm>
          <a:prstGeom prst="rect">
            <a:avLst/>
          </a:prstGeom>
        </p:spPr>
        <p:txBody>
          <a:bodyPr/>
          <a:lstStyle>
            <a:lvl1pPr>
              <a:defRPr sz="3883">
                <a:solidFill>
                  <a:srgbClr val="1E1860"/>
                </a:solidFill>
                <a:latin typeface="Century Gothic" panose="020B0502020202020204" pitchFamily="34" charset="0"/>
              </a:defRPr>
            </a:lvl1pPr>
          </a:lstStyle>
          <a:p>
            <a:pPr lvl="0"/>
            <a:r>
              <a:rPr lang="en-US" dirty="0" smtClean="0"/>
              <a:t>Subtitle goes here</a:t>
            </a:r>
            <a:endParaRPr lang="en-US" dirty="0"/>
          </a:p>
        </p:txBody>
      </p:sp>
      <p:sp>
        <p:nvSpPr>
          <p:cNvPr id="4" name="Picture Placeholder 3"/>
          <p:cNvSpPr>
            <a:spLocks noGrp="1"/>
          </p:cNvSpPr>
          <p:nvPr>
            <p:ph type="pic" sz="quarter" idx="12"/>
          </p:nvPr>
        </p:nvSpPr>
        <p:spPr>
          <a:xfrm>
            <a:off x="623454" y="2891118"/>
            <a:ext cx="3671455" cy="3496235"/>
          </a:xfrm>
          <a:prstGeom prst="rect">
            <a:avLst/>
          </a:prstGeom>
        </p:spPr>
        <p:txBody>
          <a:bodyPr/>
          <a:lstStyle/>
          <a:p>
            <a:r>
              <a:rPr lang="en-US" smtClean="0"/>
              <a:t>Click icon to add picture</a:t>
            </a:r>
            <a:endParaRPr lang="en-US"/>
          </a:p>
        </p:txBody>
      </p:sp>
      <p:sp>
        <p:nvSpPr>
          <p:cNvPr id="7" name="Picture Placeholder 6"/>
          <p:cNvSpPr>
            <a:spLocks noGrp="1"/>
          </p:cNvSpPr>
          <p:nvPr>
            <p:ph type="pic" sz="quarter" idx="13"/>
          </p:nvPr>
        </p:nvSpPr>
        <p:spPr>
          <a:xfrm>
            <a:off x="4561343" y="2891118"/>
            <a:ext cx="3810000" cy="349623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7436748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7576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52531" y="1073664"/>
            <a:ext cx="6026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art goes here</a:t>
            </a:r>
            <a:endParaRPr lang="en-US" dirty="0"/>
          </a:p>
        </p:txBody>
      </p:sp>
      <p:sp>
        <p:nvSpPr>
          <p:cNvPr id="7" name="Picture Placeholder 6"/>
          <p:cNvSpPr>
            <a:spLocks noGrp="1"/>
          </p:cNvSpPr>
          <p:nvPr>
            <p:ph type="pic" sz="quarter" idx="13"/>
          </p:nvPr>
        </p:nvSpPr>
        <p:spPr>
          <a:xfrm>
            <a:off x="4561343" y="2084294"/>
            <a:ext cx="3810000" cy="3496235"/>
          </a:xfrm>
          <a:prstGeom prst="rect">
            <a:avLst/>
          </a:prstGeom>
        </p:spPr>
        <p:txBody>
          <a:bodyPr/>
          <a:lstStyle/>
          <a:p>
            <a:r>
              <a:rPr lang="en-US" smtClean="0"/>
              <a:t>Click icon to add picture</a:t>
            </a:r>
            <a:endParaRPr lang="en-US"/>
          </a:p>
        </p:txBody>
      </p:sp>
      <p:sp>
        <p:nvSpPr>
          <p:cNvPr id="5" name="Text Placeholder 4"/>
          <p:cNvSpPr>
            <a:spLocks noGrp="1"/>
          </p:cNvSpPr>
          <p:nvPr>
            <p:ph type="body" sz="quarter" idx="14" hasCustomPrompt="1"/>
          </p:nvPr>
        </p:nvSpPr>
        <p:spPr>
          <a:xfrm>
            <a:off x="484909" y="2084294"/>
            <a:ext cx="3879273" cy="4101353"/>
          </a:xfrm>
          <a:prstGeom prst="rect">
            <a:avLst/>
          </a:prstGeom>
        </p:spPr>
        <p:txBody>
          <a:bodyPr/>
          <a:lstStyle>
            <a:lvl1pPr>
              <a:defRPr sz="2471">
                <a:latin typeface="Futura LT Pro Book" panose="020B0502020204020303" pitchFamily="34" charset="0"/>
              </a:defRPr>
            </a:lvl1pPr>
            <a:lvl2pPr marL="706008" indent="-302575">
              <a:buFont typeface="Arial" panose="020B0604020202020204" pitchFamily="34" charset="0"/>
              <a:buChar char="•"/>
              <a:defRPr sz="1765">
                <a:latin typeface="Futura LT Pro Book" panose="020B0502020204020303" pitchFamily="34" charset="0"/>
              </a:defRPr>
            </a:lvl2pPr>
            <a:lvl3pPr marL="1059012" indent="-252146">
              <a:buFont typeface="Arial" panose="020B0604020202020204" pitchFamily="34" charset="0"/>
              <a:buChar char="•"/>
              <a:defRPr>
                <a:latin typeface="Futura LT Pro Book" panose="020B0502020204020303" pitchFamily="34" charset="0"/>
              </a:defRPr>
            </a:lvl3pPr>
            <a:lvl4pPr marL="1462446" indent="-252146">
              <a:buFont typeface="Arial" panose="020B0604020202020204" pitchFamily="34" charset="0"/>
              <a:buChar char="•"/>
              <a:defRPr>
                <a:latin typeface="Futura LT Pro Book" panose="020B0502020204020303" pitchFamily="34" charset="0"/>
              </a:defRPr>
            </a:lvl4pPr>
            <a:lvl5pPr marL="1865879" indent="-252146">
              <a:buFont typeface="Arial" panose="020B0604020202020204" pitchFamily="34" charset="0"/>
              <a:buChar char="•"/>
              <a:defRPr>
                <a:latin typeface="Futura LT Pro Book" panose="020B0502020204020303" pitchFamily="34" charset="0"/>
              </a:defRPr>
            </a:lvl5pPr>
          </a:lstStyle>
          <a:p>
            <a:pPr lvl="0"/>
            <a:r>
              <a:rPr lang="en-US" dirty="0" smtClean="0"/>
              <a:t>Type text here</a:t>
            </a:r>
          </a:p>
          <a:p>
            <a:pPr lvl="1"/>
            <a:r>
              <a:rPr lang="en-US" dirty="0" smtClean="0"/>
              <a:t>Type text here</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237593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144000" y="1193427"/>
            <a:ext cx="0" cy="4471147"/>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0657" y="0"/>
            <a:ext cx="9144000" cy="1008529"/>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84909" y="1008530"/>
            <a:ext cx="6788727" cy="1012731"/>
          </a:xfrm>
          <a:prstGeom prst="rect">
            <a:avLst/>
          </a:prstGeom>
        </p:spPr>
        <p:txBody>
          <a:bodyPr/>
          <a:lstStyle>
            <a:lvl1pPr>
              <a:defRPr sz="3883" baseline="0">
                <a:solidFill>
                  <a:srgbClr val="1E1860"/>
                </a:solidFill>
                <a:latin typeface="Century Gothic" panose="020B0502020202020204" pitchFamily="34" charset="0"/>
              </a:defRPr>
            </a:lvl1pPr>
          </a:lstStyle>
          <a:p>
            <a:pPr lvl="0"/>
            <a:r>
              <a:rPr lang="en-US" dirty="0" smtClean="0"/>
              <a:t>Title for (</a:t>
            </a:r>
            <a:r>
              <a:rPr lang="en-US" dirty="0" err="1" smtClean="0"/>
              <a:t>ch</a:t>
            </a:r>
            <a:r>
              <a:rPr lang="en-US" dirty="0" smtClean="0"/>
              <a:t>)art goes here</a:t>
            </a:r>
            <a:endParaRPr lang="en-US" dirty="0"/>
          </a:p>
        </p:txBody>
      </p:sp>
      <p:sp>
        <p:nvSpPr>
          <p:cNvPr id="5" name="Picture Placeholder 4"/>
          <p:cNvSpPr>
            <a:spLocks noGrp="1"/>
          </p:cNvSpPr>
          <p:nvPr>
            <p:ph type="pic" sz="quarter" idx="12"/>
          </p:nvPr>
        </p:nvSpPr>
        <p:spPr>
          <a:xfrm>
            <a:off x="494302" y="1815353"/>
            <a:ext cx="8174182" cy="4840941"/>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75088464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414640" lvl="1" algn="l">
              <a:lnSpc>
                <a:spcPts val="3000"/>
              </a:lnSpc>
            </a:pPr>
            <a:endParaRPr lang="en-US" sz="1588" dirty="0">
              <a:solidFill>
                <a:schemeClr val="bg1"/>
              </a:solidFill>
              <a:latin typeface="Futura LT Pro Book"/>
              <a:cs typeface="Futura LT Pro Book"/>
            </a:endParaRPr>
          </a:p>
        </p:txBody>
      </p:sp>
      <p:sp>
        <p:nvSpPr>
          <p:cNvPr id="17" name="bk object 17"/>
          <p:cNvSpPr/>
          <p:nvPr/>
        </p:nvSpPr>
        <p:spPr>
          <a:xfrm>
            <a:off x="1385" y="0"/>
            <a:ext cx="0" cy="1223682"/>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075765"/>
            <a:ext cx="9144000" cy="470389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endParaRPr>
              <a:solidFill>
                <a:srgbClr val="A7BF39"/>
              </a:solidFill>
            </a:endParaRPr>
          </a:p>
        </p:txBody>
      </p:sp>
      <p:sp>
        <p:nvSpPr>
          <p:cNvPr id="5" name="Rectangle 4"/>
          <p:cNvSpPr/>
          <p:nvPr userDrawn="1"/>
        </p:nvSpPr>
        <p:spPr>
          <a:xfrm>
            <a:off x="969818" y="2622176"/>
            <a:ext cx="7342909" cy="2583528"/>
          </a:xfrm>
          <a:prstGeom prst="rect">
            <a:avLst/>
          </a:prstGeom>
        </p:spPr>
        <p:txBody>
          <a:bodyPr wrap="square">
            <a:spAutoFit/>
          </a:bodyPr>
          <a:lstStyle/>
          <a:p>
            <a:pPr marL="0" marR="0" lvl="0" indent="0" algn="l" defTabSz="806867" rtl="0" eaLnBrk="1" fontAlgn="auto" latinLnBrk="0" hangingPunct="1">
              <a:lnSpc>
                <a:spcPct val="100000"/>
              </a:lnSpc>
              <a:spcBef>
                <a:spcPts val="0"/>
              </a:spcBef>
              <a:spcAft>
                <a:spcPts val="0"/>
              </a:spcAft>
              <a:buClrTx/>
              <a:buSzTx/>
              <a:buFontTx/>
              <a:buNone/>
              <a:tabLst/>
              <a:defRPr/>
            </a:pPr>
            <a:r>
              <a:rPr kumimoji="0" lang="en-US" sz="1765" b="0" i="0" u="none" strike="noStrike" kern="1200" cap="none" spc="-88" normalizeH="0" baseline="0" noProof="0" dirty="0" smtClean="0">
                <a:ln>
                  <a:noFill/>
                </a:ln>
                <a:solidFill>
                  <a:prstClr val="white"/>
                </a:solidFill>
                <a:effectLst/>
                <a:uLnTx/>
                <a:uFillTx/>
                <a:latin typeface="Futura LT Pro Book" panose="020B0502020204020303"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1206" marR="722818" lvl="0" indent="0" algn="l" defTabSz="806867" rtl="0" eaLnBrk="1" fontAlgn="auto" latinLnBrk="0" hangingPunct="1">
              <a:lnSpc>
                <a:spcPts val="4588"/>
              </a:lnSpc>
              <a:spcBef>
                <a:spcPts val="0"/>
              </a:spcBef>
              <a:spcAft>
                <a:spcPts val="0"/>
              </a:spcAft>
              <a:buClrTx/>
              <a:buSzTx/>
              <a:buFontTx/>
              <a:buNone/>
              <a:tabLst/>
              <a:defRPr/>
            </a:pPr>
            <a:r>
              <a:rPr kumimoji="0" lang="en-US" sz="1765" b="1" i="0" u="none" strike="noStrike" kern="1200" cap="none" spc="-88" normalizeH="0" baseline="0" noProof="0" dirty="0" smtClean="0">
                <a:ln>
                  <a:noFill/>
                </a:ln>
                <a:solidFill>
                  <a:srgbClr val="1E1860"/>
                </a:solidFill>
                <a:effectLst/>
                <a:uLnTx/>
                <a:uFillTx/>
                <a:latin typeface="Futura LT Pro Book" panose="020B0502020204020303" pitchFamily="34" charset="0"/>
                <a:ea typeface="+mn-ea"/>
                <a:cs typeface="Futura LT Pro Book"/>
              </a:rPr>
              <a:t>www.measureevaluation.org</a:t>
            </a:r>
            <a:endParaRPr kumimoji="0" lang="en-US" sz="1765" b="1" i="0" u="none" strike="noStrike" kern="1200" cap="none" spc="-88" normalizeH="0" baseline="0" noProof="0" dirty="0">
              <a:ln>
                <a:noFill/>
              </a:ln>
              <a:solidFill>
                <a:srgbClr val="1E1860"/>
              </a:solidFill>
              <a:effectLst/>
              <a:uLnTx/>
              <a:uFillTx/>
              <a:latin typeface="Futura LT Pro Book" panose="020B0502020204020303" pitchFamily="34" charset="0"/>
              <a:ea typeface="+mn-ea"/>
              <a:cs typeface="Futura LT Pro Book"/>
            </a:endParaRPr>
          </a:p>
        </p:txBody>
      </p:sp>
      <p:sp>
        <p:nvSpPr>
          <p:cNvPr id="13" name="Rectangle 1"/>
          <p:cNvSpPr>
            <a:spLocks noChangeArrowheads="1"/>
          </p:cNvSpPr>
          <p:nvPr userDrawn="1"/>
        </p:nvSpPr>
        <p:spPr bwMode="auto">
          <a:xfrm>
            <a:off x="-1295913" y="635290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pPr>
            <a:endParaRPr kumimoji="0" lang="fr-FR" altLang="en-US" sz="1588" b="0" i="0" u="none" strike="noStrike" cap="none" normalizeH="0" baseline="0" dirty="0" smtClean="0">
              <a:ln>
                <a:noFill/>
              </a:ln>
              <a:solidFill>
                <a:schemeClr val="tx1"/>
              </a:solidFill>
              <a:effectLst/>
              <a:latin typeface="Arial" panose="020B0604020202020204" pitchFamily="34" charset="0"/>
            </a:endParaRPr>
          </a:p>
        </p:txBody>
      </p:sp>
      <p:grpSp>
        <p:nvGrpSpPr>
          <p:cNvPr id="14" name="Group 13"/>
          <p:cNvGrpSpPr/>
          <p:nvPr userDrawn="1"/>
        </p:nvGrpSpPr>
        <p:grpSpPr>
          <a:xfrm>
            <a:off x="6215431" y="5991390"/>
            <a:ext cx="1809613" cy="626839"/>
            <a:chOff x="7500479" y="6873004"/>
            <a:chExt cx="1990574" cy="710418"/>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56909" y="5791256"/>
            <a:ext cx="1158522" cy="961403"/>
          </a:xfrm>
          <a:prstGeom prst="rect">
            <a:avLst/>
          </a:prstGeom>
        </p:spPr>
      </p:pic>
    </p:spTree>
    <p:extLst>
      <p:ext uri="{BB962C8B-B14F-4D97-AF65-F5344CB8AC3E}">
        <p14:creationId xmlns:p14="http://schemas.microsoft.com/office/powerpoint/2010/main" val="173050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720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endParaRPr lang="es-ES"/>
          </a:p>
        </p:txBody>
      </p:sp>
      <p:pic>
        <p:nvPicPr>
          <p:cNvPr id="5" name="Picture 5" descr="Vertical_RGB_600"/>
          <p:cNvPicPr>
            <a:picLocks noChangeAspect="1" noChangeArrowheads="1"/>
          </p:cNvPicPr>
          <p:nvPr/>
        </p:nvPicPr>
        <p:blipFill>
          <a:blip r:embed="rId2" cstate="print"/>
          <a:srcRect/>
          <a:stretch>
            <a:fillRect/>
          </a:stretch>
        </p:blipFill>
        <p:spPr bwMode="auto">
          <a:xfrm>
            <a:off x="4560888"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cstate="print"/>
          <a:srcRect/>
          <a:stretch>
            <a:fillRect/>
          </a:stretch>
        </p:blipFill>
        <p:spPr bwMode="auto">
          <a:xfrm>
            <a:off x="6770688" y="5010150"/>
            <a:ext cx="1447800" cy="1371600"/>
          </a:xfrm>
          <a:prstGeom prst="rect">
            <a:avLst/>
          </a:prstGeom>
          <a:noFill/>
          <a:ln w="9525">
            <a:noFill/>
            <a:miter lim="800000"/>
            <a:headEnd/>
            <a:tailEnd/>
          </a:ln>
        </p:spPr>
      </p:pic>
      <p:pic>
        <p:nvPicPr>
          <p:cNvPr id="7" name="Picture 3" descr="PHFI Logo3"/>
          <p:cNvPicPr>
            <a:picLocks noChangeAspect="1" noChangeArrowheads="1"/>
          </p:cNvPicPr>
          <p:nvPr/>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pic>
        <p:nvPicPr>
          <p:cNvPr id="8" name="Picture 3" descr="PHFI Logo3"/>
          <p:cNvPicPr>
            <a:picLocks noChangeAspect="1" noChangeArrowheads="1"/>
          </p:cNvPicPr>
          <p:nvPr userDrawn="1"/>
        </p:nvPicPr>
        <p:blipFill>
          <a:blip r:embed="rId4" cstate="print"/>
          <a:srcRect l="4855" t="16942" r="5707" b="10796"/>
          <a:stretch>
            <a:fillRect/>
          </a:stretch>
        </p:blipFill>
        <p:spPr bwMode="auto">
          <a:xfrm>
            <a:off x="415925" y="4954588"/>
            <a:ext cx="3648075" cy="1463675"/>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12CB77C-AC7B-4F6E-B078-CBAFCD4DC1F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215A506-2D66-42C7-8E32-A0EF38845A15}" type="slidenum">
              <a:rPr lang="es-MX"/>
              <a:pPr>
                <a:defRPr/>
              </a:pPr>
              <a:t>‹#›</a:t>
            </a:fld>
            <a:endParaRPr lang="es-MX"/>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87C4BDC-E935-4210-9969-D41692A7C281}"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1A4329C-C831-463F-AF2F-B18E9AF214AC}" type="slidenum">
              <a:rPr lang="es-MX"/>
              <a:pPr>
                <a:defRPr/>
              </a:pPr>
              <a:t>‹#›</a:t>
            </a:fld>
            <a:endParaRPr lang="es-MX"/>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C822DBFC-92AD-4072-95CF-8A3F0A5BD447}"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B3A1D02-EB82-4D67-AE1D-8804F547FD6F}" type="slidenum">
              <a:rPr lang="es-MX"/>
              <a:pPr>
                <a:defRPr/>
              </a:pPr>
              <a:t>‹#›</a:t>
            </a:fld>
            <a:endParaRPr lang="es-MX"/>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7A33C22-3413-4E7C-931F-FDE647598E70}"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5CC33EB-9140-44F6-9283-DFAA45CD9883}"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2BF1DF7-AFEB-4C85-9E49-CC42489FF936}"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159D298-5DE0-4953-8BDC-3862FD59A9B5}" type="slidenum">
              <a:rPr lang="es-MX"/>
              <a:pPr>
                <a:defRPr/>
              </a:pPr>
              <a:t>‹#›</a:t>
            </a:fld>
            <a:endParaRPr lang="es-MX"/>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A9FF0B9-7256-4DFF-8721-771DD0A72D94}"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286492F-6B03-4B32-BF3C-F5E591151639}" type="slidenum">
              <a:rPr lang="es-MX"/>
              <a:pPr>
                <a:defRPr/>
              </a:pPr>
              <a:t>‹#›</a:t>
            </a:fld>
            <a:endParaRPr lang="es-MX"/>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75B03466-6F61-494E-ADD5-168A017F9502}"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F72F403-B518-4CE1-9EFB-0CACC929ACC9}" type="slidenum">
              <a:rPr lang="es-MX"/>
              <a:pPr>
                <a:defRPr/>
              </a:pPr>
              <a:t>‹#›</a:t>
            </a:fld>
            <a:endParaRPr lang="es-MX"/>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CA1F991-6E46-4DA4-9F85-0308CEE2C353}"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6CC9EF5-01C7-4EF0-8381-17A1213AC673}" type="slidenum">
              <a:rPr lang="es-MX"/>
              <a:pPr>
                <a:defRPr/>
              </a:pPr>
              <a:t>‹#›</a:t>
            </a:fld>
            <a:endParaRPr lang="es-MX"/>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E4CC9BA-7145-4F6B-84AF-1A6046BBC30A}"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75435AC-B45B-4453-8A31-A7A63538DF8C}" type="slidenum">
              <a:rPr lang="es-MX"/>
              <a:pPr>
                <a:defRPr/>
              </a:pPr>
              <a:t>‹#›</a:t>
            </a:fld>
            <a:endParaRPr lang="es-MX"/>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5D1674B-E987-4C9D-BE25-B5CC788611A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C349C4B-59B7-405D-8339-C52853ED69A0}" type="slidenum">
              <a:rPr lang="es-MX"/>
              <a:pPr>
                <a:defRPr/>
              </a:pPr>
              <a:t>‹#›</a:t>
            </a:fld>
            <a:endParaRPr lang="es-MX"/>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A8352F31-2EA7-4EEF-B3F6-BFF549B26CD6}"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6D892B6-6E87-4290-BF23-800389141A92}" type="slidenum">
              <a:rPr lang="es-MX"/>
              <a:pPr>
                <a:defRPr/>
              </a:pPr>
              <a:t>‹#›</a:t>
            </a:fld>
            <a:endParaRPr lang="es-MX"/>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C856B36-08E8-4C1C-8FA5-04E027FB03E2}"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0428B59-69AE-4D18-B34E-428A5D2046FD}" type="slidenum">
              <a:rPr lang="es-MX"/>
              <a:pPr>
                <a:defRPr/>
              </a:pPr>
              <a:t>‹#›</a:t>
            </a:fld>
            <a:endParaRPr lang="es-MX"/>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B11886E9-DBDF-47CC-A50C-D783BFE33901}"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A155211-04A1-463B-B335-E0863A229823}" type="slidenum">
              <a:rPr lang="es-MX"/>
              <a:pPr>
                <a:defRPr/>
              </a:pPr>
              <a:t>‹#›</a:t>
            </a:fld>
            <a:endParaRPr lang="es-MX"/>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BF5C031-4D4C-4410-9F84-8864515D9E4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61D1B5E-2781-4321-B91B-688C69BDE379}" type="slidenum">
              <a:rPr lang="es-MX"/>
              <a:pPr>
                <a:defRPr/>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E26428B-F1E7-426E-8F33-13D18C916AD7}"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2C994C5-68EE-4C07-8C8D-AE275A374B56}" type="slidenum">
              <a:rPr lang="es-MX"/>
              <a:pPr>
                <a:defRPr/>
              </a:pPr>
              <a:t>‹#›</a:t>
            </a:fld>
            <a:endParaRPr lang="es-MX"/>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D858C21-B526-4131-9505-744ACA7B0E11}"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4ACCDFD-1A64-4FA9-87A0-A7A8958C07D4}" type="slidenum">
              <a:rPr lang="es-MX"/>
              <a:pPr>
                <a:defRPr/>
              </a:pPr>
              <a:t>‹#›</a:t>
            </a:fld>
            <a:endParaRPr lang="es-MX"/>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9A5CEDF-CCD4-4015-ACFA-BD73764175E6}"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1BA82A5-955D-4309-8584-E75EB990980A}" type="slidenum">
              <a:rPr lang="es-MX"/>
              <a:pPr>
                <a:defRPr/>
              </a:pPr>
              <a:t>‹#›</a:t>
            </a:fld>
            <a:endParaRPr lang="es-MX"/>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E33FBDA-D465-45B6-81B2-072E75FBACF8}"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E36075F-5A17-4DAF-8D98-D322936A0DA8}" type="slidenum">
              <a:rPr lang="es-MX"/>
              <a:pPr>
                <a:defRPr/>
              </a:pPr>
              <a:t>‹#›</a:t>
            </a:fld>
            <a:endParaRPr lang="es-MX"/>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93F392A-AA1B-41E6-B18B-CD1A997B4F10}"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68E0FF2-5596-45D7-BAA7-1993249F6835}" type="slidenum">
              <a:rPr lang="es-MX"/>
              <a:pPr>
                <a:defRPr/>
              </a:pPr>
              <a:t>‹#›</a:t>
            </a:fld>
            <a:endParaRPr lang="es-MX"/>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5E74EAD-4FE6-4683-B12F-F52AE22EA078}"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91FF7F8-A7A6-4287-B050-6F32C223C10B}" type="slidenum">
              <a:rPr lang="es-MX"/>
              <a:pPr>
                <a:defRPr/>
              </a:pPr>
              <a:t>‹#›</a:t>
            </a:fld>
            <a:endParaRPr lang="es-MX"/>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2041E35-D914-4511-A016-C708BFEDEC1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1AA881C-8637-4F97-99D9-B7A12EB71CF1}" type="slidenum">
              <a:rPr lang="es-MX"/>
              <a:pPr>
                <a:defRPr/>
              </a:pPr>
              <a:t>‹#›</a:t>
            </a:fld>
            <a:endParaRPr lang="es-MX"/>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98799A3-130E-4729-B5F4-7961B748F394}"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84AB2DC-35AD-4485-A82A-724F1DCE10A4}" type="slidenum">
              <a:rPr lang="es-MX"/>
              <a:pPr>
                <a:defRPr/>
              </a:pPr>
              <a:t>‹#›</a:t>
            </a:fld>
            <a:endParaRPr lang="es-MX"/>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9C4F2D9A-3B4D-4C3F-B7D8-EFEF936D756C}"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58D88E0-04BC-44EF-AFAC-0369D47D4F74}" type="slidenum">
              <a:rPr lang="es-MX"/>
              <a:pPr>
                <a:defRPr/>
              </a:pPr>
              <a:t>‹#›</a:t>
            </a:fld>
            <a:endParaRPr lang="es-MX"/>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9318E50-5853-47DB-AB54-48A8613D8124}"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B80C580-1226-4C91-9879-CB346F44F0F9}" type="slidenum">
              <a:rPr lang="es-MX"/>
              <a:pPr>
                <a:defRPr/>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F321C551-7F04-4020-91D8-0E80E6388C5D}"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E4677A4-6C07-41A7-ADBE-723EE334C4B7}" type="slidenum">
              <a:rPr lang="es-MX"/>
              <a:pPr>
                <a:defRPr/>
              </a:pPr>
              <a:t>‹#›</a:t>
            </a:fld>
            <a:endParaRPr lang="es-MX"/>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9C9D134-7987-49B7-A27B-D7F1D4E25A1E}"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E0869D2-FED7-454D-89E7-F548FE1C7B8D}" type="slidenum">
              <a:rPr lang="es-MX"/>
              <a:pPr>
                <a:defRPr/>
              </a:pPr>
              <a:t>‹#›</a:t>
            </a:fld>
            <a:endParaRPr lang="es-MX"/>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02FCE22-8A1E-483F-BFD9-9AC81D40417F}"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8AC940C-7911-4418-89D3-A0EFEB2F778E}" type="slidenum">
              <a:rPr lang="es-MX"/>
              <a:pPr>
                <a:defRPr/>
              </a:pPr>
              <a:t>‹#›</a:t>
            </a:fld>
            <a:endParaRPr lang="es-MX"/>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DBD7E89-FC89-4A87-A4F6-6540AFF77F24}"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72653CB-C5B7-412D-A823-5DA43180383E}" type="slidenum">
              <a:rPr lang="es-MX"/>
              <a:pPr>
                <a:defRPr/>
              </a:pPr>
              <a:t>‹#›</a:t>
            </a:fld>
            <a:endParaRPr lang="es-MX"/>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A5A0148-4B31-4DD2-BCA3-2AD4E6147049}"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0DD827F-1EF5-4E53-A5AF-F5E62383ECE4}" type="slidenum">
              <a:rPr lang="es-MX"/>
              <a:pPr>
                <a:defRPr/>
              </a:pPr>
              <a:t>‹#›</a:t>
            </a:fld>
            <a:endParaRPr lang="es-MX"/>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04E7282-9445-425A-8499-0D4E12E5A3E1}"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FE73B5C-9E4B-4472-B87A-84CD4061DA04}" type="slidenum">
              <a:rPr lang="es-MX"/>
              <a:pPr>
                <a:defRPr/>
              </a:pPr>
              <a:t>‹#›</a:t>
            </a:fld>
            <a:endParaRPr lang="es-MX"/>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DEB2C8C-F263-4E03-B28B-6F776E7068D5}"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27B786E-411B-46A6-9594-2468ECB2848F}" type="slidenum">
              <a:rPr lang="es-MX"/>
              <a:pPr>
                <a:defRPr/>
              </a:pPr>
              <a:t>‹#›</a:t>
            </a:fld>
            <a:endParaRPr lang="es-MX"/>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E97DADE-21F2-4062-8240-8D803C18801F}"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46FF34C-11EA-44D0-83AA-AEF164F712E4}" type="slidenum">
              <a:rPr lang="es-MX"/>
              <a:pPr>
                <a:defRPr/>
              </a:pPr>
              <a:t>‹#›</a:t>
            </a:fld>
            <a:endParaRPr lang="es-MX"/>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2DB1C542-EE2D-455A-A9FA-7E9145D2B6B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3B0DB5E-3CEC-4DC6-886C-2CBC444A1C4F}" type="slidenum">
              <a:rPr lang="es-MX"/>
              <a:pPr>
                <a:defRPr/>
              </a:pPr>
              <a:t>‹#›</a:t>
            </a:fld>
            <a:endParaRPr lang="es-MX"/>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65BB1DC-9D06-47C6-9F23-CE360844EEBE}"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1ED0E8B-51F1-46AA-B81A-87491ABC6CBD}" type="slidenum">
              <a:rPr lang="es-MX"/>
              <a:pPr>
                <a:defRPr/>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0F8E72C-C5F0-4FB7-99BA-565BDD550A78}"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0776F43-F386-4150-B32F-ED153F93929C}" type="slidenum">
              <a:rPr lang="es-MX"/>
              <a:pPr>
                <a:defRPr/>
              </a:pPr>
              <a:t>‹#›</a:t>
            </a:fld>
            <a:endParaRPr lang="es-MX"/>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80A10E9-5807-45A6-AB91-4FCD0331AE7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5AD75BA-BFBA-4ADF-8DBB-905AC617F827}" type="slidenum">
              <a:rPr lang="es-MX"/>
              <a:pPr>
                <a:defRPr/>
              </a:pPr>
              <a:t>‹#›</a:t>
            </a:fld>
            <a:endParaRPr lang="es-MX"/>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12996CD-486C-4C5F-9F3C-00BBA5F2D65F}"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D38C899-5B22-45EA-B8F9-88F0C629428A}" type="slidenum">
              <a:rPr lang="es-MX"/>
              <a:pPr>
                <a:defRPr/>
              </a:pPr>
              <a:t>‹#›</a:t>
            </a:fld>
            <a:endParaRPr lang="es-MX"/>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CA0A91F9-6434-4420-A913-719EDBC3C190}" type="datetimeFigureOut">
              <a:rPr lang="es-MX"/>
              <a:pPr>
                <a:defRPr/>
              </a:pPr>
              <a:t>05/04/2017</a:t>
            </a:fld>
            <a:endParaRPr lang="es-MX"/>
          </a:p>
        </p:txBody>
      </p:sp>
      <p:sp>
        <p:nvSpPr>
          <p:cNvPr id="8" name="7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9" name="8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924E9A4-8817-401E-B492-851A3B72AA92}" type="slidenum">
              <a:rPr lang="es-MX"/>
              <a:pPr>
                <a:defRPr/>
              </a:pPr>
              <a:t>‹#›</a:t>
            </a:fld>
            <a:endParaRPr lang="es-MX"/>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5D0FB63-15A6-4092-A23E-8DFE29E40235}" type="datetimeFigureOut">
              <a:rPr lang="es-MX"/>
              <a:pPr>
                <a:defRPr/>
              </a:pPr>
              <a:t>05/04/2017</a:t>
            </a:fld>
            <a:endParaRPr lang="es-MX"/>
          </a:p>
        </p:txBody>
      </p:sp>
      <p:sp>
        <p:nvSpPr>
          <p:cNvPr id="4" name="3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5" name="4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67E1C5D-29E1-46D3-A249-B4879EB6E903}" type="slidenum">
              <a:rPr lang="es-MX"/>
              <a:pPr>
                <a:defRPr/>
              </a:pPr>
              <a:t>‹#›</a:t>
            </a:fld>
            <a:endParaRPr lang="es-MX"/>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6B0B89BB-D7AB-419D-B9BD-7DC744EF786A}" type="datetimeFigureOut">
              <a:rPr lang="es-MX"/>
              <a:pPr>
                <a:defRPr/>
              </a:pPr>
              <a:t>05/04/2017</a:t>
            </a:fld>
            <a:endParaRPr lang="es-MX"/>
          </a:p>
        </p:txBody>
      </p:sp>
      <p:sp>
        <p:nvSpPr>
          <p:cNvPr id="3" name="2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4" name="3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60B4FDF-6E24-46C4-8297-956878A75F43}" type="slidenum">
              <a:rPr lang="es-MX"/>
              <a:pPr>
                <a:defRPr/>
              </a:pPr>
              <a:t>‹#›</a:t>
            </a:fld>
            <a:endParaRPr lang="es-MX"/>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5355FE1-C2C6-4961-8EC7-EC220AFC7355}"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E5C86FF-7868-4458-8E1F-E14EB25766D3}" type="slidenum">
              <a:rPr lang="es-MX"/>
              <a:pPr>
                <a:defRPr/>
              </a:pPr>
              <a:t>‹#›</a:t>
            </a:fld>
            <a:endParaRPr lang="es-MX"/>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7CD5F25-A4BC-4E1F-BBBC-6A3DF21902F3}" type="datetimeFigureOut">
              <a:rPr lang="es-MX"/>
              <a:pPr>
                <a:defRPr/>
              </a:pPr>
              <a:t>05/04/2017</a:t>
            </a:fld>
            <a:endParaRPr lang="es-MX"/>
          </a:p>
        </p:txBody>
      </p:sp>
      <p:sp>
        <p:nvSpPr>
          <p:cNvPr id="6" name="5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7" name="6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2195335-37D0-48EF-B4BD-92DF38EA20C7}" type="slidenum">
              <a:rPr lang="es-MX"/>
              <a:pPr>
                <a:defRPr/>
              </a:pPr>
              <a:t>‹#›</a:t>
            </a:fld>
            <a:endParaRPr lang="es-MX"/>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B9FEA57-0AF2-4A29-873D-18FE91E71636}"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E1DC1AE-D8DC-4D30-BD98-CDF1759AAE2C}" type="slidenum">
              <a:rPr lang="es-MX"/>
              <a:pPr>
                <a:defRPr/>
              </a:pPr>
              <a:t>‹#›</a:t>
            </a:fld>
            <a:endParaRPr lang="es-MX"/>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143A9FEB-0346-4886-B486-8033FC52F09A}" type="datetimeFigureOut">
              <a:rPr lang="es-MX"/>
              <a:pPr>
                <a:defRPr/>
              </a:pPr>
              <a:t>05/04/2017</a:t>
            </a:fld>
            <a:endParaRPr lang="es-MX"/>
          </a:p>
        </p:txBody>
      </p:sp>
      <p:sp>
        <p:nvSpPr>
          <p:cNvPr id="5" name="4 Marcador de pie de página"/>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s-MX"/>
          </a:p>
        </p:txBody>
      </p:sp>
      <p:sp>
        <p:nvSpPr>
          <p:cNvPr id="6" name="5 Marcador de número de diapositiva"/>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60B84EA-0ACE-48CF-B447-EF9B541F8BE8}" type="slidenum">
              <a:rPr lang="es-MX"/>
              <a:pPr>
                <a:defRPr/>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10"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6861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s-ES" altLang="en-US"/>
          </a:p>
        </p:txBody>
      </p:sp>
      <p:sp>
        <p:nvSpPr>
          <p:cNvPr id="8" name="Rectangle 6"/>
          <p:cNvSpPr>
            <a:spLocks noGrp="1" noChangeArrowheads="1"/>
          </p:cNvSpPr>
          <p:nvPr>
            <p:ph type="sldNum" sz="quarter" idx="12"/>
          </p:nvPr>
        </p:nvSpPr>
        <p:spPr/>
        <p:txBody>
          <a:bodyPr/>
          <a:lstStyle>
            <a:lvl1pPr>
              <a:defRPr smtClean="0"/>
            </a:lvl1pPr>
          </a:lstStyle>
          <a:p>
            <a:pPr>
              <a:defRPr/>
            </a:pPr>
            <a:fld id="{6220CB19-36AE-4BE0-A1CE-045EE6C35493}" type="slidenum">
              <a:rPr lang="es-ES" altLang="en-US"/>
              <a:pPr>
                <a:defRPr/>
              </a:pPr>
              <a:t>‹#›</a:t>
            </a:fld>
            <a:endParaRPr lang="es-ES" altLang="en-US"/>
          </a:p>
        </p:txBody>
      </p:sp>
    </p:spTree>
    <p:extLst>
      <p:ext uri="{BB962C8B-B14F-4D97-AF65-F5344CB8AC3E}">
        <p14:creationId xmlns:p14="http://schemas.microsoft.com/office/powerpoint/2010/main" val="369850159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B24D20-58D6-4A5E-BB81-27A2824282BA}" type="slidenum">
              <a:rPr lang="es-ES" altLang="en-US"/>
              <a:pPr>
                <a:defRPr/>
              </a:pPr>
              <a:t>‹#›</a:t>
            </a:fld>
            <a:endParaRPr lang="es-ES" altLang="en-US"/>
          </a:p>
        </p:txBody>
      </p:sp>
    </p:spTree>
    <p:extLst>
      <p:ext uri="{BB962C8B-B14F-4D97-AF65-F5344CB8AC3E}">
        <p14:creationId xmlns:p14="http://schemas.microsoft.com/office/powerpoint/2010/main" val="49958639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0424822-69C2-46DF-9FA9-F6F853339E2D}" type="slidenum">
              <a:rPr lang="es-ES" altLang="en-US"/>
              <a:pPr>
                <a:defRPr/>
              </a:pPr>
              <a:t>‹#›</a:t>
            </a:fld>
            <a:endParaRPr lang="es-ES" altLang="en-US"/>
          </a:p>
        </p:txBody>
      </p:sp>
    </p:spTree>
    <p:extLst>
      <p:ext uri="{BB962C8B-B14F-4D97-AF65-F5344CB8AC3E}">
        <p14:creationId xmlns:p14="http://schemas.microsoft.com/office/powerpoint/2010/main" val="402201203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E81675-2B66-4564-8B91-7D27946A2430}" type="slidenum">
              <a:rPr lang="es-ES" altLang="en-US"/>
              <a:pPr>
                <a:defRPr/>
              </a:pPr>
              <a:t>‹#›</a:t>
            </a:fld>
            <a:endParaRPr lang="es-ES" altLang="en-US"/>
          </a:p>
        </p:txBody>
      </p:sp>
    </p:spTree>
    <p:extLst>
      <p:ext uri="{BB962C8B-B14F-4D97-AF65-F5344CB8AC3E}">
        <p14:creationId xmlns:p14="http://schemas.microsoft.com/office/powerpoint/2010/main" val="160055370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25AAFC4-FB10-459C-8BE1-974E40E9264B}" type="slidenum">
              <a:rPr lang="es-ES" altLang="en-US"/>
              <a:pPr>
                <a:defRPr/>
              </a:pPr>
              <a:t>‹#›</a:t>
            </a:fld>
            <a:endParaRPr lang="es-ES" altLang="en-US"/>
          </a:p>
        </p:txBody>
      </p:sp>
    </p:spTree>
    <p:extLst>
      <p:ext uri="{BB962C8B-B14F-4D97-AF65-F5344CB8AC3E}">
        <p14:creationId xmlns:p14="http://schemas.microsoft.com/office/powerpoint/2010/main" val="17700388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EFE45CA-4D5E-4885-B0E2-7A754D4E80F2}" type="slidenum">
              <a:rPr lang="es-ES" altLang="en-US"/>
              <a:pPr>
                <a:defRPr/>
              </a:pPr>
              <a:t>‹#›</a:t>
            </a:fld>
            <a:endParaRPr lang="es-ES" altLang="en-US"/>
          </a:p>
        </p:txBody>
      </p:sp>
    </p:spTree>
    <p:extLst>
      <p:ext uri="{BB962C8B-B14F-4D97-AF65-F5344CB8AC3E}">
        <p14:creationId xmlns:p14="http://schemas.microsoft.com/office/powerpoint/2010/main" val="37400919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4279077-5B16-4D47-8C8B-928C21D66F94}" type="slidenum">
              <a:rPr lang="es-ES" altLang="en-US"/>
              <a:pPr>
                <a:defRPr/>
              </a:pPr>
              <a:t>‹#›</a:t>
            </a:fld>
            <a:endParaRPr lang="es-ES" altLang="en-US"/>
          </a:p>
        </p:txBody>
      </p:sp>
    </p:spTree>
    <p:extLst>
      <p:ext uri="{BB962C8B-B14F-4D97-AF65-F5344CB8AC3E}">
        <p14:creationId xmlns:p14="http://schemas.microsoft.com/office/powerpoint/2010/main" val="22530563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0F0B2CC-228D-4541-B5F0-CC83D2606EB6}" type="slidenum">
              <a:rPr lang="es-ES" altLang="en-US"/>
              <a:pPr>
                <a:defRPr/>
              </a:pPr>
              <a:t>‹#›</a:t>
            </a:fld>
            <a:endParaRPr lang="es-ES" altLang="en-US"/>
          </a:p>
        </p:txBody>
      </p:sp>
    </p:spTree>
    <p:extLst>
      <p:ext uri="{BB962C8B-B14F-4D97-AF65-F5344CB8AC3E}">
        <p14:creationId xmlns:p14="http://schemas.microsoft.com/office/powerpoint/2010/main" val="302956597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FF0DA9B-9D5F-4774-8C3E-57BD36E7FA4A}" type="slidenum">
              <a:rPr lang="es-ES" altLang="en-US"/>
              <a:pPr>
                <a:defRPr/>
              </a:pPr>
              <a:t>‹#›</a:t>
            </a:fld>
            <a:endParaRPr lang="es-ES" altLang="en-US"/>
          </a:p>
        </p:txBody>
      </p:sp>
    </p:spTree>
    <p:extLst>
      <p:ext uri="{BB962C8B-B14F-4D97-AF65-F5344CB8AC3E}">
        <p14:creationId xmlns:p14="http://schemas.microsoft.com/office/powerpoint/2010/main" val="415501552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711994-A0DD-46B5-ACA7-07D5F439EB53}" type="slidenum">
              <a:rPr lang="es-ES" altLang="en-US"/>
              <a:pPr>
                <a:defRPr/>
              </a:pPr>
              <a:t>‹#›</a:t>
            </a:fld>
            <a:endParaRPr lang="es-ES" altLang="en-US"/>
          </a:p>
        </p:txBody>
      </p:sp>
    </p:spTree>
    <p:extLst>
      <p:ext uri="{BB962C8B-B14F-4D97-AF65-F5344CB8AC3E}">
        <p14:creationId xmlns:p14="http://schemas.microsoft.com/office/powerpoint/2010/main" val="359644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5" Type="http://schemas.openxmlformats.org/officeDocument/2006/relationships/slideLayout" Target="../slideLayouts/slideLayout107.xml"/><Relationship Id="rId4" Type="http://schemas.openxmlformats.org/officeDocument/2006/relationships/slideLayout" Target="../slideLayouts/slideLayout10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6.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6.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solidFill>
                <a:srgbClr val="DEF6F1"/>
              </a:solidFill>
              <a:ea typeface="MS PGothic" pitchFamily="34" charset="-128"/>
            </a:endParaRPr>
          </a:p>
        </p:txBody>
      </p:sp>
      <p:sp>
        <p:nvSpPr>
          <p:cNvPr id="1027"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1030" name="Picture 8" descr="Vertical_RGB_600"/>
          <p:cNvPicPr>
            <a:picLocks noChangeAspect="1" noChangeArrowheads="1"/>
          </p:cNvPicPr>
          <p:nvPr/>
        </p:nvPicPr>
        <p:blipFill>
          <a:blip r:embed="rId14" cstate="print"/>
          <a:srcRect/>
          <a:stretch>
            <a:fillRect/>
          </a:stretch>
        </p:blipFill>
        <p:spPr bwMode="auto">
          <a:xfrm>
            <a:off x="6580188" y="5829300"/>
            <a:ext cx="1116012" cy="914400"/>
          </a:xfrm>
          <a:prstGeom prst="rect">
            <a:avLst/>
          </a:prstGeom>
          <a:noFill/>
          <a:ln w="9525">
            <a:noFill/>
            <a:miter lim="800000"/>
            <a:headEnd/>
            <a:tailEnd/>
          </a:ln>
        </p:spPr>
      </p:pic>
      <p:pic>
        <p:nvPicPr>
          <p:cNvPr id="1031" name="Picture 9" descr="logo_2004"/>
          <p:cNvPicPr>
            <a:picLocks noChangeAspect="1" noChangeArrowheads="1"/>
          </p:cNvPicPr>
          <p:nvPr/>
        </p:nvPicPr>
        <p:blipFill>
          <a:blip r:embed="rId15" cstate="print"/>
          <a:srcRect/>
          <a:stretch>
            <a:fillRect/>
          </a:stretch>
        </p:blipFill>
        <p:spPr bwMode="auto">
          <a:xfrm>
            <a:off x="7950200" y="5829300"/>
            <a:ext cx="965200" cy="914400"/>
          </a:xfrm>
          <a:prstGeom prst="rect">
            <a:avLst/>
          </a:prstGeom>
          <a:noFill/>
          <a:ln w="9525">
            <a:noFill/>
            <a:miter lim="800000"/>
            <a:headEnd/>
            <a:tailEnd/>
          </a:ln>
        </p:spPr>
      </p:pic>
      <p:pic>
        <p:nvPicPr>
          <p:cNvPr id="1032"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263"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Lst>
  <p:txStyles>
    <p:titleStyle>
      <a:lvl1pPr algn="l" rtl="0" eaLnBrk="0" fontAlgn="base" hangingPunct="0">
        <a:spcBef>
          <a:spcPct val="0"/>
        </a:spcBef>
        <a:spcAft>
          <a:spcPct val="0"/>
        </a:spcAft>
        <a:defRPr sz="3600" b="1">
          <a:solidFill>
            <a:schemeClr val="tx1"/>
          </a:solidFill>
          <a:latin typeface="+mj-lt"/>
          <a:ea typeface="MS PGothic" pitchFamily="34" charset="-128"/>
          <a:cs typeface="ＭＳ Ｐゴシック" charset="0"/>
        </a:defRPr>
      </a:lvl1pPr>
      <a:lvl2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2pPr>
      <a:lvl3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3pPr>
      <a:lvl4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4pPr>
      <a:lvl5pPr algn="l" rtl="0" eaLnBrk="0" fontAlgn="base" hangingPunct="0">
        <a:spcBef>
          <a:spcPct val="0"/>
        </a:spcBef>
        <a:spcAft>
          <a:spcPct val="0"/>
        </a:spcAft>
        <a:defRPr sz="3600" b="1">
          <a:solidFill>
            <a:schemeClr val="tx1"/>
          </a:solidFill>
          <a:latin typeface="Arial" charset="0"/>
          <a:ea typeface="MS PGothic" pitchFamily="34" charset="-128"/>
          <a:cs typeface="ＭＳ Ｐゴシック"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ea typeface="MS PGothic" pitchFamily="34" charset="-128"/>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ea typeface="MS PGothic" pitchFamily="34" charset="-128"/>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9144000" cy="1075766"/>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endParaRPr dirty="0">
              <a:latin typeface="Futura Lt BT" panose="020B0402020204020303" pitchFamily="34" charset="0"/>
            </a:endParaRPr>
          </a:p>
        </p:txBody>
      </p:sp>
    </p:spTree>
    <p:extLst>
      <p:ext uri="{BB962C8B-B14F-4D97-AF65-F5344CB8AC3E}">
        <p14:creationId xmlns:p14="http://schemas.microsoft.com/office/powerpoint/2010/main" val="1863126095"/>
      </p:ext>
    </p:extLst>
  </p:cSld>
  <p:clrMap bg1="lt1" tx1="dk1" bg2="lt2" tx2="dk2" accent1="accent1" accent2="accent2" accent3="accent3" accent4="accent4" accent5="accent5" accent6="accent6" hlink="hlink" folHlink="folHlink"/>
  <p:sldLayoutIdLst>
    <p:sldLayoutId id="2147484324" r:id="rId1"/>
    <p:sldLayoutId id="2147484325" r:id="rId2"/>
    <p:sldLayoutId id="2147484326" r:id="rId3"/>
    <p:sldLayoutId id="2147484327" r:id="rId4"/>
    <p:sldLayoutId id="2147484328" r:id="rId5"/>
    <p:sldLayoutId id="2147484329" r:id="rId6"/>
    <p:sldLayoutId id="2147484330"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bodyStyle>
    <p:other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20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pic>
        <p:nvPicPr>
          <p:cNvPr id="2054" name="Picture 8" descr="Vertical_RGB_600"/>
          <p:cNvPicPr>
            <a:picLocks noChangeAspect="1" noChangeArrowheads="1"/>
          </p:cNvPicPr>
          <p:nvPr/>
        </p:nvPicPr>
        <p:blipFill>
          <a:blip r:embed="rId13" cstate="print"/>
          <a:srcRect/>
          <a:stretch>
            <a:fillRect/>
          </a:stretch>
        </p:blipFill>
        <p:spPr bwMode="auto">
          <a:xfrm>
            <a:off x="6580188" y="5829300"/>
            <a:ext cx="1116012" cy="914400"/>
          </a:xfrm>
          <a:prstGeom prst="rect">
            <a:avLst/>
          </a:prstGeom>
          <a:noFill/>
          <a:ln w="9525">
            <a:noFill/>
            <a:miter lim="800000"/>
            <a:headEnd/>
            <a:tailEnd/>
          </a:ln>
        </p:spPr>
      </p:pic>
      <p:pic>
        <p:nvPicPr>
          <p:cNvPr id="2055" name="Picture 9" descr="logo_2004"/>
          <p:cNvPicPr>
            <a:picLocks noChangeAspect="1" noChangeArrowheads="1"/>
          </p:cNvPicPr>
          <p:nvPr/>
        </p:nvPicPr>
        <p:blipFill>
          <a:blip r:embed="rId14" cstate="print"/>
          <a:srcRect/>
          <a:stretch>
            <a:fillRect/>
          </a:stretch>
        </p:blipFill>
        <p:spPr bwMode="auto">
          <a:xfrm>
            <a:off x="7950200" y="5829300"/>
            <a:ext cx="965200" cy="914400"/>
          </a:xfrm>
          <a:prstGeom prst="rect">
            <a:avLst/>
          </a:prstGeom>
          <a:noFill/>
          <a:ln w="9525">
            <a:noFill/>
            <a:miter lim="800000"/>
            <a:headEnd/>
            <a:tailEnd/>
          </a:ln>
        </p:spPr>
      </p:pic>
      <p:pic>
        <p:nvPicPr>
          <p:cNvPr id="2056" name="Picture 3" descr="PHFI Logo3"/>
          <p:cNvPicPr>
            <a:picLocks noChangeAspect="1" noChangeArrowheads="1"/>
          </p:cNvPicPr>
          <p:nvPr/>
        </p:nvPicPr>
        <p:blipFill>
          <a:blip r:embed="rId15" cstate="print"/>
          <a:srcRect l="4855" t="16942" r="5707" b="10796"/>
          <a:stretch>
            <a:fillRect/>
          </a:stretch>
        </p:blipFill>
        <p:spPr bwMode="auto">
          <a:xfrm>
            <a:off x="3849688" y="5778500"/>
            <a:ext cx="2505075" cy="1004888"/>
          </a:xfrm>
          <a:prstGeom prst="rect">
            <a:avLst/>
          </a:prstGeom>
          <a:noFill/>
          <a:ln w="9525">
            <a:noFill/>
            <a:miter lim="800000"/>
            <a:headEnd/>
            <a:tailEnd/>
          </a:ln>
        </p:spPr>
      </p:pic>
      <p:pic>
        <p:nvPicPr>
          <p:cNvPr id="2057" name="Picture 3" descr="PHFI Logo3"/>
          <p:cNvPicPr>
            <a:picLocks noChangeAspect="1" noChangeArrowheads="1"/>
          </p:cNvPicPr>
          <p:nvPr userDrawn="1"/>
        </p:nvPicPr>
        <p:blipFill>
          <a:blip r:embed="rId16" cstate="print"/>
          <a:srcRect l="4855" t="16942" r="5707" b="10796"/>
          <a:stretch>
            <a:fillRect/>
          </a:stretch>
        </p:blipFill>
        <p:spPr bwMode="auto">
          <a:xfrm>
            <a:off x="3849688" y="5778500"/>
            <a:ext cx="2505075" cy="100488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4264"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endParaRPr lang="es-ES"/>
          </a:p>
        </p:txBody>
      </p:sp>
      <p:sp>
        <p:nvSpPr>
          <p:cNvPr id="3075"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Line 6"/>
          <p:cNvSpPr>
            <a:spLocks noChangeShapeType="1"/>
          </p:cNvSpPr>
          <p:nvPr/>
        </p:nvSpPr>
        <p:spPr bwMode="auto">
          <a:xfrm>
            <a:off x="1270000" y="6477000"/>
            <a:ext cx="7569200" cy="0"/>
          </a:xfrm>
          <a:prstGeom prst="line">
            <a:avLst/>
          </a:prstGeom>
          <a:noFill/>
          <a:ln w="9525">
            <a:solidFill>
              <a:schemeClr val="tx1"/>
            </a:solidFill>
            <a:round/>
            <a:headEnd/>
            <a:tailEnd/>
          </a:ln>
        </p:spPr>
        <p:txBody>
          <a:bodyPr/>
          <a:lstStyle/>
          <a:p>
            <a:endParaRPr lang="es-ES"/>
          </a:p>
        </p:txBody>
      </p:sp>
      <p:grpSp>
        <p:nvGrpSpPr>
          <p:cNvPr id="3078" name="Group 9"/>
          <p:cNvGrpSpPr>
            <a:grpSpLocks/>
          </p:cNvGrpSpPr>
          <p:nvPr/>
        </p:nvGrpSpPr>
        <p:grpSpPr bwMode="auto">
          <a:xfrm>
            <a:off x="2032000" y="5778500"/>
            <a:ext cx="5065713" cy="1004888"/>
            <a:chOff x="2425" y="3640"/>
            <a:chExt cx="3191" cy="633"/>
          </a:xfrm>
        </p:grpSpPr>
        <p:pic>
          <p:nvPicPr>
            <p:cNvPr id="3079" name="Picture 8" descr="Vertical_RGB_600"/>
            <p:cNvPicPr>
              <a:picLocks noChangeAspect="1" noChangeArrowheads="1"/>
            </p:cNvPicPr>
            <p:nvPr/>
          </p:nvPicPr>
          <p:blipFill>
            <a:blip r:embed="rId13" cstate="print"/>
            <a:srcRect/>
            <a:stretch>
              <a:fillRect/>
            </a:stretch>
          </p:blipFill>
          <p:spPr bwMode="auto">
            <a:xfrm>
              <a:off x="4145" y="3672"/>
              <a:ext cx="703" cy="576"/>
            </a:xfrm>
            <a:prstGeom prst="rect">
              <a:avLst/>
            </a:prstGeom>
            <a:noFill/>
            <a:ln w="9525">
              <a:noFill/>
              <a:miter lim="800000"/>
              <a:headEnd/>
              <a:tailEnd/>
            </a:ln>
          </p:spPr>
        </p:pic>
        <p:pic>
          <p:nvPicPr>
            <p:cNvPr id="3080" name="Picture 9" descr="logo_2004"/>
            <p:cNvPicPr>
              <a:picLocks noChangeAspect="1" noChangeArrowheads="1"/>
            </p:cNvPicPr>
            <p:nvPr/>
          </p:nvPicPr>
          <p:blipFill>
            <a:blip r:embed="rId14" cstate="print"/>
            <a:srcRect/>
            <a:stretch>
              <a:fillRect/>
            </a:stretch>
          </p:blipFill>
          <p:spPr bwMode="auto">
            <a:xfrm>
              <a:off x="5008" y="3672"/>
              <a:ext cx="608" cy="576"/>
            </a:xfrm>
            <a:prstGeom prst="rect">
              <a:avLst/>
            </a:prstGeom>
            <a:noFill/>
            <a:ln w="9525">
              <a:noFill/>
              <a:miter lim="800000"/>
              <a:headEnd/>
              <a:tailEnd/>
            </a:ln>
          </p:spPr>
        </p:pic>
        <p:pic>
          <p:nvPicPr>
            <p:cNvPr id="3081" name="Picture 3" descr="PHFI Logo3"/>
            <p:cNvPicPr>
              <a:picLocks noChangeAspect="1" noChangeArrowheads="1"/>
            </p:cNvPicPr>
            <p:nvPr userDrawn="1"/>
          </p:nvPicPr>
          <p:blipFill>
            <a:blip r:embed="rId15" cstate="print"/>
            <a:srcRect l="4855" t="16942" r="5707" b="10796"/>
            <a:stretch>
              <a:fillRect/>
            </a:stretch>
          </p:blipFill>
          <p:spPr bwMode="auto">
            <a:xfrm>
              <a:off x="2425" y="3640"/>
              <a:ext cx="1578" cy="633"/>
            </a:xfrm>
            <a:prstGeom prst="rect">
              <a:avLst/>
            </a:prstGeom>
            <a:noFill/>
            <a:ln w="9525">
              <a:noFill/>
              <a:miter lim="800000"/>
              <a:headEnd/>
              <a:tailEnd/>
            </a:ln>
          </p:spPr>
        </p:pic>
      </p:grpSp>
    </p:spTree>
  </p:cSld>
  <p:clrMap bg1="dk2" tx1="lt1" bg2="dk1" tx2="lt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eaLnBrk="1" fontAlgn="base" hangingPunct="1">
        <a:spcBef>
          <a:spcPct val="0"/>
        </a:spcBef>
        <a:spcAft>
          <a:spcPct val="0"/>
        </a:spcAft>
        <a:defRPr sz="3600" b="1">
          <a:solidFill>
            <a:schemeClr val="tx1"/>
          </a:solidFill>
          <a:latin typeface="Arial" pitchFamily="34" charset="0"/>
        </a:defRPr>
      </a:lvl6pPr>
      <a:lvl7pPr marL="914400" algn="l" rtl="0" eaLnBrk="1" fontAlgn="base" hangingPunct="1">
        <a:spcBef>
          <a:spcPct val="0"/>
        </a:spcBef>
        <a:spcAft>
          <a:spcPct val="0"/>
        </a:spcAft>
        <a:defRPr sz="3600" b="1">
          <a:solidFill>
            <a:schemeClr val="tx1"/>
          </a:solidFill>
          <a:latin typeface="Arial" pitchFamily="34" charset="0"/>
        </a:defRPr>
      </a:lvl7pPr>
      <a:lvl8pPr marL="1371600" algn="l" rtl="0" eaLnBrk="1" fontAlgn="base" hangingPunct="1">
        <a:spcBef>
          <a:spcPct val="0"/>
        </a:spcBef>
        <a:spcAft>
          <a:spcPct val="0"/>
        </a:spcAft>
        <a:defRPr sz="3600" b="1">
          <a:solidFill>
            <a:schemeClr val="tx1"/>
          </a:solidFill>
          <a:latin typeface="Arial" pitchFamily="34" charset="0"/>
        </a:defRPr>
      </a:lvl8pPr>
      <a:lvl9pPr marL="1828800" algn="l" rtl="0" eaLnBrk="1" fontAlgn="base" hangingPunct="1">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52" r:id="rId1"/>
    <p:sldLayoutId id="2147484253" r:id="rId2"/>
    <p:sldLayoutId id="2147484254" r:id="rId3"/>
    <p:sldLayoutId id="2147484255" r:id="rId4"/>
    <p:sldLayoutId id="2147484256" r:id="rId5"/>
    <p:sldLayoutId id="2147484257" r:id="rId6"/>
    <p:sldLayoutId id="2147484258" r:id="rId7"/>
    <p:sldLayoutId id="2147484259" r:id="rId8"/>
    <p:sldLayoutId id="2147484260" r:id="rId9"/>
    <p:sldLayoutId id="2147484261" r:id="rId10"/>
    <p:sldLayoutId id="21474842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A0643452-1145-4887-92EA-1E3E3D7941AE}"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33C43BA7-BADA-4908-A99E-29E6B6911ABE}"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5621693C-F0F4-4F7D-82AC-A4B7A606FDBA}"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395DF669-4B78-49A8-8039-DBB0ED6D5115}"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 id="214748428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614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E06327CB-C47F-4F43-B0E6-11F5D350BABD}"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D3923A36-3A18-48E1-9343-C8B6148767CB}"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 id="214748429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717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896A1BAA-9CC3-41CA-9382-1CC7E56C5345}" type="datetimeFigureOut">
              <a:rPr lang="es-MX"/>
              <a:pPr>
                <a:defRPr/>
              </a:pPr>
              <a:t>05/04/2017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1B80B18E-7807-486B-AE9F-23D217D501A5}" type="slidenum">
              <a:rPr lang="es-MX"/>
              <a:pPr>
                <a:defRPr/>
              </a:pPr>
              <a:t>‹#›</a:t>
            </a:fld>
            <a:endParaRPr lang="es-MX"/>
          </a:p>
        </p:txBody>
      </p:sp>
    </p:spTree>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6758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s-ES" altLang="en-US"/>
          </a:p>
        </p:txBody>
      </p:sp>
      <p:sp>
        <p:nvSpPr>
          <p:cNvPr id="675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s-ES" altLang="en-US"/>
          </a:p>
        </p:txBody>
      </p:sp>
      <p:sp>
        <p:nvSpPr>
          <p:cNvPr id="6759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Garamond" panose="02020404030301010803" pitchFamily="18" charset="0"/>
              </a:defRPr>
            </a:lvl1pPr>
          </a:lstStyle>
          <a:p>
            <a:pPr>
              <a:defRPr/>
            </a:pPr>
            <a:fld id="{6F7B697E-F7F2-433E-8A22-C41BDF935EAE}" type="slidenum">
              <a:rPr lang="es-ES" altLang="en-US"/>
              <a:pPr>
                <a:defRPr/>
              </a:pPr>
              <a:t>‹#›</a:t>
            </a:fld>
            <a:endParaRPr lang="es-ES" altLang="en-US"/>
          </a:p>
        </p:txBody>
      </p:sp>
      <p:sp>
        <p:nvSpPr>
          <p:cNvPr id="103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830919134"/>
      </p:ext>
    </p:extLst>
  </p:cSld>
  <p:clrMap bg1="lt1" tx1="dk1" bg2="lt2" tx2="dk2" accent1="accent1" accent2="accent2" accent3="accent3" accent4="accent4" accent5="accent5" accent6="accent6" hlink="hlink" folHlink="folHlink"/>
  <p:sldLayoutIdLst>
    <p:sldLayoutId id="2147484310" r:id="rId1"/>
    <p:sldLayoutId id="2147484311" r:id="rId2"/>
    <p:sldLayoutId id="2147484312" r:id="rId3"/>
    <p:sldLayoutId id="2147484313" r:id="rId4"/>
    <p:sldLayoutId id="2147484314" r:id="rId5"/>
    <p:sldLayoutId id="2147484315" r:id="rId6"/>
    <p:sldLayoutId id="2147484316" r:id="rId7"/>
    <p:sldLayoutId id="2147484317" r:id="rId8"/>
    <p:sldLayoutId id="2147484318" r:id="rId9"/>
    <p:sldLayoutId id="2147484319" r:id="rId10"/>
    <p:sldLayoutId id="2147484320" r:id="rId11"/>
    <p:sldLayoutId id="2147484321" r:id="rId12"/>
    <p:sldLayoutId id="2147484322"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ヒラギノ角ゴ Pro W3" charset="-128"/>
          <a:cs typeface="+mj-cs"/>
        </a:defRPr>
      </a:lvl1pPr>
      <a:lvl2pPr algn="l" rtl="0" eaLnBrk="0" fontAlgn="base" hangingPunct="0">
        <a:spcBef>
          <a:spcPct val="0"/>
        </a:spcBef>
        <a:spcAft>
          <a:spcPct val="0"/>
        </a:spcAft>
        <a:defRPr sz="4200">
          <a:solidFill>
            <a:schemeClr val="tx2"/>
          </a:solidFill>
          <a:latin typeface="Garamond" pitchFamily="18" charset="0"/>
          <a:ea typeface="ヒラギノ角ゴ Pro W3" charset="-128"/>
        </a:defRPr>
      </a:lvl2pPr>
      <a:lvl3pPr algn="l" rtl="0" eaLnBrk="0" fontAlgn="base" hangingPunct="0">
        <a:spcBef>
          <a:spcPct val="0"/>
        </a:spcBef>
        <a:spcAft>
          <a:spcPct val="0"/>
        </a:spcAft>
        <a:defRPr sz="4200">
          <a:solidFill>
            <a:schemeClr val="tx2"/>
          </a:solidFill>
          <a:latin typeface="Garamond" pitchFamily="18" charset="0"/>
          <a:ea typeface="ヒラギノ角ゴ Pro W3" charset="-128"/>
        </a:defRPr>
      </a:lvl3pPr>
      <a:lvl4pPr algn="l" rtl="0" eaLnBrk="0" fontAlgn="base" hangingPunct="0">
        <a:spcBef>
          <a:spcPct val="0"/>
        </a:spcBef>
        <a:spcAft>
          <a:spcPct val="0"/>
        </a:spcAft>
        <a:defRPr sz="4200">
          <a:solidFill>
            <a:schemeClr val="tx2"/>
          </a:solidFill>
          <a:latin typeface="Garamond" pitchFamily="18" charset="0"/>
          <a:ea typeface="ヒラギノ角ゴ Pro W3" charset="-128"/>
        </a:defRPr>
      </a:lvl4pPr>
      <a:lvl5pPr algn="l" rtl="0" eaLnBrk="0" fontAlgn="base" hangingPunct="0">
        <a:spcBef>
          <a:spcPct val="0"/>
        </a:spcBef>
        <a:spcAft>
          <a:spcPct val="0"/>
        </a:spcAft>
        <a:defRPr sz="4200">
          <a:solidFill>
            <a:schemeClr val="tx2"/>
          </a:solidFill>
          <a:latin typeface="Garamond" pitchFamily="18" charset="0"/>
          <a:ea typeface="ヒラギノ角ゴ Pro W3" charset="-128"/>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a:solidFill>
            <a:schemeClr val="tx1"/>
          </a:solidFill>
          <a:latin typeface="+mn-lt"/>
          <a:ea typeface="ヒラギノ角ゴ Pro W3" charset="-128"/>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a:solidFill>
            <a:schemeClr val="tx1"/>
          </a:solidFill>
          <a:latin typeface="+mn-lt"/>
          <a:ea typeface="ヒラギノ角ゴ Pro W3"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a:solidFill>
            <a:schemeClr val="tx1"/>
          </a:solidFill>
          <a:latin typeface="+mn-lt"/>
          <a:ea typeface="ヒラギノ角ゴ Pro W3"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a:solidFill>
            <a:schemeClr val="tx1"/>
          </a:solidFill>
          <a:latin typeface="+mn-lt"/>
          <a:ea typeface="ヒラギノ角ゴ Pro W3"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a:solidFill>
            <a:schemeClr val="tx1"/>
          </a:solidFill>
          <a:latin typeface="+mn-lt"/>
          <a:ea typeface="ヒラギノ角ゴ Pro W3" charset="-128"/>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04.xml"/><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image" Target="../media/image18.wmf"/><Relationship Id="rId5" Type="http://schemas.openxmlformats.org/officeDocument/2006/relationships/oleObject" Target="../embeddings/oleObject5.bin"/><Relationship Id="rId4" Type="http://schemas.openxmlformats.org/officeDocument/2006/relationships/image" Target="../media/image17.wmf"/></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2.xml"/><Relationship Id="rId1" Type="http://schemas.openxmlformats.org/officeDocument/2006/relationships/slideLayout" Target="../slideLayouts/slideLayout58.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3.xml"/><Relationship Id="rId1" Type="http://schemas.openxmlformats.org/officeDocument/2006/relationships/slideLayout" Target="../slideLayouts/slideLayout5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4.xml"/><Relationship Id="rId1" Type="http://schemas.openxmlformats.org/officeDocument/2006/relationships/slideLayout" Target="../slideLayouts/slideLayout5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vmlDrawing" Target="../drawings/vmlDrawing4.vml"/><Relationship Id="rId5" Type="http://schemas.openxmlformats.org/officeDocument/2006/relationships/image" Target="../media/image25.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9.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8.xml"/><Relationship Id="rId1" Type="http://schemas.openxmlformats.org/officeDocument/2006/relationships/slideLayout" Target="../slideLayouts/slideLayout69.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9.xml"/><Relationship Id="rId1" Type="http://schemas.openxmlformats.org/officeDocument/2006/relationships/slideLayout" Target="../slideLayouts/slideLayout69.xml"/></Relationships>
</file>

<file path=ppt/slides/_rels/slide2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0.xml"/><Relationship Id="rId1" Type="http://schemas.openxmlformats.org/officeDocument/2006/relationships/slideLayout" Target="../slideLayouts/slideLayout6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2.xml"/><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3.xml"/><Relationship Id="rId1" Type="http://schemas.openxmlformats.org/officeDocument/2006/relationships/slideLayout" Target="../slideLayouts/slideLayout80.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4.xml"/><Relationship Id="rId1" Type="http://schemas.openxmlformats.org/officeDocument/2006/relationships/slideLayout" Target="../slideLayouts/slideLayout80.xml"/></Relationships>
</file>

<file path=ppt/slides/_rels/slide2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5.xml"/><Relationship Id="rId1" Type="http://schemas.openxmlformats.org/officeDocument/2006/relationships/slideLayout" Target="../slideLayouts/slideLayout8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5.xml"/><Relationship Id="rId1" Type="http://schemas.openxmlformats.org/officeDocument/2006/relationships/vmlDrawing" Target="../drawings/vmlDrawing5.vml"/><Relationship Id="rId6" Type="http://schemas.openxmlformats.org/officeDocument/2006/relationships/image" Target="../media/image30.wmf"/><Relationship Id="rId5" Type="http://schemas.openxmlformats.org/officeDocument/2006/relationships/oleObject" Target="../embeddings/oleObject8.bin"/><Relationship Id="rId4" Type="http://schemas.openxmlformats.org/officeDocument/2006/relationships/image" Target="../media/image31.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5.xml"/><Relationship Id="rId1" Type="http://schemas.openxmlformats.org/officeDocument/2006/relationships/vmlDrawing" Target="../drawings/vmlDrawing6.vml"/><Relationship Id="rId6" Type="http://schemas.openxmlformats.org/officeDocument/2006/relationships/image" Target="../media/image32.wmf"/><Relationship Id="rId5" Type="http://schemas.openxmlformats.org/officeDocument/2006/relationships/oleObject" Target="../embeddings/oleObject9.bin"/><Relationship Id="rId4" Type="http://schemas.openxmlformats.org/officeDocument/2006/relationships/image" Target="../media/image33.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0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5.wmf"/><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16.w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3" name="object 3"/>
          <p:cNvSpPr/>
          <p:nvPr/>
        </p:nvSpPr>
        <p:spPr>
          <a:xfrm>
            <a:off x="0"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5" name="object 5"/>
          <p:cNvSpPr/>
          <p:nvPr/>
        </p:nvSpPr>
        <p:spPr>
          <a:xfrm>
            <a:off x="0" y="1050727"/>
            <a:ext cx="9143999" cy="476142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806867"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object 8"/>
          <p:cNvSpPr txBox="1"/>
          <p:nvPr/>
        </p:nvSpPr>
        <p:spPr>
          <a:xfrm>
            <a:off x="767644" y="358275"/>
            <a:ext cx="8184776" cy="1461939"/>
          </a:xfrm>
          <a:prstGeom prst="rect">
            <a:avLst/>
          </a:prstGeom>
        </p:spPr>
        <p:txBody>
          <a:bodyPr vert="horz" wrap="square" lIns="0" tIns="0" rIns="0" bIns="0" rtlCol="0">
            <a:spAutoFit/>
          </a:bodyPr>
          <a:lstStyle/>
          <a:p>
            <a:pPr marL="11206" lvl="0" defTabSz="806867" fontAlgn="auto">
              <a:lnSpc>
                <a:spcPts val="5731"/>
              </a:lnSpc>
              <a:spcBef>
                <a:spcPts val="0"/>
              </a:spcBef>
              <a:spcAft>
                <a:spcPts val="0"/>
              </a:spcAft>
            </a:pPr>
            <a:r>
              <a:rPr lang="en-US" sz="4800" b="1" spc="-88" dirty="0">
                <a:solidFill>
                  <a:srgbClr val="A29CC0"/>
                </a:solidFill>
                <a:latin typeface="Century Gothic" panose="020B0502020202020204" pitchFamily="34" charset="0"/>
                <a:cs typeface="Gill Sans MT"/>
              </a:rPr>
              <a:t>The Regression Discontinuity </a:t>
            </a:r>
            <a:r>
              <a:rPr lang="en-US" sz="4800" b="1" spc="-88" dirty="0">
                <a:solidFill>
                  <a:srgbClr val="1E1860"/>
                </a:solidFill>
                <a:latin typeface="Century Gothic" panose="020B0502020202020204" pitchFamily="34" charset="0"/>
                <a:cs typeface="Gill Sans MT"/>
              </a:rPr>
              <a:t>Design</a:t>
            </a:r>
            <a:endParaRPr kumimoji="0" lang="en-US" sz="4800" b="1" i="0" u="none" strike="noStrike" kern="1200" cap="none" spc="-88" normalizeH="0" baseline="0" noProof="0" dirty="0" smtClean="0">
              <a:ln>
                <a:noFill/>
              </a:ln>
              <a:solidFill>
                <a:srgbClr val="1E1860"/>
              </a:solidFill>
              <a:effectLst/>
              <a:uLnTx/>
              <a:uFillTx/>
              <a:latin typeface="Century Gothic" panose="020B0502020202020204" pitchFamily="34" charset="0"/>
              <a:cs typeface="Gill Sans MT"/>
            </a:endParaRPr>
          </a:p>
        </p:txBody>
      </p:sp>
      <p:sp>
        <p:nvSpPr>
          <p:cNvPr id="6"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Rectangle 2"/>
          <p:cNvSpPr>
            <a:spLocks noChangeArrowheads="1"/>
          </p:cNvSpPr>
          <p:nvPr/>
        </p:nvSpPr>
        <p:spPr bwMode="auto">
          <a:xfrm>
            <a:off x="-3194431" y="6163313"/>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Rectangle 15"/>
          <p:cNvSpPr>
            <a:spLocks noChangeArrowheads="1"/>
          </p:cNvSpPr>
          <p:nvPr/>
        </p:nvSpPr>
        <p:spPr bwMode="auto">
          <a:xfrm>
            <a:off x="593648" y="3548387"/>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grpSp>
        <p:nvGrpSpPr>
          <p:cNvPr id="27" name="Group 26"/>
          <p:cNvGrpSpPr/>
          <p:nvPr/>
        </p:nvGrpSpPr>
        <p:grpSpPr>
          <a:xfrm>
            <a:off x="4860032" y="5936696"/>
            <a:ext cx="3582897" cy="804672"/>
            <a:chOff x="4932040" y="5948560"/>
            <a:chExt cx="3582897" cy="804672"/>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4"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2 Subtítulo"/>
          <p:cNvSpPr txBox="1">
            <a:spLocks/>
          </p:cNvSpPr>
          <p:nvPr/>
        </p:nvSpPr>
        <p:spPr>
          <a:xfrm>
            <a:off x="2499329" y="3048000"/>
            <a:ext cx="5943600" cy="2246907"/>
          </a:xfrm>
          <a:prstGeom prst="rect">
            <a:avLst/>
          </a:prstGeom>
        </p:spPr>
        <p:txBody>
          <a:bodyPr>
            <a:normAutofit/>
          </a:bodyPr>
          <a:lstStyle>
            <a:lvl1pPr marL="0" eaLnBrk="1" hangingPunct="1">
              <a:defRPr>
                <a:latin typeface="+mn-lt"/>
                <a:ea typeface="+mn-ea"/>
                <a:cs typeface="+mn-cs"/>
              </a:defRPr>
            </a:lvl1pPr>
            <a:lvl2pPr marL="403433" eaLnBrk="1" hangingPunct="1">
              <a:defRPr>
                <a:latin typeface="+mn-lt"/>
                <a:ea typeface="+mn-ea"/>
                <a:cs typeface="+mn-cs"/>
              </a:defRPr>
            </a:lvl2pPr>
            <a:lvl3pPr marL="806867" eaLnBrk="1" hangingPunct="1">
              <a:defRPr>
                <a:latin typeface="+mn-lt"/>
                <a:ea typeface="+mn-ea"/>
                <a:cs typeface="+mn-cs"/>
              </a:defRPr>
            </a:lvl3pPr>
            <a:lvl4pPr marL="1210300" eaLnBrk="1" hangingPunct="1">
              <a:defRPr>
                <a:latin typeface="+mn-lt"/>
                <a:ea typeface="+mn-ea"/>
                <a:cs typeface="+mn-cs"/>
              </a:defRPr>
            </a:lvl4pPr>
            <a:lvl5pPr marL="1613733" eaLnBrk="1" hangingPunct="1">
              <a:defRPr>
                <a:latin typeface="+mn-lt"/>
                <a:ea typeface="+mn-ea"/>
                <a:cs typeface="+mn-cs"/>
              </a:defRPr>
            </a:lvl5pPr>
            <a:lvl6pPr marL="2017166" eaLnBrk="1" hangingPunct="1">
              <a:defRPr>
                <a:latin typeface="+mn-lt"/>
                <a:ea typeface="+mn-ea"/>
                <a:cs typeface="+mn-cs"/>
              </a:defRPr>
            </a:lvl6pPr>
            <a:lvl7pPr marL="2420600" eaLnBrk="1" hangingPunct="1">
              <a:defRPr>
                <a:latin typeface="+mn-lt"/>
                <a:ea typeface="+mn-ea"/>
                <a:cs typeface="+mn-cs"/>
              </a:defRPr>
            </a:lvl7pPr>
            <a:lvl8pPr marL="2824033" eaLnBrk="1" hangingPunct="1">
              <a:defRPr>
                <a:latin typeface="+mn-lt"/>
                <a:ea typeface="+mn-ea"/>
                <a:cs typeface="+mn-cs"/>
              </a:defRPr>
            </a:lvl8pPr>
            <a:lvl9pPr marL="3227466" eaLnBrk="1" hangingPunct="1">
              <a:defRPr>
                <a:latin typeface="+mn-lt"/>
                <a:ea typeface="+mn-ea"/>
                <a:cs typeface="+mn-cs"/>
              </a:defRPr>
            </a:lvl9pPr>
          </a:lstStyle>
          <a:p>
            <a:pPr lvl="0" fontAlgn="auto">
              <a:spcBef>
                <a:spcPts val="0"/>
              </a:spcBef>
              <a:spcAft>
                <a:spcPts val="600"/>
              </a:spcAft>
              <a:defRPr/>
            </a:pPr>
            <a:r>
              <a:rPr lang="es-MX" sz="2800" kern="0" dirty="0">
                <a:solidFill>
                  <a:sysClr val="windowText" lastClr="000000"/>
                </a:solidFill>
                <a:latin typeface="Century Gothic" panose="020B0502020202020204" pitchFamily="34" charset="0"/>
              </a:rPr>
              <a:t>Héctor Lamadrid-Figueroa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Center for Population Health Research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latin typeface="Century Gothic" panose="020B0502020202020204" pitchFamily="34" charset="0"/>
                <a:ea typeface="+mn-ea"/>
                <a:cs typeface="+mn-cs"/>
              </a:rPr>
              <a:t>National Institute of Public Health, Mexico</a:t>
            </a:r>
          </a:p>
        </p:txBody>
      </p:sp>
    </p:spTree>
    <p:extLst>
      <p:ext uri="{BB962C8B-B14F-4D97-AF65-F5344CB8AC3E}">
        <p14:creationId xmlns:p14="http://schemas.microsoft.com/office/powerpoint/2010/main" val="3082286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1 Título"/>
          <p:cNvSpPr>
            <a:spLocks noGrp="1"/>
          </p:cNvSpPr>
          <p:nvPr>
            <p:ph type="title"/>
          </p:nvPr>
        </p:nvSpPr>
        <p:spPr/>
        <p:txBody>
          <a:bodyPr/>
          <a:lstStyle/>
          <a:p>
            <a:endParaRPr lang="es-MX" smtClean="0"/>
          </a:p>
        </p:txBody>
      </p:sp>
      <p:graphicFrame>
        <p:nvGraphicFramePr>
          <p:cNvPr id="65539" name="Object 2"/>
          <p:cNvGraphicFramePr>
            <a:graphicFrameLocks noGrp="1" noChangeAspect="1"/>
          </p:cNvGraphicFramePr>
          <p:nvPr>
            <p:ph idx="1"/>
          </p:nvPr>
        </p:nvGraphicFramePr>
        <p:xfrm>
          <a:off x="1619250" y="2060575"/>
          <a:ext cx="4022725" cy="531813"/>
        </p:xfrm>
        <a:graphic>
          <a:graphicData uri="http://schemas.openxmlformats.org/presentationml/2006/ole">
            <mc:AlternateContent xmlns:mc="http://schemas.openxmlformats.org/markup-compatibility/2006">
              <mc:Choice xmlns:v="urn:schemas-microsoft-com:vml" Requires="v">
                <p:oleObj spid="_x0000_s65614" name="Ecuación" r:id="rId3" imgW="1727200" imgH="228600" progId="Equation.3">
                  <p:embed/>
                </p:oleObj>
              </mc:Choice>
              <mc:Fallback>
                <p:oleObj name="Ecuación" r:id="rId3" imgW="1727200" imgH="228600" progId="Equation.3">
                  <p:embed/>
                  <p:pic>
                    <p:nvPicPr>
                      <p:cNvPr id="0" name="Object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2060575"/>
                        <a:ext cx="4022725" cy="531813"/>
                      </a:xfrm>
                      <a:prstGeom prst="rect">
                        <a:avLst/>
                      </a:prstGeom>
                      <a:solidFill>
                        <a:schemeClr val="tx1"/>
                      </a:solidFill>
                    </p:spPr>
                  </p:pic>
                </p:oleObj>
              </mc:Fallback>
            </mc:AlternateContent>
          </a:graphicData>
        </a:graphic>
      </p:graphicFrame>
      <p:graphicFrame>
        <p:nvGraphicFramePr>
          <p:cNvPr id="65540" name="Object 3"/>
          <p:cNvGraphicFramePr>
            <a:graphicFrameLocks noChangeAspect="1"/>
          </p:cNvGraphicFramePr>
          <p:nvPr/>
        </p:nvGraphicFramePr>
        <p:xfrm>
          <a:off x="2268538" y="3357563"/>
          <a:ext cx="3371850" cy="458787"/>
        </p:xfrm>
        <a:graphic>
          <a:graphicData uri="http://schemas.openxmlformats.org/presentationml/2006/ole">
            <mc:AlternateContent xmlns:mc="http://schemas.openxmlformats.org/markup-compatibility/2006">
              <mc:Choice xmlns:v="urn:schemas-microsoft-com:vml" Requires="v">
                <p:oleObj spid="_x0000_s65615" name="Ecuación" r:id="rId5" imgW="1447800" imgH="228600" progId="Equation.3">
                  <p:embed/>
                </p:oleObj>
              </mc:Choice>
              <mc:Fallback>
                <p:oleObj name="Ecuación" r:id="rId5" imgW="144780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8538" y="3357563"/>
                        <a:ext cx="3371850" cy="458787"/>
                      </a:xfrm>
                      <a:prstGeom prst="rect">
                        <a:avLst/>
                      </a:prstGeom>
                      <a:solidFill>
                        <a:schemeClr val="tx1"/>
                      </a:solidFill>
                    </p:spPr>
                  </p:pic>
                </p:oleObj>
              </mc:Fallback>
            </mc:AlternateContent>
          </a:graphicData>
        </a:graphic>
      </p:graphicFrame>
      <p:graphicFrame>
        <p:nvGraphicFramePr>
          <p:cNvPr id="65541" name="Object 4"/>
          <p:cNvGraphicFramePr>
            <a:graphicFrameLocks noChangeAspect="1"/>
          </p:cNvGraphicFramePr>
          <p:nvPr/>
        </p:nvGraphicFramePr>
        <p:xfrm>
          <a:off x="2843213" y="4652963"/>
          <a:ext cx="2160587" cy="531812"/>
        </p:xfrm>
        <a:graphic>
          <a:graphicData uri="http://schemas.openxmlformats.org/presentationml/2006/ole">
            <mc:AlternateContent xmlns:mc="http://schemas.openxmlformats.org/markup-compatibility/2006">
              <mc:Choice xmlns:v="urn:schemas-microsoft-com:vml" Requires="v">
                <p:oleObj spid="_x0000_s65616" name="Ecuación" r:id="rId7" imgW="927100" imgH="228600" progId="Equation.3">
                  <p:embed/>
                </p:oleObj>
              </mc:Choice>
              <mc:Fallback>
                <p:oleObj name="Ecuación" r:id="rId7" imgW="92710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3213" y="4652963"/>
                        <a:ext cx="2160587" cy="531812"/>
                      </a:xfrm>
                      <a:prstGeom prst="rect">
                        <a:avLst/>
                      </a:prstGeom>
                      <a:solidFill>
                        <a:schemeClr val="tx1"/>
                      </a:solidFill>
                    </p:spPr>
                  </p:pic>
                </p:oleObj>
              </mc:Fallback>
            </mc:AlternateContent>
          </a:graphicData>
        </a:graphic>
      </p:graphicFrame>
      <p:sp>
        <p:nvSpPr>
          <p:cNvPr id="65542" name="8 CuadroTexto"/>
          <p:cNvSpPr txBox="1">
            <a:spLocks noChangeArrowheads="1"/>
          </p:cNvSpPr>
          <p:nvPr/>
        </p:nvSpPr>
        <p:spPr bwMode="auto">
          <a:xfrm>
            <a:off x="684213" y="1557338"/>
            <a:ext cx="6480175" cy="400050"/>
          </a:xfrm>
          <a:prstGeom prst="rect">
            <a:avLst/>
          </a:prstGeom>
          <a:noFill/>
          <a:ln w="9525">
            <a:noFill/>
            <a:miter lim="800000"/>
            <a:headEnd/>
            <a:tailEnd/>
          </a:ln>
        </p:spPr>
        <p:txBody>
          <a:bodyPr>
            <a:spAutoFit/>
          </a:bodyPr>
          <a:lstStyle/>
          <a:p>
            <a:r>
              <a:rPr lang="es-MX" sz="2000"/>
              <a:t>The regression line for those who received the program is…</a:t>
            </a:r>
          </a:p>
        </p:txBody>
      </p:sp>
      <p:sp>
        <p:nvSpPr>
          <p:cNvPr id="65543" name="9 CuadroTexto"/>
          <p:cNvSpPr txBox="1">
            <a:spLocks noChangeArrowheads="1"/>
          </p:cNvSpPr>
          <p:nvPr/>
        </p:nvSpPr>
        <p:spPr bwMode="auto">
          <a:xfrm>
            <a:off x="755650" y="2708275"/>
            <a:ext cx="6480175" cy="708025"/>
          </a:xfrm>
          <a:prstGeom prst="rect">
            <a:avLst/>
          </a:prstGeom>
          <a:noFill/>
          <a:ln w="9525">
            <a:noFill/>
            <a:miter lim="800000"/>
            <a:headEnd/>
            <a:tailEnd/>
          </a:ln>
        </p:spPr>
        <p:txBody>
          <a:bodyPr>
            <a:spAutoFit/>
          </a:bodyPr>
          <a:lstStyle/>
          <a:p>
            <a:r>
              <a:rPr lang="es-MX" sz="2000"/>
              <a:t>The regression line for those who DID NOT receive the program is…</a:t>
            </a:r>
          </a:p>
        </p:txBody>
      </p:sp>
      <p:sp>
        <p:nvSpPr>
          <p:cNvPr id="65544" name="10 CuadroTexto"/>
          <p:cNvSpPr txBox="1">
            <a:spLocks noChangeArrowheads="1"/>
          </p:cNvSpPr>
          <p:nvPr/>
        </p:nvSpPr>
        <p:spPr bwMode="auto">
          <a:xfrm>
            <a:off x="684213" y="4005263"/>
            <a:ext cx="6480175" cy="400050"/>
          </a:xfrm>
          <a:prstGeom prst="rect">
            <a:avLst/>
          </a:prstGeom>
          <a:noFill/>
          <a:ln w="9525">
            <a:noFill/>
            <a:miter lim="800000"/>
            <a:headEnd/>
            <a:tailEnd/>
          </a:ln>
        </p:spPr>
        <p:txBody>
          <a:bodyPr>
            <a:spAutoFit/>
          </a:bodyPr>
          <a:lstStyle/>
          <a:p>
            <a:r>
              <a:rPr lang="es-MX" sz="2000"/>
              <a:t>Therefore the impact of the program is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1 Título"/>
          <p:cNvSpPr>
            <a:spLocks noGrp="1"/>
          </p:cNvSpPr>
          <p:nvPr>
            <p:ph type="title"/>
          </p:nvPr>
        </p:nvSpPr>
        <p:spPr>
          <a:xfrm>
            <a:off x="485775" y="-214313"/>
            <a:ext cx="8229600" cy="649288"/>
          </a:xfrm>
        </p:spPr>
        <p:txBody>
          <a:bodyPr/>
          <a:lstStyle/>
          <a:p>
            <a:pPr eaLnBrk="1" hangingPunct="1"/>
            <a:r>
              <a:rPr lang="es-MX" sz="2400" smtClean="0"/>
              <a:t>Regression Discontinuity - Baseline</a:t>
            </a:r>
          </a:p>
        </p:txBody>
      </p:sp>
      <p:pic>
        <p:nvPicPr>
          <p:cNvPr id="66563" name="Picture 2"/>
          <p:cNvPicPr>
            <a:picLocks noChangeAspect="1" noChangeArrowheads="1"/>
          </p:cNvPicPr>
          <p:nvPr/>
        </p:nvPicPr>
        <p:blipFill>
          <a:blip r:embed="rId3" cstate="print"/>
          <a:srcRect/>
          <a:stretch>
            <a:fillRect/>
          </a:stretch>
        </p:blipFill>
        <p:spPr bwMode="auto">
          <a:xfrm>
            <a:off x="404813" y="449263"/>
            <a:ext cx="8074025" cy="5435600"/>
          </a:xfrm>
          <a:prstGeom prst="rect">
            <a:avLst/>
          </a:prstGeom>
          <a:noFill/>
          <a:ln w="9525">
            <a:noFill/>
            <a:miter lim="800000"/>
            <a:headEnd/>
            <a:tailEnd/>
          </a:ln>
        </p:spPr>
      </p:pic>
      <p:sp>
        <p:nvSpPr>
          <p:cNvPr id="33797" name="5 Rectángulo"/>
          <p:cNvSpPr>
            <a:spLocks noChangeArrowheads="1"/>
          </p:cNvSpPr>
          <p:nvPr/>
        </p:nvSpPr>
        <p:spPr bwMode="auto">
          <a:xfrm>
            <a:off x="376238" y="434975"/>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3798" name="TextBox 8"/>
          <p:cNvSpPr txBox="1">
            <a:spLocks noChangeArrowheads="1"/>
          </p:cNvSpPr>
          <p:nvPr/>
        </p:nvSpPr>
        <p:spPr bwMode="auto">
          <a:xfrm>
            <a:off x="4518025" y="5114925"/>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
        <p:nvSpPr>
          <p:cNvPr id="33799" name="AutoShape 4"/>
          <p:cNvSpPr>
            <a:spLocks noChangeArrowheads="1"/>
          </p:cNvSpPr>
          <p:nvPr/>
        </p:nvSpPr>
        <p:spPr bwMode="auto">
          <a:xfrm>
            <a:off x="4740275" y="4235450"/>
            <a:ext cx="1371600" cy="627063"/>
          </a:xfrm>
          <a:prstGeom prst="rightArrow">
            <a:avLst>
              <a:gd name="adj1" fmla="val 50000"/>
              <a:gd name="adj2" fmla="val 49954"/>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Not Eligible</a:t>
            </a:r>
          </a:p>
        </p:txBody>
      </p:sp>
      <p:sp>
        <p:nvSpPr>
          <p:cNvPr id="33800" name="AutoShape 5"/>
          <p:cNvSpPr>
            <a:spLocks noChangeArrowheads="1"/>
          </p:cNvSpPr>
          <p:nvPr/>
        </p:nvSpPr>
        <p:spPr bwMode="auto">
          <a:xfrm>
            <a:off x="3351213" y="4322763"/>
            <a:ext cx="1371600" cy="557212"/>
          </a:xfrm>
          <a:prstGeom prst="leftArrow">
            <a:avLst>
              <a:gd name="adj1" fmla="val 50000"/>
              <a:gd name="adj2" fmla="val 56217"/>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Eligible</a:t>
            </a:r>
          </a:p>
        </p:txBody>
      </p:sp>
      <p:sp>
        <p:nvSpPr>
          <p:cNvPr id="33801" name="TextBox 8"/>
          <p:cNvSpPr txBox="1">
            <a:spLocks noChangeArrowheads="1"/>
          </p:cNvSpPr>
          <p:nvPr/>
        </p:nvSpPr>
        <p:spPr bwMode="auto">
          <a:xfrm>
            <a:off x="5310188" y="577850"/>
            <a:ext cx="1216025" cy="647700"/>
          </a:xfrm>
          <a:prstGeom prst="rect">
            <a:avLst/>
          </a:prstGeom>
          <a:noFill/>
          <a:ln w="9525">
            <a:noFill/>
            <a:miter lim="800000"/>
            <a:headEnd/>
            <a:tailEnd/>
          </a:ln>
        </p:spPr>
        <p:txBody>
          <a:bodyPr>
            <a:spAutoFit/>
          </a:bodyPr>
          <a:lstStyle/>
          <a:p>
            <a:pPr fontAlgn="auto">
              <a:spcBef>
                <a:spcPts val="0"/>
              </a:spcBef>
              <a:spcAft>
                <a:spcPts val="0"/>
              </a:spcAft>
              <a:defRPr/>
            </a:pPr>
            <a:r>
              <a:rPr lang="en-US">
                <a:solidFill>
                  <a:prstClr val="black"/>
                </a:solidFill>
                <a:latin typeface="Arial Narrow" pitchFamily="34" charset="0"/>
                <a:cs typeface="+mn-cs"/>
              </a:rPr>
              <a:t>Threshold at 4.5</a:t>
            </a:r>
          </a:p>
        </p:txBody>
      </p:sp>
      <p:cxnSp>
        <p:nvCxnSpPr>
          <p:cNvPr id="11" name="Straight Arrow Connector 10"/>
          <p:cNvCxnSpPr/>
          <p:nvPr/>
        </p:nvCxnSpPr>
        <p:spPr bwMode="auto">
          <a:xfrm rot="10800000" flipV="1">
            <a:off x="4805363" y="866775"/>
            <a:ext cx="576262"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1 Título"/>
          <p:cNvSpPr>
            <a:spLocks noGrp="1"/>
          </p:cNvSpPr>
          <p:nvPr>
            <p:ph type="title"/>
          </p:nvPr>
        </p:nvSpPr>
        <p:spPr>
          <a:xfrm>
            <a:off x="539750" y="-171450"/>
            <a:ext cx="8229600" cy="649288"/>
          </a:xfrm>
        </p:spPr>
        <p:txBody>
          <a:bodyPr/>
          <a:lstStyle/>
          <a:p>
            <a:pPr eaLnBrk="1" hangingPunct="1"/>
            <a:r>
              <a:rPr lang="es-MX" sz="2400" smtClean="0"/>
              <a:t>Regression Discontinuity - Baseline</a:t>
            </a:r>
          </a:p>
        </p:txBody>
      </p:sp>
      <p:pic>
        <p:nvPicPr>
          <p:cNvPr id="67587" name="Picture 2"/>
          <p:cNvPicPr>
            <a:picLocks noChangeAspect="1" noChangeArrowheads="1"/>
          </p:cNvPicPr>
          <p:nvPr/>
        </p:nvPicPr>
        <p:blipFill>
          <a:blip r:embed="rId2" cstate="print"/>
          <a:srcRect/>
          <a:stretch>
            <a:fillRect/>
          </a:stretch>
        </p:blipFill>
        <p:spPr bwMode="auto">
          <a:xfrm>
            <a:off x="458788" y="477838"/>
            <a:ext cx="8074025" cy="5435600"/>
          </a:xfrm>
          <a:prstGeom prst="rect">
            <a:avLst/>
          </a:prstGeom>
          <a:noFill/>
          <a:ln w="9525">
            <a:noFill/>
            <a:miter lim="800000"/>
            <a:headEnd/>
            <a:tailEnd/>
          </a:ln>
        </p:spPr>
      </p:pic>
      <p:sp>
        <p:nvSpPr>
          <p:cNvPr id="34821" name="5 Rectángulo"/>
          <p:cNvSpPr>
            <a:spLocks noChangeArrowheads="1"/>
          </p:cNvSpPr>
          <p:nvPr/>
        </p:nvSpPr>
        <p:spPr bwMode="auto">
          <a:xfrm>
            <a:off x="430213" y="463550"/>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4822" name="AutoShape 4"/>
          <p:cNvSpPr>
            <a:spLocks noChangeArrowheads="1"/>
          </p:cNvSpPr>
          <p:nvPr/>
        </p:nvSpPr>
        <p:spPr bwMode="auto">
          <a:xfrm>
            <a:off x="4794250" y="4264025"/>
            <a:ext cx="1371600" cy="627063"/>
          </a:xfrm>
          <a:prstGeom prst="rightArrow">
            <a:avLst>
              <a:gd name="adj1" fmla="val 50000"/>
              <a:gd name="adj2" fmla="val 49954"/>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Not Eligible</a:t>
            </a:r>
          </a:p>
        </p:txBody>
      </p:sp>
      <p:sp>
        <p:nvSpPr>
          <p:cNvPr id="34823" name="AutoShape 5"/>
          <p:cNvSpPr>
            <a:spLocks noChangeArrowheads="1"/>
          </p:cNvSpPr>
          <p:nvPr/>
        </p:nvSpPr>
        <p:spPr bwMode="auto">
          <a:xfrm>
            <a:off x="3405188" y="4351338"/>
            <a:ext cx="1371600" cy="557212"/>
          </a:xfrm>
          <a:prstGeom prst="leftArrow">
            <a:avLst>
              <a:gd name="adj1" fmla="val 50000"/>
              <a:gd name="adj2" fmla="val 56217"/>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Eligible</a:t>
            </a:r>
          </a:p>
        </p:txBody>
      </p:sp>
      <p:sp>
        <p:nvSpPr>
          <p:cNvPr id="34824" name="TextBox 10"/>
          <p:cNvSpPr txBox="1">
            <a:spLocks noChangeArrowheads="1"/>
          </p:cNvSpPr>
          <p:nvPr/>
        </p:nvSpPr>
        <p:spPr bwMode="auto">
          <a:xfrm>
            <a:off x="1835150" y="606425"/>
            <a:ext cx="2160588"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cxnSp>
        <p:nvCxnSpPr>
          <p:cNvPr id="12" name="Straight Arrow Connector 11"/>
          <p:cNvCxnSpPr>
            <a:stCxn id="34824" idx="2"/>
          </p:cNvCxnSpPr>
          <p:nvPr/>
        </p:nvCxnSpPr>
        <p:spPr bwMode="auto">
          <a:xfrm rot="16200000" flipH="1">
            <a:off x="2488407" y="1620044"/>
            <a:ext cx="1071562"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4826" name="TextBox 14"/>
          <p:cNvSpPr txBox="1">
            <a:spLocks noChangeArrowheads="1"/>
          </p:cNvSpPr>
          <p:nvPr/>
        </p:nvSpPr>
        <p:spPr bwMode="auto">
          <a:xfrm>
            <a:off x="5076825" y="527050"/>
            <a:ext cx="2159000"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cxnSp>
        <p:nvCxnSpPr>
          <p:cNvPr id="16" name="Straight Arrow Connector 15"/>
          <p:cNvCxnSpPr/>
          <p:nvPr/>
        </p:nvCxnSpPr>
        <p:spPr bwMode="auto">
          <a:xfrm rot="5400000">
            <a:off x="5543550" y="1363663"/>
            <a:ext cx="576263" cy="71437"/>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4828" name="TextBox 8"/>
          <p:cNvSpPr txBox="1">
            <a:spLocks noChangeArrowheads="1"/>
          </p:cNvSpPr>
          <p:nvPr/>
        </p:nvSpPr>
        <p:spPr bwMode="auto">
          <a:xfrm>
            <a:off x="4572000" y="5143500"/>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3" name="5 Rectángulo"/>
          <p:cNvSpPr>
            <a:spLocks noChangeArrowheads="1"/>
          </p:cNvSpPr>
          <p:nvPr/>
        </p:nvSpPr>
        <p:spPr bwMode="auto">
          <a:xfrm>
            <a:off x="430213" y="463550"/>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68611" name="1 Título"/>
          <p:cNvSpPr>
            <a:spLocks noGrp="1"/>
          </p:cNvSpPr>
          <p:nvPr>
            <p:ph type="title"/>
          </p:nvPr>
        </p:nvSpPr>
        <p:spPr>
          <a:xfrm>
            <a:off x="539750" y="-185738"/>
            <a:ext cx="8229600" cy="649288"/>
          </a:xfrm>
        </p:spPr>
        <p:txBody>
          <a:bodyPr/>
          <a:lstStyle/>
          <a:p>
            <a:pPr eaLnBrk="1" hangingPunct="1"/>
            <a:r>
              <a:rPr lang="es-MX" sz="2400" smtClean="0"/>
              <a:t>Regression Discontinuity: Baseline  (Regression lines)</a:t>
            </a:r>
          </a:p>
        </p:txBody>
      </p:sp>
      <p:pic>
        <p:nvPicPr>
          <p:cNvPr id="68612" name="Picture 2"/>
          <p:cNvPicPr>
            <a:picLocks noChangeAspect="1" noChangeArrowheads="1"/>
          </p:cNvPicPr>
          <p:nvPr/>
        </p:nvPicPr>
        <p:blipFill>
          <a:blip r:embed="rId3" cstate="print"/>
          <a:srcRect/>
          <a:stretch>
            <a:fillRect/>
          </a:stretch>
        </p:blipFill>
        <p:spPr bwMode="auto">
          <a:xfrm>
            <a:off x="468313" y="458788"/>
            <a:ext cx="8064500" cy="5456237"/>
          </a:xfrm>
          <a:prstGeom prst="rect">
            <a:avLst/>
          </a:prstGeom>
          <a:noFill/>
          <a:ln w="9525">
            <a:noFill/>
            <a:miter lim="800000"/>
            <a:headEnd/>
            <a:tailEnd/>
          </a:ln>
        </p:spPr>
      </p:pic>
      <p:sp>
        <p:nvSpPr>
          <p:cNvPr id="35846" name="TextBox 8"/>
          <p:cNvSpPr txBox="1">
            <a:spLocks noChangeArrowheads="1"/>
          </p:cNvSpPr>
          <p:nvPr/>
        </p:nvSpPr>
        <p:spPr bwMode="auto">
          <a:xfrm>
            <a:off x="4572000" y="5143500"/>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
        <p:nvSpPr>
          <p:cNvPr id="35847" name="TextBox 8"/>
          <p:cNvSpPr txBox="1">
            <a:spLocks noChangeArrowheads="1"/>
          </p:cNvSpPr>
          <p:nvPr/>
        </p:nvSpPr>
        <p:spPr bwMode="auto">
          <a:xfrm>
            <a:off x="5076825" y="527050"/>
            <a:ext cx="2159000"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cxnSp>
        <p:nvCxnSpPr>
          <p:cNvPr id="10" name="Straight Arrow Connector 9"/>
          <p:cNvCxnSpPr/>
          <p:nvPr/>
        </p:nvCxnSpPr>
        <p:spPr bwMode="auto">
          <a:xfrm rot="5400000">
            <a:off x="5543550" y="1363663"/>
            <a:ext cx="576263" cy="71437"/>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5849" name="TextBox 10"/>
          <p:cNvSpPr txBox="1">
            <a:spLocks noChangeArrowheads="1"/>
          </p:cNvSpPr>
          <p:nvPr/>
        </p:nvSpPr>
        <p:spPr bwMode="auto">
          <a:xfrm>
            <a:off x="1835150" y="606425"/>
            <a:ext cx="2160588"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cxnSp>
        <p:nvCxnSpPr>
          <p:cNvPr id="12" name="Straight Arrow Connector 11"/>
          <p:cNvCxnSpPr>
            <a:stCxn id="35849" idx="2"/>
          </p:cNvCxnSpPr>
          <p:nvPr/>
        </p:nvCxnSpPr>
        <p:spPr bwMode="auto">
          <a:xfrm rot="16200000" flipH="1">
            <a:off x="2488407" y="1620044"/>
            <a:ext cx="1071562"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5851" name="AutoShape 4"/>
          <p:cNvSpPr>
            <a:spLocks noChangeArrowheads="1"/>
          </p:cNvSpPr>
          <p:nvPr/>
        </p:nvSpPr>
        <p:spPr bwMode="auto">
          <a:xfrm>
            <a:off x="4794250" y="4264025"/>
            <a:ext cx="1371600" cy="627063"/>
          </a:xfrm>
          <a:prstGeom prst="rightArrow">
            <a:avLst>
              <a:gd name="adj1" fmla="val 50000"/>
              <a:gd name="adj2" fmla="val 49954"/>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Not Eligible</a:t>
            </a:r>
          </a:p>
        </p:txBody>
      </p:sp>
      <p:sp>
        <p:nvSpPr>
          <p:cNvPr id="35852" name="AutoShape 5"/>
          <p:cNvSpPr>
            <a:spLocks noChangeArrowheads="1"/>
          </p:cNvSpPr>
          <p:nvPr/>
        </p:nvSpPr>
        <p:spPr bwMode="auto">
          <a:xfrm>
            <a:off x="3405188" y="4351338"/>
            <a:ext cx="1371600" cy="557212"/>
          </a:xfrm>
          <a:prstGeom prst="leftArrow">
            <a:avLst>
              <a:gd name="adj1" fmla="val 50000"/>
              <a:gd name="adj2" fmla="val 56217"/>
            </a:avLst>
          </a:prstGeom>
          <a:solidFill>
            <a:schemeClr val="accent1"/>
          </a:solidFill>
          <a:ln w="9525">
            <a:solidFill>
              <a:schemeClr val="tx1"/>
            </a:solidFill>
            <a:miter lim="800000"/>
            <a:headEnd/>
            <a:tailEnd/>
          </a:ln>
        </p:spPr>
        <p:txBody>
          <a:bodyPr wrap="none" anchor="ctr"/>
          <a:lstStyle/>
          <a:p>
            <a:pPr algn="ctr" fontAlgn="auto">
              <a:spcBef>
                <a:spcPts val="0"/>
              </a:spcBef>
              <a:spcAft>
                <a:spcPts val="0"/>
              </a:spcAft>
              <a:defRPr/>
            </a:pPr>
            <a:r>
              <a:rPr lang="en-US">
                <a:solidFill>
                  <a:prstClr val="black"/>
                </a:solidFill>
                <a:cs typeface="+mn-cs"/>
              </a:rPr>
              <a:t>Eligible</a:t>
            </a: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4" name="Slide Number Placeholder 3"/>
          <p:cNvSpPr>
            <a:spLocks noGrp="1"/>
          </p:cNvSpPr>
          <p:nvPr>
            <p:ph type="sldNum" sz="quarter" idx="12"/>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a:fld id="{1E73DAFE-3FF5-401E-BB6D-DAB5AFB9FD6E}" type="slidenum">
              <a:rPr lang="en-US" smtClean="0">
                <a:solidFill>
                  <a:srgbClr val="898989"/>
                </a:solidFill>
              </a:rPr>
              <a:pPr algn="ctr"/>
              <a:t>14</a:t>
            </a:fld>
            <a:endParaRPr lang="en-US" smtClean="0">
              <a:solidFill>
                <a:srgbClr val="898989"/>
              </a:solidFill>
            </a:endParaRPr>
          </a:p>
        </p:txBody>
      </p:sp>
      <p:sp>
        <p:nvSpPr>
          <p:cNvPr id="37891" name="5 Rectángulo"/>
          <p:cNvSpPr>
            <a:spLocks noChangeArrowheads="1"/>
          </p:cNvSpPr>
          <p:nvPr/>
        </p:nvSpPr>
        <p:spPr bwMode="auto">
          <a:xfrm>
            <a:off x="430213" y="428625"/>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pic>
        <p:nvPicPr>
          <p:cNvPr id="69636" name="Picture 3"/>
          <p:cNvPicPr>
            <a:picLocks noChangeAspect="1" noChangeArrowheads="1"/>
          </p:cNvPicPr>
          <p:nvPr/>
        </p:nvPicPr>
        <p:blipFill>
          <a:blip r:embed="rId3" cstate="print"/>
          <a:srcRect/>
          <a:stretch>
            <a:fillRect/>
          </a:stretch>
        </p:blipFill>
        <p:spPr bwMode="auto">
          <a:xfrm>
            <a:off x="468313" y="457200"/>
            <a:ext cx="8064500" cy="5456238"/>
          </a:xfrm>
          <a:prstGeom prst="rect">
            <a:avLst/>
          </a:prstGeom>
          <a:noFill/>
          <a:ln w="9525">
            <a:noFill/>
            <a:miter lim="800000"/>
            <a:headEnd/>
            <a:tailEnd/>
          </a:ln>
        </p:spPr>
      </p:pic>
      <p:sp>
        <p:nvSpPr>
          <p:cNvPr id="37893" name="TextBox 7"/>
          <p:cNvSpPr txBox="1">
            <a:spLocks noChangeArrowheads="1"/>
          </p:cNvSpPr>
          <p:nvPr/>
        </p:nvSpPr>
        <p:spPr bwMode="auto">
          <a:xfrm>
            <a:off x="1835150" y="571500"/>
            <a:ext cx="2160588"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cxnSp>
        <p:nvCxnSpPr>
          <p:cNvPr id="9" name="Straight Arrow Connector 8"/>
          <p:cNvCxnSpPr>
            <a:stCxn id="37893" idx="2"/>
          </p:cNvCxnSpPr>
          <p:nvPr/>
        </p:nvCxnSpPr>
        <p:spPr bwMode="auto">
          <a:xfrm rot="16200000" flipH="1">
            <a:off x="2488407" y="1585119"/>
            <a:ext cx="1071562"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7895" name="TextBox 9"/>
          <p:cNvSpPr txBox="1">
            <a:spLocks noChangeArrowheads="1"/>
          </p:cNvSpPr>
          <p:nvPr/>
        </p:nvSpPr>
        <p:spPr bwMode="auto">
          <a:xfrm>
            <a:off x="5076825" y="492125"/>
            <a:ext cx="2159000"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cxnSp>
        <p:nvCxnSpPr>
          <p:cNvPr id="11" name="Straight Arrow Connector 10"/>
          <p:cNvCxnSpPr/>
          <p:nvPr/>
        </p:nvCxnSpPr>
        <p:spPr bwMode="auto">
          <a:xfrm rot="5400000">
            <a:off x="5543550" y="1328738"/>
            <a:ext cx="576263" cy="71437"/>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7897" name="1 Título"/>
          <p:cNvSpPr>
            <a:spLocks noGrp="1"/>
          </p:cNvSpPr>
          <p:nvPr>
            <p:ph type="title"/>
          </p:nvPr>
        </p:nvSpPr>
        <p:spPr>
          <a:xfrm>
            <a:off x="539750" y="71438"/>
            <a:ext cx="8229600" cy="407987"/>
          </a:xfrm>
        </p:spPr>
        <p:txBody>
          <a:bodyPr rtlCol="0">
            <a:normAutofit fontScale="90000"/>
          </a:bodyPr>
          <a:lstStyle/>
          <a:p>
            <a:pPr eaLnBrk="1" fontAlgn="auto" hangingPunct="1">
              <a:spcAft>
                <a:spcPts val="0"/>
              </a:spcAft>
              <a:defRPr/>
            </a:pPr>
            <a:r>
              <a:rPr lang="es-MX" sz="2400" dirty="0" err="1" smtClean="0"/>
              <a:t>Regression</a:t>
            </a:r>
            <a:r>
              <a:rPr lang="es-MX" sz="2400" dirty="0" smtClean="0"/>
              <a:t> </a:t>
            </a:r>
            <a:r>
              <a:rPr lang="es-MX" sz="2400" dirty="0" err="1" smtClean="0"/>
              <a:t>Discontinuity</a:t>
            </a:r>
            <a:r>
              <a:rPr lang="es-MX" sz="2400" dirty="0" smtClean="0"/>
              <a:t> : </a:t>
            </a:r>
            <a:r>
              <a:rPr lang="es-MX" sz="2400" b="1" dirty="0" smtClean="0"/>
              <a:t>Post-</a:t>
            </a:r>
            <a:r>
              <a:rPr lang="es-MX" sz="2400" b="1" dirty="0" err="1" smtClean="0"/>
              <a:t>Intervention</a:t>
            </a:r>
            <a:endParaRPr lang="es-MX" sz="2400" b="1" dirty="0" smtClean="0"/>
          </a:p>
        </p:txBody>
      </p:sp>
      <p:sp>
        <p:nvSpPr>
          <p:cNvPr id="37898"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auto">
              <a:spcBef>
                <a:spcPts val="0"/>
              </a:spcBef>
              <a:spcAft>
                <a:spcPts val="0"/>
              </a:spcAft>
              <a:defRPr/>
            </a:pPr>
            <a:endParaRPr lang="es-MX">
              <a:solidFill>
                <a:prstClr val="black"/>
              </a:solidFill>
              <a:latin typeface="Calibri"/>
              <a:cs typeface="+mn-cs"/>
            </a:endParaRPr>
          </a:p>
        </p:txBody>
      </p:sp>
      <p:pic>
        <p:nvPicPr>
          <p:cNvPr id="69643"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4438" y="6254750"/>
            <a:ext cx="4219575" cy="3429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5" name="5 Rectángulo"/>
          <p:cNvSpPr>
            <a:spLocks noChangeArrowheads="1"/>
          </p:cNvSpPr>
          <p:nvPr/>
        </p:nvSpPr>
        <p:spPr bwMode="auto">
          <a:xfrm>
            <a:off x="430213" y="414338"/>
            <a:ext cx="8137525" cy="5472112"/>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pic>
        <p:nvPicPr>
          <p:cNvPr id="70659" name="Picture 3"/>
          <p:cNvPicPr>
            <a:picLocks noChangeAspect="1" noChangeArrowheads="1"/>
          </p:cNvPicPr>
          <p:nvPr/>
        </p:nvPicPr>
        <p:blipFill>
          <a:blip r:embed="rId3" cstate="print"/>
          <a:srcRect/>
          <a:stretch>
            <a:fillRect/>
          </a:stretch>
        </p:blipFill>
        <p:spPr bwMode="auto">
          <a:xfrm>
            <a:off x="468313" y="457200"/>
            <a:ext cx="8064500" cy="5456238"/>
          </a:xfrm>
          <a:prstGeom prst="rect">
            <a:avLst/>
          </a:prstGeom>
          <a:noFill/>
          <a:ln w="9525">
            <a:noFill/>
            <a:miter lim="800000"/>
            <a:headEnd/>
            <a:tailEnd/>
          </a:ln>
        </p:spPr>
      </p:pic>
      <p:sp>
        <p:nvSpPr>
          <p:cNvPr id="38917" name="TextBox 7"/>
          <p:cNvSpPr txBox="1">
            <a:spLocks noChangeArrowheads="1"/>
          </p:cNvSpPr>
          <p:nvPr/>
        </p:nvSpPr>
        <p:spPr bwMode="auto">
          <a:xfrm>
            <a:off x="1835150" y="557213"/>
            <a:ext cx="2160588" cy="585787"/>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cxnSp>
        <p:nvCxnSpPr>
          <p:cNvPr id="9" name="Straight Arrow Connector 8"/>
          <p:cNvCxnSpPr>
            <a:stCxn id="38917" idx="2"/>
          </p:cNvCxnSpPr>
          <p:nvPr/>
        </p:nvCxnSpPr>
        <p:spPr bwMode="auto">
          <a:xfrm rot="16200000" flipH="1">
            <a:off x="2488406" y="1570832"/>
            <a:ext cx="1071563"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8919" name="TextBox 9"/>
          <p:cNvSpPr txBox="1">
            <a:spLocks noChangeArrowheads="1"/>
          </p:cNvSpPr>
          <p:nvPr/>
        </p:nvSpPr>
        <p:spPr bwMode="auto">
          <a:xfrm>
            <a:off x="5076825" y="477838"/>
            <a:ext cx="2159000"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cxnSp>
        <p:nvCxnSpPr>
          <p:cNvPr id="11" name="Straight Arrow Connector 10"/>
          <p:cNvCxnSpPr/>
          <p:nvPr/>
        </p:nvCxnSpPr>
        <p:spPr bwMode="auto">
          <a:xfrm rot="5400000">
            <a:off x="5543551" y="1314450"/>
            <a:ext cx="576262" cy="71437"/>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8921" name="1 Título"/>
          <p:cNvSpPr>
            <a:spLocks noGrp="1"/>
          </p:cNvSpPr>
          <p:nvPr>
            <p:ph type="title"/>
          </p:nvPr>
        </p:nvSpPr>
        <p:spPr>
          <a:xfrm>
            <a:off x="539750" y="57150"/>
            <a:ext cx="8229600" cy="407988"/>
          </a:xfrm>
        </p:spPr>
        <p:txBody>
          <a:bodyPr rtlCol="0">
            <a:normAutofit fontScale="90000"/>
          </a:bodyPr>
          <a:lstStyle/>
          <a:p>
            <a:pPr eaLnBrk="1" fontAlgn="auto" hangingPunct="1">
              <a:spcAft>
                <a:spcPts val="0"/>
              </a:spcAft>
              <a:defRPr/>
            </a:pPr>
            <a:r>
              <a:rPr lang="es-MX" sz="2400" dirty="0" err="1" smtClean="0"/>
              <a:t>Regression</a:t>
            </a:r>
            <a:r>
              <a:rPr lang="es-MX" sz="2400" dirty="0" smtClean="0"/>
              <a:t> </a:t>
            </a:r>
            <a:r>
              <a:rPr lang="es-MX" sz="2400" dirty="0" err="1" smtClean="0"/>
              <a:t>Discontinuity</a:t>
            </a:r>
            <a:r>
              <a:rPr lang="es-MX" sz="2400" dirty="0" smtClean="0"/>
              <a:t>: Post-</a:t>
            </a:r>
            <a:r>
              <a:rPr lang="es-MX" sz="2400" dirty="0" err="1" smtClean="0"/>
              <a:t>Intervention</a:t>
            </a:r>
            <a:endParaRPr lang="es-MX" sz="2400" dirty="0" smtClean="0"/>
          </a:p>
        </p:txBody>
      </p:sp>
      <p:sp>
        <p:nvSpPr>
          <p:cNvPr id="38922" name="Oval 12"/>
          <p:cNvSpPr>
            <a:spLocks noChangeArrowheads="1"/>
          </p:cNvSpPr>
          <p:nvPr/>
        </p:nvSpPr>
        <p:spPr bwMode="auto">
          <a:xfrm>
            <a:off x="3819525" y="1782763"/>
            <a:ext cx="1944688" cy="1943100"/>
          </a:xfrm>
          <a:prstGeom prst="ellipse">
            <a:avLst/>
          </a:prstGeom>
          <a:noFill/>
          <a:ln w="34925" algn="ctr">
            <a:solidFill>
              <a:srgbClr val="FF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pic>
        <p:nvPicPr>
          <p:cNvPr id="70666"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4438" y="6254750"/>
            <a:ext cx="4219575" cy="3429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Slide Number Placeholder 3"/>
          <p:cNvSpPr>
            <a:spLocks noGrp="1"/>
          </p:cNvSpPr>
          <p:nvPr>
            <p:ph type="sldNum" sz="quarter" idx="12"/>
          </p:nvPr>
        </p:nvSpPr>
        <p:spPr bwMode="auto">
          <a:xfrm>
            <a:off x="6553200" y="5684838"/>
            <a:ext cx="2133600" cy="457200"/>
          </a:xfrm>
          <a:noFill/>
          <a:ln>
            <a:miter lim="800000"/>
            <a:headEnd/>
            <a:tailEnd/>
          </a:ln>
        </p:spPr>
        <p:txBody>
          <a:bodyPr wrap="square" numCol="1" anchorCtr="0" compatLnSpc="1">
            <a:prstTxWarp prst="textNoShape">
              <a:avLst/>
            </a:prstTxWarp>
          </a:bodyPr>
          <a:lstStyle/>
          <a:p>
            <a:pPr algn="ctr"/>
            <a:fld id="{6F391EBF-A3E1-42CA-ACE2-BBCE64C3A0B6}" type="slidenum">
              <a:rPr lang="en-US" smtClean="0">
                <a:solidFill>
                  <a:srgbClr val="898989"/>
                </a:solidFill>
              </a:rPr>
              <a:pPr algn="ctr"/>
              <a:t>16</a:t>
            </a:fld>
            <a:endParaRPr lang="en-US" smtClean="0">
              <a:solidFill>
                <a:srgbClr val="898989"/>
              </a:solidFill>
            </a:endParaRPr>
          </a:p>
        </p:txBody>
      </p:sp>
      <p:sp>
        <p:nvSpPr>
          <p:cNvPr id="39939" name="5 Rectángulo"/>
          <p:cNvSpPr>
            <a:spLocks noChangeArrowheads="1"/>
          </p:cNvSpPr>
          <p:nvPr/>
        </p:nvSpPr>
        <p:spPr bwMode="auto">
          <a:xfrm>
            <a:off x="430213" y="417513"/>
            <a:ext cx="8137525" cy="5472112"/>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9940" name="1 Título"/>
          <p:cNvSpPr>
            <a:spLocks noGrp="1"/>
          </p:cNvSpPr>
          <p:nvPr>
            <p:ph type="title"/>
          </p:nvPr>
        </p:nvSpPr>
        <p:spPr>
          <a:xfrm>
            <a:off x="539750" y="28575"/>
            <a:ext cx="8229600" cy="407988"/>
          </a:xfrm>
        </p:spPr>
        <p:txBody>
          <a:bodyPr rtlCol="0">
            <a:normAutofit fontScale="90000"/>
          </a:bodyPr>
          <a:lstStyle/>
          <a:p>
            <a:pPr eaLnBrk="1" fontAlgn="auto" hangingPunct="1">
              <a:spcAft>
                <a:spcPts val="0"/>
              </a:spcAft>
              <a:defRPr/>
            </a:pPr>
            <a:r>
              <a:rPr lang="es-MX" sz="2400" dirty="0" err="1" smtClean="0"/>
              <a:t>Regression</a:t>
            </a:r>
            <a:r>
              <a:rPr lang="es-MX" sz="2400" dirty="0" smtClean="0"/>
              <a:t> </a:t>
            </a:r>
            <a:r>
              <a:rPr lang="es-MX" sz="2400" dirty="0" err="1" smtClean="0"/>
              <a:t>Discontinuity</a:t>
            </a:r>
            <a:r>
              <a:rPr lang="es-MX" sz="2400" dirty="0" smtClean="0"/>
              <a:t> I Post-</a:t>
            </a:r>
            <a:r>
              <a:rPr lang="es-MX" sz="2400" dirty="0" err="1" smtClean="0"/>
              <a:t>Intervention</a:t>
            </a:r>
            <a:endParaRPr lang="es-MX" sz="2400" dirty="0" smtClean="0"/>
          </a:p>
        </p:txBody>
      </p:sp>
      <p:pic>
        <p:nvPicPr>
          <p:cNvPr id="71685" name="Picture 2"/>
          <p:cNvPicPr>
            <a:picLocks noChangeAspect="1" noChangeArrowheads="1"/>
          </p:cNvPicPr>
          <p:nvPr/>
        </p:nvPicPr>
        <p:blipFill>
          <a:blip r:embed="rId3" cstate="print"/>
          <a:srcRect/>
          <a:stretch>
            <a:fillRect/>
          </a:stretch>
        </p:blipFill>
        <p:spPr bwMode="auto">
          <a:xfrm>
            <a:off x="468313" y="438150"/>
            <a:ext cx="8064500" cy="5380038"/>
          </a:xfrm>
          <a:prstGeom prst="rect">
            <a:avLst/>
          </a:prstGeom>
          <a:noFill/>
          <a:ln w="9525">
            <a:noFill/>
            <a:miter lim="800000"/>
            <a:headEnd/>
            <a:tailEnd/>
          </a:ln>
        </p:spPr>
      </p:pic>
      <p:sp>
        <p:nvSpPr>
          <p:cNvPr id="39942" name="Right Brace 14"/>
          <p:cNvSpPr>
            <a:spLocks/>
          </p:cNvSpPr>
          <p:nvPr/>
        </p:nvSpPr>
        <p:spPr bwMode="auto">
          <a:xfrm>
            <a:off x="4841875" y="1917700"/>
            <a:ext cx="360363" cy="1009650"/>
          </a:xfrm>
          <a:prstGeom prst="rightBrace">
            <a:avLst>
              <a:gd name="adj1" fmla="val 8340"/>
              <a:gd name="adj2" fmla="val 50000"/>
            </a:avLst>
          </a:prstGeom>
          <a:noFill/>
          <a:ln w="31750" algn="ctr">
            <a:solidFill>
              <a:srgbClr val="FF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39943" name="TextBox 15"/>
          <p:cNvSpPr txBox="1">
            <a:spLocks noChangeArrowheads="1"/>
          </p:cNvSpPr>
          <p:nvPr/>
        </p:nvSpPr>
        <p:spPr bwMode="auto">
          <a:xfrm>
            <a:off x="5508625" y="1065213"/>
            <a:ext cx="1112838" cy="369887"/>
          </a:xfrm>
          <a:prstGeom prst="rect">
            <a:avLst/>
          </a:prstGeom>
          <a:noFill/>
          <a:ln w="9525">
            <a:noFill/>
            <a:miter lim="800000"/>
            <a:headEnd/>
            <a:tailEnd/>
          </a:ln>
        </p:spPr>
        <p:txBody>
          <a:bodyPr wrap="none">
            <a:spAutoFit/>
          </a:bodyPr>
          <a:lstStyle/>
          <a:p>
            <a:pPr fontAlgn="auto">
              <a:spcBef>
                <a:spcPts val="0"/>
              </a:spcBef>
              <a:spcAft>
                <a:spcPts val="0"/>
              </a:spcAft>
              <a:defRPr/>
            </a:pPr>
            <a:r>
              <a:rPr lang="en-US">
                <a:solidFill>
                  <a:prstClr val="black"/>
                </a:solidFill>
                <a:latin typeface="Calibri"/>
                <a:cs typeface="+mn-cs"/>
              </a:rPr>
              <a:t>Impact</a:t>
            </a:r>
          </a:p>
        </p:txBody>
      </p:sp>
      <p:cxnSp>
        <p:nvCxnSpPr>
          <p:cNvPr id="71688" name="Straight Arrow Connector 17"/>
          <p:cNvCxnSpPr>
            <a:cxnSpLocks noChangeShapeType="1"/>
          </p:cNvCxnSpPr>
          <p:nvPr/>
        </p:nvCxnSpPr>
        <p:spPr bwMode="auto">
          <a:xfrm rot="5400000">
            <a:off x="5149056" y="1569244"/>
            <a:ext cx="935038" cy="647700"/>
          </a:xfrm>
          <a:prstGeom prst="straightConnector1">
            <a:avLst/>
          </a:prstGeom>
          <a:noFill/>
          <a:ln w="31750" algn="ctr">
            <a:solidFill>
              <a:srgbClr val="FF0000"/>
            </a:solidFill>
            <a:round/>
            <a:headEnd/>
            <a:tailEnd type="arrow" w="med" len="med"/>
          </a:ln>
        </p:spPr>
      </p:cxnSp>
      <p:pic>
        <p:nvPicPr>
          <p:cNvPr id="71689"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4438" y="6254750"/>
            <a:ext cx="4219575" cy="3429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6" name="4 Título"/>
          <p:cNvSpPr>
            <a:spLocks noGrp="1"/>
          </p:cNvSpPr>
          <p:nvPr>
            <p:ph type="title"/>
          </p:nvPr>
        </p:nvSpPr>
        <p:spPr/>
        <p:txBody>
          <a:bodyPr/>
          <a:lstStyle/>
          <a:p>
            <a:endParaRPr lang="es-MX" smtClean="0"/>
          </a:p>
        </p:txBody>
      </p:sp>
      <p:sp>
        <p:nvSpPr>
          <p:cNvPr id="3" name="2 Marcador de contenido"/>
          <p:cNvSpPr>
            <a:spLocks noGrp="1"/>
          </p:cNvSpPr>
          <p:nvPr>
            <p:ph idx="1"/>
          </p:nvPr>
        </p:nvSpPr>
        <p:spPr/>
        <p:txBody>
          <a:bodyPr>
            <a:normAutofit fontScale="92500" lnSpcReduction="10000"/>
          </a:bodyPr>
          <a:lstStyle/>
          <a:p>
            <a:pPr>
              <a:defRPr/>
            </a:pPr>
            <a:r>
              <a:rPr lang="es-MX" sz="2400" b="1" dirty="0" smtClean="0"/>
              <a:t>In </a:t>
            </a:r>
            <a:r>
              <a:rPr lang="es-MX" sz="2400" b="1" dirty="0" err="1" smtClean="0"/>
              <a:t>theory</a:t>
            </a:r>
            <a:r>
              <a:rPr lang="es-MX" sz="2400" b="1" dirty="0" smtClean="0"/>
              <a:t>:  </a:t>
            </a:r>
            <a:r>
              <a:rPr lang="es-MX" sz="2400" dirty="0" err="1" smtClean="0"/>
              <a:t>if</a:t>
            </a:r>
            <a:r>
              <a:rPr lang="es-MX" sz="2400" dirty="0" smtClean="0"/>
              <a:t> </a:t>
            </a:r>
            <a:r>
              <a:rPr lang="es-MX" sz="2400" dirty="0" err="1" smtClean="0"/>
              <a:t>the</a:t>
            </a:r>
            <a:r>
              <a:rPr lang="es-MX" sz="2400" dirty="0" smtClean="0"/>
              <a:t> </a:t>
            </a:r>
            <a:r>
              <a:rPr lang="es-MX" sz="2400" dirty="0" err="1" smtClean="0"/>
              <a:t>model</a:t>
            </a:r>
            <a:r>
              <a:rPr lang="es-MX" sz="2400" dirty="0" smtClean="0"/>
              <a:t> </a:t>
            </a:r>
            <a:r>
              <a:rPr lang="es-MX" sz="2400" dirty="0" err="1" smtClean="0"/>
              <a:t>is</a:t>
            </a:r>
            <a:r>
              <a:rPr lang="es-MX" sz="2400" dirty="0" smtClean="0"/>
              <a:t> </a:t>
            </a:r>
            <a:r>
              <a:rPr lang="es-MX" sz="2400" dirty="0" err="1" smtClean="0"/>
              <a:t>well</a:t>
            </a:r>
            <a:r>
              <a:rPr lang="es-MX" sz="2400" dirty="0" smtClean="0"/>
              <a:t> </a:t>
            </a:r>
            <a:r>
              <a:rPr lang="es-MX" sz="2400" dirty="0" err="1" smtClean="0"/>
              <a:t>specified</a:t>
            </a:r>
            <a:r>
              <a:rPr lang="es-MX" sz="2400" dirty="0" smtClean="0"/>
              <a:t> </a:t>
            </a:r>
            <a:r>
              <a:rPr lang="es-MX" sz="2400" dirty="0" err="1" smtClean="0"/>
              <a:t>an</a:t>
            </a:r>
            <a:r>
              <a:rPr lang="es-MX" sz="2400" dirty="0" smtClean="0"/>
              <a:t> </a:t>
            </a:r>
            <a:r>
              <a:rPr lang="es-MX" sz="2400" dirty="0" err="1" smtClean="0"/>
              <a:t>the</a:t>
            </a:r>
            <a:r>
              <a:rPr lang="es-MX" sz="2400" dirty="0" smtClean="0"/>
              <a:t> </a:t>
            </a:r>
            <a:r>
              <a:rPr lang="es-MX" sz="2400" dirty="0" err="1" smtClean="0"/>
              <a:t>underlying</a:t>
            </a:r>
            <a:r>
              <a:rPr lang="es-MX" sz="2400" dirty="0" smtClean="0"/>
              <a:t> </a:t>
            </a:r>
            <a:r>
              <a:rPr lang="es-MX" sz="2400" dirty="0" err="1" smtClean="0"/>
              <a:t>relationshp</a:t>
            </a:r>
            <a:r>
              <a:rPr lang="es-MX" sz="2400" dirty="0" smtClean="0"/>
              <a:t> </a:t>
            </a:r>
            <a:r>
              <a:rPr lang="es-MX" sz="2400" dirty="0" err="1" smtClean="0"/>
              <a:t>between</a:t>
            </a:r>
            <a:r>
              <a:rPr lang="es-MX" sz="2400" dirty="0" smtClean="0"/>
              <a:t> </a:t>
            </a:r>
            <a:r>
              <a:rPr lang="es-MX" sz="2400" dirty="0" err="1" smtClean="0"/>
              <a:t>the</a:t>
            </a:r>
            <a:r>
              <a:rPr lang="es-MX" sz="2400" dirty="0" smtClean="0"/>
              <a:t> score and </a:t>
            </a:r>
            <a:r>
              <a:rPr lang="es-MX" sz="2400" dirty="0" err="1" smtClean="0"/>
              <a:t>the</a:t>
            </a:r>
            <a:r>
              <a:rPr lang="es-MX" sz="2400" dirty="0" smtClean="0"/>
              <a:t> </a:t>
            </a:r>
            <a:r>
              <a:rPr lang="es-MX" sz="2400" dirty="0" err="1" smtClean="0"/>
              <a:t>outcome</a:t>
            </a:r>
            <a:r>
              <a:rPr lang="es-MX" sz="2400" dirty="0" smtClean="0"/>
              <a:t> </a:t>
            </a:r>
            <a:r>
              <a:rPr lang="es-MX" sz="2400" dirty="0" err="1" smtClean="0"/>
              <a:t>condit</a:t>
            </a:r>
            <a:r>
              <a:rPr lang="es-419" sz="2400" dirty="0" smtClean="0"/>
              <a:t>i</a:t>
            </a:r>
            <a:r>
              <a:rPr lang="es-MX" sz="2400" dirty="0" err="1" smtClean="0"/>
              <a:t>onal</a:t>
            </a:r>
            <a:r>
              <a:rPr lang="es-MX" sz="2400" dirty="0" smtClean="0"/>
              <a:t> </a:t>
            </a:r>
            <a:r>
              <a:rPr lang="es-MX" sz="2400" dirty="0" err="1" smtClean="0"/>
              <a:t>on</a:t>
            </a:r>
            <a:r>
              <a:rPr lang="es-MX" sz="2400" dirty="0" smtClean="0"/>
              <a:t> </a:t>
            </a:r>
            <a:r>
              <a:rPr lang="es-MX" sz="2400" dirty="0" err="1" smtClean="0"/>
              <a:t>cov</a:t>
            </a:r>
            <a:r>
              <a:rPr lang="es-419" sz="2400" dirty="0" smtClean="0"/>
              <a:t>a</a:t>
            </a:r>
            <a:r>
              <a:rPr lang="es-MX" sz="2400" dirty="0" err="1" smtClean="0"/>
              <a:t>riates</a:t>
            </a:r>
            <a:r>
              <a:rPr lang="es-MX" sz="2400" dirty="0" smtClean="0"/>
              <a:t> </a:t>
            </a:r>
            <a:r>
              <a:rPr lang="es-MX" sz="2400" dirty="0" err="1" smtClean="0"/>
              <a:t>is</a:t>
            </a:r>
            <a:r>
              <a:rPr lang="es-MX" sz="2400" dirty="0" smtClean="0"/>
              <a:t> </a:t>
            </a:r>
            <a:r>
              <a:rPr lang="es-MX" sz="2400" dirty="0" err="1" smtClean="0"/>
              <a:t>is</a:t>
            </a:r>
            <a:r>
              <a:rPr lang="es-MX" sz="2400" dirty="0" smtClean="0"/>
              <a:t> TRULY a </a:t>
            </a:r>
            <a:r>
              <a:rPr lang="es-MX" sz="2400" dirty="0" err="1" smtClean="0"/>
              <a:t>straight</a:t>
            </a:r>
            <a:r>
              <a:rPr lang="es-MX" sz="2400" dirty="0" smtClean="0"/>
              <a:t> line</a:t>
            </a:r>
            <a:r>
              <a:rPr lang="es-419" sz="2400" dirty="0" smtClean="0"/>
              <a:t>,</a:t>
            </a:r>
            <a:r>
              <a:rPr lang="es-MX" sz="2400" dirty="0" smtClean="0"/>
              <a:t> </a:t>
            </a:r>
            <a:r>
              <a:rPr lang="es-MX" sz="2400" dirty="0" err="1" smtClean="0"/>
              <a:t>fitting</a:t>
            </a:r>
            <a:r>
              <a:rPr lang="es-MX" sz="2400" dirty="0" smtClean="0"/>
              <a:t> …</a:t>
            </a:r>
          </a:p>
          <a:p>
            <a:pPr>
              <a:defRPr/>
            </a:pPr>
            <a:endParaRPr lang="es-MX" sz="2400" dirty="0" smtClean="0"/>
          </a:p>
          <a:p>
            <a:pPr>
              <a:buFont typeface="Wingdings" pitchFamily="2" charset="2"/>
              <a:buNone/>
              <a:defRPr/>
            </a:pPr>
            <a:endParaRPr lang="es-MX" sz="2400" dirty="0" smtClean="0"/>
          </a:p>
          <a:p>
            <a:pPr>
              <a:buFont typeface="Wingdings" pitchFamily="2" charset="2"/>
              <a:buNone/>
              <a:defRPr/>
            </a:pPr>
            <a:r>
              <a:rPr lang="es-MX" sz="2400" dirty="0" smtClean="0"/>
              <a:t>	in </a:t>
            </a:r>
            <a:r>
              <a:rPr lang="es-MX" sz="2400" dirty="0" err="1" smtClean="0"/>
              <a:t>the</a:t>
            </a:r>
            <a:r>
              <a:rPr lang="es-MX" sz="2400" dirty="0" smtClean="0"/>
              <a:t> </a:t>
            </a:r>
            <a:r>
              <a:rPr lang="es-MX" sz="2400" dirty="0" err="1" smtClean="0"/>
              <a:t>whole</a:t>
            </a:r>
            <a:r>
              <a:rPr lang="es-MX" sz="2400" dirty="0" smtClean="0"/>
              <a:t> </a:t>
            </a:r>
            <a:r>
              <a:rPr lang="es-MX" sz="2400" dirty="0" err="1" smtClean="0"/>
              <a:t>sample</a:t>
            </a:r>
            <a:r>
              <a:rPr lang="es-MX" sz="2400" dirty="0" smtClean="0"/>
              <a:t> </a:t>
            </a:r>
            <a:r>
              <a:rPr lang="es-MX" sz="2400" dirty="0" err="1" smtClean="0"/>
              <a:t>would</a:t>
            </a:r>
            <a:r>
              <a:rPr lang="es-MX" sz="2400" dirty="0" smtClean="0"/>
              <a:t> </a:t>
            </a:r>
            <a:r>
              <a:rPr lang="es-MX" sz="2400" dirty="0" err="1" smtClean="0"/>
              <a:t>be</a:t>
            </a:r>
            <a:r>
              <a:rPr lang="es-MX" sz="2400" dirty="0" smtClean="0"/>
              <a:t> </a:t>
            </a:r>
            <a:r>
              <a:rPr lang="es-MX" sz="2400" dirty="0" err="1" smtClean="0"/>
              <a:t>adequate</a:t>
            </a:r>
            <a:endParaRPr lang="es-MX" sz="2400" dirty="0" smtClean="0"/>
          </a:p>
          <a:p>
            <a:pPr>
              <a:defRPr/>
            </a:pPr>
            <a:r>
              <a:rPr lang="es-MX" sz="2400" dirty="0" smtClean="0"/>
              <a:t>HOWEVER, </a:t>
            </a:r>
            <a:r>
              <a:rPr lang="es-MX" sz="2400" dirty="0" err="1" smtClean="0"/>
              <a:t>this</a:t>
            </a:r>
            <a:r>
              <a:rPr lang="es-MX" sz="2400" dirty="0" smtClean="0"/>
              <a:t> </a:t>
            </a:r>
            <a:r>
              <a:rPr lang="es-MX" sz="2400" dirty="0" err="1" smtClean="0"/>
              <a:t>is</a:t>
            </a:r>
            <a:r>
              <a:rPr lang="es-MX" sz="2400" dirty="0" smtClean="0"/>
              <a:t> </a:t>
            </a:r>
            <a:r>
              <a:rPr lang="es-MX" sz="2400" dirty="0" err="1" smtClean="0"/>
              <a:t>usually</a:t>
            </a:r>
            <a:r>
              <a:rPr lang="es-MX" sz="2400" dirty="0" smtClean="0"/>
              <a:t> </a:t>
            </a:r>
            <a:r>
              <a:rPr lang="es-MX" sz="2400" dirty="0" err="1" smtClean="0"/>
              <a:t>considered</a:t>
            </a:r>
            <a:r>
              <a:rPr lang="es-MX" sz="2400" dirty="0" smtClean="0"/>
              <a:t> </a:t>
            </a:r>
            <a:r>
              <a:rPr lang="es-MX" sz="2400" dirty="0" err="1" smtClean="0"/>
              <a:t>to</a:t>
            </a:r>
            <a:r>
              <a:rPr lang="es-MX" sz="2400" dirty="0" smtClean="0"/>
              <a:t> </a:t>
            </a:r>
            <a:r>
              <a:rPr lang="es-MX" sz="2400" dirty="0" err="1" smtClean="0"/>
              <a:t>be</a:t>
            </a:r>
            <a:r>
              <a:rPr lang="es-MX" sz="2400" dirty="0" smtClean="0"/>
              <a:t> </a:t>
            </a:r>
            <a:r>
              <a:rPr lang="es-MX" sz="2400" dirty="0" err="1" smtClean="0"/>
              <a:t>too</a:t>
            </a:r>
            <a:r>
              <a:rPr lang="es-MX" sz="2400" dirty="0" smtClean="0"/>
              <a:t> </a:t>
            </a:r>
            <a:r>
              <a:rPr lang="es-MX" sz="2400" dirty="0" err="1" smtClean="0"/>
              <a:t>risky</a:t>
            </a:r>
            <a:r>
              <a:rPr lang="es-MX" sz="2400" dirty="0" smtClean="0"/>
              <a:t>!</a:t>
            </a:r>
          </a:p>
          <a:p>
            <a:pPr>
              <a:defRPr/>
            </a:pPr>
            <a:r>
              <a:rPr lang="es-MX" sz="2400" dirty="0" err="1" smtClean="0"/>
              <a:t>Therefore</a:t>
            </a:r>
            <a:r>
              <a:rPr lang="es-MX" sz="2400" dirty="0" smtClean="0"/>
              <a:t> </a:t>
            </a:r>
            <a:r>
              <a:rPr lang="es-MX" sz="2400" dirty="0" err="1" smtClean="0"/>
              <a:t>we</a:t>
            </a:r>
            <a:r>
              <a:rPr lang="es-MX" sz="2400" dirty="0" smtClean="0"/>
              <a:t> </a:t>
            </a:r>
            <a:r>
              <a:rPr lang="es-MX" sz="2400" dirty="0" err="1" smtClean="0"/>
              <a:t>normally</a:t>
            </a:r>
            <a:r>
              <a:rPr lang="es-MX" sz="2400" dirty="0" smtClean="0"/>
              <a:t> </a:t>
            </a:r>
            <a:r>
              <a:rPr lang="es-MX" sz="2400" dirty="0" err="1" smtClean="0"/>
              <a:t>want</a:t>
            </a:r>
            <a:r>
              <a:rPr lang="es-MX" sz="2400" dirty="0" smtClean="0"/>
              <a:t> </a:t>
            </a:r>
            <a:r>
              <a:rPr lang="es-MX" sz="2400" dirty="0" err="1" smtClean="0"/>
              <a:t>to</a:t>
            </a:r>
            <a:r>
              <a:rPr lang="es-MX" sz="2400" dirty="0" smtClean="0"/>
              <a:t> </a:t>
            </a:r>
            <a:r>
              <a:rPr lang="es-MX" sz="2400" dirty="0" err="1" smtClean="0"/>
              <a:t>focus</a:t>
            </a:r>
            <a:r>
              <a:rPr lang="es-MX" sz="2400" dirty="0" smtClean="0"/>
              <a:t> </a:t>
            </a:r>
            <a:r>
              <a:rPr lang="es-MX" sz="2400" dirty="0" err="1" smtClean="0"/>
              <a:t>on</a:t>
            </a:r>
            <a:r>
              <a:rPr lang="es-MX" sz="2400" dirty="0" smtClean="0"/>
              <a:t> </a:t>
            </a:r>
            <a:r>
              <a:rPr lang="es-MX" sz="2400" dirty="0" err="1" smtClean="0"/>
              <a:t>those</a:t>
            </a:r>
            <a:r>
              <a:rPr lang="es-MX" sz="2400" dirty="0" smtClean="0"/>
              <a:t> </a:t>
            </a:r>
            <a:r>
              <a:rPr lang="es-MX" sz="2400" dirty="0" err="1" smtClean="0"/>
              <a:t>who</a:t>
            </a:r>
            <a:r>
              <a:rPr lang="es-MX" sz="2400" dirty="0" smtClean="0"/>
              <a:t> are </a:t>
            </a:r>
            <a:r>
              <a:rPr lang="es-MX" sz="2400" dirty="0" err="1" smtClean="0"/>
              <a:t>near</a:t>
            </a:r>
            <a:r>
              <a:rPr lang="es-MX" sz="2400" dirty="0" smtClean="0"/>
              <a:t> </a:t>
            </a:r>
            <a:r>
              <a:rPr lang="es-MX" sz="2400" dirty="0" err="1" smtClean="0"/>
              <a:t>the</a:t>
            </a:r>
            <a:r>
              <a:rPr lang="es-MX" sz="2400" dirty="0" smtClean="0"/>
              <a:t> </a:t>
            </a:r>
            <a:r>
              <a:rPr lang="es-MX" sz="2400" dirty="0" err="1" smtClean="0"/>
              <a:t>treshold</a:t>
            </a:r>
            <a:endParaRPr lang="es-MX" sz="2400" dirty="0" smtClean="0"/>
          </a:p>
        </p:txBody>
      </p:sp>
      <p:graphicFrame>
        <p:nvGraphicFramePr>
          <p:cNvPr id="72708" name="Object 2"/>
          <p:cNvGraphicFramePr>
            <a:graphicFrameLocks noChangeAspect="1"/>
          </p:cNvGraphicFramePr>
          <p:nvPr>
            <p:extLst>
              <p:ext uri="{D42A27DB-BD31-4B8C-83A1-F6EECF244321}">
                <p14:modId xmlns:p14="http://schemas.microsoft.com/office/powerpoint/2010/main" val="2358879825"/>
              </p:ext>
            </p:extLst>
          </p:nvPr>
        </p:nvGraphicFramePr>
        <p:xfrm>
          <a:off x="1708150" y="2924175"/>
          <a:ext cx="4195763" cy="495300"/>
        </p:xfrm>
        <a:graphic>
          <a:graphicData uri="http://schemas.openxmlformats.org/presentationml/2006/ole">
            <mc:AlternateContent xmlns:mc="http://schemas.openxmlformats.org/markup-compatibility/2006">
              <mc:Choice xmlns:v="urn:schemas-microsoft-com:vml" Requires="v">
                <p:oleObj spid="_x0000_s72733" name="Ecuación" r:id="rId4" imgW="1663560" imgH="228600" progId="Equation.3">
                  <p:embed/>
                </p:oleObj>
              </mc:Choice>
              <mc:Fallback>
                <p:oleObj name="Ecuación" r:id="rId4" imgW="1663560" imgH="228600" progId="Equation.3">
                  <p:embed/>
                  <p:pic>
                    <p:nvPicPr>
                      <p:cNvPr id="0" name="Object 2"/>
                      <p:cNvPicPr>
                        <a:picLocks noChangeAspect="1" noChangeArrowheads="1"/>
                      </p:cNvPicPr>
                      <p:nvPr/>
                    </p:nvPicPr>
                    <p:blipFill>
                      <a:blip r:embed="rId5"/>
                      <a:srcRect/>
                      <a:stretch>
                        <a:fillRect/>
                      </a:stretch>
                    </p:blipFill>
                    <p:spPr bwMode="auto">
                      <a:xfrm>
                        <a:off x="1708150" y="2924175"/>
                        <a:ext cx="4195763" cy="495300"/>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0" name="3 Título"/>
          <p:cNvSpPr>
            <a:spLocks noGrp="1"/>
          </p:cNvSpPr>
          <p:nvPr>
            <p:ph type="title"/>
          </p:nvPr>
        </p:nvSpPr>
        <p:spPr/>
        <p:txBody>
          <a:bodyPr/>
          <a:lstStyle/>
          <a:p>
            <a:endParaRPr lang="es-MX" smtClean="0"/>
          </a:p>
        </p:txBody>
      </p:sp>
      <p:sp>
        <p:nvSpPr>
          <p:cNvPr id="73731" name="4 Marcador de contenido"/>
          <p:cNvSpPr>
            <a:spLocks noGrp="1"/>
          </p:cNvSpPr>
          <p:nvPr>
            <p:ph idx="1"/>
          </p:nvPr>
        </p:nvSpPr>
        <p:spPr/>
        <p:txBody>
          <a:bodyPr/>
          <a:lstStyle/>
          <a:p>
            <a:r>
              <a:rPr lang="es-MX" dirty="0" err="1" smtClean="0"/>
              <a:t>Two</a:t>
            </a:r>
            <a:r>
              <a:rPr lang="es-MX" dirty="0" smtClean="0"/>
              <a:t> </a:t>
            </a:r>
            <a:r>
              <a:rPr lang="es-MX" dirty="0" err="1" smtClean="0"/>
              <a:t>possible</a:t>
            </a:r>
            <a:r>
              <a:rPr lang="es-MX" dirty="0" smtClean="0"/>
              <a:t> </a:t>
            </a:r>
            <a:r>
              <a:rPr lang="es-MX" dirty="0" err="1" smtClean="0"/>
              <a:t>estimation</a:t>
            </a:r>
            <a:r>
              <a:rPr lang="es-MX" dirty="0" smtClean="0"/>
              <a:t> </a:t>
            </a:r>
            <a:r>
              <a:rPr lang="es-MX" dirty="0" err="1" smtClean="0"/>
              <a:t>strategies</a:t>
            </a:r>
            <a:r>
              <a:rPr lang="es-MX" dirty="0" smtClean="0"/>
              <a:t>: </a:t>
            </a:r>
          </a:p>
          <a:p>
            <a:pPr lvl="1"/>
            <a:r>
              <a:rPr lang="es-MX" dirty="0" err="1" smtClean="0"/>
              <a:t>Give</a:t>
            </a:r>
            <a:r>
              <a:rPr lang="es-MX" dirty="0" smtClean="0"/>
              <a:t> more </a:t>
            </a:r>
            <a:r>
              <a:rPr lang="es-MX" dirty="0" err="1" smtClean="0"/>
              <a:t>weight</a:t>
            </a:r>
            <a:r>
              <a:rPr lang="es-MX" dirty="0" smtClean="0"/>
              <a:t> </a:t>
            </a:r>
            <a:r>
              <a:rPr lang="es-MX" dirty="0" err="1" smtClean="0"/>
              <a:t>to</a:t>
            </a:r>
            <a:r>
              <a:rPr lang="es-MX" dirty="0" smtClean="0"/>
              <a:t> </a:t>
            </a:r>
            <a:r>
              <a:rPr lang="es-MX" dirty="0" err="1" smtClean="0"/>
              <a:t>observations</a:t>
            </a:r>
            <a:r>
              <a:rPr lang="es-MX" dirty="0" smtClean="0"/>
              <a:t> </a:t>
            </a:r>
            <a:r>
              <a:rPr lang="es-MX" dirty="0" err="1" smtClean="0"/>
              <a:t>near</a:t>
            </a:r>
            <a:r>
              <a:rPr lang="es-MX" dirty="0" smtClean="0"/>
              <a:t> </a:t>
            </a:r>
            <a:r>
              <a:rPr lang="es-MX" dirty="0" err="1" smtClean="0"/>
              <a:t>the</a:t>
            </a:r>
            <a:r>
              <a:rPr lang="es-MX" dirty="0" smtClean="0"/>
              <a:t> </a:t>
            </a:r>
            <a:r>
              <a:rPr lang="es-MX" dirty="0" err="1" smtClean="0"/>
              <a:t>threshold</a:t>
            </a:r>
            <a:r>
              <a:rPr lang="es-MX" dirty="0" smtClean="0"/>
              <a:t>: </a:t>
            </a:r>
            <a:r>
              <a:rPr lang="es-MX" dirty="0" err="1" smtClean="0"/>
              <a:t>It</a:t>
            </a:r>
            <a:r>
              <a:rPr lang="es-MX" dirty="0" smtClean="0"/>
              <a:t> </a:t>
            </a:r>
            <a:r>
              <a:rPr lang="es-MX" dirty="0" err="1" smtClean="0"/>
              <a:t>might</a:t>
            </a:r>
            <a:r>
              <a:rPr lang="es-MX" dirty="0" smtClean="0"/>
              <a:t> be </a:t>
            </a:r>
            <a:r>
              <a:rPr lang="es-MX" dirty="0" err="1" smtClean="0"/>
              <a:t>difficult</a:t>
            </a:r>
            <a:r>
              <a:rPr lang="es-MX" dirty="0" smtClean="0"/>
              <a:t> </a:t>
            </a:r>
            <a:r>
              <a:rPr lang="es-MX" dirty="0" err="1" smtClean="0"/>
              <a:t>to</a:t>
            </a:r>
            <a:r>
              <a:rPr lang="es-MX" dirty="0" smtClean="0"/>
              <a:t> come up </a:t>
            </a:r>
            <a:r>
              <a:rPr lang="es-MX" dirty="0" err="1" smtClean="0"/>
              <a:t>with</a:t>
            </a:r>
            <a:r>
              <a:rPr lang="es-MX" dirty="0" smtClean="0"/>
              <a:t> a </a:t>
            </a:r>
            <a:r>
              <a:rPr lang="es-MX" dirty="0" err="1" smtClean="0"/>
              <a:t>good</a:t>
            </a:r>
            <a:r>
              <a:rPr lang="es-MX" dirty="0" smtClean="0"/>
              <a:t> formula </a:t>
            </a:r>
            <a:r>
              <a:rPr lang="es-MX" dirty="0" err="1" smtClean="0"/>
              <a:t>to</a:t>
            </a:r>
            <a:r>
              <a:rPr lang="es-MX" dirty="0" smtClean="0"/>
              <a:t> </a:t>
            </a:r>
            <a:r>
              <a:rPr lang="es-MX" dirty="0" err="1" smtClean="0"/>
              <a:t>generate</a:t>
            </a:r>
            <a:r>
              <a:rPr lang="es-MX" dirty="0" smtClean="0"/>
              <a:t> </a:t>
            </a:r>
            <a:r>
              <a:rPr lang="es-MX" dirty="0" err="1" smtClean="0"/>
              <a:t>the</a:t>
            </a:r>
            <a:r>
              <a:rPr lang="es-MX" dirty="0" smtClean="0"/>
              <a:t> </a:t>
            </a:r>
            <a:r>
              <a:rPr lang="es-MX" dirty="0" err="1" smtClean="0"/>
              <a:t>weights</a:t>
            </a:r>
            <a:r>
              <a:rPr lang="es-MX" dirty="0" smtClean="0"/>
              <a:t>  </a:t>
            </a:r>
            <a:r>
              <a:rPr lang="es-MX" dirty="0" err="1" smtClean="0"/>
              <a:t>or</a:t>
            </a:r>
            <a:r>
              <a:rPr lang="es-MX" dirty="0" smtClean="0"/>
              <a:t> </a:t>
            </a:r>
            <a:r>
              <a:rPr lang="es-MX" dirty="0" err="1" smtClean="0"/>
              <a:t>simply</a:t>
            </a:r>
            <a:r>
              <a:rPr lang="es-MX" dirty="0" smtClean="0"/>
              <a:t>…</a:t>
            </a:r>
          </a:p>
          <a:p>
            <a:pPr lvl="1"/>
            <a:r>
              <a:rPr lang="es-MX" dirty="0"/>
              <a:t>Define </a:t>
            </a:r>
            <a:r>
              <a:rPr lang="es-MX" dirty="0" err="1"/>
              <a:t>one</a:t>
            </a:r>
            <a:r>
              <a:rPr lang="es-MX" dirty="0"/>
              <a:t>, </a:t>
            </a:r>
            <a:r>
              <a:rPr lang="es-MX" dirty="0" err="1"/>
              <a:t>or</a:t>
            </a:r>
            <a:r>
              <a:rPr lang="es-MX" dirty="0"/>
              <a:t> </a:t>
            </a:r>
            <a:r>
              <a:rPr lang="es-MX" dirty="0" err="1"/>
              <a:t>preferably</a:t>
            </a:r>
            <a:r>
              <a:rPr lang="es-MX" dirty="0"/>
              <a:t> </a:t>
            </a:r>
            <a:r>
              <a:rPr lang="es-MX" dirty="0" err="1"/>
              <a:t>several</a:t>
            </a:r>
            <a:r>
              <a:rPr lang="es-MX" dirty="0"/>
              <a:t>, “</a:t>
            </a:r>
            <a:r>
              <a:rPr lang="es-MX" dirty="0" err="1"/>
              <a:t>windows</a:t>
            </a:r>
            <a:r>
              <a:rPr lang="es-MX" dirty="0"/>
              <a:t>” (define </a:t>
            </a:r>
            <a:r>
              <a:rPr lang="es-MX" dirty="0">
                <a:latin typeface="Symbol" pitchFamily="18" charset="2"/>
              </a:rPr>
              <a:t>d</a:t>
            </a:r>
            <a:r>
              <a:rPr lang="es-MX" dirty="0"/>
              <a:t>). </a:t>
            </a:r>
          </a:p>
          <a:p>
            <a:pPr lvl="2"/>
            <a:r>
              <a:rPr lang="es-ES" dirty="0" err="1"/>
              <a:t>Optimal</a:t>
            </a:r>
            <a:r>
              <a:rPr lang="es-ES" dirty="0"/>
              <a:t> </a:t>
            </a:r>
            <a:r>
              <a:rPr lang="es-ES" dirty="0" err="1"/>
              <a:t>bandwith</a:t>
            </a:r>
            <a:r>
              <a:rPr lang="es-ES" dirty="0"/>
              <a:t> </a:t>
            </a:r>
            <a:r>
              <a:rPr lang="es-ES" dirty="0" err="1"/>
              <a:t>procedures</a:t>
            </a:r>
            <a:r>
              <a:rPr lang="es-ES" dirty="0"/>
              <a:t> </a:t>
            </a:r>
            <a:r>
              <a:rPr lang="es-ES" dirty="0" err="1"/>
              <a:t>based</a:t>
            </a:r>
            <a:r>
              <a:rPr lang="es-ES" dirty="0"/>
              <a:t> </a:t>
            </a:r>
            <a:r>
              <a:rPr lang="es-ES" dirty="0" err="1"/>
              <a:t>on</a:t>
            </a:r>
            <a:r>
              <a:rPr lang="es-ES" dirty="0"/>
              <a:t> </a:t>
            </a:r>
            <a:r>
              <a:rPr lang="es-ES" dirty="0" err="1"/>
              <a:t>minimizing</a:t>
            </a:r>
            <a:r>
              <a:rPr lang="es-ES" dirty="0"/>
              <a:t> </a:t>
            </a:r>
            <a:r>
              <a:rPr lang="es-ES" dirty="0" err="1"/>
              <a:t>the</a:t>
            </a:r>
            <a:r>
              <a:rPr lang="es-ES" dirty="0"/>
              <a:t> Mean </a:t>
            </a:r>
            <a:r>
              <a:rPr lang="es-ES" dirty="0" err="1"/>
              <a:t>Squared</a:t>
            </a:r>
            <a:r>
              <a:rPr lang="es-ES" dirty="0"/>
              <a:t> Error are </a:t>
            </a:r>
            <a:r>
              <a:rPr lang="es-ES" dirty="0" err="1"/>
              <a:t>described</a:t>
            </a:r>
            <a:r>
              <a:rPr lang="es-ES" dirty="0"/>
              <a:t> in </a:t>
            </a:r>
            <a:r>
              <a:rPr lang="es-ES" dirty="0" err="1"/>
              <a:t>the</a:t>
            </a:r>
            <a:r>
              <a:rPr lang="es-ES" dirty="0"/>
              <a:t> </a:t>
            </a:r>
            <a:r>
              <a:rPr lang="es-ES" dirty="0" err="1"/>
              <a:t>literature</a:t>
            </a:r>
            <a:r>
              <a:rPr lang="es-ES" dirty="0"/>
              <a:t> : </a:t>
            </a:r>
          </a:p>
          <a:p>
            <a:pPr lvl="2"/>
            <a:r>
              <a:rPr lang="en-US" sz="1200" dirty="0"/>
              <a:t>Ludwig, J., and D. Miller. (2005). Does Head Start Improve Children’s Life Chances?</a:t>
            </a:r>
            <a:r>
              <a:rPr lang="es-MX" sz="1200" dirty="0"/>
              <a:t> </a:t>
            </a:r>
            <a:r>
              <a:rPr lang="en-US" sz="1200" dirty="0"/>
              <a:t>Evidence from a Regression Discontinuity Design. NBER Working Paper 11702.</a:t>
            </a:r>
            <a:r>
              <a:rPr lang="es-MX" sz="1200" dirty="0"/>
              <a:t> </a:t>
            </a:r>
            <a:r>
              <a:rPr lang="en-US" sz="1200" dirty="0"/>
              <a:t>Cambridge, MA: National Bureau of Economic Research.</a:t>
            </a:r>
            <a:endParaRPr lang="es-MX" sz="1200" dirty="0"/>
          </a:p>
          <a:p>
            <a:pPr lvl="2"/>
            <a:r>
              <a:rPr lang="en-US" sz="1200" dirty="0" err="1"/>
              <a:t>Imbens</a:t>
            </a:r>
            <a:r>
              <a:rPr lang="en-US" sz="1200" dirty="0"/>
              <a:t>, G. W., </a:t>
            </a:r>
            <a:r>
              <a:rPr lang="en-US" sz="1200" dirty="0" err="1"/>
              <a:t>Kalyanaraman</a:t>
            </a:r>
            <a:r>
              <a:rPr lang="en-US" sz="1200" dirty="0"/>
              <a:t> K. (2009). Optimal Bandwidth Choice for the Regression</a:t>
            </a:r>
            <a:r>
              <a:rPr lang="es-MX" sz="1200" dirty="0"/>
              <a:t>. </a:t>
            </a:r>
            <a:r>
              <a:rPr lang="en-US" sz="1200" dirty="0"/>
              <a:t>Discontinuity Estimator. NBER Working Paper No. 14726.</a:t>
            </a:r>
            <a:endParaRPr lang="es-MX" sz="1200" dirty="0"/>
          </a:p>
          <a:p>
            <a:pPr lvl="1"/>
            <a:endParaRPr lang="es-MX"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bwMode="auto">
          <a:xfrm>
            <a:off x="4467225" y="5483225"/>
            <a:ext cx="719138" cy="2159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44035" name="1 Título"/>
          <p:cNvSpPr>
            <a:spLocks noGrp="1"/>
          </p:cNvSpPr>
          <p:nvPr>
            <p:ph type="title"/>
          </p:nvPr>
        </p:nvSpPr>
        <p:spPr>
          <a:xfrm>
            <a:off x="539750" y="130175"/>
            <a:ext cx="8229600" cy="407988"/>
          </a:xfrm>
        </p:spPr>
        <p:txBody>
          <a:bodyPr rtlCol="0">
            <a:normAutofit fontScale="90000"/>
          </a:bodyPr>
          <a:lstStyle/>
          <a:p>
            <a:pPr eaLnBrk="1" fontAlgn="auto" hangingPunct="1">
              <a:spcAft>
                <a:spcPts val="0"/>
              </a:spcAft>
              <a:defRPr/>
            </a:pPr>
            <a:r>
              <a:rPr lang="es-MX" sz="2400" smtClean="0"/>
              <a:t>Regression Discontinuity (Window) - Baseline</a:t>
            </a:r>
          </a:p>
        </p:txBody>
      </p:sp>
      <p:sp>
        <p:nvSpPr>
          <p:cNvPr id="74756" name="3 Marcador de número de diapositiva"/>
          <p:cNvSpPr>
            <a:spLocks noGrp="1"/>
          </p:cNvSpPr>
          <p:nvPr>
            <p:ph type="sldNum" sz="quarter" idx="12"/>
          </p:nvPr>
        </p:nvSpPr>
        <p:spPr bwMode="auto">
          <a:xfrm>
            <a:off x="6553200" y="6021388"/>
            <a:ext cx="2133600" cy="457200"/>
          </a:xfrm>
          <a:noFill/>
          <a:ln>
            <a:miter lim="800000"/>
            <a:headEnd/>
            <a:tailEnd/>
          </a:ln>
        </p:spPr>
        <p:txBody>
          <a:bodyPr wrap="square" numCol="1" anchorCtr="0" compatLnSpc="1">
            <a:prstTxWarp prst="textNoShape">
              <a:avLst/>
            </a:prstTxWarp>
          </a:bodyPr>
          <a:lstStyle/>
          <a:p>
            <a:pPr algn="ctr"/>
            <a:fld id="{C8BB6E92-8F4F-4A37-8D71-2510FCFE5AD2}" type="slidenum">
              <a:rPr lang="en-US" smtClean="0">
                <a:solidFill>
                  <a:srgbClr val="898989"/>
                </a:solidFill>
              </a:rPr>
              <a:pPr algn="ctr"/>
              <a:t>19</a:t>
            </a:fld>
            <a:endParaRPr lang="en-US" smtClean="0">
              <a:solidFill>
                <a:srgbClr val="898989"/>
              </a:solidFill>
            </a:endParaRPr>
          </a:p>
        </p:txBody>
      </p:sp>
      <p:pic>
        <p:nvPicPr>
          <p:cNvPr id="74757" name="Picture 2"/>
          <p:cNvPicPr>
            <a:picLocks noChangeAspect="1" noChangeArrowheads="1"/>
          </p:cNvPicPr>
          <p:nvPr/>
        </p:nvPicPr>
        <p:blipFill>
          <a:blip r:embed="rId3" cstate="print"/>
          <a:srcRect/>
          <a:stretch>
            <a:fillRect/>
          </a:stretch>
        </p:blipFill>
        <p:spPr bwMode="auto">
          <a:xfrm>
            <a:off x="458788" y="552450"/>
            <a:ext cx="8074025" cy="5435600"/>
          </a:xfrm>
          <a:prstGeom prst="rect">
            <a:avLst/>
          </a:prstGeom>
          <a:noFill/>
          <a:ln w="9525">
            <a:noFill/>
            <a:miter lim="800000"/>
            <a:headEnd/>
            <a:tailEnd/>
          </a:ln>
        </p:spPr>
      </p:pic>
      <p:sp>
        <p:nvSpPr>
          <p:cNvPr id="44038" name="TextBox 10"/>
          <p:cNvSpPr txBox="1">
            <a:spLocks noChangeArrowheads="1"/>
          </p:cNvSpPr>
          <p:nvPr/>
        </p:nvSpPr>
        <p:spPr bwMode="auto">
          <a:xfrm>
            <a:off x="1979613" y="889000"/>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44039" name="TextBox 14"/>
          <p:cNvSpPr txBox="1">
            <a:spLocks noChangeArrowheads="1"/>
          </p:cNvSpPr>
          <p:nvPr/>
        </p:nvSpPr>
        <p:spPr bwMode="auto">
          <a:xfrm>
            <a:off x="5364163" y="739775"/>
            <a:ext cx="2160587"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44040" name="TextBox 8"/>
          <p:cNvSpPr txBox="1">
            <a:spLocks noChangeArrowheads="1"/>
          </p:cNvSpPr>
          <p:nvPr/>
        </p:nvSpPr>
        <p:spPr bwMode="auto">
          <a:xfrm>
            <a:off x="4572000" y="5240338"/>
            <a:ext cx="431800" cy="338137"/>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cxnSp>
        <p:nvCxnSpPr>
          <p:cNvPr id="13" name="Straight Connector 12"/>
          <p:cNvCxnSpPr/>
          <p:nvPr/>
        </p:nvCxnSpPr>
        <p:spPr bwMode="auto">
          <a:xfrm rot="5400000">
            <a:off x="3264694"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4" name="Straight Connector 13"/>
          <p:cNvCxnSpPr/>
          <p:nvPr/>
        </p:nvCxnSpPr>
        <p:spPr bwMode="auto">
          <a:xfrm rot="5400000">
            <a:off x="2123282"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4043" name="TextBox 35"/>
          <p:cNvSpPr txBox="1">
            <a:spLocks noChangeArrowheads="1"/>
          </p:cNvSpPr>
          <p:nvPr/>
        </p:nvSpPr>
        <p:spPr bwMode="auto">
          <a:xfrm>
            <a:off x="4132263" y="5827713"/>
            <a:ext cx="1298575" cy="369887"/>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a:solidFill>
                  <a:prstClr val="black"/>
                </a:solidFill>
                <a:cs typeface="+mn-cs"/>
              </a:rPr>
              <a:t>“Window”</a:t>
            </a:r>
          </a:p>
        </p:txBody>
      </p:sp>
      <p:sp>
        <p:nvSpPr>
          <p:cNvPr id="44044" name="Rectangle 20"/>
          <p:cNvSpPr>
            <a:spLocks noChangeArrowheads="1"/>
          </p:cNvSpPr>
          <p:nvPr/>
        </p:nvSpPr>
        <p:spPr bwMode="auto">
          <a:xfrm>
            <a:off x="4427538" y="5516563"/>
            <a:ext cx="719137" cy="144462"/>
          </a:xfrm>
          <a:prstGeom prst="rect">
            <a:avLst/>
          </a:prstGeom>
          <a:solidFill>
            <a:srgbClr val="DEEBEE"/>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7" name="Right Brace 16"/>
          <p:cNvSpPr/>
          <p:nvPr/>
        </p:nvSpPr>
        <p:spPr bwMode="auto">
          <a:xfrm rot="5400000">
            <a:off x="4615656" y="5041107"/>
            <a:ext cx="360363" cy="1168400"/>
          </a:xfrm>
          <a:prstGeom prst="rightBrace">
            <a:avLst>
              <a:gd name="adj1" fmla="val 17616"/>
              <a:gd name="adj2" fmla="val 50000"/>
            </a:avLst>
          </a:prstGeom>
          <a:noFill/>
          <a:ln w="38100" cap="flat" cmpd="sng" algn="ctr">
            <a:solidFill>
              <a:schemeClr val="accent6"/>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smtClean="0"/>
              <a:t>Basic Idea</a:t>
            </a:r>
          </a:p>
        </p:txBody>
      </p:sp>
      <p:sp>
        <p:nvSpPr>
          <p:cNvPr id="3075" name="Rectangle 3"/>
          <p:cNvSpPr>
            <a:spLocks noGrp="1" noChangeArrowheads="1"/>
          </p:cNvSpPr>
          <p:nvPr>
            <p:ph type="body" idx="1"/>
          </p:nvPr>
        </p:nvSpPr>
        <p:spPr>
          <a:xfrm>
            <a:off x="923925" y="1447800"/>
            <a:ext cx="7762875" cy="4114800"/>
          </a:xfrm>
        </p:spPr>
        <p:txBody>
          <a:bodyPr>
            <a:normAutofit fontScale="85000" lnSpcReduction="20000"/>
          </a:bodyPr>
          <a:lstStyle/>
          <a:p>
            <a:pPr>
              <a:lnSpc>
                <a:spcPct val="80000"/>
              </a:lnSpc>
              <a:defRPr/>
            </a:pPr>
            <a:r>
              <a:rPr lang="en-GB" sz="2800" dirty="0"/>
              <a:t>Sometimes </a:t>
            </a:r>
            <a:r>
              <a:rPr lang="en-GB" sz="2800" dirty="0" smtClean="0"/>
              <a:t>an outcome  it depends on you being</a:t>
            </a:r>
          </a:p>
          <a:p>
            <a:pPr marL="0" indent="0">
              <a:lnSpc>
                <a:spcPct val="80000"/>
              </a:lnSpc>
              <a:buFont typeface="Wingdings" pitchFamily="2" charset="2"/>
              <a:buNone/>
              <a:defRPr/>
            </a:pPr>
            <a:r>
              <a:rPr lang="en-GB" sz="2800" dirty="0"/>
              <a:t> </a:t>
            </a:r>
            <a:r>
              <a:rPr lang="en-GB" sz="2800" dirty="0" smtClean="0"/>
              <a:t>   BELOW or ABOVE a threshold in a certain </a:t>
            </a:r>
          </a:p>
          <a:p>
            <a:pPr marL="0" indent="0">
              <a:lnSpc>
                <a:spcPct val="80000"/>
              </a:lnSpc>
              <a:buFont typeface="Wingdings" pitchFamily="2" charset="2"/>
              <a:buNone/>
              <a:defRPr/>
            </a:pPr>
            <a:r>
              <a:rPr lang="en-GB" sz="2800" dirty="0" smtClean="0"/>
              <a:t>    “score”...</a:t>
            </a:r>
            <a:endParaRPr lang="en-GB" sz="2800" dirty="0"/>
          </a:p>
          <a:p>
            <a:pPr lvl="1">
              <a:lnSpc>
                <a:spcPct val="80000"/>
              </a:lnSpc>
              <a:defRPr/>
            </a:pPr>
            <a:r>
              <a:rPr lang="en-GB" dirty="0"/>
              <a:t>You get a scholarship if you get above a certain mark in </a:t>
            </a:r>
            <a:r>
              <a:rPr lang="en-GB" dirty="0" smtClean="0"/>
              <a:t>an</a:t>
            </a:r>
          </a:p>
          <a:p>
            <a:pPr marL="457200" lvl="1" indent="0">
              <a:lnSpc>
                <a:spcPct val="80000"/>
              </a:lnSpc>
              <a:buFont typeface="Wingdings" pitchFamily="2" charset="2"/>
              <a:buNone/>
              <a:defRPr/>
            </a:pPr>
            <a:r>
              <a:rPr lang="en-GB" dirty="0" smtClean="0"/>
              <a:t> exam</a:t>
            </a:r>
            <a:endParaRPr lang="en-GB" dirty="0"/>
          </a:p>
          <a:p>
            <a:pPr lvl="1">
              <a:lnSpc>
                <a:spcPct val="80000"/>
              </a:lnSpc>
              <a:defRPr/>
            </a:pPr>
            <a:r>
              <a:rPr lang="en-GB" dirty="0" smtClean="0"/>
              <a:t>You </a:t>
            </a:r>
            <a:r>
              <a:rPr lang="en-GB" dirty="0"/>
              <a:t>get </a:t>
            </a:r>
            <a:r>
              <a:rPr lang="en-GB" dirty="0" smtClean="0"/>
              <a:t>remedial </a:t>
            </a:r>
            <a:r>
              <a:rPr lang="en-GB" dirty="0"/>
              <a:t>education if you get below a certain </a:t>
            </a:r>
            <a:endParaRPr lang="en-GB" dirty="0" smtClean="0"/>
          </a:p>
          <a:p>
            <a:pPr marL="457200" lvl="1" indent="0">
              <a:lnSpc>
                <a:spcPct val="80000"/>
              </a:lnSpc>
              <a:buFont typeface="Wingdings" pitchFamily="2" charset="2"/>
              <a:buNone/>
              <a:defRPr/>
            </a:pPr>
            <a:r>
              <a:rPr lang="en-GB" dirty="0" smtClean="0"/>
              <a:t>academic performance level </a:t>
            </a:r>
            <a:endParaRPr lang="en-GB" dirty="0"/>
          </a:p>
          <a:p>
            <a:pPr lvl="1">
              <a:lnSpc>
                <a:spcPct val="80000"/>
              </a:lnSpc>
              <a:defRPr/>
            </a:pPr>
            <a:r>
              <a:rPr lang="en-GB" dirty="0" smtClean="0"/>
              <a:t>You get enrolled in a PROGRAMME if you are below a “poverty</a:t>
            </a:r>
          </a:p>
          <a:p>
            <a:pPr marL="457200" lvl="1" indent="0">
              <a:lnSpc>
                <a:spcPct val="80000"/>
              </a:lnSpc>
              <a:buFont typeface="Wingdings" pitchFamily="2" charset="2"/>
              <a:buNone/>
              <a:defRPr/>
            </a:pPr>
            <a:r>
              <a:rPr lang="en-GB" dirty="0" smtClean="0"/>
              <a:t> threshold” </a:t>
            </a:r>
          </a:p>
          <a:p>
            <a:pPr>
              <a:lnSpc>
                <a:spcPct val="80000"/>
              </a:lnSpc>
              <a:defRPr/>
            </a:pPr>
            <a:r>
              <a:rPr lang="en-GB" sz="3200" dirty="0" smtClean="0"/>
              <a:t>All </a:t>
            </a:r>
            <a:r>
              <a:rPr lang="en-GB" sz="3200" dirty="0"/>
              <a:t>these are potential applications of the </a:t>
            </a:r>
            <a:endParaRPr lang="en-GB" sz="3200" dirty="0" smtClean="0"/>
          </a:p>
          <a:p>
            <a:pPr marL="0" indent="0">
              <a:lnSpc>
                <a:spcPct val="80000"/>
              </a:lnSpc>
              <a:buFont typeface="Wingdings" pitchFamily="2" charset="2"/>
              <a:buNone/>
              <a:defRPr/>
            </a:pPr>
            <a:r>
              <a:rPr lang="en-GB" sz="3200" dirty="0" smtClean="0"/>
              <a:t>‘</a:t>
            </a:r>
            <a:r>
              <a:rPr lang="en-GB" sz="3200" dirty="0"/>
              <a:t>regression discontinuity’ design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mph" presetSubtype="1" nodeType="clickEffect">
                                  <p:stCondLst>
                                    <p:cond delay="0"/>
                                  </p:stCondLst>
                                  <p:childTnLst>
                                    <p:set>
                                      <p:cBhvr override="childStyle">
                                        <p:cTn id="6" dur="indefinite"/>
                                        <p:tgtEl>
                                          <p:spTgt spid="3075">
                                            <p:txEl>
                                              <p:pRg st="7" end="7"/>
                                            </p:txEl>
                                          </p:spTgt>
                                        </p:tgtEl>
                                        <p:attrNameLst>
                                          <p:attrName>style.fontStyle</p:attrName>
                                        </p:attrNameLst>
                                      </p:cBhvr>
                                      <p:to>
                                        <p:strVal val="normal"/>
                                      </p:to>
                                    </p:set>
                                    <p:set>
                                      <p:cBhvr override="childStyle">
                                        <p:cTn id="7" dur="indefinite"/>
                                        <p:tgtEl>
                                          <p:spTgt spid="3075">
                                            <p:txEl>
                                              <p:pRg st="7" end="7"/>
                                            </p:txEl>
                                          </p:spTgt>
                                        </p:tgtEl>
                                        <p:attrNameLst>
                                          <p:attrName>style.fontWeight</p:attrName>
                                        </p:attrNameLst>
                                      </p:cBhvr>
                                      <p:to>
                                        <p:strVal val="bold"/>
                                      </p:to>
                                    </p:set>
                                    <p:set>
                                      <p:cBhvr override="childStyle">
                                        <p:cTn id="8" dur="indefinite"/>
                                        <p:tgtEl>
                                          <p:spTgt spid="3075">
                                            <p:txEl>
                                              <p:pRg st="7" end="7"/>
                                            </p:txEl>
                                          </p:spTgt>
                                        </p:tgtEl>
                                        <p:attrNameLst>
                                          <p:attrName>style.textDecorationUnderline</p:attrName>
                                        </p:attrNameLst>
                                      </p:cBhvr>
                                      <p:to>
                                        <p:strVal val="false"/>
                                      </p:to>
                                    </p:set>
                                  </p:childTnLst>
                                </p:cTn>
                              </p:par>
                            </p:childTnLst>
                          </p:cTn>
                        </p:par>
                      </p:childTnLst>
                    </p:cTn>
                  </p:par>
                  <p:par>
                    <p:cTn id="9" fill="hold">
                      <p:stCondLst>
                        <p:cond delay="indefinite"/>
                      </p:stCondLst>
                      <p:childTnLst>
                        <p:par>
                          <p:cTn id="10" fill="hold">
                            <p:stCondLst>
                              <p:cond delay="0"/>
                            </p:stCondLst>
                            <p:childTnLst>
                              <p:par>
                                <p:cTn id="11" presetID="5" presetClass="emph" presetSubtype="1" nodeType="clickEffect">
                                  <p:stCondLst>
                                    <p:cond delay="0"/>
                                  </p:stCondLst>
                                  <p:childTnLst>
                                    <p:set>
                                      <p:cBhvr override="childStyle">
                                        <p:cTn id="12" dur="indefinite"/>
                                        <p:tgtEl>
                                          <p:spTgt spid="3075">
                                            <p:txEl>
                                              <p:pRg st="8" end="8"/>
                                            </p:txEl>
                                          </p:spTgt>
                                        </p:tgtEl>
                                        <p:attrNameLst>
                                          <p:attrName>style.fontStyle</p:attrName>
                                        </p:attrNameLst>
                                      </p:cBhvr>
                                      <p:to>
                                        <p:strVal val="normal"/>
                                      </p:to>
                                    </p:set>
                                    <p:set>
                                      <p:cBhvr override="childStyle">
                                        <p:cTn id="13" dur="indefinite"/>
                                        <p:tgtEl>
                                          <p:spTgt spid="3075">
                                            <p:txEl>
                                              <p:pRg st="8" end="8"/>
                                            </p:txEl>
                                          </p:spTgt>
                                        </p:tgtEl>
                                        <p:attrNameLst>
                                          <p:attrName>style.fontWeight</p:attrName>
                                        </p:attrNameLst>
                                      </p:cBhvr>
                                      <p:to>
                                        <p:strVal val="bold"/>
                                      </p:to>
                                    </p:set>
                                    <p:set>
                                      <p:cBhvr override="childStyle">
                                        <p:cTn id="14" dur="indefinite"/>
                                        <p:tgtEl>
                                          <p:spTgt spid="3075">
                                            <p:txEl>
                                              <p:pRg st="8" end="8"/>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bwMode="auto">
          <a:xfrm>
            <a:off x="4467225" y="5483225"/>
            <a:ext cx="719138" cy="2159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45059" name="1 Título"/>
          <p:cNvSpPr>
            <a:spLocks noGrp="1"/>
          </p:cNvSpPr>
          <p:nvPr>
            <p:ph type="title"/>
          </p:nvPr>
        </p:nvSpPr>
        <p:spPr>
          <a:xfrm>
            <a:off x="539750" y="130175"/>
            <a:ext cx="8229600" cy="407988"/>
          </a:xfrm>
        </p:spPr>
        <p:txBody>
          <a:bodyPr rtlCol="0">
            <a:normAutofit fontScale="90000"/>
          </a:bodyPr>
          <a:lstStyle/>
          <a:p>
            <a:pPr eaLnBrk="1" fontAlgn="auto" hangingPunct="1">
              <a:spcAft>
                <a:spcPts val="0"/>
              </a:spcAft>
              <a:defRPr/>
            </a:pPr>
            <a:r>
              <a:rPr lang="es-MX" sz="2400" smtClean="0"/>
              <a:t>Regression Discontinuity (Window) - </a:t>
            </a:r>
            <a:r>
              <a:rPr lang="es-MX" sz="2400" b="1" smtClean="0"/>
              <a:t>Baseline</a:t>
            </a:r>
          </a:p>
        </p:txBody>
      </p:sp>
      <p:sp>
        <p:nvSpPr>
          <p:cNvPr id="75780" name="3 Marcador de número de diapositiva"/>
          <p:cNvSpPr>
            <a:spLocks noGrp="1"/>
          </p:cNvSpPr>
          <p:nvPr>
            <p:ph type="sldNum" sz="quarter" idx="12"/>
          </p:nvPr>
        </p:nvSpPr>
        <p:spPr bwMode="auto">
          <a:xfrm>
            <a:off x="6553200" y="6021388"/>
            <a:ext cx="2133600" cy="457200"/>
          </a:xfrm>
          <a:noFill/>
          <a:ln>
            <a:miter lim="800000"/>
            <a:headEnd/>
            <a:tailEnd/>
          </a:ln>
        </p:spPr>
        <p:txBody>
          <a:bodyPr wrap="square" numCol="1" anchorCtr="0" compatLnSpc="1">
            <a:prstTxWarp prst="textNoShape">
              <a:avLst/>
            </a:prstTxWarp>
          </a:bodyPr>
          <a:lstStyle/>
          <a:p>
            <a:pPr algn="ctr"/>
            <a:fld id="{F2DA9D1C-9B0A-4BC3-951E-84D15ED0539B}" type="slidenum">
              <a:rPr lang="en-US" smtClean="0">
                <a:solidFill>
                  <a:srgbClr val="898989"/>
                </a:solidFill>
              </a:rPr>
              <a:pPr algn="ctr"/>
              <a:t>20</a:t>
            </a:fld>
            <a:endParaRPr lang="en-US" smtClean="0">
              <a:solidFill>
                <a:srgbClr val="898989"/>
              </a:solidFill>
            </a:endParaRPr>
          </a:p>
        </p:txBody>
      </p:sp>
      <p:pic>
        <p:nvPicPr>
          <p:cNvPr id="75781" name="Picture 2"/>
          <p:cNvPicPr>
            <a:picLocks noChangeAspect="1" noChangeArrowheads="1"/>
          </p:cNvPicPr>
          <p:nvPr/>
        </p:nvPicPr>
        <p:blipFill>
          <a:blip r:embed="rId2" cstate="print"/>
          <a:srcRect/>
          <a:stretch>
            <a:fillRect/>
          </a:stretch>
        </p:blipFill>
        <p:spPr bwMode="auto">
          <a:xfrm>
            <a:off x="458788" y="552450"/>
            <a:ext cx="8074025" cy="5435600"/>
          </a:xfrm>
          <a:prstGeom prst="rect">
            <a:avLst/>
          </a:prstGeom>
          <a:noFill/>
          <a:ln w="9525">
            <a:noFill/>
            <a:miter lim="800000"/>
            <a:headEnd/>
            <a:tailEnd/>
          </a:ln>
        </p:spPr>
      </p:pic>
      <p:sp>
        <p:nvSpPr>
          <p:cNvPr id="45062" name="TextBox 10"/>
          <p:cNvSpPr txBox="1">
            <a:spLocks noChangeArrowheads="1"/>
          </p:cNvSpPr>
          <p:nvPr/>
        </p:nvSpPr>
        <p:spPr bwMode="auto">
          <a:xfrm>
            <a:off x="1979613" y="889000"/>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45063" name="TextBox 14"/>
          <p:cNvSpPr txBox="1">
            <a:spLocks noChangeArrowheads="1"/>
          </p:cNvSpPr>
          <p:nvPr/>
        </p:nvSpPr>
        <p:spPr bwMode="auto">
          <a:xfrm>
            <a:off x="5364163" y="739775"/>
            <a:ext cx="2160587"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45064" name="TextBox 8"/>
          <p:cNvSpPr txBox="1">
            <a:spLocks noChangeArrowheads="1"/>
          </p:cNvSpPr>
          <p:nvPr/>
        </p:nvSpPr>
        <p:spPr bwMode="auto">
          <a:xfrm>
            <a:off x="4572000" y="5240338"/>
            <a:ext cx="431800" cy="338137"/>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cxnSp>
        <p:nvCxnSpPr>
          <p:cNvPr id="13" name="Straight Connector 12"/>
          <p:cNvCxnSpPr/>
          <p:nvPr/>
        </p:nvCxnSpPr>
        <p:spPr bwMode="auto">
          <a:xfrm rot="5400000">
            <a:off x="3264694"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4" name="Straight Connector 13"/>
          <p:cNvCxnSpPr/>
          <p:nvPr/>
        </p:nvCxnSpPr>
        <p:spPr bwMode="auto">
          <a:xfrm rot="5400000">
            <a:off x="2123282"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5067" name="TextBox 35"/>
          <p:cNvSpPr txBox="1">
            <a:spLocks noChangeArrowheads="1"/>
          </p:cNvSpPr>
          <p:nvPr/>
        </p:nvSpPr>
        <p:spPr bwMode="auto">
          <a:xfrm>
            <a:off x="4132263" y="5811838"/>
            <a:ext cx="1298575" cy="368300"/>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a:solidFill>
                  <a:prstClr val="black"/>
                </a:solidFill>
                <a:cs typeface="+mn-cs"/>
              </a:rPr>
              <a:t>“Window”</a:t>
            </a:r>
          </a:p>
        </p:txBody>
      </p:sp>
      <p:sp>
        <p:nvSpPr>
          <p:cNvPr id="45068" name="Rectangle 20"/>
          <p:cNvSpPr>
            <a:spLocks noChangeArrowheads="1"/>
          </p:cNvSpPr>
          <p:nvPr/>
        </p:nvSpPr>
        <p:spPr bwMode="auto">
          <a:xfrm>
            <a:off x="4427538" y="5516563"/>
            <a:ext cx="719137" cy="144462"/>
          </a:xfrm>
          <a:prstGeom prst="rect">
            <a:avLst/>
          </a:prstGeom>
          <a:solidFill>
            <a:srgbClr val="DEEBEE"/>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7" name="Right Brace 16"/>
          <p:cNvSpPr/>
          <p:nvPr/>
        </p:nvSpPr>
        <p:spPr bwMode="auto">
          <a:xfrm rot="5400000">
            <a:off x="4615656" y="5041107"/>
            <a:ext cx="360363" cy="1168400"/>
          </a:xfrm>
          <a:prstGeom prst="rightBrace">
            <a:avLst>
              <a:gd name="adj1" fmla="val 17616"/>
              <a:gd name="adj2" fmla="val 50000"/>
            </a:avLst>
          </a:prstGeom>
          <a:noFill/>
          <a:ln w="38100" cap="flat" cmpd="sng" algn="ctr">
            <a:solidFill>
              <a:schemeClr val="accent6"/>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45070" name="TextBox 14"/>
          <p:cNvSpPr txBox="1">
            <a:spLocks noChangeArrowheads="1"/>
          </p:cNvSpPr>
          <p:nvPr/>
        </p:nvSpPr>
        <p:spPr bwMode="auto">
          <a:xfrm>
            <a:off x="1435100" y="6165850"/>
            <a:ext cx="6808788" cy="368300"/>
          </a:xfrm>
          <a:prstGeom prst="rect">
            <a:avLst/>
          </a:prstGeom>
          <a:noFill/>
          <a:ln w="9525">
            <a:noFill/>
            <a:miter lim="800000"/>
            <a:headEnd/>
            <a:tailEnd/>
          </a:ln>
        </p:spPr>
        <p:txBody>
          <a:bodyPr wrap="none">
            <a:spAutoFit/>
          </a:bodyPr>
          <a:lstStyle/>
          <a:p>
            <a:pPr fontAlgn="auto">
              <a:spcBef>
                <a:spcPts val="0"/>
              </a:spcBef>
              <a:spcAft>
                <a:spcPts val="0"/>
              </a:spcAft>
              <a:defRPr/>
            </a:pPr>
            <a:r>
              <a:rPr lang="en-US">
                <a:solidFill>
                  <a:prstClr val="black"/>
                </a:solidFill>
                <a:latin typeface="Calibri"/>
                <a:cs typeface="+mn-cs"/>
              </a:rPr>
              <a:t>We will use only those observations in the Window</a:t>
            </a:r>
          </a:p>
        </p:txBody>
      </p:sp>
      <p:sp>
        <p:nvSpPr>
          <p:cNvPr id="45071" name="Rectangle 15"/>
          <p:cNvSpPr>
            <a:spLocks noChangeArrowheads="1"/>
          </p:cNvSpPr>
          <p:nvPr/>
        </p:nvSpPr>
        <p:spPr bwMode="auto">
          <a:xfrm>
            <a:off x="1341438" y="1474788"/>
            <a:ext cx="2860675" cy="3671887"/>
          </a:xfrm>
          <a:prstGeom prst="rect">
            <a:avLst/>
          </a:prstGeom>
          <a:solidFill>
            <a:schemeClr val="bg1"/>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45072" name="Rectangle 17"/>
          <p:cNvSpPr>
            <a:spLocks noChangeArrowheads="1"/>
          </p:cNvSpPr>
          <p:nvPr/>
        </p:nvSpPr>
        <p:spPr bwMode="auto">
          <a:xfrm>
            <a:off x="5364163" y="1268413"/>
            <a:ext cx="2879725" cy="3911600"/>
          </a:xfrm>
          <a:prstGeom prst="rect">
            <a:avLst/>
          </a:prstGeom>
          <a:solidFill>
            <a:schemeClr val="bg1"/>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2"/>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a:fld id="{6ED7F879-04CD-47B5-8551-D257FCCF8849}" type="slidenum">
              <a:rPr lang="en-US" smtClean="0">
                <a:solidFill>
                  <a:srgbClr val="898989"/>
                </a:solidFill>
              </a:rPr>
              <a:pPr algn="ctr"/>
              <a:t>21</a:t>
            </a:fld>
            <a:endParaRPr lang="en-US" smtClean="0">
              <a:solidFill>
                <a:srgbClr val="898989"/>
              </a:solidFill>
            </a:endParaRPr>
          </a:p>
        </p:txBody>
      </p:sp>
      <p:pic>
        <p:nvPicPr>
          <p:cNvPr id="76803" name="Picture 3"/>
          <p:cNvPicPr>
            <a:picLocks noChangeAspect="1" noChangeArrowheads="1"/>
          </p:cNvPicPr>
          <p:nvPr/>
        </p:nvPicPr>
        <p:blipFill>
          <a:blip r:embed="rId3" cstate="print"/>
          <a:srcRect/>
          <a:stretch>
            <a:fillRect/>
          </a:stretch>
        </p:blipFill>
        <p:spPr bwMode="auto">
          <a:xfrm>
            <a:off x="457200" y="554038"/>
            <a:ext cx="8064500" cy="5456237"/>
          </a:xfrm>
          <a:prstGeom prst="rect">
            <a:avLst/>
          </a:prstGeom>
          <a:noFill/>
          <a:ln w="9525">
            <a:noFill/>
            <a:miter lim="800000"/>
            <a:headEnd/>
            <a:tailEnd/>
          </a:ln>
        </p:spPr>
      </p:pic>
      <p:sp>
        <p:nvSpPr>
          <p:cNvPr id="46084" name="TextBox 7"/>
          <p:cNvSpPr txBox="1">
            <a:spLocks noChangeArrowheads="1"/>
          </p:cNvSpPr>
          <p:nvPr/>
        </p:nvSpPr>
        <p:spPr bwMode="auto">
          <a:xfrm>
            <a:off x="1968500" y="892175"/>
            <a:ext cx="1524000" cy="585788"/>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46085" name="TextBox 9"/>
          <p:cNvSpPr txBox="1">
            <a:spLocks noChangeArrowheads="1"/>
          </p:cNvSpPr>
          <p:nvPr/>
        </p:nvSpPr>
        <p:spPr bwMode="auto">
          <a:xfrm>
            <a:off x="5359400" y="736600"/>
            <a:ext cx="2159000"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46086" name="1 Título"/>
          <p:cNvSpPr>
            <a:spLocks noGrp="1"/>
          </p:cNvSpPr>
          <p:nvPr>
            <p:ph type="title"/>
          </p:nvPr>
        </p:nvSpPr>
        <p:spPr>
          <a:xfrm>
            <a:off x="539750" y="71438"/>
            <a:ext cx="8229600" cy="407987"/>
          </a:xfrm>
        </p:spPr>
        <p:txBody>
          <a:bodyPr rtlCol="0">
            <a:normAutofit fontScale="90000"/>
          </a:bodyPr>
          <a:lstStyle/>
          <a:p>
            <a:pPr eaLnBrk="1" fontAlgn="auto" hangingPunct="1">
              <a:spcAft>
                <a:spcPts val="0"/>
              </a:spcAft>
              <a:defRPr/>
            </a:pPr>
            <a:r>
              <a:rPr lang="es-MX" sz="2400" dirty="0" err="1" smtClean="0"/>
              <a:t>Regression</a:t>
            </a:r>
            <a:r>
              <a:rPr lang="es-MX" sz="2400" dirty="0" smtClean="0"/>
              <a:t> </a:t>
            </a:r>
            <a:r>
              <a:rPr lang="es-MX" sz="2400" dirty="0" err="1" smtClean="0"/>
              <a:t>Discontinuity</a:t>
            </a:r>
            <a:r>
              <a:rPr lang="es-MX" sz="2400" dirty="0" smtClean="0"/>
              <a:t> </a:t>
            </a:r>
            <a:r>
              <a:rPr lang="es-MX" sz="2400" b="1" dirty="0" smtClean="0"/>
              <a:t>Post-</a:t>
            </a:r>
            <a:r>
              <a:rPr lang="es-MX" sz="2400" b="1" dirty="0" err="1" smtClean="0"/>
              <a:t>Intervention</a:t>
            </a:r>
            <a:endParaRPr lang="es-MX" sz="2400" b="1" dirty="0" smtClean="0"/>
          </a:p>
        </p:txBody>
      </p:sp>
      <p:sp>
        <p:nvSpPr>
          <p:cNvPr id="46087"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auto">
              <a:spcBef>
                <a:spcPts val="0"/>
              </a:spcBef>
              <a:spcAft>
                <a:spcPts val="0"/>
              </a:spcAft>
              <a:defRPr/>
            </a:pPr>
            <a:endParaRPr lang="es-MX">
              <a:solidFill>
                <a:prstClr val="black"/>
              </a:solidFill>
              <a:latin typeface="Calibri"/>
              <a:cs typeface="+mn-cs"/>
            </a:endParaRPr>
          </a:p>
        </p:txBody>
      </p:sp>
      <p:pic>
        <p:nvPicPr>
          <p:cNvPr id="76808"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4438" y="6254750"/>
            <a:ext cx="4219575" cy="342900"/>
          </a:xfrm>
          <a:prstGeom prst="rect">
            <a:avLst/>
          </a:prstGeom>
          <a:noFill/>
          <a:ln w="9525">
            <a:noFill/>
            <a:miter lim="800000"/>
            <a:headEnd/>
            <a:tailEnd/>
          </a:ln>
        </p:spPr>
      </p:pic>
      <p:sp>
        <p:nvSpPr>
          <p:cNvPr id="46089" name="Rectangle 15"/>
          <p:cNvSpPr>
            <a:spLocks noChangeArrowheads="1"/>
          </p:cNvSpPr>
          <p:nvPr/>
        </p:nvSpPr>
        <p:spPr bwMode="auto">
          <a:xfrm>
            <a:off x="1347788" y="1474788"/>
            <a:ext cx="2860675" cy="3671887"/>
          </a:xfrm>
          <a:prstGeom prst="rect">
            <a:avLst/>
          </a:prstGeom>
          <a:solidFill>
            <a:schemeClr val="bg1"/>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cxnSp>
        <p:nvCxnSpPr>
          <p:cNvPr id="13" name="Straight Connector 12"/>
          <p:cNvCxnSpPr/>
          <p:nvPr/>
        </p:nvCxnSpPr>
        <p:spPr bwMode="auto">
          <a:xfrm rot="5400000">
            <a:off x="2123282"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46091" name="Rectangle 17"/>
          <p:cNvSpPr>
            <a:spLocks noChangeArrowheads="1"/>
          </p:cNvSpPr>
          <p:nvPr/>
        </p:nvSpPr>
        <p:spPr bwMode="auto">
          <a:xfrm>
            <a:off x="5364163" y="1268413"/>
            <a:ext cx="2879725" cy="3911600"/>
          </a:xfrm>
          <a:prstGeom prst="rect">
            <a:avLst/>
          </a:prstGeom>
          <a:solidFill>
            <a:schemeClr val="bg1"/>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cxnSp>
        <p:nvCxnSpPr>
          <p:cNvPr id="15" name="Straight Connector 14"/>
          <p:cNvCxnSpPr/>
          <p:nvPr/>
        </p:nvCxnSpPr>
        <p:spPr bwMode="auto">
          <a:xfrm rot="5400000">
            <a:off x="3264694" y="3191669"/>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6" name="Rectangle 15"/>
          <p:cNvSpPr/>
          <p:nvPr/>
        </p:nvSpPr>
        <p:spPr bwMode="auto">
          <a:xfrm>
            <a:off x="4467225" y="5483225"/>
            <a:ext cx="719138" cy="215900"/>
          </a:xfrm>
          <a:prstGeom prst="rect">
            <a:avLst/>
          </a:prstGeom>
          <a:solidFill>
            <a:schemeClr val="tx2">
              <a:lumMod val="20000"/>
              <a:lumOff val="8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46094" name="Rectangle 20"/>
          <p:cNvSpPr>
            <a:spLocks noChangeArrowheads="1"/>
          </p:cNvSpPr>
          <p:nvPr/>
        </p:nvSpPr>
        <p:spPr bwMode="auto">
          <a:xfrm>
            <a:off x="4427538" y="5516563"/>
            <a:ext cx="719137" cy="144462"/>
          </a:xfrm>
          <a:prstGeom prst="rect">
            <a:avLst/>
          </a:prstGeom>
          <a:solidFill>
            <a:srgbClr val="DEEBEE"/>
          </a:solidFill>
          <a:ln w="9525" algn="ctr">
            <a:no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18" name="Right Brace 17"/>
          <p:cNvSpPr/>
          <p:nvPr/>
        </p:nvSpPr>
        <p:spPr bwMode="auto">
          <a:xfrm rot="5400000">
            <a:off x="4615656" y="5041107"/>
            <a:ext cx="360363" cy="1168400"/>
          </a:xfrm>
          <a:prstGeom prst="rightBrace">
            <a:avLst>
              <a:gd name="adj1" fmla="val 17616"/>
              <a:gd name="adj2" fmla="val 50000"/>
            </a:avLst>
          </a:prstGeom>
          <a:noFill/>
          <a:ln w="38100" cap="flat" cmpd="sng" algn="ctr">
            <a:solidFill>
              <a:schemeClr val="accent6"/>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46096" name="TextBox 35"/>
          <p:cNvSpPr txBox="1">
            <a:spLocks noChangeArrowheads="1"/>
          </p:cNvSpPr>
          <p:nvPr/>
        </p:nvSpPr>
        <p:spPr bwMode="auto">
          <a:xfrm>
            <a:off x="4132263" y="5811838"/>
            <a:ext cx="1298575" cy="368300"/>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a:solidFill>
                  <a:prstClr val="black"/>
                </a:solidFill>
                <a:cs typeface="+mn-cs"/>
              </a:rPr>
              <a:t>“Window”</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6" name="Slide Number Placeholder 3"/>
          <p:cNvSpPr>
            <a:spLocks noGrp="1"/>
          </p:cNvSpPr>
          <p:nvPr>
            <p:ph type="sldNum" sz="quarter" idx="12"/>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a:fld id="{D7F4DADB-16E5-45DA-AD9D-EF2932A4B519}" type="slidenum">
              <a:rPr lang="en-US" smtClean="0">
                <a:solidFill>
                  <a:srgbClr val="898989"/>
                </a:solidFill>
              </a:rPr>
              <a:pPr algn="ctr"/>
              <a:t>22</a:t>
            </a:fld>
            <a:endParaRPr lang="en-US" smtClean="0">
              <a:solidFill>
                <a:srgbClr val="898989"/>
              </a:solidFill>
            </a:endParaRPr>
          </a:p>
        </p:txBody>
      </p:sp>
      <p:pic>
        <p:nvPicPr>
          <p:cNvPr id="77827" name="Picture 2"/>
          <p:cNvPicPr>
            <a:picLocks noChangeAspect="1" noChangeArrowheads="1"/>
          </p:cNvPicPr>
          <p:nvPr/>
        </p:nvPicPr>
        <p:blipFill>
          <a:blip r:embed="rId3" cstate="print"/>
          <a:srcRect/>
          <a:stretch>
            <a:fillRect/>
          </a:stretch>
        </p:blipFill>
        <p:spPr bwMode="auto">
          <a:xfrm>
            <a:off x="468313" y="461963"/>
            <a:ext cx="8064500" cy="5445125"/>
          </a:xfrm>
          <a:prstGeom prst="rect">
            <a:avLst/>
          </a:prstGeom>
          <a:noFill/>
          <a:ln w="9525">
            <a:noFill/>
            <a:miter lim="800000"/>
            <a:headEnd/>
            <a:tailEnd/>
          </a:ln>
        </p:spPr>
      </p:pic>
      <p:sp>
        <p:nvSpPr>
          <p:cNvPr id="47108" name="5 Rectángulo"/>
          <p:cNvSpPr>
            <a:spLocks noChangeArrowheads="1"/>
          </p:cNvSpPr>
          <p:nvPr/>
        </p:nvSpPr>
        <p:spPr bwMode="auto">
          <a:xfrm>
            <a:off x="430213" y="434975"/>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47109" name="TextBox 8"/>
          <p:cNvSpPr txBox="1">
            <a:spLocks noChangeArrowheads="1"/>
          </p:cNvSpPr>
          <p:nvPr/>
        </p:nvSpPr>
        <p:spPr bwMode="auto">
          <a:xfrm>
            <a:off x="4572000" y="5114925"/>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
        <p:nvSpPr>
          <p:cNvPr id="77830" name="1 Título"/>
          <p:cNvSpPr>
            <a:spLocks noGrp="1"/>
          </p:cNvSpPr>
          <p:nvPr>
            <p:ph type="title"/>
          </p:nvPr>
        </p:nvSpPr>
        <p:spPr>
          <a:xfrm>
            <a:off x="539750" y="-214313"/>
            <a:ext cx="8229600" cy="649288"/>
          </a:xfrm>
        </p:spPr>
        <p:txBody>
          <a:bodyPr/>
          <a:lstStyle/>
          <a:p>
            <a:pPr eaLnBrk="1" hangingPunct="1"/>
            <a:r>
              <a:rPr lang="es-MX" sz="2400" smtClean="0"/>
              <a:t>RD: Looking at the window only- Post-intervention</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0" name="Slide Number Placeholder 3"/>
          <p:cNvSpPr>
            <a:spLocks noGrp="1"/>
          </p:cNvSpPr>
          <p:nvPr>
            <p:ph type="sldNum" sz="quarter" idx="12"/>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a:fld id="{08C39BC0-3C54-44E8-AC06-C31B6AAEC595}" type="slidenum">
              <a:rPr lang="en-US" smtClean="0">
                <a:solidFill>
                  <a:srgbClr val="898989"/>
                </a:solidFill>
              </a:rPr>
              <a:pPr algn="ctr"/>
              <a:t>23</a:t>
            </a:fld>
            <a:endParaRPr lang="en-US" smtClean="0">
              <a:solidFill>
                <a:srgbClr val="898989"/>
              </a:solidFill>
            </a:endParaRPr>
          </a:p>
        </p:txBody>
      </p:sp>
      <p:pic>
        <p:nvPicPr>
          <p:cNvPr id="78851" name="Picture 2"/>
          <p:cNvPicPr>
            <a:picLocks noChangeAspect="1" noChangeArrowheads="1"/>
          </p:cNvPicPr>
          <p:nvPr/>
        </p:nvPicPr>
        <p:blipFill>
          <a:blip r:embed="rId3" cstate="print"/>
          <a:srcRect/>
          <a:stretch>
            <a:fillRect/>
          </a:stretch>
        </p:blipFill>
        <p:spPr bwMode="auto">
          <a:xfrm>
            <a:off x="468313" y="461963"/>
            <a:ext cx="8064500" cy="5445125"/>
          </a:xfrm>
          <a:prstGeom prst="rect">
            <a:avLst/>
          </a:prstGeom>
          <a:noFill/>
          <a:ln w="9525">
            <a:noFill/>
            <a:miter lim="800000"/>
            <a:headEnd/>
            <a:tailEnd/>
          </a:ln>
        </p:spPr>
      </p:pic>
      <p:sp>
        <p:nvSpPr>
          <p:cNvPr id="48132" name="5 Rectángulo"/>
          <p:cNvSpPr>
            <a:spLocks noChangeArrowheads="1"/>
          </p:cNvSpPr>
          <p:nvPr/>
        </p:nvSpPr>
        <p:spPr bwMode="auto">
          <a:xfrm>
            <a:off x="430213" y="434975"/>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48133" name="TextBox 8"/>
          <p:cNvSpPr txBox="1">
            <a:spLocks noChangeArrowheads="1"/>
          </p:cNvSpPr>
          <p:nvPr/>
        </p:nvSpPr>
        <p:spPr bwMode="auto">
          <a:xfrm>
            <a:off x="4572000" y="5114925"/>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
        <p:nvSpPr>
          <p:cNvPr id="78854" name="1 Título"/>
          <p:cNvSpPr>
            <a:spLocks noGrp="1"/>
          </p:cNvSpPr>
          <p:nvPr>
            <p:ph type="title"/>
          </p:nvPr>
        </p:nvSpPr>
        <p:spPr>
          <a:xfrm>
            <a:off x="539750" y="-214313"/>
            <a:ext cx="8229600" cy="649288"/>
          </a:xfrm>
        </p:spPr>
        <p:txBody>
          <a:bodyPr/>
          <a:lstStyle/>
          <a:p>
            <a:pPr eaLnBrk="1" hangingPunct="1"/>
            <a:r>
              <a:rPr lang="es-MX" sz="2400" smtClean="0"/>
              <a:t>RD: Looking at the window only- </a:t>
            </a:r>
            <a:r>
              <a:rPr lang="es-MX" sz="2400" b="1" smtClean="0"/>
              <a:t>Post-intervention</a:t>
            </a:r>
          </a:p>
        </p:txBody>
      </p:sp>
      <p:sp>
        <p:nvSpPr>
          <p:cNvPr id="48135" name="Right Brace 8"/>
          <p:cNvSpPr>
            <a:spLocks/>
          </p:cNvSpPr>
          <p:nvPr/>
        </p:nvSpPr>
        <p:spPr bwMode="auto">
          <a:xfrm>
            <a:off x="4943475" y="2235200"/>
            <a:ext cx="273050" cy="1295400"/>
          </a:xfrm>
          <a:prstGeom prst="rightBrace">
            <a:avLst>
              <a:gd name="adj1" fmla="val 8346"/>
              <a:gd name="adj2" fmla="val 50000"/>
            </a:avLst>
          </a:prstGeom>
          <a:noFill/>
          <a:ln w="31750" algn="ctr">
            <a:solidFill>
              <a:srgbClr val="FF0000"/>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48136" name="TextBox 9"/>
          <p:cNvSpPr txBox="1">
            <a:spLocks noChangeArrowheads="1"/>
          </p:cNvSpPr>
          <p:nvPr/>
        </p:nvSpPr>
        <p:spPr bwMode="auto">
          <a:xfrm>
            <a:off x="5597525" y="1381125"/>
            <a:ext cx="1135063" cy="369888"/>
          </a:xfrm>
          <a:prstGeom prst="rect">
            <a:avLst/>
          </a:prstGeom>
          <a:noFill/>
          <a:ln w="9525">
            <a:noFill/>
            <a:miter lim="800000"/>
            <a:headEnd/>
            <a:tailEnd/>
          </a:ln>
        </p:spPr>
        <p:txBody>
          <a:bodyPr>
            <a:spAutoFit/>
          </a:bodyPr>
          <a:lstStyle/>
          <a:p>
            <a:pPr fontAlgn="auto">
              <a:spcBef>
                <a:spcPts val="0"/>
              </a:spcBef>
              <a:spcAft>
                <a:spcPts val="0"/>
              </a:spcAft>
              <a:defRPr/>
            </a:pPr>
            <a:r>
              <a:rPr lang="en-US">
                <a:solidFill>
                  <a:prstClr val="black"/>
                </a:solidFill>
                <a:latin typeface="Calibri"/>
                <a:cs typeface="+mn-cs"/>
              </a:rPr>
              <a:t>Impact</a:t>
            </a:r>
          </a:p>
        </p:txBody>
      </p:sp>
      <p:cxnSp>
        <p:nvCxnSpPr>
          <p:cNvPr id="78857" name="Straight Arrow Connector 10"/>
          <p:cNvCxnSpPr>
            <a:cxnSpLocks noChangeShapeType="1"/>
            <a:endCxn id="48135" idx="1"/>
          </p:cNvCxnSpPr>
          <p:nvPr/>
        </p:nvCxnSpPr>
        <p:spPr bwMode="auto">
          <a:xfrm rot="5400000">
            <a:off x="5057776" y="1900237"/>
            <a:ext cx="1141412" cy="823913"/>
          </a:xfrm>
          <a:prstGeom prst="straightConnector1">
            <a:avLst/>
          </a:prstGeom>
          <a:noFill/>
          <a:ln w="31750" algn="ctr">
            <a:solidFill>
              <a:srgbClr val="FF0000"/>
            </a:solidFill>
            <a:round/>
            <a:headEnd/>
            <a:tailEnd type="arrow" w="med" len="med"/>
          </a:ln>
        </p:spPr>
      </p:cxn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1 Título"/>
          <p:cNvSpPr>
            <a:spLocks noGrp="1"/>
          </p:cNvSpPr>
          <p:nvPr>
            <p:ph type="title"/>
          </p:nvPr>
        </p:nvSpPr>
        <p:spPr/>
        <p:txBody>
          <a:bodyPr/>
          <a:lstStyle/>
          <a:p>
            <a:r>
              <a:rPr lang="es-MX" smtClean="0"/>
              <a:t>When RDD does not work…</a:t>
            </a:r>
          </a:p>
        </p:txBody>
      </p:sp>
      <p:sp>
        <p:nvSpPr>
          <p:cNvPr id="79875" name="2 Marcador de contenido"/>
          <p:cNvSpPr>
            <a:spLocks noGrp="1"/>
          </p:cNvSpPr>
          <p:nvPr>
            <p:ph idx="1"/>
          </p:nvPr>
        </p:nvSpPr>
        <p:spPr/>
        <p:txBody>
          <a:bodyPr/>
          <a:lstStyle/>
          <a:p>
            <a:r>
              <a:rPr lang="es-MX" smtClean="0"/>
              <a:t>Case 1: Treatment effect is heterogeneous</a:t>
            </a:r>
          </a:p>
          <a:p>
            <a:r>
              <a:rPr lang="es-MX" smtClean="0"/>
              <a:t>Case 2: Underlying functional form is not a straight line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8" name="Title 1"/>
          <p:cNvSpPr>
            <a:spLocks noGrp="1"/>
          </p:cNvSpPr>
          <p:nvPr>
            <p:ph type="title"/>
          </p:nvPr>
        </p:nvSpPr>
        <p:spPr>
          <a:xfrm>
            <a:off x="539750" y="-160338"/>
            <a:ext cx="8229600" cy="576263"/>
          </a:xfrm>
        </p:spPr>
        <p:txBody>
          <a:bodyPr/>
          <a:lstStyle/>
          <a:p>
            <a:pPr eaLnBrk="1" hangingPunct="1"/>
            <a:r>
              <a:rPr lang="en-US" sz="2400" smtClean="0"/>
              <a:t>When RDA does not work: Heterogeneous treatment effect</a:t>
            </a:r>
          </a:p>
        </p:txBody>
      </p:sp>
      <p:sp>
        <p:nvSpPr>
          <p:cNvPr id="80899" name="Slide Number Placeholder 3"/>
          <p:cNvSpPr>
            <a:spLocks noGrp="1"/>
          </p:cNvSpPr>
          <p:nvPr>
            <p:ph type="sldNum" sz="quarter" idx="12"/>
          </p:nvPr>
        </p:nvSpPr>
        <p:spPr bwMode="auto">
          <a:xfrm>
            <a:off x="6553200" y="5840413"/>
            <a:ext cx="2133600" cy="457200"/>
          </a:xfrm>
          <a:noFill/>
          <a:ln>
            <a:miter lim="800000"/>
            <a:headEnd/>
            <a:tailEnd/>
          </a:ln>
        </p:spPr>
        <p:txBody>
          <a:bodyPr wrap="square" numCol="1" anchorCtr="0" compatLnSpc="1">
            <a:prstTxWarp prst="textNoShape">
              <a:avLst/>
            </a:prstTxWarp>
          </a:bodyPr>
          <a:lstStyle/>
          <a:p>
            <a:pPr algn="ctr"/>
            <a:fld id="{30397034-F919-4F3F-90F4-1C6A36943BC0}" type="slidenum">
              <a:rPr lang="en-US" smtClean="0">
                <a:solidFill>
                  <a:srgbClr val="898989"/>
                </a:solidFill>
              </a:rPr>
              <a:pPr algn="ctr"/>
              <a:t>25</a:t>
            </a:fld>
            <a:endParaRPr lang="en-US" smtClean="0">
              <a:solidFill>
                <a:srgbClr val="898989"/>
              </a:solidFill>
            </a:endParaRPr>
          </a:p>
        </p:txBody>
      </p:sp>
      <p:sp>
        <p:nvSpPr>
          <p:cNvPr id="51204" name="5 Rectángulo"/>
          <p:cNvSpPr>
            <a:spLocks noChangeArrowheads="1"/>
          </p:cNvSpPr>
          <p:nvPr/>
        </p:nvSpPr>
        <p:spPr bwMode="auto">
          <a:xfrm>
            <a:off x="430213" y="457200"/>
            <a:ext cx="8137525" cy="5472113"/>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pic>
        <p:nvPicPr>
          <p:cNvPr id="80901" name="Picture 2"/>
          <p:cNvPicPr>
            <a:picLocks noChangeAspect="1" noChangeArrowheads="1"/>
          </p:cNvPicPr>
          <p:nvPr/>
        </p:nvPicPr>
        <p:blipFill>
          <a:blip r:embed="rId3" cstate="print"/>
          <a:srcRect/>
          <a:stretch>
            <a:fillRect/>
          </a:stretch>
        </p:blipFill>
        <p:spPr bwMode="auto">
          <a:xfrm>
            <a:off x="469900" y="471488"/>
            <a:ext cx="8062913" cy="5435600"/>
          </a:xfrm>
          <a:prstGeom prst="rect">
            <a:avLst/>
          </a:prstGeom>
          <a:noFill/>
          <a:ln w="9525">
            <a:noFill/>
            <a:miter lim="800000"/>
            <a:headEnd/>
            <a:tailEnd/>
          </a:ln>
        </p:spPr>
      </p:pic>
      <p:sp>
        <p:nvSpPr>
          <p:cNvPr id="51206" name="TextBox 6"/>
          <p:cNvSpPr txBox="1">
            <a:spLocks noChangeArrowheads="1"/>
          </p:cNvSpPr>
          <p:nvPr/>
        </p:nvSpPr>
        <p:spPr bwMode="auto">
          <a:xfrm>
            <a:off x="1979613" y="612775"/>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51207" name="TextBox 7"/>
          <p:cNvSpPr txBox="1">
            <a:spLocks noChangeArrowheads="1"/>
          </p:cNvSpPr>
          <p:nvPr/>
        </p:nvSpPr>
        <p:spPr bwMode="auto">
          <a:xfrm>
            <a:off x="5364163" y="614363"/>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51208" name="TextBox 9"/>
          <p:cNvSpPr txBox="1">
            <a:spLocks noChangeArrowheads="1"/>
          </p:cNvSpPr>
          <p:nvPr/>
        </p:nvSpPr>
        <p:spPr bwMode="auto">
          <a:xfrm rot="-1622043">
            <a:off x="1778000" y="3941763"/>
            <a:ext cx="1160463" cy="339725"/>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600">
                <a:solidFill>
                  <a:srgbClr val="009900"/>
                </a:solidFill>
                <a:latin typeface="Calibri"/>
                <a:cs typeface="+mn-cs"/>
              </a:rPr>
              <a:t>Baseline</a:t>
            </a: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2" name="Slide Number Placeholder 3"/>
          <p:cNvSpPr>
            <a:spLocks noGrp="1"/>
          </p:cNvSpPr>
          <p:nvPr>
            <p:ph type="sldNum" sz="quarter" idx="12"/>
          </p:nvPr>
        </p:nvSpPr>
        <p:spPr bwMode="auto">
          <a:xfrm>
            <a:off x="6553200" y="6034088"/>
            <a:ext cx="2133600" cy="457200"/>
          </a:xfrm>
          <a:noFill/>
          <a:ln>
            <a:miter lim="800000"/>
            <a:headEnd/>
            <a:tailEnd/>
          </a:ln>
        </p:spPr>
        <p:txBody>
          <a:bodyPr wrap="square" numCol="1" anchorCtr="0" compatLnSpc="1">
            <a:prstTxWarp prst="textNoShape">
              <a:avLst/>
            </a:prstTxWarp>
          </a:bodyPr>
          <a:lstStyle/>
          <a:p>
            <a:pPr algn="ctr"/>
            <a:fld id="{96EAC2B8-3E7C-44E3-B641-5373ABE8D286}" type="slidenum">
              <a:rPr lang="en-US" smtClean="0">
                <a:solidFill>
                  <a:srgbClr val="898989"/>
                </a:solidFill>
              </a:rPr>
              <a:pPr algn="ctr"/>
              <a:t>26</a:t>
            </a:fld>
            <a:endParaRPr lang="en-US" smtClean="0">
              <a:solidFill>
                <a:srgbClr val="898989"/>
              </a:solidFill>
            </a:endParaRPr>
          </a:p>
        </p:txBody>
      </p:sp>
      <p:sp>
        <p:nvSpPr>
          <p:cNvPr id="52228" name="5 Rectángulo"/>
          <p:cNvSpPr>
            <a:spLocks noChangeArrowheads="1"/>
          </p:cNvSpPr>
          <p:nvPr/>
        </p:nvSpPr>
        <p:spPr bwMode="auto">
          <a:xfrm>
            <a:off x="430213" y="385763"/>
            <a:ext cx="8137525" cy="5472112"/>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pic>
        <p:nvPicPr>
          <p:cNvPr id="81924" name="Picture 3"/>
          <p:cNvPicPr>
            <a:picLocks noChangeAspect="1" noChangeArrowheads="1"/>
          </p:cNvPicPr>
          <p:nvPr/>
        </p:nvPicPr>
        <p:blipFill>
          <a:blip r:embed="rId3" cstate="print"/>
          <a:srcRect/>
          <a:stretch>
            <a:fillRect/>
          </a:stretch>
        </p:blipFill>
        <p:spPr bwMode="auto">
          <a:xfrm>
            <a:off x="395288" y="836613"/>
            <a:ext cx="8074025" cy="5438775"/>
          </a:xfrm>
          <a:prstGeom prst="rect">
            <a:avLst/>
          </a:prstGeom>
          <a:noFill/>
          <a:ln w="9525">
            <a:noFill/>
            <a:miter lim="800000"/>
            <a:headEnd/>
            <a:tailEnd/>
          </a:ln>
        </p:spPr>
      </p:pic>
      <p:sp>
        <p:nvSpPr>
          <p:cNvPr id="52230" name="TextBox 7"/>
          <p:cNvSpPr txBox="1">
            <a:spLocks noChangeArrowheads="1"/>
          </p:cNvSpPr>
          <p:nvPr/>
        </p:nvSpPr>
        <p:spPr bwMode="auto">
          <a:xfrm>
            <a:off x="1979613" y="541338"/>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52231" name="TextBox 8"/>
          <p:cNvSpPr txBox="1">
            <a:spLocks noChangeArrowheads="1"/>
          </p:cNvSpPr>
          <p:nvPr/>
        </p:nvSpPr>
        <p:spPr bwMode="auto">
          <a:xfrm>
            <a:off x="5364163" y="542925"/>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52232" name="TextBox 9"/>
          <p:cNvSpPr txBox="1">
            <a:spLocks noChangeArrowheads="1"/>
          </p:cNvSpPr>
          <p:nvPr/>
        </p:nvSpPr>
        <p:spPr bwMode="auto">
          <a:xfrm rot="-1622043">
            <a:off x="1778000" y="3867150"/>
            <a:ext cx="1160463" cy="338138"/>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600">
                <a:solidFill>
                  <a:srgbClr val="009900"/>
                </a:solidFill>
                <a:latin typeface="Calibri"/>
                <a:cs typeface="+mn-cs"/>
              </a:rPr>
              <a:t>Baseline</a:t>
            </a:r>
          </a:p>
        </p:txBody>
      </p:sp>
      <p:sp>
        <p:nvSpPr>
          <p:cNvPr id="11" name="TextBox 10"/>
          <p:cNvSpPr txBox="1"/>
          <p:nvPr/>
        </p:nvSpPr>
        <p:spPr>
          <a:xfrm rot="402608">
            <a:off x="1836738" y="1838325"/>
            <a:ext cx="2203450" cy="338138"/>
          </a:xfrm>
          <a:prstGeom prst="rect">
            <a:avLst/>
          </a:prstGeom>
          <a:noFill/>
        </p:spPr>
        <p:txBody>
          <a:bodyPr wrap="none">
            <a:spAutoFit/>
          </a:bodyPr>
          <a:lstStyle/>
          <a:p>
            <a:pPr fontAlgn="auto">
              <a:spcBef>
                <a:spcPts val="0"/>
              </a:spcBef>
              <a:spcAft>
                <a:spcPts val="0"/>
              </a:spcAft>
              <a:defRPr/>
            </a:pPr>
            <a:r>
              <a:rPr lang="en-US" sz="1600" dirty="0">
                <a:solidFill>
                  <a:srgbClr val="C0504D">
                    <a:lumMod val="50000"/>
                  </a:srgbClr>
                </a:solidFill>
                <a:latin typeface="Calibri"/>
                <a:cs typeface="+mn-cs"/>
              </a:rPr>
              <a:t>Post-intervention</a:t>
            </a:r>
          </a:p>
        </p:txBody>
      </p:sp>
      <p:sp>
        <p:nvSpPr>
          <p:cNvPr id="12" name="Title 1"/>
          <p:cNvSpPr txBox="1">
            <a:spLocks/>
          </p:cNvSpPr>
          <p:nvPr/>
        </p:nvSpPr>
        <p:spPr>
          <a:xfrm>
            <a:off x="539750" y="0"/>
            <a:ext cx="8229600" cy="576263"/>
          </a:xfrm>
          <a:prstGeom prst="rect">
            <a:avLst/>
          </a:prstGeom>
        </p:spPr>
        <p:txBody>
          <a:bodyPr anchor="ctr">
            <a:normAutofit/>
          </a:bodyPr>
          <a:lstStyle/>
          <a:p>
            <a:pPr algn="ctr" fontAlgn="auto">
              <a:spcAft>
                <a:spcPts val="0"/>
              </a:spcAft>
              <a:defRPr/>
            </a:pPr>
            <a:r>
              <a:rPr lang="en-US" sz="2400" dirty="0">
                <a:solidFill>
                  <a:prstClr val="black"/>
                </a:solidFill>
                <a:latin typeface="Calibri"/>
                <a:cs typeface="+mn-cs"/>
              </a:rPr>
              <a:t>When RDA does not work: Heterogeneous treatment effect</a:t>
            </a: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2"/>
          </p:nvPr>
        </p:nvSpPr>
        <p:spPr bwMode="auto">
          <a:xfrm>
            <a:off x="6553200" y="5783263"/>
            <a:ext cx="2133600" cy="457200"/>
          </a:xfrm>
          <a:noFill/>
          <a:ln>
            <a:miter lim="800000"/>
            <a:headEnd/>
            <a:tailEnd/>
          </a:ln>
        </p:spPr>
        <p:txBody>
          <a:bodyPr wrap="square" numCol="1" anchorCtr="0" compatLnSpc="1">
            <a:prstTxWarp prst="textNoShape">
              <a:avLst/>
            </a:prstTxWarp>
          </a:bodyPr>
          <a:lstStyle/>
          <a:p>
            <a:pPr algn="ctr"/>
            <a:fld id="{DFAD4D7E-1829-4C64-909D-2DC35CD2E1EF}" type="slidenum">
              <a:rPr lang="en-US" smtClean="0">
                <a:solidFill>
                  <a:srgbClr val="898989"/>
                </a:solidFill>
              </a:rPr>
              <a:pPr algn="ctr"/>
              <a:t>27</a:t>
            </a:fld>
            <a:endParaRPr lang="en-US" smtClean="0">
              <a:solidFill>
                <a:srgbClr val="898989"/>
              </a:solidFill>
            </a:endParaRPr>
          </a:p>
        </p:txBody>
      </p:sp>
      <p:pic>
        <p:nvPicPr>
          <p:cNvPr id="82947" name="Picture 3"/>
          <p:cNvPicPr>
            <a:picLocks noChangeAspect="1" noChangeArrowheads="1"/>
          </p:cNvPicPr>
          <p:nvPr/>
        </p:nvPicPr>
        <p:blipFill>
          <a:blip r:embed="rId3" cstate="print"/>
          <a:srcRect/>
          <a:stretch>
            <a:fillRect/>
          </a:stretch>
        </p:blipFill>
        <p:spPr bwMode="auto">
          <a:xfrm>
            <a:off x="468313" y="765175"/>
            <a:ext cx="8074025" cy="5438775"/>
          </a:xfrm>
          <a:prstGeom prst="rect">
            <a:avLst/>
          </a:prstGeom>
          <a:noFill/>
          <a:ln w="9525">
            <a:noFill/>
            <a:miter lim="800000"/>
            <a:headEnd/>
            <a:tailEnd/>
          </a:ln>
        </p:spPr>
      </p:pic>
      <p:sp>
        <p:nvSpPr>
          <p:cNvPr id="53254" name="TextBox 7"/>
          <p:cNvSpPr txBox="1">
            <a:spLocks noChangeArrowheads="1"/>
          </p:cNvSpPr>
          <p:nvPr/>
        </p:nvSpPr>
        <p:spPr bwMode="auto">
          <a:xfrm>
            <a:off x="1979613" y="455613"/>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 Program</a:t>
            </a:r>
          </a:p>
        </p:txBody>
      </p:sp>
      <p:sp>
        <p:nvSpPr>
          <p:cNvPr id="53255" name="TextBox 8"/>
          <p:cNvSpPr txBox="1">
            <a:spLocks noChangeArrowheads="1"/>
          </p:cNvSpPr>
          <p:nvPr/>
        </p:nvSpPr>
        <p:spPr bwMode="auto">
          <a:xfrm>
            <a:off x="5364163" y="457200"/>
            <a:ext cx="2160587" cy="584200"/>
          </a:xfrm>
          <a:prstGeom prst="rect">
            <a:avLst/>
          </a:prstGeom>
          <a:noFill/>
          <a:ln w="9525">
            <a:noFill/>
            <a:miter lim="800000"/>
            <a:headEnd/>
            <a:tailEnd/>
          </a:ln>
        </p:spPr>
        <p:txBody>
          <a:bodyPr>
            <a:spAutoFit/>
          </a:bodyPr>
          <a:lstStyle/>
          <a:p>
            <a:pPr fontAlgn="auto">
              <a:spcBef>
                <a:spcPts val="0"/>
              </a:spcBef>
              <a:spcAft>
                <a:spcPts val="0"/>
              </a:spcAft>
              <a:defRPr/>
            </a:pPr>
            <a:r>
              <a:rPr lang="en-US" sz="1600">
                <a:solidFill>
                  <a:prstClr val="black"/>
                </a:solidFill>
                <a:latin typeface="Calibri"/>
                <a:cs typeface="+mn-cs"/>
              </a:rPr>
              <a:t>Group without Program</a:t>
            </a:r>
          </a:p>
        </p:txBody>
      </p:sp>
      <p:sp>
        <p:nvSpPr>
          <p:cNvPr id="53256" name="TextBox 9"/>
          <p:cNvSpPr txBox="1">
            <a:spLocks noChangeArrowheads="1"/>
          </p:cNvSpPr>
          <p:nvPr/>
        </p:nvSpPr>
        <p:spPr bwMode="auto">
          <a:xfrm rot="-1622043">
            <a:off x="1778000" y="3781425"/>
            <a:ext cx="1160463" cy="338138"/>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600" dirty="0">
                <a:solidFill>
                  <a:srgbClr val="009900"/>
                </a:solidFill>
                <a:latin typeface="Calibri"/>
                <a:cs typeface="+mn-cs"/>
              </a:rPr>
              <a:t>Baseline</a:t>
            </a:r>
          </a:p>
        </p:txBody>
      </p:sp>
      <p:sp>
        <p:nvSpPr>
          <p:cNvPr id="11" name="TextBox 10"/>
          <p:cNvSpPr txBox="1"/>
          <p:nvPr/>
        </p:nvSpPr>
        <p:spPr>
          <a:xfrm rot="402608">
            <a:off x="1836738" y="1752600"/>
            <a:ext cx="2203450" cy="338138"/>
          </a:xfrm>
          <a:prstGeom prst="rect">
            <a:avLst/>
          </a:prstGeom>
          <a:noFill/>
        </p:spPr>
        <p:txBody>
          <a:bodyPr wrap="none">
            <a:spAutoFit/>
          </a:bodyPr>
          <a:lstStyle/>
          <a:p>
            <a:pPr fontAlgn="auto">
              <a:spcBef>
                <a:spcPts val="0"/>
              </a:spcBef>
              <a:spcAft>
                <a:spcPts val="0"/>
              </a:spcAft>
              <a:defRPr/>
            </a:pPr>
            <a:r>
              <a:rPr lang="en-US" sz="1600" dirty="0">
                <a:solidFill>
                  <a:srgbClr val="C0504D">
                    <a:lumMod val="50000"/>
                  </a:srgbClr>
                </a:solidFill>
                <a:latin typeface="Calibri"/>
                <a:cs typeface="+mn-cs"/>
              </a:rPr>
              <a:t>Post-intervention</a:t>
            </a:r>
          </a:p>
        </p:txBody>
      </p:sp>
      <p:cxnSp>
        <p:nvCxnSpPr>
          <p:cNvPr id="10" name="Straight Connector 9"/>
          <p:cNvCxnSpPr/>
          <p:nvPr/>
        </p:nvCxnSpPr>
        <p:spPr bwMode="auto">
          <a:xfrm rot="5400000">
            <a:off x="3199607" y="3036094"/>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cxnSp>
        <p:nvCxnSpPr>
          <p:cNvPr id="12" name="Straight Connector 11"/>
          <p:cNvCxnSpPr/>
          <p:nvPr/>
        </p:nvCxnSpPr>
        <p:spPr bwMode="auto">
          <a:xfrm rot="5400000">
            <a:off x="2196307" y="3036094"/>
            <a:ext cx="4176712" cy="0"/>
          </a:xfrm>
          <a:prstGeom prst="line">
            <a:avLst/>
          </a:prstGeom>
          <a:solidFill>
            <a:schemeClr val="accent1"/>
          </a:solidFill>
          <a:ln w="19050" cap="flat" cmpd="sng" algn="ctr">
            <a:solidFill>
              <a:schemeClr val="accent6"/>
            </a:solidFill>
            <a:prstDash val="solid"/>
            <a:round/>
            <a:headEnd type="none" w="med" len="med"/>
            <a:tailEnd type="none" w="med" len="med"/>
          </a:ln>
          <a:effectLst/>
        </p:spPr>
      </p:cxnSp>
      <p:sp>
        <p:nvSpPr>
          <p:cNvPr id="14" name="Right Brace 13"/>
          <p:cNvSpPr/>
          <p:nvPr/>
        </p:nvSpPr>
        <p:spPr bwMode="auto">
          <a:xfrm rot="5400000">
            <a:off x="4670425" y="5099051"/>
            <a:ext cx="236537" cy="1008062"/>
          </a:xfrm>
          <a:prstGeom prst="rightBrace">
            <a:avLst/>
          </a:prstGeom>
          <a:noFill/>
          <a:ln w="38100" cap="flat" cmpd="sng" algn="ctr">
            <a:solidFill>
              <a:schemeClr val="accent6"/>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Calibri"/>
              <a:cs typeface="+mn-cs"/>
            </a:endParaRPr>
          </a:p>
        </p:txBody>
      </p:sp>
      <p:sp>
        <p:nvSpPr>
          <p:cNvPr id="53261" name="TextBox 35"/>
          <p:cNvSpPr txBox="1">
            <a:spLocks noChangeArrowheads="1"/>
          </p:cNvSpPr>
          <p:nvPr/>
        </p:nvSpPr>
        <p:spPr bwMode="auto">
          <a:xfrm>
            <a:off x="4170363" y="5726113"/>
            <a:ext cx="1298575" cy="369887"/>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en-US">
                <a:solidFill>
                  <a:prstClr val="black"/>
                </a:solidFill>
                <a:cs typeface="+mn-cs"/>
              </a:rPr>
              <a:t>“Window”</a:t>
            </a:r>
          </a:p>
        </p:txBody>
      </p:sp>
      <p:sp>
        <p:nvSpPr>
          <p:cNvPr id="16" name="Title 1"/>
          <p:cNvSpPr txBox="1">
            <a:spLocks/>
          </p:cNvSpPr>
          <p:nvPr/>
        </p:nvSpPr>
        <p:spPr>
          <a:xfrm>
            <a:off x="539750" y="0"/>
            <a:ext cx="8229600" cy="576263"/>
          </a:xfrm>
          <a:prstGeom prst="rect">
            <a:avLst/>
          </a:prstGeom>
        </p:spPr>
        <p:txBody>
          <a:bodyPr anchor="ctr">
            <a:normAutofit/>
          </a:bodyPr>
          <a:lstStyle/>
          <a:p>
            <a:pPr algn="ctr" fontAlgn="auto">
              <a:spcAft>
                <a:spcPts val="0"/>
              </a:spcAft>
              <a:defRPr/>
            </a:pPr>
            <a:r>
              <a:rPr lang="en-US" sz="2400" dirty="0">
                <a:solidFill>
                  <a:prstClr val="black"/>
                </a:solidFill>
                <a:latin typeface="Calibri"/>
                <a:cs typeface="+mn-cs"/>
              </a:rPr>
              <a:t>When RDA does not work: Heterogeneous treatment effect</a:t>
            </a: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cstate="print"/>
          <a:srcRect/>
          <a:stretch>
            <a:fillRect/>
          </a:stretch>
        </p:blipFill>
        <p:spPr bwMode="auto">
          <a:xfrm>
            <a:off x="900113" y="1196975"/>
            <a:ext cx="6873875" cy="5030788"/>
          </a:xfrm>
          <a:prstGeom prst="rect">
            <a:avLst/>
          </a:prstGeom>
          <a:noFill/>
          <a:ln w="9525">
            <a:noFill/>
            <a:miter lim="800000"/>
            <a:headEnd/>
            <a:tailEnd/>
          </a:ln>
        </p:spPr>
      </p:pic>
      <p:sp>
        <p:nvSpPr>
          <p:cNvPr id="3" name="Title 1"/>
          <p:cNvSpPr txBox="1">
            <a:spLocks/>
          </p:cNvSpPr>
          <p:nvPr/>
        </p:nvSpPr>
        <p:spPr>
          <a:xfrm>
            <a:off x="539750" y="0"/>
            <a:ext cx="8229600" cy="576263"/>
          </a:xfrm>
          <a:prstGeom prst="rect">
            <a:avLst/>
          </a:prstGeom>
        </p:spPr>
        <p:txBody>
          <a:bodyPr anchor="ctr">
            <a:normAutofit/>
          </a:bodyPr>
          <a:lstStyle/>
          <a:p>
            <a:pPr algn="ctr" fontAlgn="auto">
              <a:spcAft>
                <a:spcPts val="0"/>
              </a:spcAft>
              <a:defRPr/>
            </a:pPr>
            <a:r>
              <a:rPr lang="en-US" sz="2400" dirty="0">
                <a:solidFill>
                  <a:prstClr val="black"/>
                </a:solidFill>
                <a:latin typeface="Calibri"/>
                <a:cs typeface="+mn-cs"/>
              </a:rPr>
              <a:t>When RDA does not work: True functional form not linear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4" cstate="print"/>
          <a:srcRect/>
          <a:stretch>
            <a:fillRect/>
          </a:stretch>
        </p:blipFill>
        <p:spPr bwMode="auto">
          <a:xfrm>
            <a:off x="827088" y="620713"/>
            <a:ext cx="7345362" cy="5375275"/>
          </a:xfrm>
          <a:prstGeom prst="rect">
            <a:avLst/>
          </a:prstGeom>
          <a:noFill/>
          <a:ln w="9525">
            <a:noFill/>
            <a:miter lim="800000"/>
            <a:headEnd/>
            <a:tailEnd/>
          </a:ln>
        </p:spPr>
      </p:pic>
      <p:sp>
        <p:nvSpPr>
          <p:cNvPr id="5" name="4 Elipse"/>
          <p:cNvSpPr/>
          <p:nvPr/>
        </p:nvSpPr>
        <p:spPr>
          <a:xfrm>
            <a:off x="3779838" y="1484313"/>
            <a:ext cx="1079500" cy="1152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prstClr val="white"/>
              </a:solidFill>
            </a:endParaRPr>
          </a:p>
        </p:txBody>
      </p:sp>
      <p:cxnSp>
        <p:nvCxnSpPr>
          <p:cNvPr id="7" name="6 Conector recto de flecha"/>
          <p:cNvCxnSpPr/>
          <p:nvPr/>
        </p:nvCxnSpPr>
        <p:spPr>
          <a:xfrm rot="10800000">
            <a:off x="4859338" y="2276475"/>
            <a:ext cx="1225550" cy="576263"/>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6156325" y="2636838"/>
            <a:ext cx="2663825" cy="646112"/>
          </a:xfrm>
          <a:prstGeom prst="rect">
            <a:avLst/>
          </a:prstGeom>
          <a:noFill/>
          <a:ln>
            <a:solidFill>
              <a:srgbClr val="C00000"/>
            </a:solidFill>
          </a:ln>
        </p:spPr>
        <p:txBody>
          <a:bodyPr>
            <a:spAutoFit/>
          </a:bodyPr>
          <a:lstStyle/>
          <a:p>
            <a:pPr fontAlgn="auto">
              <a:spcBef>
                <a:spcPts val="0"/>
              </a:spcBef>
              <a:spcAft>
                <a:spcPts val="0"/>
              </a:spcAft>
              <a:defRPr/>
            </a:pPr>
            <a:r>
              <a:rPr lang="es-MX" dirty="0" err="1">
                <a:solidFill>
                  <a:prstClr val="black"/>
                </a:solidFill>
                <a:latin typeface="Calibri"/>
                <a:cs typeface="+mn-cs"/>
              </a:rPr>
              <a:t>Discontinuity</a:t>
            </a:r>
            <a:r>
              <a:rPr lang="es-MX" dirty="0">
                <a:solidFill>
                  <a:prstClr val="black"/>
                </a:solidFill>
                <a:latin typeface="Calibri"/>
                <a:cs typeface="+mn-cs"/>
              </a:rPr>
              <a:t>! (</a:t>
            </a:r>
            <a:r>
              <a:rPr lang="es-MX" dirty="0" err="1">
                <a:solidFill>
                  <a:prstClr val="black"/>
                </a:solidFill>
                <a:latin typeface="Calibri"/>
                <a:cs typeface="+mn-cs"/>
              </a:rPr>
              <a:t>Program</a:t>
            </a:r>
            <a:r>
              <a:rPr lang="es-MX" dirty="0">
                <a:solidFill>
                  <a:prstClr val="black"/>
                </a:solidFill>
                <a:latin typeface="Calibri"/>
                <a:cs typeface="+mn-cs"/>
              </a:rPr>
              <a:t> </a:t>
            </a:r>
            <a:r>
              <a:rPr lang="es-MX" dirty="0" err="1">
                <a:solidFill>
                  <a:prstClr val="black"/>
                </a:solidFill>
                <a:latin typeface="Calibri"/>
                <a:cs typeface="+mn-cs"/>
              </a:rPr>
              <a:t>Impact</a:t>
            </a:r>
            <a:r>
              <a:rPr lang="es-MX" dirty="0">
                <a:solidFill>
                  <a:prstClr val="black"/>
                </a:solidFill>
                <a:latin typeface="Calibri"/>
                <a:cs typeface="+mn-cs"/>
              </a:rPr>
              <a:t> </a:t>
            </a:r>
            <a:r>
              <a:rPr lang="es-MX" dirty="0" err="1">
                <a:solidFill>
                  <a:prstClr val="black"/>
                </a:solidFill>
                <a:latin typeface="Calibri"/>
                <a:cs typeface="+mn-cs"/>
              </a:rPr>
              <a:t>Estimate</a:t>
            </a:r>
            <a:r>
              <a:rPr lang="es-MX" dirty="0">
                <a:solidFill>
                  <a:prstClr val="black"/>
                </a:solidFill>
                <a:latin typeface="Calibri"/>
                <a:cs typeface="+mn-cs"/>
              </a:rPr>
              <a:t>)</a:t>
            </a:r>
          </a:p>
        </p:txBody>
      </p:sp>
      <p:graphicFrame>
        <p:nvGraphicFramePr>
          <p:cNvPr id="84998" name="9 Objeto"/>
          <p:cNvGraphicFramePr>
            <a:graphicFrameLocks noChangeAspect="1"/>
          </p:cNvGraphicFramePr>
          <p:nvPr/>
        </p:nvGraphicFramePr>
        <p:xfrm>
          <a:off x="5191125" y="3789363"/>
          <a:ext cx="1936750" cy="360362"/>
        </p:xfrm>
        <a:graphic>
          <a:graphicData uri="http://schemas.openxmlformats.org/presentationml/2006/ole">
            <mc:AlternateContent xmlns:mc="http://schemas.openxmlformats.org/markup-compatibility/2006">
              <mc:Choice xmlns:v="urn:schemas-microsoft-com:vml" Requires="v">
                <p:oleObj spid="_x0000_s85024" name="Ecuación" r:id="rId5" imgW="1117600" imgH="241300" progId="Equation.3">
                  <p:embed/>
                </p:oleObj>
              </mc:Choice>
              <mc:Fallback>
                <p:oleObj name="Ecuación" r:id="rId5" imgW="1117600" imgH="241300" progId="Equation.3">
                  <p:embed/>
                  <p:pic>
                    <p:nvPicPr>
                      <p:cNvPr id="0" name="9 Obje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1125" y="3789363"/>
                        <a:ext cx="1936750"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10 CuadroTexto"/>
          <p:cNvSpPr txBox="1"/>
          <p:nvPr/>
        </p:nvSpPr>
        <p:spPr>
          <a:xfrm>
            <a:off x="4572000" y="3429000"/>
            <a:ext cx="2736850" cy="369888"/>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Fitted</a:t>
            </a:r>
            <a:r>
              <a:rPr lang="es-MX" dirty="0">
                <a:solidFill>
                  <a:prstClr val="black"/>
                </a:solidFill>
                <a:latin typeface="Calibri"/>
                <a:cs typeface="+mn-cs"/>
              </a:rPr>
              <a:t> RDA </a:t>
            </a:r>
            <a:r>
              <a:rPr lang="es-MX" dirty="0" err="1">
                <a:solidFill>
                  <a:prstClr val="black"/>
                </a:solidFill>
                <a:latin typeface="Calibri"/>
                <a:cs typeface="+mn-cs"/>
              </a:rPr>
              <a:t>Model</a:t>
            </a:r>
            <a:r>
              <a:rPr lang="es-MX" dirty="0">
                <a:solidFill>
                  <a:prstClr val="black"/>
                </a:solidFill>
                <a:latin typeface="Calibri"/>
                <a:cs typeface="+mn-cs"/>
              </a:rPr>
              <a:t>:</a:t>
            </a:r>
          </a:p>
        </p:txBody>
      </p:sp>
      <p:cxnSp>
        <p:nvCxnSpPr>
          <p:cNvPr id="13" name="12 Conector recto de flecha"/>
          <p:cNvCxnSpPr/>
          <p:nvPr/>
        </p:nvCxnSpPr>
        <p:spPr>
          <a:xfrm rot="5400000">
            <a:off x="6876257" y="3356769"/>
            <a:ext cx="431800" cy="4333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6659563" y="3789363"/>
            <a:ext cx="288925" cy="431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GB" smtClean="0"/>
              <a:t>Regression Discontunuity</a:t>
            </a:r>
          </a:p>
        </p:txBody>
      </p:sp>
      <p:sp>
        <p:nvSpPr>
          <p:cNvPr id="4099" name="Rectangle 3"/>
          <p:cNvSpPr>
            <a:spLocks noGrp="1" noChangeArrowheads="1"/>
          </p:cNvSpPr>
          <p:nvPr>
            <p:ph type="body" idx="1"/>
          </p:nvPr>
        </p:nvSpPr>
        <p:spPr/>
        <p:txBody>
          <a:bodyPr>
            <a:normAutofit fontScale="92500" lnSpcReduction="10000"/>
          </a:bodyPr>
          <a:lstStyle/>
          <a:p>
            <a:pPr>
              <a:lnSpc>
                <a:spcPct val="90000"/>
              </a:lnSpc>
              <a:defRPr/>
            </a:pPr>
            <a:r>
              <a:rPr lang="en-GB" sz="2800" dirty="0" smtClean="0"/>
              <a:t>Assignment </a:t>
            </a:r>
            <a:r>
              <a:rPr lang="en-GB" sz="2800" dirty="0"/>
              <a:t>to treatment depends </a:t>
            </a:r>
            <a:r>
              <a:rPr lang="en-GB" sz="2800" b="1" dirty="0"/>
              <a:t>in a discontinuous way </a:t>
            </a:r>
            <a:r>
              <a:rPr lang="en-GB" sz="2800" dirty="0"/>
              <a:t>on some </a:t>
            </a:r>
            <a:r>
              <a:rPr lang="en-GB" sz="2800" i="1" dirty="0"/>
              <a:t>observable</a:t>
            </a:r>
            <a:r>
              <a:rPr lang="en-GB" sz="2800" dirty="0"/>
              <a:t> variable </a:t>
            </a:r>
            <a:r>
              <a:rPr lang="en-GB" sz="2800" dirty="0" smtClean="0"/>
              <a:t>S </a:t>
            </a:r>
            <a:endParaRPr lang="en-GB" sz="2800" dirty="0"/>
          </a:p>
          <a:p>
            <a:pPr lvl="1">
              <a:lnSpc>
                <a:spcPct val="90000"/>
              </a:lnSpc>
              <a:defRPr/>
            </a:pPr>
            <a:r>
              <a:rPr lang="en-GB" dirty="0" smtClean="0"/>
              <a:t>Assignment </a:t>
            </a:r>
            <a:r>
              <a:rPr lang="en-GB" dirty="0"/>
              <a:t>to treatment being based on </a:t>
            </a:r>
            <a:r>
              <a:rPr lang="en-GB" dirty="0" smtClean="0"/>
              <a:t>S </a:t>
            </a:r>
            <a:r>
              <a:rPr lang="en-GB" dirty="0"/>
              <a:t>being above some critical value </a:t>
            </a:r>
            <a:r>
              <a:rPr lang="en-GB" dirty="0" smtClean="0"/>
              <a:t>s</a:t>
            </a:r>
            <a:r>
              <a:rPr lang="en-GB" baseline="-25000" dirty="0" smtClean="0"/>
              <a:t>0</a:t>
            </a:r>
            <a:r>
              <a:rPr lang="en-GB" dirty="0" smtClean="0"/>
              <a:t>- </a:t>
            </a:r>
            <a:r>
              <a:rPr lang="en-GB" dirty="0"/>
              <a:t>the discontinuity</a:t>
            </a:r>
          </a:p>
          <a:p>
            <a:pPr>
              <a:lnSpc>
                <a:spcPct val="90000"/>
              </a:lnSpc>
              <a:defRPr/>
            </a:pPr>
            <a:r>
              <a:rPr lang="en-GB" sz="2800" dirty="0" smtClean="0"/>
              <a:t>Method </a:t>
            </a:r>
            <a:r>
              <a:rPr lang="en-GB" sz="2800" dirty="0"/>
              <a:t>of assignment to treatment is </a:t>
            </a:r>
            <a:r>
              <a:rPr lang="en-GB" sz="2800" dirty="0" smtClean="0"/>
              <a:t>NOT random but totally deterministic! </a:t>
            </a:r>
          </a:p>
          <a:p>
            <a:pPr>
              <a:lnSpc>
                <a:spcPct val="90000"/>
              </a:lnSpc>
              <a:defRPr/>
            </a:pPr>
            <a:r>
              <a:rPr lang="en-GB" sz="2800" dirty="0" smtClean="0"/>
              <a:t>However.... assignment </a:t>
            </a:r>
            <a:r>
              <a:rPr lang="en-GB" sz="2800" dirty="0"/>
              <a:t>to treatment is </a:t>
            </a:r>
            <a:r>
              <a:rPr lang="en-GB" sz="2800" i="1" dirty="0"/>
              <a:t>as </a:t>
            </a:r>
            <a:r>
              <a:rPr lang="en-GB" sz="2800" i="1" dirty="0" smtClean="0"/>
              <a:t>good </a:t>
            </a:r>
            <a:r>
              <a:rPr lang="en-GB" sz="2800" i="1" dirty="0"/>
              <a:t>as </a:t>
            </a:r>
            <a:r>
              <a:rPr lang="en-GB" sz="2800" i="1" dirty="0" smtClean="0"/>
              <a:t>random </a:t>
            </a:r>
            <a:r>
              <a:rPr lang="en-GB" sz="2800" dirty="0"/>
              <a:t>in </a:t>
            </a:r>
            <a:r>
              <a:rPr lang="en-GB" sz="2800" dirty="0" smtClean="0"/>
              <a:t>very near the discontinuity....</a:t>
            </a:r>
          </a:p>
          <a:p>
            <a:pPr>
              <a:lnSpc>
                <a:spcPct val="90000"/>
              </a:lnSpc>
              <a:defRPr/>
            </a:pPr>
            <a:r>
              <a:rPr lang="en-GB" sz="2800" dirty="0" smtClean="0"/>
              <a:t>What do we mean by this?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4" cstate="print"/>
          <a:srcRect/>
          <a:stretch>
            <a:fillRect/>
          </a:stretch>
        </p:blipFill>
        <p:spPr bwMode="auto">
          <a:xfrm>
            <a:off x="539750" y="765175"/>
            <a:ext cx="7588250" cy="5553075"/>
          </a:xfrm>
          <a:prstGeom prst="rect">
            <a:avLst/>
          </a:prstGeom>
          <a:noFill/>
          <a:ln w="9525">
            <a:noFill/>
            <a:miter lim="800000"/>
            <a:headEnd/>
            <a:tailEnd/>
          </a:ln>
        </p:spPr>
      </p:pic>
      <p:sp>
        <p:nvSpPr>
          <p:cNvPr id="3" name="2 Elipse"/>
          <p:cNvSpPr/>
          <p:nvPr/>
        </p:nvSpPr>
        <p:spPr>
          <a:xfrm>
            <a:off x="3924300" y="1773238"/>
            <a:ext cx="719138" cy="863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solidFill>
                <a:prstClr val="white"/>
              </a:solidFill>
            </a:endParaRPr>
          </a:p>
        </p:txBody>
      </p:sp>
      <p:cxnSp>
        <p:nvCxnSpPr>
          <p:cNvPr id="4" name="3 Conector recto de flecha"/>
          <p:cNvCxnSpPr/>
          <p:nvPr/>
        </p:nvCxnSpPr>
        <p:spPr>
          <a:xfrm rot="10800000">
            <a:off x="4643438" y="2420938"/>
            <a:ext cx="1223962" cy="576262"/>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5940425" y="2781300"/>
            <a:ext cx="2160588" cy="646113"/>
          </a:xfrm>
          <a:prstGeom prst="rect">
            <a:avLst/>
          </a:prstGeom>
          <a:noFill/>
          <a:ln>
            <a:solidFill>
              <a:srgbClr val="C00000"/>
            </a:solidFill>
          </a:ln>
        </p:spPr>
        <p:txBody>
          <a:bodyPr>
            <a:spAutoFit/>
          </a:bodyPr>
          <a:lstStyle/>
          <a:p>
            <a:pPr fontAlgn="auto">
              <a:spcBef>
                <a:spcPts val="0"/>
              </a:spcBef>
              <a:spcAft>
                <a:spcPts val="0"/>
              </a:spcAft>
              <a:defRPr/>
            </a:pPr>
            <a:r>
              <a:rPr lang="es-MX" dirty="0" err="1">
                <a:solidFill>
                  <a:prstClr val="black"/>
                </a:solidFill>
                <a:latin typeface="Calibri"/>
                <a:cs typeface="+mn-cs"/>
              </a:rPr>
              <a:t>This</a:t>
            </a:r>
            <a:r>
              <a:rPr lang="es-MX" dirty="0">
                <a:solidFill>
                  <a:prstClr val="black"/>
                </a:solidFill>
                <a:latin typeface="Calibri"/>
                <a:cs typeface="+mn-cs"/>
              </a:rPr>
              <a:t> </a:t>
            </a:r>
            <a:r>
              <a:rPr lang="es-MX" dirty="0" err="1">
                <a:solidFill>
                  <a:prstClr val="black"/>
                </a:solidFill>
                <a:latin typeface="Calibri"/>
                <a:cs typeface="+mn-cs"/>
              </a:rPr>
              <a:t>doesn’t</a:t>
            </a:r>
            <a:r>
              <a:rPr lang="es-MX" dirty="0">
                <a:solidFill>
                  <a:prstClr val="black"/>
                </a:solidFill>
                <a:latin typeface="Calibri"/>
                <a:cs typeface="+mn-cs"/>
              </a:rPr>
              <a:t> </a:t>
            </a:r>
            <a:r>
              <a:rPr lang="es-MX" dirty="0" err="1">
                <a:solidFill>
                  <a:prstClr val="black"/>
                </a:solidFill>
                <a:latin typeface="Calibri"/>
                <a:cs typeface="+mn-cs"/>
              </a:rPr>
              <a:t>solve</a:t>
            </a:r>
            <a:r>
              <a:rPr lang="es-MX" dirty="0">
                <a:solidFill>
                  <a:prstClr val="black"/>
                </a:solidFill>
                <a:latin typeface="Calibri"/>
                <a:cs typeface="+mn-cs"/>
              </a:rPr>
              <a:t> </a:t>
            </a:r>
            <a:r>
              <a:rPr lang="es-MX" dirty="0" err="1">
                <a:solidFill>
                  <a:prstClr val="black"/>
                </a:solidFill>
                <a:latin typeface="Calibri"/>
                <a:cs typeface="+mn-cs"/>
              </a:rPr>
              <a:t>the</a:t>
            </a:r>
            <a:r>
              <a:rPr lang="es-MX" dirty="0">
                <a:solidFill>
                  <a:prstClr val="black"/>
                </a:solidFill>
                <a:latin typeface="Calibri"/>
                <a:cs typeface="+mn-cs"/>
              </a:rPr>
              <a:t> </a:t>
            </a:r>
            <a:r>
              <a:rPr lang="es-MX" dirty="0" err="1">
                <a:solidFill>
                  <a:prstClr val="black"/>
                </a:solidFill>
                <a:latin typeface="Calibri"/>
                <a:cs typeface="+mn-cs"/>
              </a:rPr>
              <a:t>problem</a:t>
            </a:r>
            <a:r>
              <a:rPr lang="es-MX" dirty="0">
                <a:solidFill>
                  <a:prstClr val="black"/>
                </a:solidFill>
                <a:latin typeface="Calibri"/>
                <a:cs typeface="+mn-cs"/>
              </a:rPr>
              <a:t>! </a:t>
            </a:r>
          </a:p>
        </p:txBody>
      </p:sp>
      <p:graphicFrame>
        <p:nvGraphicFramePr>
          <p:cNvPr id="86022" name="5 Objeto"/>
          <p:cNvGraphicFramePr>
            <a:graphicFrameLocks noChangeAspect="1"/>
          </p:cNvGraphicFramePr>
          <p:nvPr/>
        </p:nvGraphicFramePr>
        <p:xfrm>
          <a:off x="5075238" y="4149725"/>
          <a:ext cx="2520950" cy="385763"/>
        </p:xfrm>
        <a:graphic>
          <a:graphicData uri="http://schemas.openxmlformats.org/presentationml/2006/ole">
            <mc:AlternateContent xmlns:mc="http://schemas.openxmlformats.org/markup-compatibility/2006">
              <mc:Choice xmlns:v="urn:schemas-microsoft-com:vml" Requires="v">
                <p:oleObj spid="_x0000_s86048" name="Ecuación" r:id="rId5" imgW="1574800" imgH="241300" progId="Equation.3">
                  <p:embed/>
                </p:oleObj>
              </mc:Choice>
              <mc:Fallback>
                <p:oleObj name="Ecuación" r:id="rId5" imgW="1574800" imgH="241300" progId="Equation.3">
                  <p:embed/>
                  <p:pic>
                    <p:nvPicPr>
                      <p:cNvPr id="0" name="5 Obje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5238" y="4149725"/>
                        <a:ext cx="252095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6 CuadroTexto"/>
          <p:cNvSpPr txBox="1"/>
          <p:nvPr/>
        </p:nvSpPr>
        <p:spPr>
          <a:xfrm>
            <a:off x="4643438" y="3716338"/>
            <a:ext cx="2736850" cy="369887"/>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Fitted</a:t>
            </a:r>
            <a:r>
              <a:rPr lang="es-MX" dirty="0">
                <a:solidFill>
                  <a:prstClr val="black"/>
                </a:solidFill>
                <a:latin typeface="Calibri"/>
                <a:cs typeface="+mn-cs"/>
              </a:rPr>
              <a:t> RDA </a:t>
            </a:r>
            <a:r>
              <a:rPr lang="es-MX" dirty="0" err="1">
                <a:solidFill>
                  <a:prstClr val="black"/>
                </a:solidFill>
                <a:latin typeface="Calibri"/>
                <a:cs typeface="+mn-cs"/>
              </a:rPr>
              <a:t>Model</a:t>
            </a:r>
            <a:r>
              <a:rPr lang="es-MX" dirty="0">
                <a:solidFill>
                  <a:prstClr val="black"/>
                </a:solidFill>
                <a:latin typeface="Calibri"/>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1 Título"/>
          <p:cNvSpPr>
            <a:spLocks noGrp="1"/>
          </p:cNvSpPr>
          <p:nvPr>
            <p:ph type="title"/>
          </p:nvPr>
        </p:nvSpPr>
        <p:spPr>
          <a:xfrm>
            <a:off x="609600" y="30480"/>
            <a:ext cx="7762875" cy="1143000"/>
          </a:xfrm>
        </p:spPr>
        <p:txBody>
          <a:bodyPr/>
          <a:lstStyle/>
          <a:p>
            <a:r>
              <a:rPr lang="es-MX" dirty="0" smtClean="0"/>
              <a:t>In </a:t>
            </a:r>
            <a:r>
              <a:rPr lang="es-MX" dirty="0" err="1" smtClean="0"/>
              <a:t>summary</a:t>
            </a:r>
            <a:r>
              <a:rPr lang="es-MX" dirty="0" smtClean="0"/>
              <a:t>…</a:t>
            </a:r>
          </a:p>
        </p:txBody>
      </p:sp>
      <p:sp>
        <p:nvSpPr>
          <p:cNvPr id="3" name="2 Marcador de contenido"/>
          <p:cNvSpPr>
            <a:spLocks noGrp="1"/>
          </p:cNvSpPr>
          <p:nvPr>
            <p:ph idx="1"/>
          </p:nvPr>
        </p:nvSpPr>
        <p:spPr>
          <a:xfrm>
            <a:off x="685800" y="1295400"/>
            <a:ext cx="8153400" cy="4953000"/>
          </a:xfrm>
        </p:spPr>
        <p:txBody>
          <a:bodyPr>
            <a:normAutofit fontScale="92500" lnSpcReduction="20000"/>
          </a:bodyPr>
          <a:lstStyle/>
          <a:p>
            <a:pPr>
              <a:defRPr/>
            </a:pPr>
            <a:r>
              <a:rPr lang="es-MX" sz="2800" dirty="0" smtClean="0"/>
              <a:t>RDD </a:t>
            </a:r>
            <a:r>
              <a:rPr lang="es-MX" sz="2800" dirty="0" err="1" smtClean="0"/>
              <a:t>is</a:t>
            </a:r>
            <a:r>
              <a:rPr lang="es-MX" sz="2800" dirty="0" smtClean="0"/>
              <a:t> a </a:t>
            </a:r>
            <a:r>
              <a:rPr lang="es-MX" sz="2800" dirty="0" err="1" smtClean="0"/>
              <a:t>very</a:t>
            </a:r>
            <a:r>
              <a:rPr lang="es-MX" sz="2800" dirty="0" smtClean="0"/>
              <a:t> </a:t>
            </a:r>
            <a:r>
              <a:rPr lang="es-MX" sz="2800" dirty="0" err="1" smtClean="0"/>
              <a:t>useful</a:t>
            </a:r>
            <a:r>
              <a:rPr lang="es-MX" sz="2800" dirty="0" smtClean="0"/>
              <a:t> </a:t>
            </a:r>
            <a:r>
              <a:rPr lang="es-MX" sz="2800" dirty="0" err="1" smtClean="0"/>
              <a:t>strategy</a:t>
            </a:r>
            <a:r>
              <a:rPr lang="es-MX" sz="2800" dirty="0" smtClean="0"/>
              <a:t> </a:t>
            </a:r>
            <a:r>
              <a:rPr lang="es-MX" sz="2800" dirty="0" err="1" smtClean="0"/>
              <a:t>when</a:t>
            </a:r>
            <a:r>
              <a:rPr lang="es-MX" sz="2800" dirty="0" smtClean="0"/>
              <a:t> a programme </a:t>
            </a:r>
            <a:r>
              <a:rPr lang="es-MX" sz="2800" dirty="0" err="1" smtClean="0"/>
              <a:t>is</a:t>
            </a:r>
            <a:r>
              <a:rPr lang="es-MX" sz="2800" dirty="0" smtClean="0"/>
              <a:t> </a:t>
            </a:r>
            <a:r>
              <a:rPr lang="es-MX" sz="2800" dirty="0" err="1" smtClean="0"/>
              <a:t>offered</a:t>
            </a:r>
            <a:r>
              <a:rPr lang="es-MX" sz="2800" dirty="0" smtClean="0"/>
              <a:t> </a:t>
            </a:r>
            <a:r>
              <a:rPr lang="es-MX" sz="2800" dirty="0" err="1" smtClean="0"/>
              <a:t>to</a:t>
            </a:r>
            <a:r>
              <a:rPr lang="es-MX" sz="2800" dirty="0" smtClean="0"/>
              <a:t> </a:t>
            </a:r>
            <a:r>
              <a:rPr lang="es-MX" sz="2800" dirty="0" err="1" smtClean="0"/>
              <a:t>those</a:t>
            </a:r>
            <a:r>
              <a:rPr lang="es-MX" sz="2800" dirty="0" smtClean="0"/>
              <a:t> </a:t>
            </a:r>
            <a:r>
              <a:rPr lang="es-MX" sz="2800" dirty="0" err="1" smtClean="0"/>
              <a:t>below</a:t>
            </a:r>
            <a:r>
              <a:rPr lang="es-MX" sz="2800" dirty="0" smtClean="0"/>
              <a:t> </a:t>
            </a:r>
            <a:r>
              <a:rPr lang="es-MX" sz="2800" dirty="0" err="1" smtClean="0"/>
              <a:t>or</a:t>
            </a:r>
            <a:r>
              <a:rPr lang="es-MX" sz="2800" dirty="0" smtClean="0"/>
              <a:t> </a:t>
            </a:r>
            <a:r>
              <a:rPr lang="es-MX" sz="2800" dirty="0" err="1" smtClean="0"/>
              <a:t>above</a:t>
            </a:r>
            <a:r>
              <a:rPr lang="es-MX" sz="2800" dirty="0" smtClean="0"/>
              <a:t> a </a:t>
            </a:r>
            <a:r>
              <a:rPr lang="es-MX" sz="2800" dirty="0" err="1" smtClean="0"/>
              <a:t>threshold</a:t>
            </a:r>
            <a:r>
              <a:rPr lang="es-MX" sz="2800" dirty="0" smtClean="0"/>
              <a:t> in a </a:t>
            </a:r>
            <a:r>
              <a:rPr lang="es-MX" sz="2800" dirty="0" err="1" smtClean="0"/>
              <a:t>continuous</a:t>
            </a:r>
            <a:r>
              <a:rPr lang="es-MX" sz="2800" dirty="0" smtClean="0"/>
              <a:t> variable </a:t>
            </a:r>
          </a:p>
          <a:p>
            <a:pPr>
              <a:defRPr/>
            </a:pPr>
            <a:r>
              <a:rPr lang="es-MX" sz="2800" dirty="0" err="1" smtClean="0"/>
              <a:t>Identifying</a:t>
            </a:r>
            <a:r>
              <a:rPr lang="es-MX" sz="2800" dirty="0" smtClean="0"/>
              <a:t> </a:t>
            </a:r>
            <a:r>
              <a:rPr lang="es-MX" sz="2800" dirty="0" err="1" smtClean="0"/>
              <a:t>the</a:t>
            </a:r>
            <a:r>
              <a:rPr lang="es-MX" sz="2800" dirty="0" smtClean="0"/>
              <a:t> </a:t>
            </a:r>
            <a:r>
              <a:rPr lang="es-MX" sz="2800" dirty="0" err="1" smtClean="0"/>
              <a:t>correct</a:t>
            </a:r>
            <a:r>
              <a:rPr lang="es-MX" sz="2800" dirty="0" smtClean="0"/>
              <a:t> </a:t>
            </a:r>
            <a:r>
              <a:rPr lang="es-MX" sz="2800" dirty="0" err="1" smtClean="0"/>
              <a:t>functional</a:t>
            </a:r>
            <a:r>
              <a:rPr lang="es-MX" sz="2800" dirty="0" smtClean="0"/>
              <a:t> </a:t>
            </a:r>
            <a:r>
              <a:rPr lang="es-MX" sz="2800" dirty="0" err="1" smtClean="0"/>
              <a:t>form</a:t>
            </a:r>
            <a:r>
              <a:rPr lang="es-MX" sz="2800" dirty="0" smtClean="0"/>
              <a:t> </a:t>
            </a:r>
            <a:r>
              <a:rPr lang="es-MX" sz="2800" dirty="0" err="1" smtClean="0"/>
              <a:t>is</a:t>
            </a:r>
            <a:r>
              <a:rPr lang="es-MX" sz="2800" dirty="0" smtClean="0"/>
              <a:t> crucial </a:t>
            </a:r>
          </a:p>
          <a:p>
            <a:pPr>
              <a:defRPr/>
            </a:pPr>
            <a:r>
              <a:rPr lang="es-MX" sz="2800" dirty="0" err="1" smtClean="0"/>
              <a:t>To</a:t>
            </a:r>
            <a:r>
              <a:rPr lang="es-MX" sz="2800" dirty="0" smtClean="0"/>
              <a:t> </a:t>
            </a:r>
            <a:r>
              <a:rPr lang="es-MX" sz="2800" dirty="0" err="1" smtClean="0"/>
              <a:t>avoid</a:t>
            </a:r>
            <a:r>
              <a:rPr lang="es-MX" sz="2800" dirty="0" smtClean="0"/>
              <a:t> </a:t>
            </a:r>
            <a:r>
              <a:rPr lang="es-MX" sz="2800" dirty="0" err="1" smtClean="0"/>
              <a:t>this</a:t>
            </a:r>
            <a:r>
              <a:rPr lang="es-MX" sz="2800" dirty="0" smtClean="0"/>
              <a:t> </a:t>
            </a:r>
            <a:r>
              <a:rPr lang="es-MX" sz="2800" dirty="0" err="1" smtClean="0"/>
              <a:t>we</a:t>
            </a:r>
            <a:r>
              <a:rPr lang="es-MX" sz="2800" dirty="0" smtClean="0"/>
              <a:t> look at </a:t>
            </a:r>
            <a:r>
              <a:rPr lang="es-MX" sz="2800" dirty="0" err="1" smtClean="0"/>
              <a:t>observations</a:t>
            </a:r>
            <a:r>
              <a:rPr lang="es-MX" sz="2800" dirty="0" smtClean="0"/>
              <a:t> </a:t>
            </a:r>
            <a:r>
              <a:rPr lang="es-MX" sz="2800" dirty="0" err="1" smtClean="0"/>
              <a:t>near</a:t>
            </a:r>
            <a:r>
              <a:rPr lang="es-MX" sz="2800" dirty="0" smtClean="0"/>
              <a:t> </a:t>
            </a:r>
            <a:r>
              <a:rPr lang="es-MX" sz="2800" dirty="0" err="1" smtClean="0"/>
              <a:t>the</a:t>
            </a:r>
            <a:r>
              <a:rPr lang="es-MX" sz="2800" dirty="0" smtClean="0"/>
              <a:t> </a:t>
            </a:r>
            <a:r>
              <a:rPr lang="es-MX" sz="2800" dirty="0" err="1" smtClean="0"/>
              <a:t>threshold</a:t>
            </a:r>
            <a:endParaRPr lang="es-MX" sz="2800" dirty="0" smtClean="0"/>
          </a:p>
          <a:p>
            <a:pPr>
              <a:defRPr/>
            </a:pPr>
            <a:r>
              <a:rPr lang="es-MX" sz="2800" dirty="0" err="1" smtClean="0"/>
              <a:t>We</a:t>
            </a:r>
            <a:r>
              <a:rPr lang="es-MX" sz="2800" dirty="0" smtClean="0"/>
              <a:t> </a:t>
            </a:r>
            <a:r>
              <a:rPr lang="es-MX" sz="2800" dirty="0" err="1" smtClean="0"/>
              <a:t>must</a:t>
            </a:r>
            <a:r>
              <a:rPr lang="es-MX" sz="2800" dirty="0" smtClean="0"/>
              <a:t> </a:t>
            </a:r>
            <a:r>
              <a:rPr lang="es-MX" sz="2800" dirty="0" err="1" smtClean="0"/>
              <a:t>remember</a:t>
            </a:r>
            <a:r>
              <a:rPr lang="es-MX" sz="2800" dirty="0" smtClean="0"/>
              <a:t> </a:t>
            </a:r>
            <a:r>
              <a:rPr lang="es-MX" sz="2800" dirty="0" err="1" smtClean="0"/>
              <a:t>that</a:t>
            </a:r>
            <a:r>
              <a:rPr lang="es-MX" sz="2800" dirty="0" smtClean="0"/>
              <a:t> </a:t>
            </a:r>
            <a:r>
              <a:rPr lang="es-MX" sz="2800" dirty="0" err="1" smtClean="0"/>
              <a:t>the</a:t>
            </a:r>
            <a:r>
              <a:rPr lang="es-MX" sz="2800" dirty="0" smtClean="0"/>
              <a:t> </a:t>
            </a:r>
            <a:r>
              <a:rPr lang="es-MX" sz="2800" dirty="0" err="1" smtClean="0"/>
              <a:t>impact</a:t>
            </a:r>
            <a:r>
              <a:rPr lang="es-MX" sz="2800" dirty="0" smtClean="0"/>
              <a:t> </a:t>
            </a:r>
            <a:r>
              <a:rPr lang="es-MX" sz="2800" dirty="0" err="1" smtClean="0"/>
              <a:t>estimate</a:t>
            </a:r>
            <a:r>
              <a:rPr lang="es-MX" sz="2800" dirty="0" smtClean="0"/>
              <a:t> </a:t>
            </a:r>
            <a:r>
              <a:rPr lang="es-MX" sz="2800" dirty="0" err="1" smtClean="0"/>
              <a:t>is</a:t>
            </a:r>
            <a:r>
              <a:rPr lang="es-MX" sz="2800" dirty="0" smtClean="0"/>
              <a:t> </a:t>
            </a:r>
            <a:r>
              <a:rPr lang="es-MX" sz="2800" b="1" dirty="0" smtClean="0"/>
              <a:t>LOCAL</a:t>
            </a:r>
            <a:r>
              <a:rPr lang="es-MX" sz="2800" dirty="0" smtClean="0"/>
              <a:t>… </a:t>
            </a:r>
            <a:r>
              <a:rPr lang="es-MX" sz="2800" dirty="0" err="1" smtClean="0"/>
              <a:t>we</a:t>
            </a:r>
            <a:r>
              <a:rPr lang="es-MX" sz="2800" dirty="0" smtClean="0"/>
              <a:t> </a:t>
            </a:r>
            <a:r>
              <a:rPr lang="es-MX" sz="2800" dirty="0" err="1" smtClean="0"/>
              <a:t>may</a:t>
            </a:r>
            <a:r>
              <a:rPr lang="es-MX" sz="2800" dirty="0" smtClean="0"/>
              <a:t> miss </a:t>
            </a:r>
            <a:r>
              <a:rPr lang="es-MX" sz="2800" dirty="0" err="1" smtClean="0"/>
              <a:t>heterogeneous</a:t>
            </a:r>
            <a:r>
              <a:rPr lang="es-MX" sz="2800" dirty="0" smtClean="0"/>
              <a:t> </a:t>
            </a:r>
            <a:r>
              <a:rPr lang="es-MX" sz="2800" dirty="0" err="1" smtClean="0"/>
              <a:t>effects</a:t>
            </a:r>
            <a:endParaRPr lang="es-MX" sz="2800" dirty="0" smtClean="0"/>
          </a:p>
          <a:p>
            <a:pPr>
              <a:defRPr/>
            </a:pPr>
            <a:r>
              <a:rPr lang="es-ES" sz="2800" dirty="0" err="1"/>
              <a:t>We</a:t>
            </a:r>
            <a:r>
              <a:rPr lang="es-ES" sz="2800" dirty="0"/>
              <a:t> </a:t>
            </a:r>
            <a:r>
              <a:rPr lang="es-ES" sz="2800" dirty="0" err="1"/>
              <a:t>have</a:t>
            </a:r>
            <a:r>
              <a:rPr lang="es-ES" sz="2800" dirty="0"/>
              <a:t> </a:t>
            </a:r>
            <a:r>
              <a:rPr lang="es-ES" sz="2800" dirty="0" err="1"/>
              <a:t>discussed</a:t>
            </a:r>
            <a:r>
              <a:rPr lang="es-ES" sz="2800" dirty="0"/>
              <a:t> </a:t>
            </a:r>
            <a:r>
              <a:rPr lang="es-ES" sz="2800" dirty="0" err="1"/>
              <a:t>the</a:t>
            </a:r>
            <a:r>
              <a:rPr lang="es-ES" sz="2800" dirty="0"/>
              <a:t> «</a:t>
            </a:r>
            <a:r>
              <a:rPr lang="es-ES" sz="2800" dirty="0" err="1"/>
              <a:t>sharp</a:t>
            </a:r>
            <a:r>
              <a:rPr lang="es-ES" sz="2800" dirty="0"/>
              <a:t>» </a:t>
            </a:r>
            <a:r>
              <a:rPr lang="es-ES" sz="2800" dirty="0" err="1"/>
              <a:t>design</a:t>
            </a:r>
            <a:r>
              <a:rPr lang="es-ES" sz="2800" dirty="0"/>
              <a:t> of RDD, «</a:t>
            </a:r>
            <a:r>
              <a:rPr lang="es-ES" sz="2800" dirty="0" err="1"/>
              <a:t>fuzzy</a:t>
            </a:r>
            <a:r>
              <a:rPr lang="es-ES" sz="2800" dirty="0"/>
              <a:t>» </a:t>
            </a:r>
            <a:r>
              <a:rPr lang="es-ES" sz="2800" dirty="0" err="1"/>
              <a:t>designs</a:t>
            </a:r>
            <a:r>
              <a:rPr lang="es-ES" sz="2800" dirty="0"/>
              <a:t> in </a:t>
            </a:r>
            <a:r>
              <a:rPr lang="es-ES" sz="2800" dirty="0" err="1"/>
              <a:t>which</a:t>
            </a:r>
            <a:r>
              <a:rPr lang="es-ES" sz="2800" dirty="0"/>
              <a:t> </a:t>
            </a:r>
            <a:r>
              <a:rPr lang="es-ES" sz="2800" dirty="0" err="1"/>
              <a:t>there</a:t>
            </a:r>
            <a:r>
              <a:rPr lang="es-ES" sz="2800" dirty="0"/>
              <a:t> </a:t>
            </a:r>
            <a:r>
              <a:rPr lang="es-ES" sz="2800" dirty="0" err="1"/>
              <a:t>is</a:t>
            </a:r>
            <a:r>
              <a:rPr lang="es-ES" sz="2800" dirty="0"/>
              <a:t> </a:t>
            </a:r>
            <a:r>
              <a:rPr lang="es-ES" sz="2800" dirty="0" err="1"/>
              <a:t>missclasification</a:t>
            </a:r>
            <a:r>
              <a:rPr lang="es-ES" sz="2800" dirty="0"/>
              <a:t> </a:t>
            </a:r>
            <a:r>
              <a:rPr lang="es-ES" sz="2800" dirty="0" err="1"/>
              <a:t>around</a:t>
            </a:r>
            <a:r>
              <a:rPr lang="es-ES" sz="2800" dirty="0"/>
              <a:t> </a:t>
            </a:r>
            <a:r>
              <a:rPr lang="es-ES" sz="2800" dirty="0" err="1"/>
              <a:t>the</a:t>
            </a:r>
            <a:r>
              <a:rPr lang="es-ES" sz="2800" dirty="0"/>
              <a:t> </a:t>
            </a:r>
            <a:r>
              <a:rPr lang="es-ES" sz="2800" dirty="0" err="1"/>
              <a:t>threshold</a:t>
            </a:r>
            <a:r>
              <a:rPr lang="es-ES" sz="2800" dirty="0"/>
              <a:t> combine RDD </a:t>
            </a:r>
            <a:r>
              <a:rPr lang="es-ES" sz="2800" dirty="0" err="1"/>
              <a:t>with</a:t>
            </a:r>
            <a:r>
              <a:rPr lang="es-ES" sz="2800" dirty="0"/>
              <a:t> instrumental </a:t>
            </a:r>
            <a:r>
              <a:rPr lang="es-ES" sz="2800" dirty="0" smtClean="0"/>
              <a:t>variable </a:t>
            </a:r>
            <a:r>
              <a:rPr lang="es-ES" sz="2800" dirty="0" err="1" smtClean="0"/>
              <a:t>method</a:t>
            </a:r>
            <a:r>
              <a:rPr lang="es-419" sz="2800" dirty="0" smtClean="0"/>
              <a:t>s</a:t>
            </a:r>
            <a:r>
              <a:rPr lang="es-ES" sz="2800" dirty="0" smtClean="0"/>
              <a:t>.</a:t>
            </a:r>
            <a:endParaRPr lang="es-MX" sz="2800" dirty="0"/>
          </a:p>
          <a:p>
            <a:pPr>
              <a:defRPr/>
            </a:pPr>
            <a:endParaRPr lang="es-MX"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34471" y="1143000"/>
            <a:ext cx="0" cy="4670612"/>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object 5"/>
          <p:cNvSpPr/>
          <p:nvPr/>
        </p:nvSpPr>
        <p:spPr>
          <a:xfrm>
            <a:off x="0" y="1008530"/>
            <a:ext cx="9144000" cy="4794739"/>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A6C038"/>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object 3"/>
          <p:cNvSpPr/>
          <p:nvPr/>
        </p:nvSpPr>
        <p:spPr>
          <a:xfrm>
            <a:off x="1" y="0"/>
            <a:ext cx="9143999" cy="1050728"/>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60"/>
          </a:solidFill>
        </p:spPr>
        <p:txBody>
          <a:bodyPr wrap="square" lIns="0" tIns="0" rIns="0" bIns="0" rtlCol="0"/>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Arial" panose="020B0604020202020204" pitchFamily="34" charset="0"/>
            </a:endParaRPr>
          </a:p>
        </p:txBody>
      </p:sp>
      <p:sp>
        <p:nvSpPr>
          <p:cNvPr id="10" name="Rectangle 1"/>
          <p:cNvSpPr>
            <a:spLocks noChangeArrowheads="1"/>
          </p:cNvSpPr>
          <p:nvPr/>
        </p:nvSpPr>
        <p:spPr bwMode="auto">
          <a:xfrm>
            <a:off x="-672353" y="6425928"/>
            <a:ext cx="65" cy="2443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806867" rtl="0" eaLnBrk="0" fontAlgn="base" latinLnBrk="0" hangingPunct="0">
              <a:lnSpc>
                <a:spcPct val="100000"/>
              </a:lnSpc>
              <a:spcBef>
                <a:spcPct val="0"/>
              </a:spcBef>
              <a:spcAft>
                <a:spcPct val="0"/>
              </a:spcAft>
              <a:buClrTx/>
              <a:buSzTx/>
              <a:buFontTx/>
              <a:buNone/>
              <a:tabLst/>
              <a:defRPr/>
            </a:pPr>
            <a:endParaRPr kumimoji="0" lang="fr-FR" altLang="en-US" sz="1588"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6" name="Group 15"/>
          <p:cNvGrpSpPr/>
          <p:nvPr/>
        </p:nvGrpSpPr>
        <p:grpSpPr>
          <a:xfrm>
            <a:off x="4860032" y="5936696"/>
            <a:ext cx="3582897" cy="804672"/>
            <a:chOff x="4932040" y="5948560"/>
            <a:chExt cx="3582897" cy="804672"/>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5948560"/>
              <a:ext cx="2229336" cy="804672"/>
            </a:xfrm>
            <a:prstGeom prst="rect">
              <a:avLst/>
            </a:prstGeom>
          </p:spPr>
        </p:pic>
        <p:pic>
          <p:nvPicPr>
            <p:cNvPr id="21"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5241" y="5998852"/>
              <a:ext cx="1169696" cy="70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38943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1 Título"/>
          <p:cNvSpPr>
            <a:spLocks noGrp="1"/>
          </p:cNvSpPr>
          <p:nvPr>
            <p:ph type="title"/>
          </p:nvPr>
        </p:nvSpPr>
        <p:spPr>
          <a:xfrm>
            <a:off x="485775" y="-206375"/>
            <a:ext cx="8229600" cy="649288"/>
          </a:xfrm>
        </p:spPr>
        <p:txBody>
          <a:bodyPr/>
          <a:lstStyle/>
          <a:p>
            <a:pPr eaLnBrk="1" hangingPunct="1"/>
            <a:r>
              <a:rPr lang="es-MX" sz="2400" smtClean="0"/>
              <a:t>Regression Discontinuity - Baseline</a:t>
            </a:r>
          </a:p>
        </p:txBody>
      </p:sp>
      <p:pic>
        <p:nvPicPr>
          <p:cNvPr id="58371" name="Picture 2"/>
          <p:cNvPicPr>
            <a:picLocks noChangeAspect="1" noChangeArrowheads="1"/>
          </p:cNvPicPr>
          <p:nvPr/>
        </p:nvPicPr>
        <p:blipFill>
          <a:blip r:embed="rId3" cstate="print"/>
          <a:srcRect/>
          <a:stretch>
            <a:fillRect/>
          </a:stretch>
        </p:blipFill>
        <p:spPr bwMode="auto">
          <a:xfrm>
            <a:off x="468313" y="476250"/>
            <a:ext cx="7823200" cy="5256213"/>
          </a:xfrm>
          <a:prstGeom prst="rect">
            <a:avLst/>
          </a:prstGeom>
          <a:noFill/>
          <a:ln w="9525">
            <a:noFill/>
            <a:miter lim="800000"/>
            <a:headEnd/>
            <a:tailEnd/>
          </a:ln>
        </p:spPr>
      </p:pic>
      <p:sp>
        <p:nvSpPr>
          <p:cNvPr id="31749" name="5 Rectángulo"/>
          <p:cNvSpPr>
            <a:spLocks noChangeArrowheads="1"/>
          </p:cNvSpPr>
          <p:nvPr/>
        </p:nvSpPr>
        <p:spPr bwMode="auto">
          <a:xfrm>
            <a:off x="376238" y="442913"/>
            <a:ext cx="8137525" cy="5472112"/>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sp>
        <p:nvSpPr>
          <p:cNvPr id="6" name="5 CuadroTexto"/>
          <p:cNvSpPr txBox="1"/>
          <p:nvPr/>
        </p:nvSpPr>
        <p:spPr>
          <a:xfrm>
            <a:off x="611188" y="6165850"/>
            <a:ext cx="8137525" cy="368300"/>
          </a:xfrm>
          <a:prstGeom prst="rect">
            <a:avLst/>
          </a:prstGeom>
          <a:noFill/>
        </p:spPr>
        <p:txBody>
          <a:bodyPr>
            <a:spAutoFit/>
          </a:bodyPr>
          <a:lstStyle/>
          <a:p>
            <a:pPr fontAlgn="auto">
              <a:spcBef>
                <a:spcPts val="0"/>
              </a:spcBef>
              <a:spcAft>
                <a:spcPts val="0"/>
              </a:spcAft>
              <a:defRPr/>
            </a:pPr>
            <a:r>
              <a:rPr lang="es-MX" dirty="0" err="1">
                <a:solidFill>
                  <a:prstClr val="black"/>
                </a:solidFill>
                <a:latin typeface="Calibri"/>
                <a:cs typeface="+mn-cs"/>
              </a:rPr>
              <a:t>This</a:t>
            </a:r>
            <a:r>
              <a:rPr lang="es-MX" dirty="0">
                <a:solidFill>
                  <a:prstClr val="black"/>
                </a:solidFill>
                <a:latin typeface="Calibri"/>
                <a:cs typeface="+mn-cs"/>
              </a:rPr>
              <a:t> </a:t>
            </a:r>
            <a:r>
              <a:rPr lang="es-MX" dirty="0" err="1">
                <a:solidFill>
                  <a:prstClr val="black"/>
                </a:solidFill>
                <a:latin typeface="Calibri"/>
                <a:cs typeface="+mn-cs"/>
              </a:rPr>
              <a:t>is</a:t>
            </a:r>
            <a:r>
              <a:rPr lang="es-MX" dirty="0">
                <a:solidFill>
                  <a:prstClr val="black"/>
                </a:solidFill>
                <a:latin typeface="Calibri"/>
                <a:cs typeface="+mn-cs"/>
              </a:rPr>
              <a:t> </a:t>
            </a:r>
            <a:r>
              <a:rPr lang="es-MX" dirty="0" err="1">
                <a:solidFill>
                  <a:prstClr val="black"/>
                </a:solidFill>
                <a:latin typeface="Calibri"/>
                <a:cs typeface="+mn-cs"/>
              </a:rPr>
              <a:t>what</a:t>
            </a:r>
            <a:r>
              <a:rPr lang="es-MX" dirty="0">
                <a:solidFill>
                  <a:prstClr val="black"/>
                </a:solidFill>
                <a:latin typeface="Calibri"/>
                <a:cs typeface="+mn-cs"/>
              </a:rPr>
              <a:t> </a:t>
            </a:r>
            <a:r>
              <a:rPr lang="es-MX" dirty="0" err="1">
                <a:solidFill>
                  <a:prstClr val="black"/>
                </a:solidFill>
                <a:latin typeface="Calibri"/>
                <a:cs typeface="+mn-cs"/>
              </a:rPr>
              <a:t>happens</a:t>
            </a:r>
            <a:r>
              <a:rPr lang="es-MX" dirty="0">
                <a:solidFill>
                  <a:prstClr val="black"/>
                </a:solidFill>
                <a:latin typeface="Calibri"/>
                <a:cs typeface="+mn-cs"/>
              </a:rPr>
              <a:t> “</a:t>
            </a:r>
            <a:r>
              <a:rPr lang="es-MX" dirty="0" err="1">
                <a:solidFill>
                  <a:prstClr val="black"/>
                </a:solidFill>
                <a:latin typeface="Calibri"/>
                <a:cs typeface="+mn-cs"/>
              </a:rPr>
              <a:t>naturally</a:t>
            </a:r>
            <a:r>
              <a:rPr lang="es-MX" dirty="0">
                <a:solidFill>
                  <a:prstClr val="black"/>
                </a:solidFill>
                <a:latin typeface="Calibri"/>
                <a:cs typeface="+mn-cs"/>
              </a:rPr>
              <a:t>”…. </a:t>
            </a:r>
            <a:r>
              <a:rPr lang="es-MX" dirty="0" err="1">
                <a:solidFill>
                  <a:prstClr val="black"/>
                </a:solidFill>
                <a:latin typeface="Calibri"/>
                <a:cs typeface="+mn-cs"/>
              </a:rPr>
              <a:t>That</a:t>
            </a:r>
            <a:r>
              <a:rPr lang="es-MX" dirty="0">
                <a:solidFill>
                  <a:prstClr val="black"/>
                </a:solidFill>
                <a:latin typeface="Calibri"/>
                <a:cs typeface="+mn-cs"/>
              </a:rPr>
              <a:t> </a:t>
            </a:r>
            <a:r>
              <a:rPr lang="es-MX" dirty="0" err="1">
                <a:solidFill>
                  <a:prstClr val="black"/>
                </a:solidFill>
                <a:latin typeface="Calibri"/>
                <a:cs typeface="+mn-cs"/>
              </a:rPr>
              <a:t>is</a:t>
            </a:r>
            <a:r>
              <a:rPr lang="es-MX" dirty="0">
                <a:solidFill>
                  <a:prstClr val="black"/>
                </a:solidFill>
                <a:latin typeface="Calibri"/>
                <a:cs typeface="+mn-cs"/>
              </a:rPr>
              <a:t> in </a:t>
            </a:r>
            <a:r>
              <a:rPr lang="es-MX" dirty="0" err="1">
                <a:solidFill>
                  <a:prstClr val="black"/>
                </a:solidFill>
                <a:latin typeface="Calibri"/>
                <a:cs typeface="+mn-cs"/>
              </a:rPr>
              <a:t>the</a:t>
            </a:r>
            <a:r>
              <a:rPr lang="es-MX" dirty="0">
                <a:solidFill>
                  <a:prstClr val="black"/>
                </a:solidFill>
                <a:latin typeface="Calibri"/>
                <a:cs typeface="+mn-cs"/>
              </a:rPr>
              <a:t> </a:t>
            </a:r>
            <a:r>
              <a:rPr lang="es-MX" dirty="0" err="1">
                <a:solidFill>
                  <a:prstClr val="black"/>
                </a:solidFill>
                <a:latin typeface="Calibri"/>
                <a:cs typeface="+mn-cs"/>
              </a:rPr>
              <a:t>absence</a:t>
            </a:r>
            <a:r>
              <a:rPr lang="es-MX" dirty="0">
                <a:solidFill>
                  <a:prstClr val="black"/>
                </a:solidFill>
                <a:latin typeface="Calibri"/>
                <a:cs typeface="+mn-cs"/>
              </a:rPr>
              <a:t> of </a:t>
            </a:r>
            <a:r>
              <a:rPr lang="es-MX" dirty="0" err="1">
                <a:solidFill>
                  <a:prstClr val="black"/>
                </a:solidFill>
                <a:latin typeface="Calibri"/>
                <a:cs typeface="+mn-cs"/>
              </a:rPr>
              <a:t>any</a:t>
            </a:r>
            <a:r>
              <a:rPr lang="es-MX" dirty="0">
                <a:solidFill>
                  <a:prstClr val="black"/>
                </a:solidFill>
                <a:latin typeface="Calibri"/>
                <a:cs typeface="+mn-cs"/>
              </a:rPr>
              <a:t> programme </a:t>
            </a: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1 Título"/>
          <p:cNvSpPr>
            <a:spLocks noGrp="1"/>
          </p:cNvSpPr>
          <p:nvPr>
            <p:ph type="title"/>
          </p:nvPr>
        </p:nvSpPr>
        <p:spPr>
          <a:xfrm>
            <a:off x="485775" y="-206375"/>
            <a:ext cx="8229600" cy="649288"/>
          </a:xfrm>
        </p:spPr>
        <p:txBody>
          <a:bodyPr/>
          <a:lstStyle/>
          <a:p>
            <a:pPr eaLnBrk="1" hangingPunct="1"/>
            <a:r>
              <a:rPr lang="es-MX" sz="2400" smtClean="0"/>
              <a:t>Regression Discontinuity - Baseline</a:t>
            </a:r>
          </a:p>
        </p:txBody>
      </p:sp>
      <p:sp>
        <p:nvSpPr>
          <p:cNvPr id="59395" name="3 Marcador de número de diapositiva"/>
          <p:cNvSpPr>
            <a:spLocks noGrp="1"/>
          </p:cNvSpPr>
          <p:nvPr>
            <p:ph type="sldNum" sz="quarter" idx="12"/>
          </p:nvPr>
        </p:nvSpPr>
        <p:spPr bwMode="auto">
          <a:xfrm>
            <a:off x="3124200" y="6356350"/>
            <a:ext cx="2895600" cy="365125"/>
          </a:xfrm>
          <a:noFill/>
          <a:ln>
            <a:miter lim="800000"/>
            <a:headEnd/>
            <a:tailEnd/>
          </a:ln>
        </p:spPr>
        <p:txBody>
          <a:bodyPr wrap="square" numCol="1" anchorCtr="0" compatLnSpc="1">
            <a:prstTxWarp prst="textNoShape">
              <a:avLst/>
            </a:prstTxWarp>
          </a:bodyPr>
          <a:lstStyle/>
          <a:p>
            <a:pPr algn="ctr"/>
            <a:fld id="{0D3C043C-A80B-4755-B312-4DB42B04F185}" type="slidenum">
              <a:rPr lang="en-US" smtClean="0">
                <a:solidFill>
                  <a:srgbClr val="898989"/>
                </a:solidFill>
              </a:rPr>
              <a:pPr algn="ctr"/>
              <a:t>5</a:t>
            </a:fld>
            <a:endParaRPr lang="en-US" smtClean="0">
              <a:solidFill>
                <a:srgbClr val="898989"/>
              </a:solidFill>
            </a:endParaRPr>
          </a:p>
        </p:txBody>
      </p:sp>
      <p:pic>
        <p:nvPicPr>
          <p:cNvPr id="59396" name="Picture 2"/>
          <p:cNvPicPr>
            <a:picLocks noChangeAspect="1" noChangeArrowheads="1"/>
          </p:cNvPicPr>
          <p:nvPr/>
        </p:nvPicPr>
        <p:blipFill>
          <a:blip r:embed="rId3" cstate="print"/>
          <a:srcRect/>
          <a:stretch>
            <a:fillRect/>
          </a:stretch>
        </p:blipFill>
        <p:spPr bwMode="auto">
          <a:xfrm>
            <a:off x="414338" y="463550"/>
            <a:ext cx="8064500" cy="5418138"/>
          </a:xfrm>
          <a:prstGeom prst="rect">
            <a:avLst/>
          </a:prstGeom>
          <a:noFill/>
          <a:ln w="9525">
            <a:noFill/>
            <a:miter lim="800000"/>
            <a:headEnd/>
            <a:tailEnd/>
          </a:ln>
        </p:spPr>
      </p:pic>
      <p:sp>
        <p:nvSpPr>
          <p:cNvPr id="32773" name="5 Rectángulo"/>
          <p:cNvSpPr>
            <a:spLocks noChangeArrowheads="1"/>
          </p:cNvSpPr>
          <p:nvPr/>
        </p:nvSpPr>
        <p:spPr bwMode="auto">
          <a:xfrm>
            <a:off x="376238" y="442913"/>
            <a:ext cx="8137525" cy="5472112"/>
          </a:xfrm>
          <a:prstGeom prst="rect">
            <a:avLst/>
          </a:prstGeom>
          <a:noFill/>
          <a:ln w="9525" algn="ctr">
            <a:solidFill>
              <a:schemeClr val="tx1"/>
            </a:solidFill>
            <a:round/>
            <a:headEnd/>
            <a:tailEnd/>
          </a:ln>
        </p:spPr>
        <p:txBody>
          <a:bodyPr/>
          <a:lstStyle/>
          <a:p>
            <a:pPr fontAlgn="auto">
              <a:spcBef>
                <a:spcPts val="0"/>
              </a:spcBef>
              <a:spcAft>
                <a:spcPts val="0"/>
              </a:spcAft>
              <a:defRPr/>
            </a:pPr>
            <a:endParaRPr lang="es-MX">
              <a:solidFill>
                <a:prstClr val="black"/>
              </a:solidFill>
              <a:latin typeface="Calibri"/>
              <a:cs typeface="+mn-cs"/>
            </a:endParaRPr>
          </a:p>
        </p:txBody>
      </p:sp>
      <p:cxnSp>
        <p:nvCxnSpPr>
          <p:cNvPr id="59398" name="Straight Connector 6"/>
          <p:cNvCxnSpPr>
            <a:cxnSpLocks noChangeShapeType="1"/>
          </p:cNvCxnSpPr>
          <p:nvPr/>
        </p:nvCxnSpPr>
        <p:spPr bwMode="auto">
          <a:xfrm rot="5400000" flipH="1" flipV="1">
            <a:off x="2537618" y="2926557"/>
            <a:ext cx="4392613" cy="0"/>
          </a:xfrm>
          <a:prstGeom prst="line">
            <a:avLst/>
          </a:prstGeom>
          <a:noFill/>
          <a:ln w="25400" algn="ctr">
            <a:solidFill>
              <a:srgbClr val="FF0000"/>
            </a:solidFill>
            <a:round/>
            <a:headEnd/>
            <a:tailEnd/>
          </a:ln>
        </p:spPr>
      </p:cxnSp>
      <p:sp>
        <p:nvSpPr>
          <p:cNvPr id="32775" name="TextBox 8"/>
          <p:cNvSpPr txBox="1">
            <a:spLocks noChangeArrowheads="1"/>
          </p:cNvSpPr>
          <p:nvPr/>
        </p:nvSpPr>
        <p:spPr bwMode="auto">
          <a:xfrm>
            <a:off x="5302250" y="571500"/>
            <a:ext cx="1223963" cy="646113"/>
          </a:xfrm>
          <a:prstGeom prst="rect">
            <a:avLst/>
          </a:prstGeom>
          <a:noFill/>
          <a:ln w="9525">
            <a:noFill/>
            <a:miter lim="800000"/>
            <a:headEnd/>
            <a:tailEnd/>
          </a:ln>
        </p:spPr>
        <p:txBody>
          <a:bodyPr>
            <a:spAutoFit/>
          </a:bodyPr>
          <a:lstStyle/>
          <a:p>
            <a:pPr fontAlgn="auto">
              <a:spcBef>
                <a:spcPts val="0"/>
              </a:spcBef>
              <a:spcAft>
                <a:spcPts val="0"/>
              </a:spcAft>
              <a:defRPr/>
            </a:pPr>
            <a:r>
              <a:rPr lang="en-US">
                <a:solidFill>
                  <a:prstClr val="black"/>
                </a:solidFill>
                <a:latin typeface="Arial Narrow" pitchFamily="34" charset="0"/>
                <a:cs typeface="+mn-cs"/>
              </a:rPr>
              <a:t>Threshold at 4.5</a:t>
            </a:r>
          </a:p>
        </p:txBody>
      </p:sp>
      <p:cxnSp>
        <p:nvCxnSpPr>
          <p:cNvPr id="9" name="Straight Arrow Connector 8"/>
          <p:cNvCxnSpPr/>
          <p:nvPr/>
        </p:nvCxnSpPr>
        <p:spPr bwMode="auto">
          <a:xfrm rot="10800000" flipV="1">
            <a:off x="4805363" y="874713"/>
            <a:ext cx="576262" cy="215900"/>
          </a:xfrm>
          <a:prstGeom prst="straightConnector1">
            <a:avLst/>
          </a:prstGeom>
          <a:solidFill>
            <a:schemeClr val="accent1"/>
          </a:solidFill>
          <a:ln w="31750" cap="flat" cmpd="sng" algn="ctr">
            <a:solidFill>
              <a:schemeClr val="accent6"/>
            </a:solidFill>
            <a:prstDash val="solid"/>
            <a:round/>
            <a:headEnd type="none" w="med" len="med"/>
            <a:tailEnd type="arrow"/>
          </a:ln>
          <a:effectLst/>
        </p:spPr>
      </p:cxnSp>
      <p:sp>
        <p:nvSpPr>
          <p:cNvPr id="32777" name="TextBox 8"/>
          <p:cNvSpPr txBox="1">
            <a:spLocks noChangeArrowheads="1"/>
          </p:cNvSpPr>
          <p:nvPr/>
        </p:nvSpPr>
        <p:spPr bwMode="auto">
          <a:xfrm>
            <a:off x="4518025" y="5114925"/>
            <a:ext cx="431800" cy="3381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1600">
                <a:solidFill>
                  <a:prstClr val="black"/>
                </a:solidFill>
                <a:latin typeface="Arial Narrow" pitchFamily="34" charset="0"/>
                <a:cs typeface="+mn-cs"/>
              </a:rPr>
              <a:t>4.5</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4 Título"/>
          <p:cNvSpPr>
            <a:spLocks noGrp="1"/>
          </p:cNvSpPr>
          <p:nvPr>
            <p:ph type="title"/>
          </p:nvPr>
        </p:nvSpPr>
        <p:spPr/>
        <p:txBody>
          <a:bodyPr/>
          <a:lstStyle/>
          <a:p>
            <a:pPr eaLnBrk="1" hangingPunct="1"/>
            <a:r>
              <a:rPr lang="es-MX" smtClean="0"/>
              <a:t>…very near the threshold</a:t>
            </a:r>
          </a:p>
        </p:txBody>
      </p:sp>
      <p:sp>
        <p:nvSpPr>
          <p:cNvPr id="6" name="4 Título"/>
          <p:cNvSpPr txBox="1">
            <a:spLocks/>
          </p:cNvSpPr>
          <p:nvPr/>
        </p:nvSpPr>
        <p:spPr>
          <a:xfrm>
            <a:off x="611188" y="5589588"/>
            <a:ext cx="8229600" cy="1143000"/>
          </a:xfrm>
          <a:prstGeom prst="rect">
            <a:avLst/>
          </a:prstGeom>
        </p:spPr>
        <p:txBody>
          <a:bodyPr anchor="ctr">
            <a:normAutofit fontScale="62500" lnSpcReduction="20000"/>
          </a:bodyPr>
          <a:lstStyle/>
          <a:p>
            <a:pPr algn="ctr" fontAlgn="auto">
              <a:spcAft>
                <a:spcPts val="0"/>
              </a:spcAft>
              <a:defRPr/>
            </a:pPr>
            <a:r>
              <a:rPr lang="es-MX" sz="4400" dirty="0" err="1">
                <a:solidFill>
                  <a:prstClr val="black"/>
                </a:solidFill>
                <a:latin typeface="Calibri"/>
                <a:cs typeface="+mn-cs"/>
              </a:rPr>
              <a:t>Subjects</a:t>
            </a:r>
            <a:r>
              <a:rPr lang="es-MX" sz="4400" dirty="0">
                <a:solidFill>
                  <a:prstClr val="black"/>
                </a:solidFill>
                <a:latin typeface="Calibri"/>
                <a:cs typeface="+mn-cs"/>
              </a:rPr>
              <a:t> </a:t>
            </a:r>
            <a:r>
              <a:rPr lang="es-MX" sz="4400" dirty="0" err="1">
                <a:solidFill>
                  <a:prstClr val="black"/>
                </a:solidFill>
                <a:latin typeface="Calibri"/>
                <a:cs typeface="+mn-cs"/>
              </a:rPr>
              <a:t>above</a:t>
            </a:r>
            <a:r>
              <a:rPr lang="es-MX" sz="4400" dirty="0">
                <a:solidFill>
                  <a:prstClr val="black"/>
                </a:solidFill>
                <a:latin typeface="Calibri"/>
                <a:cs typeface="+mn-cs"/>
              </a:rPr>
              <a:t> and </a:t>
            </a:r>
            <a:r>
              <a:rPr lang="es-MX" sz="4400" dirty="0" err="1">
                <a:solidFill>
                  <a:prstClr val="black"/>
                </a:solidFill>
                <a:latin typeface="Calibri"/>
                <a:cs typeface="+mn-cs"/>
              </a:rPr>
              <a:t>below</a:t>
            </a:r>
            <a:r>
              <a:rPr lang="es-MX" sz="4400" dirty="0">
                <a:solidFill>
                  <a:prstClr val="black"/>
                </a:solidFill>
                <a:latin typeface="Calibri"/>
                <a:cs typeface="+mn-cs"/>
              </a:rPr>
              <a:t> </a:t>
            </a:r>
            <a:r>
              <a:rPr lang="es-MX" sz="4400" dirty="0" err="1">
                <a:solidFill>
                  <a:prstClr val="black"/>
                </a:solidFill>
                <a:latin typeface="Calibri"/>
                <a:cs typeface="+mn-cs"/>
              </a:rPr>
              <a:t>the</a:t>
            </a:r>
            <a:r>
              <a:rPr lang="es-MX" sz="4400" dirty="0">
                <a:solidFill>
                  <a:prstClr val="black"/>
                </a:solidFill>
                <a:latin typeface="Calibri"/>
                <a:cs typeface="+mn-cs"/>
              </a:rPr>
              <a:t> </a:t>
            </a:r>
            <a:r>
              <a:rPr lang="es-MX" sz="4400" dirty="0" err="1">
                <a:solidFill>
                  <a:prstClr val="black"/>
                </a:solidFill>
                <a:latin typeface="Calibri"/>
                <a:cs typeface="+mn-cs"/>
              </a:rPr>
              <a:t>threshold</a:t>
            </a:r>
            <a:r>
              <a:rPr lang="es-MX" sz="4400" dirty="0">
                <a:solidFill>
                  <a:prstClr val="black"/>
                </a:solidFill>
                <a:latin typeface="Calibri"/>
                <a:cs typeface="+mn-cs"/>
              </a:rPr>
              <a:t> are quite similar!  </a:t>
            </a:r>
            <a:r>
              <a:rPr lang="es-MX" sz="4400" dirty="0" err="1">
                <a:solidFill>
                  <a:prstClr val="black"/>
                </a:solidFill>
                <a:latin typeface="Calibri"/>
                <a:cs typeface="+mn-cs"/>
              </a:rPr>
              <a:t>Perhaps</a:t>
            </a:r>
            <a:r>
              <a:rPr lang="es-MX" sz="4400" dirty="0">
                <a:solidFill>
                  <a:prstClr val="black"/>
                </a:solidFill>
                <a:latin typeface="Calibri"/>
                <a:cs typeface="+mn-cs"/>
              </a:rPr>
              <a:t> a </a:t>
            </a:r>
            <a:r>
              <a:rPr lang="es-MX" sz="4400" dirty="0" err="1">
                <a:solidFill>
                  <a:prstClr val="black"/>
                </a:solidFill>
                <a:latin typeface="Calibri"/>
                <a:cs typeface="+mn-cs"/>
              </a:rPr>
              <a:t>good</a:t>
            </a:r>
            <a:r>
              <a:rPr lang="es-MX" sz="4400" dirty="0">
                <a:solidFill>
                  <a:prstClr val="black"/>
                </a:solidFill>
                <a:latin typeface="Calibri"/>
                <a:cs typeface="+mn-cs"/>
              </a:rPr>
              <a:t> proxy of </a:t>
            </a:r>
            <a:r>
              <a:rPr lang="es-MX" sz="4400" dirty="0" err="1">
                <a:solidFill>
                  <a:prstClr val="black"/>
                </a:solidFill>
                <a:latin typeface="Calibri"/>
                <a:cs typeface="+mn-cs"/>
              </a:rPr>
              <a:t>the</a:t>
            </a:r>
            <a:r>
              <a:rPr lang="es-MX" sz="4400" dirty="0">
                <a:solidFill>
                  <a:prstClr val="black"/>
                </a:solidFill>
                <a:latin typeface="Calibri"/>
                <a:cs typeface="+mn-cs"/>
              </a:rPr>
              <a:t> </a:t>
            </a:r>
            <a:r>
              <a:rPr lang="es-MX" sz="4400" dirty="0" err="1">
                <a:solidFill>
                  <a:prstClr val="black"/>
                </a:solidFill>
                <a:latin typeface="Calibri"/>
                <a:cs typeface="+mn-cs"/>
              </a:rPr>
              <a:t>counterfactual</a:t>
            </a:r>
            <a:r>
              <a:rPr lang="es-MX" sz="4400" dirty="0">
                <a:solidFill>
                  <a:prstClr val="black"/>
                </a:solidFill>
                <a:latin typeface="Calibri"/>
                <a:cs typeface="+mn-cs"/>
              </a:rPr>
              <a:t>…</a:t>
            </a:r>
          </a:p>
        </p:txBody>
      </p:sp>
      <p:pic>
        <p:nvPicPr>
          <p:cNvPr id="60420" name="Picture 1"/>
          <p:cNvPicPr>
            <a:picLocks noChangeAspect="1" noChangeArrowheads="1"/>
          </p:cNvPicPr>
          <p:nvPr/>
        </p:nvPicPr>
        <p:blipFill>
          <a:blip r:embed="rId3" cstate="print"/>
          <a:srcRect/>
          <a:stretch>
            <a:fillRect/>
          </a:stretch>
        </p:blipFill>
        <p:spPr bwMode="auto">
          <a:xfrm>
            <a:off x="1547813" y="1216025"/>
            <a:ext cx="5832475" cy="4268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GB" smtClean="0"/>
              <a:t>Regression Discontinuity design</a:t>
            </a:r>
          </a:p>
        </p:txBody>
      </p:sp>
      <p:sp>
        <p:nvSpPr>
          <p:cNvPr id="11267" name="Rectangle 3"/>
          <p:cNvSpPr>
            <a:spLocks noGrp="1" noChangeArrowheads="1"/>
          </p:cNvSpPr>
          <p:nvPr>
            <p:ph type="body" idx="1"/>
          </p:nvPr>
        </p:nvSpPr>
        <p:spPr/>
        <p:txBody>
          <a:bodyPr>
            <a:normAutofit fontScale="77500" lnSpcReduction="20000"/>
          </a:bodyPr>
          <a:lstStyle/>
          <a:p>
            <a:pPr>
              <a:defRPr/>
            </a:pPr>
            <a:r>
              <a:rPr lang="en-GB" dirty="0" smtClean="0"/>
              <a:t>We can compare subjects just above and just below the discontinuity in order to estimate the treatment effect</a:t>
            </a:r>
          </a:p>
          <a:p>
            <a:pPr>
              <a:defRPr/>
            </a:pPr>
            <a:endParaRPr lang="en-GB" b="1" dirty="0" smtClean="0"/>
          </a:p>
          <a:p>
            <a:pPr>
              <a:defRPr/>
            </a:pPr>
            <a:endParaRPr lang="en-GB" b="1" dirty="0"/>
          </a:p>
          <a:p>
            <a:pPr>
              <a:defRPr/>
            </a:pPr>
            <a:endParaRPr lang="en-GB" dirty="0" smtClean="0"/>
          </a:p>
          <a:p>
            <a:pPr>
              <a:defRPr/>
            </a:pPr>
            <a:r>
              <a:rPr lang="en-GB" dirty="0" smtClean="0"/>
              <a:t>Where </a:t>
            </a:r>
            <a:r>
              <a:rPr lang="en-GB" dirty="0" smtClean="0">
                <a:latin typeface="Symbol" pitchFamily="18" charset="2"/>
              </a:rPr>
              <a:t>d</a:t>
            </a:r>
            <a:r>
              <a:rPr lang="en-GB" dirty="0" smtClean="0"/>
              <a:t> defines a “window” near the threshold </a:t>
            </a:r>
          </a:p>
          <a:p>
            <a:pPr>
              <a:defRPr/>
            </a:pPr>
            <a:r>
              <a:rPr lang="en-GB" dirty="0" smtClean="0"/>
              <a:t>As </a:t>
            </a:r>
            <a:r>
              <a:rPr lang="el-GR" dirty="0">
                <a:cs typeface="Arial" pitchFamily="34" charset="0"/>
              </a:rPr>
              <a:t>δ→</a:t>
            </a:r>
            <a:r>
              <a:rPr lang="en-GB" dirty="0">
                <a:cs typeface="Arial" pitchFamily="34" charset="0"/>
              </a:rPr>
              <a:t>0 this </a:t>
            </a:r>
            <a:r>
              <a:rPr lang="en-GB" dirty="0" smtClean="0">
                <a:cs typeface="Arial" pitchFamily="34" charset="0"/>
              </a:rPr>
              <a:t>becomes:</a:t>
            </a:r>
            <a:endParaRPr lang="en-GB" dirty="0">
              <a:cs typeface="Arial" pitchFamily="34" charset="0"/>
            </a:endParaRPr>
          </a:p>
          <a:p>
            <a:pPr>
              <a:defRPr/>
            </a:pPr>
            <a:endParaRPr lang="en-GB" dirty="0" smtClean="0">
              <a:cs typeface="Arial" pitchFamily="34" charset="0"/>
            </a:endParaRPr>
          </a:p>
          <a:p>
            <a:pPr>
              <a:defRPr/>
            </a:pPr>
            <a:endParaRPr lang="en-GB" dirty="0">
              <a:cs typeface="Arial" pitchFamily="34" charset="0"/>
            </a:endParaRPr>
          </a:p>
          <a:p>
            <a:pPr>
              <a:defRPr/>
            </a:pPr>
            <a:endParaRPr lang="en-GB" dirty="0" smtClean="0">
              <a:cs typeface="Arial" pitchFamily="34" charset="0"/>
            </a:endParaRPr>
          </a:p>
          <a:p>
            <a:pPr>
              <a:defRPr/>
            </a:pPr>
            <a:r>
              <a:rPr lang="en-GB" dirty="0" smtClean="0">
                <a:cs typeface="Arial" pitchFamily="34" charset="0"/>
              </a:rPr>
              <a:t>.... Which is the treatment </a:t>
            </a:r>
            <a:r>
              <a:rPr lang="en-GB" dirty="0">
                <a:cs typeface="Arial" pitchFamily="34" charset="0"/>
              </a:rPr>
              <a:t>effect at </a:t>
            </a:r>
            <a:r>
              <a:rPr lang="en-GB" dirty="0" smtClean="0">
                <a:cs typeface="Arial" pitchFamily="34" charset="0"/>
              </a:rPr>
              <a:t>S=s</a:t>
            </a:r>
            <a:r>
              <a:rPr lang="en-GB" baseline="-25000" dirty="0" smtClean="0">
                <a:cs typeface="Arial" pitchFamily="34" charset="0"/>
              </a:rPr>
              <a:t>0</a:t>
            </a:r>
            <a:endParaRPr lang="en-GB" baseline="-25000" dirty="0">
              <a:cs typeface="Arial" pitchFamily="34" charset="0"/>
            </a:endParaRPr>
          </a:p>
          <a:p>
            <a:pPr>
              <a:defRPr/>
            </a:pPr>
            <a:endParaRPr lang="el-GR" dirty="0">
              <a:cs typeface="Arial" pitchFamily="34" charset="0"/>
            </a:endParaRPr>
          </a:p>
          <a:p>
            <a:pPr>
              <a:defRPr/>
            </a:pPr>
            <a:endParaRPr lang="en-GB" dirty="0"/>
          </a:p>
        </p:txBody>
      </p:sp>
      <p:graphicFrame>
        <p:nvGraphicFramePr>
          <p:cNvPr id="62468" name="Object 4"/>
          <p:cNvGraphicFramePr>
            <a:graphicFrameLocks noChangeAspect="1"/>
          </p:cNvGraphicFramePr>
          <p:nvPr/>
        </p:nvGraphicFramePr>
        <p:xfrm>
          <a:off x="1908175" y="2514600"/>
          <a:ext cx="4078288" cy="560388"/>
        </p:xfrm>
        <a:graphic>
          <a:graphicData uri="http://schemas.openxmlformats.org/presentationml/2006/ole">
            <mc:AlternateContent xmlns:mc="http://schemas.openxmlformats.org/markup-compatibility/2006">
              <mc:Choice xmlns:v="urn:schemas-microsoft-com:vml" Requires="v">
                <p:oleObj spid="_x0000_s62518" name="Ecuación" r:id="rId4" imgW="1663700" imgH="228600" progId="Equation.3">
                  <p:embed/>
                </p:oleObj>
              </mc:Choice>
              <mc:Fallback>
                <p:oleObj name="Ecuación" r:id="rId4" imgW="1663700" imgH="2286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2514600"/>
                        <a:ext cx="4078288" cy="560388"/>
                      </a:xfrm>
                      <a:prstGeom prst="rect">
                        <a:avLst/>
                      </a:prstGeom>
                      <a:solidFill>
                        <a:schemeClr val="tx1"/>
                      </a:solidFill>
                    </p:spPr>
                  </p:pic>
                </p:oleObj>
              </mc:Fallback>
            </mc:AlternateContent>
          </a:graphicData>
        </a:graphic>
      </p:graphicFrame>
      <p:graphicFrame>
        <p:nvGraphicFramePr>
          <p:cNvPr id="62469" name="Object 5"/>
          <p:cNvGraphicFramePr>
            <a:graphicFrameLocks noChangeAspect="1"/>
          </p:cNvGraphicFramePr>
          <p:nvPr/>
        </p:nvGraphicFramePr>
        <p:xfrm>
          <a:off x="3100388" y="4267200"/>
          <a:ext cx="2243137" cy="558800"/>
        </p:xfrm>
        <a:graphic>
          <a:graphicData uri="http://schemas.openxmlformats.org/presentationml/2006/ole">
            <mc:AlternateContent xmlns:mc="http://schemas.openxmlformats.org/markup-compatibility/2006">
              <mc:Choice xmlns:v="urn:schemas-microsoft-com:vml" Requires="v">
                <p:oleObj spid="_x0000_s62519" name="Ecuación" r:id="rId6" imgW="914400" imgH="228600" progId="Equation.3">
                  <p:embed/>
                </p:oleObj>
              </mc:Choice>
              <mc:Fallback>
                <p:oleObj name="Ecuación" r:id="rId6" imgW="914400" imgH="2286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0388" y="4267200"/>
                        <a:ext cx="2243137" cy="558800"/>
                      </a:xfrm>
                      <a:prstGeom prst="rect">
                        <a:avLst/>
                      </a:prstGeom>
                      <a:solidFill>
                        <a:schemeClr val="tx1"/>
                      </a:solidFill>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GB" smtClean="0"/>
              <a:t>RDD estimator</a:t>
            </a:r>
          </a:p>
        </p:txBody>
      </p:sp>
      <p:sp>
        <p:nvSpPr>
          <p:cNvPr id="63491" name="Rectangle 3"/>
          <p:cNvSpPr>
            <a:spLocks noGrp="1" noChangeArrowheads="1"/>
          </p:cNvSpPr>
          <p:nvPr>
            <p:ph type="body" idx="1"/>
          </p:nvPr>
        </p:nvSpPr>
        <p:spPr>
          <a:xfrm>
            <a:off x="923925" y="1447800"/>
            <a:ext cx="7762875" cy="3962400"/>
          </a:xfrm>
        </p:spPr>
        <p:txBody>
          <a:bodyPr/>
          <a:lstStyle/>
          <a:p>
            <a:pPr>
              <a:lnSpc>
                <a:spcPct val="90000"/>
              </a:lnSpc>
            </a:pPr>
            <a:r>
              <a:rPr lang="en-GB" sz="2800" dirty="0" smtClean="0"/>
              <a:t>The RDD estimator compares the outcome of people who are just on both sides of the discontinuity - difference in means between these two groups is an estimate of the treatment effect at the discontinuity</a:t>
            </a:r>
          </a:p>
          <a:p>
            <a:pPr>
              <a:lnSpc>
                <a:spcPct val="90000"/>
              </a:lnSpc>
            </a:pPr>
            <a:r>
              <a:rPr lang="en-GB" sz="2800" dirty="0" smtClean="0"/>
              <a:t>Local treatment effect: says little about the treatment effect far from the discontinuity </a:t>
            </a:r>
          </a:p>
          <a:p>
            <a:pPr>
              <a:lnSpc>
                <a:spcPct val="90000"/>
              </a:lnSpc>
            </a:pPr>
            <a:r>
              <a:rPr lang="en-GB" sz="2800" dirty="0" smtClean="0"/>
              <a:t>A crucial assumption is that the underlying functional relationship of S and the outcome is linear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1 Título"/>
          <p:cNvSpPr>
            <a:spLocks noGrp="1"/>
          </p:cNvSpPr>
          <p:nvPr>
            <p:ph type="title"/>
          </p:nvPr>
        </p:nvSpPr>
        <p:spPr/>
        <p:txBody>
          <a:bodyPr/>
          <a:lstStyle/>
          <a:p>
            <a:r>
              <a:rPr lang="es-MX" smtClean="0"/>
              <a:t>Model specification</a:t>
            </a:r>
          </a:p>
        </p:txBody>
      </p:sp>
      <p:sp>
        <p:nvSpPr>
          <p:cNvPr id="64515" name="2 Marcador de contenido"/>
          <p:cNvSpPr>
            <a:spLocks noGrp="1"/>
          </p:cNvSpPr>
          <p:nvPr>
            <p:ph idx="1"/>
          </p:nvPr>
        </p:nvSpPr>
        <p:spPr/>
        <p:txBody>
          <a:bodyPr/>
          <a:lstStyle/>
          <a:p>
            <a:r>
              <a:rPr lang="es-MX" smtClean="0"/>
              <a:t>This is the classical way of getting the RDD estimator: </a:t>
            </a:r>
          </a:p>
          <a:p>
            <a:pPr>
              <a:buFont typeface="Wingdings" pitchFamily="2" charset="2"/>
              <a:buNone/>
            </a:pPr>
            <a:endParaRPr lang="es-MX" smtClean="0"/>
          </a:p>
        </p:txBody>
      </p:sp>
      <p:graphicFrame>
        <p:nvGraphicFramePr>
          <p:cNvPr id="64516" name="Object 2"/>
          <p:cNvGraphicFramePr>
            <a:graphicFrameLocks noChangeAspect="1"/>
          </p:cNvGraphicFramePr>
          <p:nvPr/>
        </p:nvGraphicFramePr>
        <p:xfrm>
          <a:off x="1639888" y="2781300"/>
          <a:ext cx="5532437" cy="647700"/>
        </p:xfrm>
        <a:graphic>
          <a:graphicData uri="http://schemas.openxmlformats.org/presentationml/2006/ole">
            <mc:AlternateContent xmlns:mc="http://schemas.openxmlformats.org/markup-compatibility/2006">
              <mc:Choice xmlns:v="urn:schemas-microsoft-com:vml" Requires="v">
                <p:oleObj spid="_x0000_s64541" name="Ecuación" r:id="rId4" imgW="1676400" imgH="228600" progId="Equation.3">
                  <p:embed/>
                </p:oleObj>
              </mc:Choice>
              <mc:Fallback>
                <p:oleObj name="Ecuación" r:id="rId4" imgW="16764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9888" y="2781300"/>
                        <a:ext cx="5532437" cy="647700"/>
                      </a:xfrm>
                      <a:prstGeom prst="rect">
                        <a:avLst/>
                      </a:prstGeom>
                      <a:solidFill>
                        <a:schemeClr val="tx1"/>
                      </a:solidFill>
                    </p:spPr>
                  </p:pic>
                </p:oleObj>
              </mc:Fallback>
            </mc:AlternateContent>
          </a:graphicData>
        </a:graphic>
      </p:graphicFrame>
      <p:sp>
        <p:nvSpPr>
          <p:cNvPr id="64517" name="4 CuadroTexto"/>
          <p:cNvSpPr txBox="1">
            <a:spLocks noChangeArrowheads="1"/>
          </p:cNvSpPr>
          <p:nvPr/>
        </p:nvSpPr>
        <p:spPr bwMode="auto">
          <a:xfrm>
            <a:off x="3851275" y="4221163"/>
            <a:ext cx="1800225" cy="936625"/>
          </a:xfrm>
          <a:prstGeom prst="rect">
            <a:avLst/>
          </a:prstGeom>
          <a:noFill/>
          <a:ln w="9525">
            <a:noFill/>
            <a:miter lim="800000"/>
            <a:headEnd/>
            <a:tailEnd/>
          </a:ln>
        </p:spPr>
        <p:txBody>
          <a:bodyPr>
            <a:spAutoFit/>
          </a:bodyPr>
          <a:lstStyle/>
          <a:p>
            <a:r>
              <a:rPr lang="es-MX"/>
              <a:t>Dummy variable for the cutoff point</a:t>
            </a:r>
          </a:p>
        </p:txBody>
      </p:sp>
      <p:sp>
        <p:nvSpPr>
          <p:cNvPr id="64518" name="5 CuadroTexto"/>
          <p:cNvSpPr txBox="1">
            <a:spLocks noChangeArrowheads="1"/>
          </p:cNvSpPr>
          <p:nvPr/>
        </p:nvSpPr>
        <p:spPr bwMode="auto">
          <a:xfrm>
            <a:off x="5940425" y="3933825"/>
            <a:ext cx="1450975" cy="368300"/>
          </a:xfrm>
          <a:prstGeom prst="rect">
            <a:avLst/>
          </a:prstGeom>
          <a:noFill/>
          <a:ln w="9525">
            <a:noFill/>
            <a:miter lim="800000"/>
            <a:headEnd/>
            <a:tailEnd/>
          </a:ln>
        </p:spPr>
        <p:txBody>
          <a:bodyPr>
            <a:spAutoFit/>
          </a:bodyPr>
          <a:lstStyle/>
          <a:p>
            <a:r>
              <a:rPr lang="es-MX"/>
              <a:t>Covariates</a:t>
            </a:r>
          </a:p>
        </p:txBody>
      </p:sp>
      <p:sp>
        <p:nvSpPr>
          <p:cNvPr id="64519" name="6 CuadroTexto"/>
          <p:cNvSpPr txBox="1">
            <a:spLocks noChangeArrowheads="1"/>
          </p:cNvSpPr>
          <p:nvPr/>
        </p:nvSpPr>
        <p:spPr bwMode="auto">
          <a:xfrm>
            <a:off x="1908175" y="3933825"/>
            <a:ext cx="1511300" cy="646113"/>
          </a:xfrm>
          <a:prstGeom prst="rect">
            <a:avLst/>
          </a:prstGeom>
          <a:noFill/>
          <a:ln w="9525">
            <a:noFill/>
            <a:miter lim="800000"/>
            <a:headEnd/>
            <a:tailEnd/>
          </a:ln>
        </p:spPr>
        <p:txBody>
          <a:bodyPr>
            <a:spAutoFit/>
          </a:bodyPr>
          <a:lstStyle/>
          <a:p>
            <a:r>
              <a:rPr lang="es-MX"/>
              <a:t>Eligibility Score</a:t>
            </a:r>
          </a:p>
        </p:txBody>
      </p:sp>
      <p:cxnSp>
        <p:nvCxnSpPr>
          <p:cNvPr id="9" name="8 Conector recto de flecha"/>
          <p:cNvCxnSpPr>
            <a:stCxn id="64519" idx="0"/>
          </p:cNvCxnSpPr>
          <p:nvPr/>
        </p:nvCxnSpPr>
        <p:spPr>
          <a:xfrm rot="5400000" flipH="1" flipV="1">
            <a:off x="2897982" y="3123406"/>
            <a:ext cx="576262" cy="10445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5400000" flipH="1" flipV="1">
            <a:off x="4608513" y="3752850"/>
            <a:ext cx="79216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rot="16200000" flipV="1">
            <a:off x="6228557" y="3356769"/>
            <a:ext cx="503237"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1">
  <a:themeElements>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hartreuse and blue_corrected" id="{320AFE6D-979A-4513-9F7C-0E76106AB958}" vid="{9757E902-1D03-4E78-812E-0D27B3FA25C2}"/>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SURE_Eval_slide_template-1">
  <a:themeElements>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2_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2_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2_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orde">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Bord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2221</TotalTime>
  <Words>2191</Words>
  <Application>Microsoft Office PowerPoint</Application>
  <PresentationFormat>On-screen Show (4:3)</PresentationFormat>
  <Paragraphs>202</Paragraphs>
  <Slides>32</Slides>
  <Notes>29</Notes>
  <HiddenSlides>0</HiddenSlides>
  <MMClips>0</MMClips>
  <ScaleCrop>false</ScaleCrop>
  <HeadingPairs>
    <vt:vector size="8" baseType="variant">
      <vt:variant>
        <vt:lpstr>Fonts Used</vt:lpstr>
      </vt:variant>
      <vt:variant>
        <vt:i4>14</vt:i4>
      </vt:variant>
      <vt:variant>
        <vt:lpstr>Theme</vt:lpstr>
      </vt:variant>
      <vt:variant>
        <vt:i4>10</vt:i4>
      </vt:variant>
      <vt:variant>
        <vt:lpstr>Embedded OLE Servers</vt:lpstr>
      </vt:variant>
      <vt:variant>
        <vt:i4>1</vt:i4>
      </vt:variant>
      <vt:variant>
        <vt:lpstr>Slide Titles</vt:lpstr>
      </vt:variant>
      <vt:variant>
        <vt:i4>32</vt:i4>
      </vt:variant>
    </vt:vector>
  </HeadingPairs>
  <TitlesOfParts>
    <vt:vector size="57" baseType="lpstr">
      <vt:lpstr>MS PGothic</vt:lpstr>
      <vt:lpstr>MS PGothic</vt:lpstr>
      <vt:lpstr>ヒラギノ角ゴ Pro W3</vt:lpstr>
      <vt:lpstr>Arial</vt:lpstr>
      <vt:lpstr>Arial Narrow</vt:lpstr>
      <vt:lpstr>Calibri</vt:lpstr>
      <vt:lpstr>Century Gothic</vt:lpstr>
      <vt:lpstr>Futura Lt BT</vt:lpstr>
      <vt:lpstr>Futura LT Pro Book</vt:lpstr>
      <vt:lpstr>Garamond</vt:lpstr>
      <vt:lpstr>Gill Sans MT</vt:lpstr>
      <vt:lpstr>Symbol</vt:lpstr>
      <vt:lpstr>Times New Roman</vt:lpstr>
      <vt:lpstr>Wingdings</vt:lpstr>
      <vt:lpstr>MEASURE_Eval_slide_template-1</vt:lpstr>
      <vt:lpstr>Theme1</vt:lpstr>
      <vt:lpstr>2_MEASURE_Eval_slide_template-1</vt:lpstr>
      <vt:lpstr>Custom Design</vt:lpstr>
      <vt:lpstr>Tema de Office</vt:lpstr>
      <vt:lpstr>1_Tema de Office</vt:lpstr>
      <vt:lpstr>2_Tema de Office</vt:lpstr>
      <vt:lpstr>3_Tema de Office</vt:lpstr>
      <vt:lpstr>Borde</vt:lpstr>
      <vt:lpstr>Office Theme</vt:lpstr>
      <vt:lpstr>Ecuación</vt:lpstr>
      <vt:lpstr>PowerPoint Presentation</vt:lpstr>
      <vt:lpstr>Basic Idea</vt:lpstr>
      <vt:lpstr>Regression Discontunuity</vt:lpstr>
      <vt:lpstr>Regression Discontinuity - Baseline</vt:lpstr>
      <vt:lpstr>Regression Discontinuity - Baseline</vt:lpstr>
      <vt:lpstr>…very near the threshold</vt:lpstr>
      <vt:lpstr>Regression Discontinuity design</vt:lpstr>
      <vt:lpstr>RDD estimator</vt:lpstr>
      <vt:lpstr>Model specification</vt:lpstr>
      <vt:lpstr>PowerPoint Presentation</vt:lpstr>
      <vt:lpstr>Regression Discontinuity - Baseline</vt:lpstr>
      <vt:lpstr>Regression Discontinuity - Baseline</vt:lpstr>
      <vt:lpstr>Regression Discontinuity: Baseline  (Regression lines)</vt:lpstr>
      <vt:lpstr>Regression Discontinuity : Post-Intervention</vt:lpstr>
      <vt:lpstr>Regression Discontinuity: Post-Intervention</vt:lpstr>
      <vt:lpstr>Regression Discontinuity I Post-Intervention</vt:lpstr>
      <vt:lpstr>PowerPoint Presentation</vt:lpstr>
      <vt:lpstr>PowerPoint Presentation</vt:lpstr>
      <vt:lpstr>Regression Discontinuity (Window) - Baseline</vt:lpstr>
      <vt:lpstr>Regression Discontinuity (Window) - Baseline</vt:lpstr>
      <vt:lpstr>Regression Discontinuity Post-Intervention</vt:lpstr>
      <vt:lpstr>RD: Looking at the window only- Post-intervention</vt:lpstr>
      <vt:lpstr>RD: Looking at the window only- Post-intervention</vt:lpstr>
      <vt:lpstr>When RDD does not work…</vt:lpstr>
      <vt:lpstr>When RDA does not work: Heterogeneous treatment effect</vt:lpstr>
      <vt:lpstr>PowerPoint Presentation</vt:lpstr>
      <vt:lpstr>PowerPoint Presentation</vt:lpstr>
      <vt:lpstr>PowerPoint Presentation</vt:lpstr>
      <vt:lpstr>PowerPoint Presentation</vt:lpstr>
      <vt:lpstr>PowerPoint Presentation</vt:lpstr>
      <vt:lpstr>In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Monitoring and Evaluation</dc:title>
  <dc:creator>hp</dc:creator>
  <cp:lastModifiedBy>Hoover, Donald Wayne</cp:lastModifiedBy>
  <cp:revision>97</cp:revision>
  <dcterms:created xsi:type="dcterms:W3CDTF">2012-07-20T14:27:01Z</dcterms:created>
  <dcterms:modified xsi:type="dcterms:W3CDTF">2017-04-06T01:50:59Z</dcterms:modified>
</cp:coreProperties>
</file>