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handoutMasterIdLst>
    <p:handoutMasterId r:id="rId28"/>
  </p:handoutMasterIdLst>
  <p:sldIdLst>
    <p:sldId id="273" r:id="rId5"/>
    <p:sldId id="272"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93" r:id="rId22"/>
    <p:sldId id="290" r:id="rId23"/>
    <p:sldId id="291" r:id="rId24"/>
    <p:sldId id="292" r:id="rId25"/>
    <p:sldId id="271" r:id="rId26"/>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9CC0"/>
    <a:srgbClr val="1E1860"/>
    <a:srgbClr val="555276"/>
    <a:srgbClr val="A6C038"/>
    <a:srgbClr val="ECCE18"/>
    <a:srgbClr val="E6661F"/>
    <a:srgbClr val="C83537"/>
    <a:srgbClr val="1E185F"/>
    <a:srgbClr val="A7BF39"/>
    <a:srgbClr val="008C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980" autoAdjust="0"/>
  </p:normalViewPr>
  <p:slideViewPr>
    <p:cSldViewPr>
      <p:cViewPr varScale="1">
        <p:scale>
          <a:sx n="71" d="100"/>
          <a:sy n="71" d="100"/>
        </p:scale>
        <p:origin x="1536" y="48"/>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4/13/2017</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842138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47276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xfrm>
            <a:off x="3970338" y="8831263"/>
            <a:ext cx="3038475" cy="4635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31863">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31863">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31863">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31863">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95399F0-25C3-4A69-96E7-FC06E2E36930}" type="slidenum">
              <a:rPr lang="en-US" altLang="en-US" smtClean="0"/>
              <a:pPr>
                <a:spcBef>
                  <a:spcPct val="0"/>
                </a:spcBef>
              </a:pPr>
              <a:t>20</a:t>
            </a:fld>
            <a:endParaRPr lang="en-US" altLang="en-US" smtClean="0"/>
          </a:p>
        </p:txBody>
      </p:sp>
      <p:sp>
        <p:nvSpPr>
          <p:cNvPr id="28675" name="Rectangle 2"/>
          <p:cNvSpPr>
            <a:spLocks noGrp="1" noRot="1" noChangeAspect="1" noChangeArrowheads="1" noTextEdit="1"/>
          </p:cNvSpPr>
          <p:nvPr>
            <p:ph type="sldImg"/>
          </p:nvPr>
        </p:nvSpPr>
        <p:spPr>
          <a:xfrm>
            <a:off x="1249363" y="696913"/>
            <a:ext cx="4511675" cy="3486150"/>
          </a:xfrm>
          <a:prstGeom prst="rect">
            <a:avLst/>
          </a:prstGeom>
          <a:ln/>
        </p:spPr>
      </p:sp>
      <p:sp>
        <p:nvSpPr>
          <p:cNvPr id="28676" name="Rectangle 3"/>
          <p:cNvSpPr>
            <a:spLocks noGrp="1" noChangeArrowheads="1"/>
          </p:cNvSpPr>
          <p:nvPr>
            <p:ph type="body" idx="1"/>
          </p:nvPr>
        </p:nvSpPr>
        <p:spPr>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4462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053120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smtClean="0">
                <a:solidFill>
                  <a:srgbClr val="A29CC0"/>
                </a:solidFill>
                <a:latin typeface="Futura LT Pro Book" panose="020B0502020204020303" pitchFamily="34" charset="0"/>
                <a:cs typeface="Gill Sans MT"/>
              </a:rPr>
              <a:t>Headline goes here</a:t>
            </a:r>
          </a:p>
          <a:p>
            <a:pPr marL="12700">
              <a:lnSpc>
                <a:spcPts val="6495"/>
              </a:lnSpc>
            </a:pPr>
            <a:r>
              <a:rPr lang="en-US" sz="5700" b="1" spc="-265" dirty="0" smtClean="0">
                <a:solidFill>
                  <a:srgbClr val="1E1860"/>
                </a:solidFill>
                <a:latin typeface="Futura Lt BT" panose="020B0402020204020303"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1" spc="-265" dirty="0" smtClean="0">
                <a:solidFill>
                  <a:schemeClr val="bg1"/>
                </a:solidFill>
                <a:latin typeface="Futura Lt BT" panose="020B0402020204020303" pitchFamily="34" charset="0"/>
                <a:cs typeface="Gill Sans MT"/>
              </a:rPr>
              <a:t>Headline goes here</a:t>
            </a:r>
            <a:endParaRPr lang="en-US" sz="5700" dirty="0" smtClean="0">
              <a:solidFill>
                <a:schemeClr val="bg1"/>
              </a:solidFill>
              <a:latin typeface="Futura Lt BT" panose="020B0402020204020303" pitchFamily="34" charset="0"/>
              <a:cs typeface="Gill Sans MT"/>
            </a:endParaRP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sz="5700" dirty="0">
              <a:solidFill>
                <a:srgbClr val="1E185F"/>
              </a:solidFill>
              <a:latin typeface="Futura Lt BT" panose="020B0402020204020303"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1E1860"/>
                </a:solidFill>
                <a:latin typeface="Futura LT Pro Book"/>
                <a:cs typeface="Futura LT Pro Book"/>
              </a:rPr>
              <a:t>Author Name and Degree Here</a:t>
            </a:r>
          </a:p>
          <a:p>
            <a:pPr marL="12700">
              <a:lnSpc>
                <a:spcPts val="2250"/>
              </a:lnSpc>
            </a:pPr>
            <a:r>
              <a:rPr sz="1600" b="1" dirty="0">
                <a:solidFill>
                  <a:srgbClr val="1E1860"/>
                </a:solidFill>
                <a:latin typeface="Futura LT Pro Book"/>
                <a:cs typeface="Futura LT Pro Book"/>
              </a:rPr>
              <a:t>MEASURE Evaluation</a:t>
            </a:r>
            <a:endParaRPr sz="1600" dirty="0">
              <a:solidFill>
                <a:srgbClr val="1E1860"/>
              </a:solidFill>
              <a:latin typeface="Futura LT Pro Book"/>
              <a:cs typeface="Futura LT Pro Book"/>
            </a:endParaRPr>
          </a:p>
          <a:p>
            <a:pPr marL="12700">
              <a:lnSpc>
                <a:spcPct val="100000"/>
              </a:lnSpc>
            </a:pPr>
            <a:r>
              <a:rPr sz="1600" dirty="0">
                <a:solidFill>
                  <a:srgbClr val="1E1860"/>
                </a:solidFill>
                <a:latin typeface="Futura LT Pro Book"/>
                <a:cs typeface="Futura LT Pro Book"/>
              </a:rPr>
              <a:t>Your organization here</a:t>
            </a:r>
          </a:p>
          <a:p>
            <a:pPr>
              <a:lnSpc>
                <a:spcPct val="100000"/>
              </a:lnSpc>
              <a:spcBef>
                <a:spcPts val="45"/>
              </a:spcBef>
            </a:pPr>
            <a:endParaRPr sz="1600" dirty="0">
              <a:solidFill>
                <a:srgbClr val="1E1860"/>
              </a:solidFill>
              <a:latin typeface="Times New Roman"/>
              <a:cs typeface="Times New Roman"/>
            </a:endParaRPr>
          </a:p>
          <a:p>
            <a:pPr marL="12700">
              <a:lnSpc>
                <a:spcPts val="2200"/>
              </a:lnSpc>
            </a:pPr>
            <a:r>
              <a:rPr lang="en-US" sz="1600" dirty="0" smtClean="0">
                <a:solidFill>
                  <a:srgbClr val="1E1860"/>
                </a:solidFill>
                <a:latin typeface="Futura LT Pro Book"/>
                <a:cs typeface="Futura LT Pro Book"/>
              </a:rPr>
              <a:t>Date for presentation</a:t>
            </a:r>
            <a:r>
              <a:rPr lang="en-US" sz="1600" baseline="0" dirty="0" smtClean="0">
                <a:solidFill>
                  <a:srgbClr val="1E1860"/>
                </a:solidFill>
                <a:latin typeface="Futura LT Pro Book"/>
                <a:cs typeface="Futura LT Pro Book"/>
              </a:rPr>
              <a:t> if necessary</a:t>
            </a:r>
            <a:endParaRPr sz="1600" dirty="0">
              <a:solidFill>
                <a:srgbClr val="1E1860"/>
              </a:solidFill>
              <a:latin typeface="Futura LT Pro Book"/>
              <a:cs typeface="Futura LT Pro Book"/>
            </a:endParaRPr>
          </a:p>
          <a:p>
            <a:pPr marL="12700">
              <a:lnSpc>
                <a:spcPts val="2200"/>
              </a:lnSpc>
            </a:pPr>
            <a:r>
              <a:rPr lang="en-US" sz="1600" b="1" dirty="0" smtClean="0">
                <a:solidFill>
                  <a:srgbClr val="1E1860"/>
                </a:solidFill>
                <a:latin typeface="Futura LT Pro Book"/>
                <a:cs typeface="Futura LT Pro Book"/>
              </a:rPr>
              <a:t>Name of meeting</a:t>
            </a:r>
            <a:endParaRPr sz="1600" dirty="0">
              <a:solidFill>
                <a:srgbClr val="1E1860"/>
              </a:solidFill>
              <a:latin typeface="Futura LT Pro Book"/>
              <a:cs typeface="Futura LT Pro Book"/>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13450"/>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06476"/>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88344" y="1069181"/>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Futura LT Pro Book" panose="020B0502020204020303" pitchFamily="34" charset="0"/>
              </a:defRPr>
            </a:lvl1pPr>
            <a:lvl2pPr marL="800100" indent="-342900">
              <a:buFont typeface="Arial" panose="020B0604020202020204" pitchFamily="34" charset="0"/>
              <a:buChar char="•"/>
              <a:defRPr sz="2400" baseline="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80427" y="1062038"/>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Futura LT Pro Book" panose="020B0502020204020303" pitchFamily="34" charset="0"/>
              </a:defRPr>
            </a:lvl1pPr>
            <a:lvl2pPr marL="800100" indent="-342900">
              <a:buFont typeface="Arial" panose="020B0604020202020204" pitchFamily="34" charset="0"/>
              <a:buChar char="•"/>
              <a:defRPr sz="200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vl4pPr marL="1657350" indent="-285750">
              <a:buFont typeface="Arial" panose="020B0604020202020204" pitchFamily="34" charset="0"/>
              <a:buChar char="•"/>
              <a:defRPr>
                <a:latin typeface="Futura LT Pro Book" panose="020B0502020204020303" pitchFamily="34" charset="0"/>
              </a:defRPr>
            </a:lvl4pPr>
            <a:lvl5pPr marL="2114550" indent="-285750">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kern="1200" dirty="0" smtClean="0">
                <a:solidFill>
                  <a:schemeClr val="bg1"/>
                </a:solidFill>
                <a:effectLst/>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smtClean="0">
                <a:solidFill>
                  <a:srgbClr val="1E1860"/>
                </a:solidFill>
                <a:latin typeface="Futura LT Pro Book"/>
                <a:cs typeface="Futura LT Pro Book"/>
              </a:rPr>
              <a:t>www.measureevaluation.org</a:t>
            </a: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096000" y="6705600"/>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21626" y="6598626"/>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3507" y="132183"/>
            <a:ext cx="9052560" cy="816091"/>
          </a:xfrm>
          <a:prstGeom prst="rect">
            <a:avLst/>
          </a:prstGeom>
        </p:spPr>
        <p:txBody>
          <a:bodyPr/>
          <a:lstStyle>
            <a:lvl1pPr>
              <a:defRPr sz="3960"/>
            </a:lvl1pPr>
          </a:lstStyle>
          <a:p>
            <a:r>
              <a:rPr lang="en-US" dirty="0" smtClean="0"/>
              <a:t>Click to edit Master title style</a:t>
            </a:r>
            <a:endParaRPr lang="en-US" dirty="0"/>
          </a:p>
        </p:txBody>
      </p:sp>
      <p:sp>
        <p:nvSpPr>
          <p:cNvPr id="3" name="Content Placeholder 2"/>
          <p:cNvSpPr>
            <a:spLocks noGrp="1"/>
          </p:cNvSpPr>
          <p:nvPr>
            <p:ph idx="1"/>
          </p:nvPr>
        </p:nvSpPr>
        <p:spPr>
          <a:xfrm>
            <a:off x="754380" y="1468120"/>
            <a:ext cx="9052560" cy="552704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xfrm>
            <a:off x="3436620" y="7081520"/>
            <a:ext cx="3185160" cy="518160"/>
          </a:xfrm>
          <a:prstGeom prst="rect">
            <a:avLst/>
          </a:prstGeom>
          <a:ln/>
        </p:spPr>
        <p:txBody>
          <a:bodyPr/>
          <a:lstStyle>
            <a:lvl1pPr>
              <a:defRPr/>
            </a:lvl1pPr>
          </a:lstStyle>
          <a:p>
            <a:pPr>
              <a:defRPr/>
            </a:pPr>
            <a:endParaRPr lang="en-US"/>
          </a:p>
        </p:txBody>
      </p:sp>
      <p:sp>
        <p:nvSpPr>
          <p:cNvPr id="5" name="Rectangle 23"/>
          <p:cNvSpPr>
            <a:spLocks noGrp="1" noChangeArrowheads="1"/>
          </p:cNvSpPr>
          <p:nvPr>
            <p:ph type="sldNum" sz="quarter" idx="11"/>
          </p:nvPr>
        </p:nvSpPr>
        <p:spPr>
          <a:xfrm>
            <a:off x="7208520" y="7081520"/>
            <a:ext cx="2346960" cy="518160"/>
          </a:xfrm>
          <a:prstGeom prst="rect">
            <a:avLst/>
          </a:prstGeom>
          <a:ln/>
        </p:spPr>
        <p:txBody>
          <a:bodyPr/>
          <a:lstStyle>
            <a:lvl1pPr>
              <a:defRPr/>
            </a:lvl1pPr>
          </a:lstStyle>
          <a:p>
            <a:pPr>
              <a:defRPr/>
            </a:pPr>
            <a:fld id="{615F1B8D-C188-4457-94DB-BF07662E41A8}" type="slidenum">
              <a:rPr lang="en-US" altLang="en-US"/>
              <a:pPr>
                <a:defRPr/>
              </a:pPr>
              <a:t>‹#›</a:t>
            </a:fld>
            <a:endParaRPr lang="en-US" altLang="en-US"/>
          </a:p>
        </p:txBody>
      </p:sp>
    </p:spTree>
    <p:extLst>
      <p:ext uri="{BB962C8B-B14F-4D97-AF65-F5344CB8AC3E}">
        <p14:creationId xmlns:p14="http://schemas.microsoft.com/office/powerpoint/2010/main" val="12434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3" name="object 3"/>
          <p:cNvSpPr/>
          <p:nvPr/>
        </p:nvSpPr>
        <p:spPr>
          <a:xfrm>
            <a:off x="-19878"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solidFill>
                <a:srgbClr val="1E1860"/>
              </a:solidFill>
              <a:latin typeface="Futura Lt BT" panose="020B0402020204020303" pitchFamily="34" charset="0"/>
            </a:endParaRPr>
          </a:p>
        </p:txBody>
      </p:sp>
      <p:sp>
        <p:nvSpPr>
          <p:cNvPr id="5" name="object 5"/>
          <p:cNvSpPr/>
          <p:nvPr/>
        </p:nvSpPr>
        <p:spPr>
          <a:xfrm>
            <a:off x="0" y="1190824"/>
            <a:ext cx="10058400" cy="539628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object 8"/>
          <p:cNvSpPr txBox="1"/>
          <p:nvPr/>
        </p:nvSpPr>
        <p:spPr>
          <a:xfrm>
            <a:off x="1003689" y="457200"/>
            <a:ext cx="8368911" cy="3334246"/>
          </a:xfrm>
          <a:prstGeom prst="rect">
            <a:avLst/>
          </a:prstGeom>
        </p:spPr>
        <p:txBody>
          <a:bodyPr vert="horz" wrap="square" lIns="0" tIns="0" rIns="0" bIns="0" rtlCol="0">
            <a:spAutoFit/>
          </a:bodyPr>
          <a:lstStyle/>
          <a:p>
            <a:pPr marL="12700">
              <a:lnSpc>
                <a:spcPts val="6495"/>
              </a:lnSpc>
            </a:pPr>
            <a:r>
              <a:rPr lang="en-US" sz="4400" b="1" spc="-160" dirty="0" smtClean="0">
                <a:solidFill>
                  <a:srgbClr val="A29CC0"/>
                </a:solidFill>
                <a:latin typeface="Century Gothic" panose="020B0502020202020204" pitchFamily="34" charset="0"/>
                <a:cs typeface="Gill Sans MT"/>
              </a:rPr>
              <a:t>Difference-in-Differences </a:t>
            </a:r>
            <a:r>
              <a:rPr lang="en-US" sz="4400" b="1" spc="-160" dirty="0">
                <a:solidFill>
                  <a:srgbClr val="A29CC0"/>
                </a:solidFill>
                <a:latin typeface="Century Gothic" panose="020B0502020202020204" pitchFamily="34" charset="0"/>
                <a:cs typeface="Gill Sans MT"/>
              </a:rPr>
              <a:t>Models</a:t>
            </a:r>
          </a:p>
          <a:p>
            <a:pPr marL="12700">
              <a:lnSpc>
                <a:spcPts val="6495"/>
              </a:lnSpc>
            </a:pPr>
            <a:endParaRPr lang="en-US" sz="5700" b="1" spc="-100" dirty="0" smtClean="0">
              <a:solidFill>
                <a:srgbClr val="A29CC0"/>
              </a:solidFill>
              <a:latin typeface="Century Gothic" panose="020B0502020202020204" pitchFamily="34" charset="0"/>
              <a:cs typeface="Gill Sans MT"/>
            </a:endParaRPr>
          </a:p>
          <a:p>
            <a:pPr marL="12700">
              <a:lnSpc>
                <a:spcPts val="6495"/>
              </a:lnSpc>
            </a:pPr>
            <a:endParaRPr lang="en-US" sz="5700" dirty="0" smtClean="0">
              <a:solidFill>
                <a:schemeClr val="bg1"/>
              </a:solidFill>
              <a:latin typeface="Futura Lt BT" panose="020B0402020204020303" pitchFamily="34" charset="0"/>
              <a:cs typeface="Gill Sans MT"/>
            </a:endParaRPr>
          </a:p>
          <a:p>
            <a:pPr marL="12700">
              <a:lnSpc>
                <a:spcPts val="6495"/>
              </a:lnSpc>
            </a:pPr>
            <a:endParaRPr sz="57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1" name="object 9"/>
          <p:cNvSpPr txBox="1"/>
          <p:nvPr/>
        </p:nvSpPr>
        <p:spPr>
          <a:xfrm>
            <a:off x="3276600" y="2634029"/>
            <a:ext cx="5255840" cy="2616101"/>
          </a:xfrm>
          <a:prstGeom prst="rect">
            <a:avLst/>
          </a:prstGeom>
        </p:spPr>
        <p:txBody>
          <a:bodyPr wrap="square" lIns="0" tIns="0" rIns="0" bIns="0">
            <a:spAutoFit/>
          </a:bodyPr>
          <a:lstStyle/>
          <a:p>
            <a:pPr marL="11206" marR="0" lvl="0" indent="0" algn="l" defTabSz="914400" rtl="0" eaLnBrk="1" fontAlgn="auto" latinLnBrk="0" hangingPunct="1">
              <a:lnSpc>
                <a:spcPct val="100000"/>
              </a:lnSpc>
              <a:spcBef>
                <a:spcPts val="600"/>
              </a:spcBef>
              <a:spcAft>
                <a:spcPts val="600"/>
              </a:spcAft>
              <a:buClrTx/>
              <a:buSzTx/>
              <a:buFontTx/>
              <a:buNone/>
              <a:tabLst/>
              <a:defRPr/>
            </a:pPr>
            <a:r>
              <a:rPr kumimoji="0" lang="en-US" sz="2000" b="0"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Gustavo </a:t>
            </a: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Angeles</a:t>
            </a:r>
            <a:b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b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MEASURE </a:t>
            </a:r>
            <a:r>
              <a:rPr kumimoji="0" lang="en-US" sz="2000" b="0"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Evaluation</a:t>
            </a:r>
          </a:p>
          <a:p>
            <a:pPr marL="11206" marR="0" lvl="0" indent="0" algn="l" defTabSz="914400" rtl="0" eaLnBrk="1" fontAlgn="auto" latinLnBrk="0" hangingPunct="1">
              <a:lnSpc>
                <a:spcPct val="100000"/>
              </a:lnSpc>
              <a:spcBef>
                <a:spcPts val="600"/>
              </a:spcBef>
              <a:spcAft>
                <a:spcPts val="600"/>
              </a:spcAft>
              <a:buClrTx/>
              <a:buSzTx/>
              <a:buFontTx/>
              <a:buNone/>
              <a:tabLst/>
              <a:defRPr/>
            </a:pPr>
            <a:r>
              <a:rPr kumimoji="0" lang="en-US" sz="2000" b="0"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University of North Carolina at Chapel </a:t>
            </a: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Hill</a:t>
            </a:r>
            <a:endParaRPr kumimoji="0"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Times New Roman"/>
            </a:endParaRPr>
          </a:p>
          <a:p>
            <a:pPr marL="12700" marR="0" lvl="0" indent="0" algn="l" defTabSz="914400" rtl="0" eaLnBrk="0" fontAlgn="base" latinLnBrk="0" hangingPunct="0">
              <a:lnSpc>
                <a:spcPct val="100000"/>
              </a:lnSpc>
              <a:spcBef>
                <a:spcPts val="600"/>
              </a:spcBef>
              <a:spcAft>
                <a:spcPts val="600"/>
              </a:spcAft>
              <a:buClrTx/>
              <a:buSzTx/>
              <a:buFontTx/>
              <a:buNone/>
              <a:tabLst/>
              <a:defRPr/>
            </a:pPr>
            <a:r>
              <a:rPr kumimoji="0" lang="en-US" sz="2000" b="1"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Workshop on Impact Evaluation of Population, Health and Nutrition </a:t>
            </a:r>
            <a:r>
              <a:rPr kumimoji="0" lang="en-US" sz="2000" b="1"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Programs</a:t>
            </a:r>
            <a:endParaRPr kumimoji="0" lang="en-US" sz="2000" b="1"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endParaRPr>
          </a:p>
          <a:p>
            <a:pPr marL="12700" marR="0" lvl="0" indent="0" algn="l" defTabSz="914400" rtl="0" eaLnBrk="0" fontAlgn="base" latinLnBrk="0" hangingPunct="0">
              <a:lnSpc>
                <a:spcPct val="100000"/>
              </a:lnSpc>
              <a:spcBef>
                <a:spcPts val="600"/>
              </a:spcBef>
              <a:spcAft>
                <a:spcPts val="600"/>
              </a:spcAft>
              <a:buClrTx/>
              <a:buSzTx/>
              <a:buFontTx/>
              <a:buNone/>
              <a:tabLst/>
              <a:defRPr/>
            </a:pPr>
            <a:r>
              <a:rPr kumimoji="0" lang="en-US" sz="2000" b="0"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Accra, </a:t>
            </a: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Ghana</a:t>
            </a:r>
            <a:b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b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July </a:t>
            </a:r>
            <a:r>
              <a:rPr kumimoji="0" lang="en-US" sz="2000" b="0" i="0" u="none" strike="noStrike" kern="1200" cap="none" spc="0" normalizeH="0" baseline="0" noProof="0" dirty="0">
                <a:ln>
                  <a:noFill/>
                </a:ln>
                <a:solidFill>
                  <a:srgbClr val="1E185F"/>
                </a:solidFill>
                <a:effectLst/>
                <a:uLnTx/>
                <a:uFillTx/>
                <a:latin typeface="Century Gothic" panose="020B0502020202020204" pitchFamily="34" charset="0"/>
                <a:ea typeface="+mn-ea"/>
                <a:cs typeface="Futura LT Pro Book"/>
              </a:rPr>
              <a:t>18-29, </a:t>
            </a:r>
            <a:r>
              <a:rPr kumimoji="0" lang="en-US" sz="2000" b="0" i="0" u="none" strike="noStrike" kern="1200" cap="none" spc="0" normalizeH="0" baseline="0" noProof="0" dirty="0" smtClean="0">
                <a:ln>
                  <a:noFill/>
                </a:ln>
                <a:solidFill>
                  <a:srgbClr val="1E185F"/>
                </a:solidFill>
                <a:effectLst/>
                <a:uLnTx/>
                <a:uFillTx/>
                <a:latin typeface="Century Gothic" panose="020B0502020202020204" pitchFamily="34" charset="0"/>
                <a:ea typeface="+mn-ea"/>
                <a:cs typeface="Futura LT Pro Book"/>
              </a:rPr>
              <a:t>2016</a:t>
            </a:r>
            <a:endParaRPr kumimoji="0" lang="en-US"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Futura LT Pro Book"/>
            </a:endParaRPr>
          </a:p>
        </p:txBody>
      </p:sp>
      <p:grpSp>
        <p:nvGrpSpPr>
          <p:cNvPr id="12" name="Group 11"/>
          <p:cNvGrpSpPr/>
          <p:nvPr/>
        </p:nvGrpSpPr>
        <p:grpSpPr>
          <a:xfrm>
            <a:off x="6172200" y="6755018"/>
            <a:ext cx="3625728" cy="804672"/>
            <a:chOff x="6432672" y="5949280"/>
            <a:chExt cx="3625728" cy="804672"/>
          </a:xfrm>
        </p:grpSpPr>
        <p:grpSp>
          <p:nvGrpSpPr>
            <p:cNvPr id="13" name="Group 12"/>
            <p:cNvGrpSpPr/>
            <p:nvPr/>
          </p:nvGrpSpPr>
          <p:grpSpPr>
            <a:xfrm>
              <a:off x="6432672" y="5949280"/>
              <a:ext cx="2099768" cy="804672"/>
              <a:chOff x="3635896" y="5942647"/>
              <a:chExt cx="2099768" cy="804672"/>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15"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50286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7411"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12"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13"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7414" name="Text Box 6"/>
          <p:cNvSpPr txBox="1">
            <a:spLocks noChangeArrowheads="1"/>
          </p:cNvSpPr>
          <p:nvPr/>
        </p:nvSpPr>
        <p:spPr bwMode="auto">
          <a:xfrm>
            <a:off x="6091071" y="5611495"/>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7415" name="Text Box 7"/>
          <p:cNvSpPr txBox="1">
            <a:spLocks noChangeArrowheads="1"/>
          </p:cNvSpPr>
          <p:nvPr/>
        </p:nvSpPr>
        <p:spPr bwMode="auto">
          <a:xfrm>
            <a:off x="8278449" y="5611495"/>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7416" name="Text Box 8"/>
          <p:cNvSpPr txBox="1">
            <a:spLocks noChangeArrowheads="1"/>
          </p:cNvSpPr>
          <p:nvPr/>
        </p:nvSpPr>
        <p:spPr bwMode="auto">
          <a:xfrm>
            <a:off x="164531" y="1597477"/>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7417"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18"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19"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20"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21"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7422"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7423"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7424"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7425"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7426"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7427"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7428"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7429"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7430"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7431"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7432"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33"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434"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7435"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7436"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7437"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7438"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640" b="1" dirty="0">
                <a:solidFill>
                  <a:srgbClr val="A29CC0"/>
                </a:solidFill>
                <a:latin typeface="Century Gothic" panose="020B0502020202020204" pitchFamily="34" charset="0"/>
              </a:rPr>
              <a:t>Difference-in-Differences</a:t>
            </a:r>
          </a:p>
        </p:txBody>
      </p:sp>
      <p:sp>
        <p:nvSpPr>
          <p:cNvPr id="17439" name="TextBox 34"/>
          <p:cNvSpPr txBox="1">
            <a:spLocks noChangeArrowheads="1"/>
          </p:cNvSpPr>
          <p:nvPr/>
        </p:nvSpPr>
        <p:spPr bwMode="auto">
          <a:xfrm>
            <a:off x="7220745" y="2461260"/>
            <a:ext cx="744114"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7440" name="TextBox 35"/>
          <p:cNvSpPr txBox="1">
            <a:spLocks noChangeArrowheads="1"/>
          </p:cNvSpPr>
          <p:nvPr/>
        </p:nvSpPr>
        <p:spPr bwMode="auto">
          <a:xfrm>
            <a:off x="7184073" y="3921125"/>
            <a:ext cx="80663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
        <p:nvSpPr>
          <p:cNvPr id="17441"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7442" name="TextBox 35"/>
          <p:cNvSpPr txBox="1">
            <a:spLocks noChangeArrowheads="1"/>
          </p:cNvSpPr>
          <p:nvPr/>
        </p:nvSpPr>
        <p:spPr bwMode="auto">
          <a:xfrm>
            <a:off x="434817" y="5992178"/>
            <a:ext cx="92673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condition</a:t>
            </a:r>
            <a:r>
              <a:rPr lang="en-US" altLang="en-US" sz="1980" b="1" dirty="0">
                <a:latin typeface="Century Gothic" panose="020B0502020202020204" pitchFamily="34" charset="0"/>
              </a:rPr>
              <a:t>:</a:t>
            </a:r>
            <a:r>
              <a:rPr lang="en-US" altLang="en-US" sz="1980" dirty="0">
                <a:latin typeface="Century Gothic" panose="020B0502020202020204" pitchFamily="34" charset="0"/>
              </a:rPr>
              <a:t> </a:t>
            </a:r>
            <a:r>
              <a:rPr lang="en-US" altLang="en-US" sz="1980" b="1" u="sng" dirty="0">
                <a:solidFill>
                  <a:srgbClr val="000099"/>
                </a:solidFill>
                <a:latin typeface="Century Gothic" panose="020B0502020202020204" pitchFamily="34" charset="0"/>
              </a:rPr>
              <a:t>“Parallel trends assumption.”</a:t>
            </a:r>
            <a:r>
              <a:rPr lang="en-US" altLang="en-US" sz="1980" dirty="0">
                <a:latin typeface="Century Gothic" panose="020B0502020202020204" pitchFamily="34" charset="0"/>
              </a:rPr>
              <a:t> Program group would’ve had the same change as the Comparison group in absence of the program.</a:t>
            </a:r>
          </a:p>
          <a:p>
            <a:pPr eaLnBrk="1" hangingPunct="1">
              <a:spcBef>
                <a:spcPct val="0"/>
              </a:spcBef>
              <a:buClrTx/>
              <a:buSzTx/>
              <a:buFontTx/>
              <a:buNone/>
            </a:pPr>
            <a:r>
              <a:rPr lang="en-US" altLang="en-US" sz="1980" b="1" u="sng" dirty="0">
                <a:latin typeface="Century Gothic" panose="020B0502020202020204" pitchFamily="34" charset="0"/>
              </a:rPr>
              <a:t>Limitation:</a:t>
            </a:r>
            <a:r>
              <a:rPr lang="en-US" altLang="en-US" sz="1980" dirty="0">
                <a:latin typeface="Century Gothic" panose="020B0502020202020204" pitchFamily="34" charset="0"/>
              </a:rPr>
              <a:t>	- Strong assumption; true change could’ve been different</a:t>
            </a:r>
          </a:p>
          <a:p>
            <a:pPr eaLnBrk="1" hangingPunct="1">
              <a:spcBef>
                <a:spcPct val="0"/>
              </a:spcBef>
              <a:buClrTx/>
              <a:buSzTx/>
              <a:buFontTx/>
              <a:buNone/>
            </a:pPr>
            <a:r>
              <a:rPr lang="en-US" altLang="en-US" sz="1980" dirty="0">
                <a:latin typeface="Century Gothic" panose="020B0502020202020204" pitchFamily="34" charset="0"/>
              </a:rPr>
              <a:t>		- It requires “short” time interval, but it reduces magnitude 		  of impact to estimate.</a:t>
            </a:r>
          </a:p>
        </p:txBody>
      </p:sp>
      <p:sp>
        <p:nvSpPr>
          <p:cNvPr id="17443" name="Text Box 22"/>
          <p:cNvSpPr txBox="1">
            <a:spLocks noChangeArrowheads="1"/>
          </p:cNvSpPr>
          <p:nvPr/>
        </p:nvSpPr>
        <p:spPr bwMode="auto">
          <a:xfrm>
            <a:off x="8100038" y="3488732"/>
            <a:ext cx="1861503" cy="110799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650" dirty="0">
                <a:latin typeface="Century Gothic" panose="020B0502020202020204" pitchFamily="34" charset="0"/>
              </a:rPr>
              <a:t>True change;</a:t>
            </a:r>
          </a:p>
          <a:p>
            <a:pPr eaLnBrk="1" hangingPunct="1">
              <a:spcBef>
                <a:spcPct val="0"/>
              </a:spcBef>
              <a:buClrTx/>
              <a:buSzTx/>
              <a:buFontTx/>
              <a:buNone/>
            </a:pPr>
            <a:r>
              <a:rPr lang="en-US" altLang="en-US" sz="1650" dirty="0">
                <a:latin typeface="Century Gothic" panose="020B0502020202020204" pitchFamily="34" charset="0"/>
              </a:rPr>
              <a:t>diff-in-diff </a:t>
            </a:r>
          </a:p>
          <a:p>
            <a:pPr eaLnBrk="1" hangingPunct="1">
              <a:spcBef>
                <a:spcPct val="0"/>
              </a:spcBef>
              <a:buClrTx/>
              <a:buSzTx/>
              <a:buFontTx/>
              <a:buNone/>
            </a:pPr>
            <a:r>
              <a:rPr lang="en-US" altLang="en-US" sz="1650" dirty="0">
                <a:latin typeface="Century Gothic" panose="020B0502020202020204" pitchFamily="34" charset="0"/>
              </a:rPr>
              <a:t>under-estimates</a:t>
            </a:r>
          </a:p>
          <a:p>
            <a:pPr eaLnBrk="1" hangingPunct="1">
              <a:spcBef>
                <a:spcPct val="0"/>
              </a:spcBef>
              <a:buClrTx/>
              <a:buSzTx/>
              <a:buFontTx/>
              <a:buNone/>
            </a:pPr>
            <a:r>
              <a:rPr lang="en-US" altLang="en-US" sz="1650" dirty="0">
                <a:latin typeface="Century Gothic" panose="020B0502020202020204" pitchFamily="34" charset="0"/>
              </a:rPr>
              <a:t>program impact</a:t>
            </a:r>
          </a:p>
        </p:txBody>
      </p:sp>
      <p:sp>
        <p:nvSpPr>
          <p:cNvPr id="17444" name="Line 3"/>
          <p:cNvSpPr>
            <a:spLocks noChangeShapeType="1"/>
          </p:cNvSpPr>
          <p:nvPr/>
        </p:nvSpPr>
        <p:spPr bwMode="auto">
          <a:xfrm flipV="1">
            <a:off x="3998913" y="3173730"/>
            <a:ext cx="2783523" cy="331788"/>
          </a:xfrm>
          <a:prstGeom prst="line">
            <a:avLst/>
          </a:prstGeom>
          <a:noFill/>
          <a:ln w="317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cxnSp>
        <p:nvCxnSpPr>
          <p:cNvPr id="17445" name="Straight Arrow Connector 36"/>
          <p:cNvCxnSpPr>
            <a:cxnSpLocks noChangeShapeType="1"/>
          </p:cNvCxnSpPr>
          <p:nvPr/>
        </p:nvCxnSpPr>
        <p:spPr bwMode="auto">
          <a:xfrm rot="10800000">
            <a:off x="6613049" y="3252312"/>
            <a:ext cx="1583848" cy="396398"/>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7446"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Tree>
    <p:extLst>
      <p:ext uri="{BB962C8B-B14F-4D97-AF65-F5344CB8AC3E}">
        <p14:creationId xmlns:p14="http://schemas.microsoft.com/office/powerpoint/2010/main" val="225536448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8435"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36"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37"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8438" name="Text Box 6"/>
          <p:cNvSpPr txBox="1">
            <a:spLocks noChangeArrowheads="1"/>
          </p:cNvSpPr>
          <p:nvPr/>
        </p:nvSpPr>
        <p:spPr bwMode="auto">
          <a:xfrm>
            <a:off x="6096159" y="5596503"/>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8439" name="Text Box 7"/>
          <p:cNvSpPr txBox="1">
            <a:spLocks noChangeArrowheads="1"/>
          </p:cNvSpPr>
          <p:nvPr/>
        </p:nvSpPr>
        <p:spPr bwMode="auto">
          <a:xfrm>
            <a:off x="8291141" y="5597375"/>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8440" name="Text Box 8"/>
          <p:cNvSpPr txBox="1">
            <a:spLocks noChangeArrowheads="1"/>
          </p:cNvSpPr>
          <p:nvPr/>
        </p:nvSpPr>
        <p:spPr bwMode="auto">
          <a:xfrm>
            <a:off x="152307" y="1637336"/>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8441"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42"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43"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44"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45"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8446"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8447"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Arial" panose="020B0604020202020204" pitchFamily="34" charset="0"/>
              </a:rPr>
              <a:t>C</a:t>
            </a:r>
            <a:endParaRPr lang="en-US" altLang="en-US" sz="1760" dirty="0">
              <a:latin typeface="Century Gothic" panose="020B0502020202020204" pitchFamily="34" charset="0"/>
            </a:endParaRPr>
          </a:p>
        </p:txBody>
      </p:sp>
      <p:sp>
        <p:nvSpPr>
          <p:cNvPr id="18448"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8449"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8450"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8451"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8452"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8453"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8454"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8455"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8456"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457"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8458"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8459"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8460"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8461"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8462"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8463" name="TextBox 34"/>
          <p:cNvSpPr txBox="1">
            <a:spLocks noChangeArrowheads="1"/>
          </p:cNvSpPr>
          <p:nvPr/>
        </p:nvSpPr>
        <p:spPr bwMode="auto">
          <a:xfrm>
            <a:off x="7220745" y="2461260"/>
            <a:ext cx="76335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8464" name="TextBox 35"/>
          <p:cNvSpPr txBox="1">
            <a:spLocks noChangeArrowheads="1"/>
          </p:cNvSpPr>
          <p:nvPr/>
        </p:nvSpPr>
        <p:spPr bwMode="auto">
          <a:xfrm>
            <a:off x="7184073" y="3921125"/>
            <a:ext cx="825867"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
        <p:nvSpPr>
          <p:cNvPr id="18465"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8466"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18467" name="TextBox 35"/>
          <p:cNvSpPr txBox="1">
            <a:spLocks noChangeArrowheads="1"/>
          </p:cNvSpPr>
          <p:nvPr/>
        </p:nvSpPr>
        <p:spPr bwMode="auto">
          <a:xfrm>
            <a:off x="434817" y="6009640"/>
            <a:ext cx="926734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Issue</a:t>
            </a:r>
            <a:r>
              <a:rPr lang="en-US" altLang="en-US" sz="1980" b="1" dirty="0">
                <a:latin typeface="Century Gothic" panose="020B0502020202020204" pitchFamily="34" charset="0"/>
              </a:rPr>
              <a:t>:    </a:t>
            </a:r>
            <a:r>
              <a:rPr lang="en-US" altLang="en-US" sz="1980" b="1" dirty="0">
                <a:solidFill>
                  <a:srgbClr val="000099"/>
                </a:solidFill>
                <a:latin typeface="Century Gothic" panose="020B0502020202020204" pitchFamily="34" charset="0"/>
              </a:rPr>
              <a:t>Selection of Comparison Group</a:t>
            </a:r>
            <a:endParaRPr lang="en-US" altLang="en-US" sz="1980" b="1" u="sng" dirty="0">
              <a:solidFill>
                <a:srgbClr val="000099"/>
              </a:solidFill>
              <a:latin typeface="Century Gothic" panose="020B0502020202020204" pitchFamily="34" charset="0"/>
            </a:endParaRPr>
          </a:p>
          <a:p>
            <a:pPr eaLnBrk="1" hangingPunct="1">
              <a:spcBef>
                <a:spcPct val="0"/>
              </a:spcBef>
              <a:buClrTx/>
              <a:buSzTx/>
              <a:buFontTx/>
              <a:buNone/>
            </a:pPr>
            <a:r>
              <a:rPr lang="en-US" altLang="en-US" sz="1980" b="1" u="sng" dirty="0">
                <a:latin typeface="Century Gothic" panose="020B0502020202020204" pitchFamily="34" charset="0"/>
              </a:rPr>
              <a:t>Question</a:t>
            </a:r>
            <a:r>
              <a:rPr lang="en-US" altLang="en-US" sz="1980" b="1" dirty="0">
                <a:latin typeface="Century Gothic" panose="020B0502020202020204" pitchFamily="34" charset="0"/>
              </a:rPr>
              <a:t>: </a:t>
            </a:r>
            <a:r>
              <a:rPr lang="en-US" altLang="en-US" sz="1980" dirty="0">
                <a:latin typeface="Century Gothic" panose="020B0502020202020204" pitchFamily="34" charset="0"/>
              </a:rPr>
              <a:t>What is the best way to select a program and comparison group, so the two groups will behave similarly and will have the same change, in the absence of the program?</a:t>
            </a:r>
          </a:p>
        </p:txBody>
      </p:sp>
      <p:sp>
        <p:nvSpPr>
          <p:cNvPr id="36" name="Circular Arrow 35"/>
          <p:cNvSpPr/>
          <p:nvPr/>
        </p:nvSpPr>
        <p:spPr bwMode="auto">
          <a:xfrm rot="5400000">
            <a:off x="7624290" y="2823251"/>
            <a:ext cx="1173698" cy="1557002"/>
          </a:xfrm>
          <a:prstGeom prst="circular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p:spPr>
        <p:txBody>
          <a:bodyPr/>
          <a:lstStyle/>
          <a:p>
            <a:pPr eaLnBrk="1" hangingPunct="1">
              <a:defRPr/>
            </a:pPr>
            <a:endParaRPr lang="en-US" sz="1980">
              <a:cs typeface="Arial" charset="0"/>
            </a:endParaRPr>
          </a:p>
        </p:txBody>
      </p:sp>
      <p:sp>
        <p:nvSpPr>
          <p:cNvPr id="18469" name="AutoShape 14"/>
          <p:cNvSpPr>
            <a:spLocks/>
          </p:cNvSpPr>
          <p:nvPr/>
        </p:nvSpPr>
        <p:spPr bwMode="auto">
          <a:xfrm>
            <a:off x="7325519" y="2855913"/>
            <a:ext cx="167640" cy="670560"/>
          </a:xfrm>
          <a:prstGeom prst="rightBrace">
            <a:avLst>
              <a:gd name="adj1" fmla="val 33333"/>
              <a:gd name="adj2" fmla="val 48440"/>
            </a:avLst>
          </a:prstGeom>
          <a:noFill/>
          <a:ln w="2540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18470" name="Text Box 21"/>
          <p:cNvSpPr txBox="1">
            <a:spLocks noChangeArrowheads="1"/>
          </p:cNvSpPr>
          <p:nvPr/>
        </p:nvSpPr>
        <p:spPr bwMode="auto">
          <a:xfrm>
            <a:off x="7447757" y="2988627"/>
            <a:ext cx="90805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D-C</a:t>
            </a:r>
          </a:p>
        </p:txBody>
      </p:sp>
    </p:spTree>
    <p:extLst>
      <p:ext uri="{BB962C8B-B14F-4D97-AF65-F5344CB8AC3E}">
        <p14:creationId xmlns:p14="http://schemas.microsoft.com/office/powerpoint/2010/main" val="287078351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9459"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60"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9461" name="Text Box 6"/>
          <p:cNvSpPr txBox="1">
            <a:spLocks noChangeArrowheads="1"/>
          </p:cNvSpPr>
          <p:nvPr/>
        </p:nvSpPr>
        <p:spPr bwMode="auto">
          <a:xfrm>
            <a:off x="6114720" y="5623096"/>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9462" name="Text Box 7"/>
          <p:cNvSpPr txBox="1">
            <a:spLocks noChangeArrowheads="1"/>
          </p:cNvSpPr>
          <p:nvPr/>
        </p:nvSpPr>
        <p:spPr bwMode="auto">
          <a:xfrm>
            <a:off x="8296885" y="5624841"/>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9463" name="Text Box 8"/>
          <p:cNvSpPr txBox="1">
            <a:spLocks noChangeArrowheads="1"/>
          </p:cNvSpPr>
          <p:nvPr/>
        </p:nvSpPr>
        <p:spPr bwMode="auto">
          <a:xfrm>
            <a:off x="185975" y="1700767"/>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9464"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65"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66"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67"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68"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9469"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9470"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9471"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9472"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9473"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74"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75"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76"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9477"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478"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9479"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80"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81"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9482"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9483"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9484"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19485" name="Rectangle 10"/>
          <p:cNvSpPr>
            <a:spLocks noChangeArrowheads="1"/>
          </p:cNvSpPr>
          <p:nvPr/>
        </p:nvSpPr>
        <p:spPr bwMode="auto">
          <a:xfrm>
            <a:off x="185975" y="498456"/>
            <a:ext cx="9782493"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640" b="1" dirty="0">
                <a:solidFill>
                  <a:srgbClr val="A29CC0"/>
                </a:solidFill>
                <a:latin typeface="Century Gothic" panose="020B0502020202020204" pitchFamily="34" charset="0"/>
              </a:rPr>
              <a:t>Difference-in-Differences: Testing the “Parallel trends assumption”</a:t>
            </a:r>
          </a:p>
        </p:txBody>
      </p:sp>
      <p:sp>
        <p:nvSpPr>
          <p:cNvPr id="19486" name="Oval 39"/>
          <p:cNvSpPr>
            <a:spLocks noChangeArrowheads="1"/>
          </p:cNvSpPr>
          <p:nvPr/>
        </p:nvSpPr>
        <p:spPr bwMode="auto">
          <a:xfrm>
            <a:off x="1718310" y="49287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87" name="Oval 40"/>
          <p:cNvSpPr>
            <a:spLocks noChangeArrowheads="1"/>
          </p:cNvSpPr>
          <p:nvPr/>
        </p:nvSpPr>
        <p:spPr bwMode="auto">
          <a:xfrm>
            <a:off x="1725295" y="3954304"/>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9488" name="Text Box 19"/>
          <p:cNvSpPr txBox="1">
            <a:spLocks noChangeArrowheads="1"/>
          </p:cNvSpPr>
          <p:nvPr/>
        </p:nvSpPr>
        <p:spPr bwMode="auto">
          <a:xfrm>
            <a:off x="1510507" y="3701097"/>
            <a:ext cx="39639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E</a:t>
            </a:r>
          </a:p>
        </p:txBody>
      </p:sp>
      <p:sp>
        <p:nvSpPr>
          <p:cNvPr id="19489" name="Text Box 19"/>
          <p:cNvSpPr txBox="1">
            <a:spLocks noChangeArrowheads="1"/>
          </p:cNvSpPr>
          <p:nvPr/>
        </p:nvSpPr>
        <p:spPr bwMode="auto">
          <a:xfrm>
            <a:off x="1526222" y="4678997"/>
            <a:ext cx="33528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F</a:t>
            </a:r>
          </a:p>
        </p:txBody>
      </p:sp>
      <p:sp>
        <p:nvSpPr>
          <p:cNvPr id="19490" name="Line 3"/>
          <p:cNvSpPr>
            <a:spLocks noChangeShapeType="1"/>
          </p:cNvSpPr>
          <p:nvPr/>
        </p:nvSpPr>
        <p:spPr bwMode="auto">
          <a:xfrm flipV="1">
            <a:off x="1791653" y="3510757"/>
            <a:ext cx="2128679" cy="49593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91" name="Line 3"/>
          <p:cNvSpPr>
            <a:spLocks noChangeShapeType="1"/>
          </p:cNvSpPr>
          <p:nvPr/>
        </p:nvSpPr>
        <p:spPr bwMode="auto">
          <a:xfrm flipV="1">
            <a:off x="1781175" y="3856514"/>
            <a:ext cx="4982052" cy="113855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9492" name="TextBox 35"/>
          <p:cNvSpPr txBox="1">
            <a:spLocks noChangeArrowheads="1"/>
          </p:cNvSpPr>
          <p:nvPr/>
        </p:nvSpPr>
        <p:spPr bwMode="auto">
          <a:xfrm>
            <a:off x="356236" y="6173788"/>
            <a:ext cx="9267349"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One way:</a:t>
            </a:r>
            <a:r>
              <a:rPr lang="en-US" altLang="en-US" sz="1980" b="1" dirty="0">
                <a:latin typeface="Century Gothic" panose="020B0502020202020204" pitchFamily="34" charset="0"/>
              </a:rPr>
              <a:t>  You need Pre-Baseline data! </a:t>
            </a:r>
          </a:p>
        </p:txBody>
      </p:sp>
      <p:cxnSp>
        <p:nvCxnSpPr>
          <p:cNvPr id="19493" name="Straight Connector 41"/>
          <p:cNvCxnSpPr>
            <a:cxnSpLocks noChangeShapeType="1"/>
          </p:cNvCxnSpPr>
          <p:nvPr/>
        </p:nvCxnSpPr>
        <p:spPr bwMode="auto">
          <a:xfrm rot="5400000">
            <a:off x="1701720" y="5481400"/>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9494" name="Text Box 5"/>
          <p:cNvSpPr txBox="1">
            <a:spLocks noChangeArrowheads="1"/>
          </p:cNvSpPr>
          <p:nvPr/>
        </p:nvSpPr>
        <p:spPr bwMode="auto">
          <a:xfrm>
            <a:off x="1465105" y="5545138"/>
            <a:ext cx="1238091" cy="579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Pre-Baseline</a:t>
            </a:r>
          </a:p>
        </p:txBody>
      </p:sp>
    </p:spTree>
    <p:extLst>
      <p:ext uri="{BB962C8B-B14F-4D97-AF65-F5344CB8AC3E}">
        <p14:creationId xmlns:p14="http://schemas.microsoft.com/office/powerpoint/2010/main" val="1847829418"/>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20483"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484"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20485" name="Text Box 6"/>
          <p:cNvSpPr txBox="1">
            <a:spLocks noChangeArrowheads="1"/>
          </p:cNvSpPr>
          <p:nvPr/>
        </p:nvSpPr>
        <p:spPr bwMode="auto">
          <a:xfrm>
            <a:off x="6103144" y="5596431"/>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20486" name="Text Box 7"/>
          <p:cNvSpPr txBox="1">
            <a:spLocks noChangeArrowheads="1"/>
          </p:cNvSpPr>
          <p:nvPr/>
        </p:nvSpPr>
        <p:spPr bwMode="auto">
          <a:xfrm>
            <a:off x="8263034" y="5615631"/>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20487" name="Text Box 8"/>
          <p:cNvSpPr txBox="1">
            <a:spLocks noChangeArrowheads="1"/>
          </p:cNvSpPr>
          <p:nvPr/>
        </p:nvSpPr>
        <p:spPr bwMode="auto">
          <a:xfrm>
            <a:off x="123984" y="1739185"/>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20488"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489"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490"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491"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492"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C</a:t>
            </a:r>
          </a:p>
        </p:txBody>
      </p:sp>
      <p:sp>
        <p:nvSpPr>
          <p:cNvPr id="20493"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D</a:t>
            </a:r>
          </a:p>
        </p:txBody>
      </p:sp>
      <p:sp>
        <p:nvSpPr>
          <p:cNvPr id="20494"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B</a:t>
            </a:r>
          </a:p>
        </p:txBody>
      </p:sp>
      <p:sp>
        <p:nvSpPr>
          <p:cNvPr id="20495"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A</a:t>
            </a:r>
          </a:p>
        </p:txBody>
      </p:sp>
      <p:sp>
        <p:nvSpPr>
          <p:cNvPr id="20496" name="Text Box 24"/>
          <p:cNvSpPr txBox="1">
            <a:spLocks noChangeArrowheads="1"/>
          </p:cNvSpPr>
          <p:nvPr/>
        </p:nvSpPr>
        <p:spPr bwMode="auto">
          <a:xfrm rot="-1773463">
            <a:off x="4405560" y="2314597"/>
            <a:ext cx="1737976"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a:latin typeface="Arial" panose="020B0604020202020204" pitchFamily="34" charset="0"/>
              </a:rPr>
              <a:t>Program Group</a:t>
            </a:r>
          </a:p>
        </p:txBody>
      </p:sp>
      <p:sp>
        <p:nvSpPr>
          <p:cNvPr id="20497"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498"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499"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500"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0501"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502"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0503"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04"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505"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20506"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0507"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20508" name="Text Box 25"/>
          <p:cNvSpPr txBox="1">
            <a:spLocks noChangeArrowheads="1"/>
          </p:cNvSpPr>
          <p:nvPr/>
        </p:nvSpPr>
        <p:spPr bwMode="auto">
          <a:xfrm rot="-827772">
            <a:off x="4208132" y="3867014"/>
            <a:ext cx="2087431"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a:latin typeface="Arial" panose="020B0604020202020204" pitchFamily="34" charset="0"/>
              </a:rPr>
              <a:t>Comparison Group</a:t>
            </a:r>
          </a:p>
        </p:txBody>
      </p:sp>
      <p:sp>
        <p:nvSpPr>
          <p:cNvPr id="20509" name="Rectangle 10"/>
          <p:cNvSpPr>
            <a:spLocks noChangeArrowheads="1"/>
          </p:cNvSpPr>
          <p:nvPr/>
        </p:nvSpPr>
        <p:spPr bwMode="auto">
          <a:xfrm>
            <a:off x="98663" y="499079"/>
            <a:ext cx="9782493"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 Testing the “Parallel trends assumption”</a:t>
            </a:r>
          </a:p>
        </p:txBody>
      </p:sp>
      <p:sp>
        <p:nvSpPr>
          <p:cNvPr id="20510" name="Oval 39"/>
          <p:cNvSpPr>
            <a:spLocks noChangeArrowheads="1"/>
          </p:cNvSpPr>
          <p:nvPr/>
        </p:nvSpPr>
        <p:spPr bwMode="auto">
          <a:xfrm>
            <a:off x="1718310" y="49287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511" name="Oval 40"/>
          <p:cNvSpPr>
            <a:spLocks noChangeArrowheads="1"/>
          </p:cNvSpPr>
          <p:nvPr/>
        </p:nvSpPr>
        <p:spPr bwMode="auto">
          <a:xfrm>
            <a:off x="1725295" y="3954304"/>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0512" name="Text Box 19"/>
          <p:cNvSpPr txBox="1">
            <a:spLocks noChangeArrowheads="1"/>
          </p:cNvSpPr>
          <p:nvPr/>
        </p:nvSpPr>
        <p:spPr bwMode="auto">
          <a:xfrm>
            <a:off x="1510507" y="3701097"/>
            <a:ext cx="39639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E</a:t>
            </a:r>
          </a:p>
        </p:txBody>
      </p:sp>
      <p:sp>
        <p:nvSpPr>
          <p:cNvPr id="20513" name="Text Box 19"/>
          <p:cNvSpPr txBox="1">
            <a:spLocks noChangeArrowheads="1"/>
          </p:cNvSpPr>
          <p:nvPr/>
        </p:nvSpPr>
        <p:spPr bwMode="auto">
          <a:xfrm>
            <a:off x="1526222" y="4678997"/>
            <a:ext cx="33528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F</a:t>
            </a:r>
          </a:p>
        </p:txBody>
      </p:sp>
      <p:sp>
        <p:nvSpPr>
          <p:cNvPr id="20514" name="Line 3"/>
          <p:cNvSpPr>
            <a:spLocks noChangeShapeType="1"/>
          </p:cNvSpPr>
          <p:nvPr/>
        </p:nvSpPr>
        <p:spPr bwMode="auto">
          <a:xfrm flipV="1">
            <a:off x="1791653" y="3510757"/>
            <a:ext cx="2128679" cy="49593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15" name="Line 3"/>
          <p:cNvSpPr>
            <a:spLocks noChangeShapeType="1"/>
          </p:cNvSpPr>
          <p:nvPr/>
        </p:nvSpPr>
        <p:spPr bwMode="auto">
          <a:xfrm flipV="1">
            <a:off x="1781175" y="3856514"/>
            <a:ext cx="4982052" cy="113855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16" name="TextBox 35"/>
          <p:cNvSpPr txBox="1">
            <a:spLocks noChangeArrowheads="1"/>
          </p:cNvSpPr>
          <p:nvPr/>
        </p:nvSpPr>
        <p:spPr bwMode="auto">
          <a:xfrm>
            <a:off x="356236" y="6173788"/>
            <a:ext cx="9267349"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One way:</a:t>
            </a:r>
            <a:r>
              <a:rPr lang="en-US" altLang="en-US" sz="1980" b="1" dirty="0">
                <a:latin typeface="Century Gothic" panose="020B0502020202020204" pitchFamily="34" charset="0"/>
              </a:rPr>
              <a:t>  You need Pre-Baseline data! </a:t>
            </a:r>
          </a:p>
          <a:p>
            <a:pPr eaLnBrk="1" hangingPunct="1">
              <a:spcBef>
                <a:spcPct val="0"/>
              </a:spcBef>
              <a:buClrTx/>
              <a:buSzTx/>
              <a:buFontTx/>
              <a:buNone/>
            </a:pPr>
            <a:r>
              <a:rPr lang="en-US" altLang="en-US" sz="1980" dirty="0">
                <a:latin typeface="Century Gothic" panose="020B0502020202020204" pitchFamily="34" charset="0"/>
              </a:rPr>
              <a:t>    In this example, “Parallel trends assumption” holds if:  (A-E)=(C-F)</a:t>
            </a:r>
          </a:p>
          <a:p>
            <a:pPr eaLnBrk="1" hangingPunct="1">
              <a:spcBef>
                <a:spcPct val="0"/>
              </a:spcBef>
              <a:buClrTx/>
              <a:buSzTx/>
              <a:buFontTx/>
              <a:buNone/>
            </a:pPr>
            <a:r>
              <a:rPr lang="en-US" altLang="en-US" sz="1980" b="1" u="sng" dirty="0">
                <a:latin typeface="Century Gothic" panose="020B0502020202020204" pitchFamily="34" charset="0"/>
              </a:rPr>
              <a:t>Problems:</a:t>
            </a:r>
            <a:r>
              <a:rPr lang="en-US" altLang="en-US" sz="1980" dirty="0">
                <a:latin typeface="Century Gothic" panose="020B0502020202020204" pitchFamily="34" charset="0"/>
              </a:rPr>
              <a:t> 	- Pre-baseline data rarely available</a:t>
            </a:r>
          </a:p>
          <a:p>
            <a:pPr eaLnBrk="1" hangingPunct="1">
              <a:spcBef>
                <a:spcPct val="0"/>
              </a:spcBef>
              <a:buClrTx/>
              <a:buSzTx/>
              <a:buFontTx/>
              <a:buNone/>
            </a:pPr>
            <a:r>
              <a:rPr lang="en-US" altLang="en-US" sz="1980" dirty="0">
                <a:latin typeface="Century Gothic" panose="020B0502020202020204" pitchFamily="34" charset="0"/>
              </a:rPr>
              <a:t>		- Past behavior is only an indication of future behavior.</a:t>
            </a:r>
          </a:p>
        </p:txBody>
      </p:sp>
      <p:cxnSp>
        <p:nvCxnSpPr>
          <p:cNvPr id="20517" name="Straight Connector 41"/>
          <p:cNvCxnSpPr>
            <a:cxnSpLocks noChangeShapeType="1"/>
          </p:cNvCxnSpPr>
          <p:nvPr/>
        </p:nvCxnSpPr>
        <p:spPr bwMode="auto">
          <a:xfrm rot="5400000">
            <a:off x="1701720" y="5481400"/>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0518" name="Text Box 5"/>
          <p:cNvSpPr txBox="1">
            <a:spLocks noChangeArrowheads="1"/>
          </p:cNvSpPr>
          <p:nvPr/>
        </p:nvSpPr>
        <p:spPr bwMode="auto">
          <a:xfrm>
            <a:off x="1465105" y="5545138"/>
            <a:ext cx="1238091" cy="579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Pre-Baseline</a:t>
            </a:r>
          </a:p>
        </p:txBody>
      </p:sp>
      <p:sp>
        <p:nvSpPr>
          <p:cNvPr id="20519" name="Line 12"/>
          <p:cNvSpPr>
            <a:spLocks noChangeShapeType="1"/>
          </p:cNvSpPr>
          <p:nvPr/>
        </p:nvSpPr>
        <p:spPr bwMode="auto">
          <a:xfrm>
            <a:off x="1781175" y="4034632"/>
            <a:ext cx="2139157" cy="10478"/>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20" name="Line 12"/>
          <p:cNvSpPr>
            <a:spLocks noChangeShapeType="1"/>
          </p:cNvSpPr>
          <p:nvPr/>
        </p:nvSpPr>
        <p:spPr bwMode="auto">
          <a:xfrm>
            <a:off x="1798637" y="5002055"/>
            <a:ext cx="2139157" cy="10478"/>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21" name="Line 13"/>
          <p:cNvSpPr>
            <a:spLocks noChangeShapeType="1"/>
          </p:cNvSpPr>
          <p:nvPr/>
        </p:nvSpPr>
        <p:spPr bwMode="auto">
          <a:xfrm flipH="1" flipV="1">
            <a:off x="3920332" y="4520090"/>
            <a:ext cx="10478" cy="49244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22" name="Line 13"/>
          <p:cNvSpPr>
            <a:spLocks noChangeShapeType="1"/>
          </p:cNvSpPr>
          <p:nvPr/>
        </p:nvSpPr>
        <p:spPr bwMode="auto">
          <a:xfrm flipH="1" flipV="1">
            <a:off x="3920332" y="3570130"/>
            <a:ext cx="19208" cy="49244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0523" name="AutoShape 14"/>
          <p:cNvSpPr>
            <a:spLocks/>
          </p:cNvSpPr>
          <p:nvPr/>
        </p:nvSpPr>
        <p:spPr bwMode="auto">
          <a:xfrm>
            <a:off x="4079241" y="3531712"/>
            <a:ext cx="158909" cy="513398"/>
          </a:xfrm>
          <a:prstGeom prst="rightBrace">
            <a:avLst>
              <a:gd name="adj1" fmla="val 33669"/>
              <a:gd name="adj2" fmla="val 48440"/>
            </a:avLst>
          </a:prstGeom>
          <a:noFill/>
          <a:ln w="190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20524" name="Text Box 21"/>
          <p:cNvSpPr txBox="1">
            <a:spLocks noChangeArrowheads="1"/>
          </p:cNvSpPr>
          <p:nvPr/>
        </p:nvSpPr>
        <p:spPr bwMode="auto">
          <a:xfrm>
            <a:off x="4192747" y="3664427"/>
            <a:ext cx="90805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A-E</a:t>
            </a:r>
          </a:p>
        </p:txBody>
      </p:sp>
      <p:sp>
        <p:nvSpPr>
          <p:cNvPr id="20525" name="AutoShape 14"/>
          <p:cNvSpPr>
            <a:spLocks/>
          </p:cNvSpPr>
          <p:nvPr/>
        </p:nvSpPr>
        <p:spPr bwMode="auto">
          <a:xfrm>
            <a:off x="4079241" y="4518342"/>
            <a:ext cx="158909" cy="511652"/>
          </a:xfrm>
          <a:prstGeom prst="rightBrace">
            <a:avLst>
              <a:gd name="adj1" fmla="val 33554"/>
              <a:gd name="adj2" fmla="val 48440"/>
            </a:avLst>
          </a:prstGeom>
          <a:noFill/>
          <a:ln w="190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20526" name="Text Box 21"/>
          <p:cNvSpPr txBox="1">
            <a:spLocks noChangeArrowheads="1"/>
          </p:cNvSpPr>
          <p:nvPr/>
        </p:nvSpPr>
        <p:spPr bwMode="auto">
          <a:xfrm>
            <a:off x="4192747" y="4651057"/>
            <a:ext cx="90805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C-F</a:t>
            </a:r>
          </a:p>
        </p:txBody>
      </p:sp>
    </p:spTree>
    <p:extLst>
      <p:ext uri="{BB962C8B-B14F-4D97-AF65-F5344CB8AC3E}">
        <p14:creationId xmlns:p14="http://schemas.microsoft.com/office/powerpoint/2010/main" val="3165790438"/>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21507"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08"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21509" name="Text Box 6"/>
          <p:cNvSpPr txBox="1">
            <a:spLocks noChangeArrowheads="1"/>
          </p:cNvSpPr>
          <p:nvPr/>
        </p:nvSpPr>
        <p:spPr bwMode="auto">
          <a:xfrm>
            <a:off x="6118860" y="5598398"/>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21510" name="Text Box 7"/>
          <p:cNvSpPr txBox="1">
            <a:spLocks noChangeArrowheads="1"/>
          </p:cNvSpPr>
          <p:nvPr/>
        </p:nvSpPr>
        <p:spPr bwMode="auto">
          <a:xfrm>
            <a:off x="8294465" y="5597940"/>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21511" name="Text Box 8"/>
          <p:cNvSpPr txBox="1">
            <a:spLocks noChangeArrowheads="1"/>
          </p:cNvSpPr>
          <p:nvPr/>
        </p:nvSpPr>
        <p:spPr bwMode="auto">
          <a:xfrm>
            <a:off x="143529" y="1674880"/>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21512"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13"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14"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15"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16" name="Text Box 16"/>
          <p:cNvSpPr txBox="1">
            <a:spLocks noChangeArrowheads="1"/>
          </p:cNvSpPr>
          <p:nvPr/>
        </p:nvSpPr>
        <p:spPr bwMode="auto">
          <a:xfrm>
            <a:off x="3653155" y="4202272"/>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21517"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21518"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21519" name="Text Box 19"/>
          <p:cNvSpPr txBox="1">
            <a:spLocks noChangeArrowheads="1"/>
          </p:cNvSpPr>
          <p:nvPr/>
        </p:nvSpPr>
        <p:spPr bwMode="auto">
          <a:xfrm>
            <a:off x="3663633" y="3144044"/>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21520"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21521"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22"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23"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24"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1525"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526"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1527"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28"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29"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21530"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1531"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21532"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cxnSp>
        <p:nvCxnSpPr>
          <p:cNvPr id="21533" name="Straight Connector 41"/>
          <p:cNvCxnSpPr>
            <a:cxnSpLocks noChangeShapeType="1"/>
          </p:cNvCxnSpPr>
          <p:nvPr/>
        </p:nvCxnSpPr>
        <p:spPr bwMode="auto">
          <a:xfrm rot="5400000">
            <a:off x="1701720" y="5481400"/>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1534" name="Text Box 5"/>
          <p:cNvSpPr txBox="1">
            <a:spLocks noChangeArrowheads="1"/>
          </p:cNvSpPr>
          <p:nvPr/>
        </p:nvSpPr>
        <p:spPr bwMode="auto">
          <a:xfrm>
            <a:off x="1465105" y="5545138"/>
            <a:ext cx="1238091" cy="579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Pre-Baseline</a:t>
            </a:r>
          </a:p>
        </p:txBody>
      </p:sp>
      <p:sp>
        <p:nvSpPr>
          <p:cNvPr id="21535" name="Rectangle 10"/>
          <p:cNvSpPr>
            <a:spLocks noChangeArrowheads="1"/>
          </p:cNvSpPr>
          <p:nvPr/>
        </p:nvSpPr>
        <p:spPr bwMode="auto">
          <a:xfrm>
            <a:off x="672307" y="559594"/>
            <a:ext cx="9031605"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 Not good if different true changes</a:t>
            </a:r>
          </a:p>
        </p:txBody>
      </p:sp>
      <p:sp>
        <p:nvSpPr>
          <p:cNvPr id="21536" name="Oval 39"/>
          <p:cNvSpPr>
            <a:spLocks noChangeArrowheads="1"/>
          </p:cNvSpPr>
          <p:nvPr/>
        </p:nvSpPr>
        <p:spPr bwMode="auto">
          <a:xfrm>
            <a:off x="1718310" y="49287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37" name="Oval 40"/>
          <p:cNvSpPr>
            <a:spLocks noChangeArrowheads="1"/>
          </p:cNvSpPr>
          <p:nvPr/>
        </p:nvSpPr>
        <p:spPr bwMode="auto">
          <a:xfrm>
            <a:off x="1725295" y="365744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1538" name="Text Box 19"/>
          <p:cNvSpPr txBox="1">
            <a:spLocks noChangeArrowheads="1"/>
          </p:cNvSpPr>
          <p:nvPr/>
        </p:nvSpPr>
        <p:spPr bwMode="auto">
          <a:xfrm>
            <a:off x="1543685" y="3411220"/>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E</a:t>
            </a:r>
          </a:p>
        </p:txBody>
      </p:sp>
      <p:sp>
        <p:nvSpPr>
          <p:cNvPr id="21539" name="Text Box 19"/>
          <p:cNvSpPr txBox="1">
            <a:spLocks noChangeArrowheads="1"/>
          </p:cNvSpPr>
          <p:nvPr/>
        </p:nvSpPr>
        <p:spPr bwMode="auto">
          <a:xfrm>
            <a:off x="1526222" y="4678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F</a:t>
            </a:r>
          </a:p>
        </p:txBody>
      </p:sp>
      <p:sp>
        <p:nvSpPr>
          <p:cNvPr id="21540" name="Line 3"/>
          <p:cNvSpPr>
            <a:spLocks noChangeShapeType="1"/>
          </p:cNvSpPr>
          <p:nvPr/>
        </p:nvSpPr>
        <p:spPr bwMode="auto">
          <a:xfrm flipV="1">
            <a:off x="1781175" y="3856514"/>
            <a:ext cx="4982052" cy="113855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41" name="Line 3"/>
          <p:cNvSpPr>
            <a:spLocks noChangeShapeType="1"/>
          </p:cNvSpPr>
          <p:nvPr/>
        </p:nvSpPr>
        <p:spPr bwMode="auto">
          <a:xfrm flipV="1">
            <a:off x="1781175" y="3489802"/>
            <a:ext cx="2139157" cy="2374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42" name="Line 3"/>
          <p:cNvSpPr>
            <a:spLocks noChangeShapeType="1"/>
          </p:cNvSpPr>
          <p:nvPr/>
        </p:nvSpPr>
        <p:spPr bwMode="auto">
          <a:xfrm flipV="1">
            <a:off x="3998913" y="3173730"/>
            <a:ext cx="2783523" cy="331788"/>
          </a:xfrm>
          <a:prstGeom prst="line">
            <a:avLst/>
          </a:prstGeom>
          <a:noFill/>
          <a:ln w="317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1543" name="Oval 26"/>
          <p:cNvSpPr>
            <a:spLocks noChangeArrowheads="1"/>
          </p:cNvSpPr>
          <p:nvPr/>
        </p:nvSpPr>
        <p:spPr bwMode="auto">
          <a:xfrm>
            <a:off x="6716078" y="311785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1544" name="Straight Arrow Connector 47"/>
          <p:cNvCxnSpPr>
            <a:cxnSpLocks noChangeShapeType="1"/>
          </p:cNvCxnSpPr>
          <p:nvPr/>
        </p:nvCxnSpPr>
        <p:spPr bwMode="auto">
          <a:xfrm rot="10800000">
            <a:off x="6572885" y="3252312"/>
            <a:ext cx="1466850" cy="555308"/>
          </a:xfrm>
          <a:prstGeom prst="straightConnector1">
            <a:avLst/>
          </a:prstGeom>
          <a:noFill/>
          <a:ln w="22225" algn="ctr">
            <a:solidFill>
              <a:srgbClr val="000099"/>
            </a:solidFill>
            <a:round/>
            <a:headEnd/>
            <a:tailEnd type="arrow" w="med" len="med"/>
          </a:ln>
          <a:extLst>
            <a:ext uri="{909E8E84-426E-40DD-AFC4-6F175D3DCCD1}">
              <a14:hiddenFill xmlns:a14="http://schemas.microsoft.com/office/drawing/2010/main">
                <a:noFill/>
              </a14:hiddenFill>
            </a:ext>
          </a:extLst>
        </p:spPr>
      </p:cxnSp>
      <p:sp>
        <p:nvSpPr>
          <p:cNvPr id="21545" name="Text Box 20"/>
          <p:cNvSpPr txBox="1">
            <a:spLocks noChangeArrowheads="1"/>
          </p:cNvSpPr>
          <p:nvPr/>
        </p:nvSpPr>
        <p:spPr bwMode="auto">
          <a:xfrm>
            <a:off x="7959407" y="3619024"/>
            <a:ext cx="1664177"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True change</a:t>
            </a:r>
          </a:p>
        </p:txBody>
      </p:sp>
      <p:sp>
        <p:nvSpPr>
          <p:cNvPr id="21546" name="TextBox 35"/>
          <p:cNvSpPr txBox="1">
            <a:spLocks noChangeArrowheads="1"/>
          </p:cNvSpPr>
          <p:nvPr/>
        </p:nvSpPr>
        <p:spPr bwMode="auto">
          <a:xfrm>
            <a:off x="356236" y="6259355"/>
            <a:ext cx="9267349"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dirty="0">
                <a:latin typeface="Century Gothic" panose="020B0502020202020204" pitchFamily="34" charset="0"/>
              </a:rPr>
              <a:t>In this case Diff-in-diff provides and incorrect estimate of program impact. It underestimates program impact.</a:t>
            </a:r>
          </a:p>
        </p:txBody>
      </p:sp>
    </p:spTree>
    <p:extLst>
      <p:ext uri="{BB962C8B-B14F-4D97-AF65-F5344CB8AC3E}">
        <p14:creationId xmlns:p14="http://schemas.microsoft.com/office/powerpoint/2010/main" val="582595596"/>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22531"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32"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22533" name="Text Box 6"/>
          <p:cNvSpPr txBox="1">
            <a:spLocks noChangeArrowheads="1"/>
          </p:cNvSpPr>
          <p:nvPr/>
        </p:nvSpPr>
        <p:spPr bwMode="auto">
          <a:xfrm>
            <a:off x="6103144" y="5614989"/>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22534" name="Text Box 7"/>
          <p:cNvSpPr txBox="1">
            <a:spLocks noChangeArrowheads="1"/>
          </p:cNvSpPr>
          <p:nvPr/>
        </p:nvSpPr>
        <p:spPr bwMode="auto">
          <a:xfrm>
            <a:off x="8263034" y="5611495"/>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22535" name="Text Box 8"/>
          <p:cNvSpPr txBox="1">
            <a:spLocks noChangeArrowheads="1"/>
          </p:cNvSpPr>
          <p:nvPr/>
        </p:nvSpPr>
        <p:spPr bwMode="auto">
          <a:xfrm>
            <a:off x="186849" y="1685126"/>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22536"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37"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38"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39"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40" name="Text Box 16"/>
          <p:cNvSpPr txBox="1">
            <a:spLocks noChangeArrowheads="1"/>
          </p:cNvSpPr>
          <p:nvPr/>
        </p:nvSpPr>
        <p:spPr bwMode="auto">
          <a:xfrm>
            <a:off x="3653155" y="4202272"/>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22541"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22542"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22543" name="Text Box 19"/>
          <p:cNvSpPr txBox="1">
            <a:spLocks noChangeArrowheads="1"/>
          </p:cNvSpPr>
          <p:nvPr/>
        </p:nvSpPr>
        <p:spPr bwMode="auto">
          <a:xfrm>
            <a:off x="3663633" y="3144044"/>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22544"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22545"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46"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47"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48"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2549"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550"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2551"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52"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53"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22554"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2555"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22556"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cxnSp>
        <p:nvCxnSpPr>
          <p:cNvPr id="22557" name="Straight Connector 41"/>
          <p:cNvCxnSpPr>
            <a:cxnSpLocks noChangeShapeType="1"/>
          </p:cNvCxnSpPr>
          <p:nvPr/>
        </p:nvCxnSpPr>
        <p:spPr bwMode="auto">
          <a:xfrm rot="5400000">
            <a:off x="1701720" y="5481400"/>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2558" name="Text Box 5"/>
          <p:cNvSpPr txBox="1">
            <a:spLocks noChangeArrowheads="1"/>
          </p:cNvSpPr>
          <p:nvPr/>
        </p:nvSpPr>
        <p:spPr bwMode="auto">
          <a:xfrm>
            <a:off x="1465105" y="5545138"/>
            <a:ext cx="1238091" cy="579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Pre-Baseline</a:t>
            </a:r>
          </a:p>
        </p:txBody>
      </p:sp>
      <p:sp>
        <p:nvSpPr>
          <p:cNvPr id="22559" name="Rectangle 10"/>
          <p:cNvSpPr>
            <a:spLocks noChangeArrowheads="1"/>
          </p:cNvSpPr>
          <p:nvPr/>
        </p:nvSpPr>
        <p:spPr bwMode="auto">
          <a:xfrm>
            <a:off x="356237" y="400685"/>
            <a:ext cx="9347676"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 Not good if different trends</a:t>
            </a:r>
          </a:p>
        </p:txBody>
      </p:sp>
      <p:sp>
        <p:nvSpPr>
          <p:cNvPr id="22560" name="Oval 39"/>
          <p:cNvSpPr>
            <a:spLocks noChangeArrowheads="1"/>
          </p:cNvSpPr>
          <p:nvPr/>
        </p:nvSpPr>
        <p:spPr bwMode="auto">
          <a:xfrm>
            <a:off x="1718310" y="49287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61" name="Oval 40"/>
          <p:cNvSpPr>
            <a:spLocks noChangeArrowheads="1"/>
          </p:cNvSpPr>
          <p:nvPr/>
        </p:nvSpPr>
        <p:spPr bwMode="auto">
          <a:xfrm>
            <a:off x="1725295" y="365744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2562" name="Text Box 19"/>
          <p:cNvSpPr txBox="1">
            <a:spLocks noChangeArrowheads="1"/>
          </p:cNvSpPr>
          <p:nvPr/>
        </p:nvSpPr>
        <p:spPr bwMode="auto">
          <a:xfrm>
            <a:off x="1543685" y="3411220"/>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E</a:t>
            </a:r>
          </a:p>
        </p:txBody>
      </p:sp>
      <p:sp>
        <p:nvSpPr>
          <p:cNvPr id="22563" name="Text Box 19"/>
          <p:cNvSpPr txBox="1">
            <a:spLocks noChangeArrowheads="1"/>
          </p:cNvSpPr>
          <p:nvPr/>
        </p:nvSpPr>
        <p:spPr bwMode="auto">
          <a:xfrm>
            <a:off x="1526222" y="4678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F</a:t>
            </a:r>
          </a:p>
        </p:txBody>
      </p:sp>
      <p:sp>
        <p:nvSpPr>
          <p:cNvPr id="22564" name="Line 3"/>
          <p:cNvSpPr>
            <a:spLocks noChangeShapeType="1"/>
          </p:cNvSpPr>
          <p:nvPr/>
        </p:nvSpPr>
        <p:spPr bwMode="auto">
          <a:xfrm flipV="1">
            <a:off x="1781175" y="3856514"/>
            <a:ext cx="4982052" cy="113855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65" name="Line 3"/>
          <p:cNvSpPr>
            <a:spLocks noChangeShapeType="1"/>
          </p:cNvSpPr>
          <p:nvPr/>
        </p:nvSpPr>
        <p:spPr bwMode="auto">
          <a:xfrm flipV="1">
            <a:off x="1781175" y="3489802"/>
            <a:ext cx="2139157" cy="2374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66" name="Line 3"/>
          <p:cNvSpPr>
            <a:spLocks noChangeShapeType="1"/>
          </p:cNvSpPr>
          <p:nvPr/>
        </p:nvSpPr>
        <p:spPr bwMode="auto">
          <a:xfrm flipV="1">
            <a:off x="3998913" y="3173730"/>
            <a:ext cx="2783523" cy="331788"/>
          </a:xfrm>
          <a:prstGeom prst="line">
            <a:avLst/>
          </a:prstGeom>
          <a:noFill/>
          <a:ln w="317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2567" name="Oval 26"/>
          <p:cNvSpPr>
            <a:spLocks noChangeArrowheads="1"/>
          </p:cNvSpPr>
          <p:nvPr/>
        </p:nvSpPr>
        <p:spPr bwMode="auto">
          <a:xfrm>
            <a:off x="6716078" y="311785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2568" name="Straight Arrow Connector 47"/>
          <p:cNvCxnSpPr>
            <a:cxnSpLocks noChangeShapeType="1"/>
          </p:cNvCxnSpPr>
          <p:nvPr/>
        </p:nvCxnSpPr>
        <p:spPr bwMode="auto">
          <a:xfrm rot="10800000">
            <a:off x="6572885" y="3252312"/>
            <a:ext cx="1466850" cy="555308"/>
          </a:xfrm>
          <a:prstGeom prst="straightConnector1">
            <a:avLst/>
          </a:prstGeom>
          <a:noFill/>
          <a:ln w="22225" algn="ctr">
            <a:solidFill>
              <a:srgbClr val="000099"/>
            </a:solidFill>
            <a:round/>
            <a:headEnd/>
            <a:tailEnd type="arrow" w="med" len="med"/>
          </a:ln>
          <a:extLst>
            <a:ext uri="{909E8E84-426E-40DD-AFC4-6F175D3DCCD1}">
              <a14:hiddenFill xmlns:a14="http://schemas.microsoft.com/office/drawing/2010/main">
                <a:noFill/>
              </a14:hiddenFill>
            </a:ext>
          </a:extLst>
        </p:spPr>
      </p:cxnSp>
      <p:sp>
        <p:nvSpPr>
          <p:cNvPr id="22569" name="Text Box 20"/>
          <p:cNvSpPr txBox="1">
            <a:spLocks noChangeArrowheads="1"/>
          </p:cNvSpPr>
          <p:nvPr/>
        </p:nvSpPr>
        <p:spPr bwMode="auto">
          <a:xfrm>
            <a:off x="7959408" y="3619024"/>
            <a:ext cx="1480820" cy="579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True change</a:t>
            </a:r>
          </a:p>
        </p:txBody>
      </p:sp>
      <p:sp>
        <p:nvSpPr>
          <p:cNvPr id="22570" name="TextBox 35"/>
          <p:cNvSpPr txBox="1">
            <a:spLocks noChangeArrowheads="1"/>
          </p:cNvSpPr>
          <p:nvPr/>
        </p:nvSpPr>
        <p:spPr bwMode="auto">
          <a:xfrm>
            <a:off x="356236" y="6259355"/>
            <a:ext cx="9267349"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dirty="0">
                <a:latin typeface="Century Gothic" panose="020B0502020202020204" pitchFamily="34" charset="0"/>
              </a:rPr>
              <a:t>In this case Diff-in-diff provides and incorrect estimate of program impact. It underestimates program impact.</a:t>
            </a:r>
          </a:p>
        </p:txBody>
      </p:sp>
      <p:sp>
        <p:nvSpPr>
          <p:cNvPr id="22571" name="AutoShape 15"/>
          <p:cNvSpPr>
            <a:spLocks/>
          </p:cNvSpPr>
          <p:nvPr/>
        </p:nvSpPr>
        <p:spPr bwMode="auto">
          <a:xfrm>
            <a:off x="7182327" y="1928655"/>
            <a:ext cx="223520" cy="1245076"/>
          </a:xfrm>
          <a:prstGeom prst="rightBrace">
            <a:avLst>
              <a:gd name="adj1" fmla="val 78990"/>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22572" name="Straight Arrow Connector 47"/>
          <p:cNvCxnSpPr>
            <a:cxnSpLocks noChangeShapeType="1"/>
          </p:cNvCxnSpPr>
          <p:nvPr/>
        </p:nvCxnSpPr>
        <p:spPr bwMode="auto">
          <a:xfrm rot="10800000">
            <a:off x="7405847" y="2618423"/>
            <a:ext cx="595471" cy="382429"/>
          </a:xfrm>
          <a:prstGeom prst="straightConnector1">
            <a:avLst/>
          </a:prstGeom>
          <a:noFill/>
          <a:ln w="22225" algn="ctr">
            <a:solidFill>
              <a:srgbClr val="000099"/>
            </a:solidFill>
            <a:round/>
            <a:headEnd/>
            <a:tailEnd type="arrow" w="med" len="med"/>
          </a:ln>
          <a:extLst>
            <a:ext uri="{909E8E84-426E-40DD-AFC4-6F175D3DCCD1}">
              <a14:hiddenFill xmlns:a14="http://schemas.microsoft.com/office/drawing/2010/main">
                <a:noFill/>
              </a14:hiddenFill>
            </a:ext>
          </a:extLst>
        </p:spPr>
      </p:cxnSp>
      <p:sp>
        <p:nvSpPr>
          <p:cNvPr id="22573" name="Text Box 20"/>
          <p:cNvSpPr txBox="1">
            <a:spLocks noChangeArrowheads="1"/>
          </p:cNvSpPr>
          <p:nvPr/>
        </p:nvSpPr>
        <p:spPr bwMode="auto">
          <a:xfrm>
            <a:off x="8001317" y="2845436"/>
            <a:ext cx="1084422" cy="6408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980" dirty="0">
                <a:latin typeface="Century Gothic" panose="020B0502020202020204" pitchFamily="34" charset="0"/>
              </a:rPr>
              <a:t>True Impact</a:t>
            </a:r>
          </a:p>
        </p:txBody>
      </p:sp>
    </p:spTree>
    <p:extLst>
      <p:ext uri="{BB962C8B-B14F-4D97-AF65-F5344CB8AC3E}">
        <p14:creationId xmlns:p14="http://schemas.microsoft.com/office/powerpoint/2010/main" val="3864700183"/>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23555" name="Line 3"/>
          <p:cNvSpPr>
            <a:spLocks noChangeShapeType="1"/>
          </p:cNvSpPr>
          <p:nvPr/>
        </p:nvSpPr>
        <p:spPr bwMode="auto">
          <a:xfrm flipV="1">
            <a:off x="2109471" y="4202272"/>
            <a:ext cx="2841149" cy="541338"/>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56" name="Line 4"/>
          <p:cNvSpPr>
            <a:spLocks noChangeShapeType="1"/>
          </p:cNvSpPr>
          <p:nvPr/>
        </p:nvSpPr>
        <p:spPr bwMode="auto">
          <a:xfrm flipH="1" flipV="1">
            <a:off x="4950620" y="2461260"/>
            <a:ext cx="17463" cy="124682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57" name="Text Box 5"/>
          <p:cNvSpPr txBox="1">
            <a:spLocks noChangeArrowheads="1"/>
          </p:cNvSpPr>
          <p:nvPr/>
        </p:nvSpPr>
        <p:spPr bwMode="auto">
          <a:xfrm>
            <a:off x="1543685" y="5581809"/>
            <a:ext cx="1238092"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23558" name="Text Box 6"/>
          <p:cNvSpPr txBox="1">
            <a:spLocks noChangeArrowheads="1"/>
          </p:cNvSpPr>
          <p:nvPr/>
        </p:nvSpPr>
        <p:spPr bwMode="auto">
          <a:xfrm>
            <a:off x="4281805" y="5539899"/>
            <a:ext cx="1468597"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 1</a:t>
            </a:r>
          </a:p>
        </p:txBody>
      </p:sp>
      <p:sp>
        <p:nvSpPr>
          <p:cNvPr id="23559" name="Text Box 7"/>
          <p:cNvSpPr txBox="1">
            <a:spLocks noChangeArrowheads="1"/>
          </p:cNvSpPr>
          <p:nvPr/>
        </p:nvSpPr>
        <p:spPr bwMode="auto">
          <a:xfrm>
            <a:off x="8274383" y="5539440"/>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23560" name="Text Box 8"/>
          <p:cNvSpPr txBox="1">
            <a:spLocks noChangeArrowheads="1"/>
          </p:cNvSpPr>
          <p:nvPr/>
        </p:nvSpPr>
        <p:spPr bwMode="auto">
          <a:xfrm>
            <a:off x="118254" y="1668463"/>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23561" name="Line 9"/>
          <p:cNvSpPr>
            <a:spLocks noChangeShapeType="1"/>
          </p:cNvSpPr>
          <p:nvPr/>
        </p:nvSpPr>
        <p:spPr bwMode="auto">
          <a:xfrm>
            <a:off x="2130426" y="4743609"/>
            <a:ext cx="2820194" cy="1397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62" name="Line 11"/>
          <p:cNvSpPr>
            <a:spLocks noChangeShapeType="1"/>
          </p:cNvSpPr>
          <p:nvPr/>
        </p:nvSpPr>
        <p:spPr bwMode="auto">
          <a:xfrm flipV="1">
            <a:off x="2109471" y="2461261"/>
            <a:ext cx="2841149" cy="1276509"/>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63" name="Line 12"/>
          <p:cNvSpPr>
            <a:spLocks noChangeShapeType="1"/>
          </p:cNvSpPr>
          <p:nvPr/>
        </p:nvSpPr>
        <p:spPr bwMode="auto">
          <a:xfrm flipV="1">
            <a:off x="2130426" y="3727292"/>
            <a:ext cx="2820194" cy="10478"/>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64" name="Line 13"/>
          <p:cNvSpPr>
            <a:spLocks noChangeShapeType="1"/>
          </p:cNvSpPr>
          <p:nvPr/>
        </p:nvSpPr>
        <p:spPr bwMode="auto">
          <a:xfrm flipH="1" flipV="1">
            <a:off x="4950620" y="4202272"/>
            <a:ext cx="8731" cy="54133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3565" name="Text Box 16"/>
          <p:cNvSpPr txBox="1">
            <a:spLocks noChangeArrowheads="1"/>
          </p:cNvSpPr>
          <p:nvPr/>
        </p:nvSpPr>
        <p:spPr bwMode="auto">
          <a:xfrm>
            <a:off x="1774190" y="4492149"/>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23566" name="Text Box 19"/>
          <p:cNvSpPr txBox="1">
            <a:spLocks noChangeArrowheads="1"/>
          </p:cNvSpPr>
          <p:nvPr/>
        </p:nvSpPr>
        <p:spPr bwMode="auto">
          <a:xfrm>
            <a:off x="1763713" y="3481070"/>
            <a:ext cx="338773"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23567" name="Text Box 22"/>
          <p:cNvSpPr txBox="1">
            <a:spLocks noChangeArrowheads="1"/>
          </p:cNvSpPr>
          <p:nvPr/>
        </p:nvSpPr>
        <p:spPr bwMode="auto">
          <a:xfrm>
            <a:off x="8423910" y="2405380"/>
            <a:ext cx="1165704" cy="3631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Impact 1</a:t>
            </a:r>
            <a:endParaRPr lang="en-US" altLang="en-US" sz="1760" baseline="-25000" dirty="0">
              <a:latin typeface="Century Gothic" panose="020B0502020202020204" pitchFamily="34" charset="0"/>
            </a:endParaRPr>
          </a:p>
        </p:txBody>
      </p:sp>
      <p:sp>
        <p:nvSpPr>
          <p:cNvPr id="23568" name="Text Box 24"/>
          <p:cNvSpPr txBox="1">
            <a:spLocks noChangeArrowheads="1"/>
          </p:cNvSpPr>
          <p:nvPr/>
        </p:nvSpPr>
        <p:spPr bwMode="auto">
          <a:xfrm rot="20130999">
            <a:off x="2745840" y="2586708"/>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23569" name="Oval 25"/>
          <p:cNvSpPr>
            <a:spLocks noChangeArrowheads="1"/>
          </p:cNvSpPr>
          <p:nvPr/>
        </p:nvSpPr>
        <p:spPr bwMode="auto">
          <a:xfrm>
            <a:off x="4870292" y="239839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3570" name="Oval 26"/>
          <p:cNvSpPr>
            <a:spLocks noChangeArrowheads="1"/>
          </p:cNvSpPr>
          <p:nvPr/>
        </p:nvSpPr>
        <p:spPr bwMode="auto">
          <a:xfrm>
            <a:off x="4910455" y="413242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3571" name="Oval 27"/>
          <p:cNvSpPr>
            <a:spLocks noChangeArrowheads="1"/>
          </p:cNvSpPr>
          <p:nvPr/>
        </p:nvSpPr>
        <p:spPr bwMode="auto">
          <a:xfrm>
            <a:off x="2064067" y="4666774"/>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3572" name="Straight Connector 30"/>
          <p:cNvCxnSpPr>
            <a:cxnSpLocks noChangeShapeType="1"/>
          </p:cNvCxnSpPr>
          <p:nvPr/>
        </p:nvCxnSpPr>
        <p:spPr bwMode="auto">
          <a:xfrm rot="5400000">
            <a:off x="2045733" y="5497116"/>
            <a:ext cx="15890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73" name="Straight Connector 31"/>
          <p:cNvCxnSpPr>
            <a:cxnSpLocks noChangeShapeType="1"/>
          </p:cNvCxnSpPr>
          <p:nvPr/>
        </p:nvCxnSpPr>
        <p:spPr bwMode="auto">
          <a:xfrm rot="5400000">
            <a:off x="4906090" y="5488385"/>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3574" name="Line 3"/>
          <p:cNvSpPr>
            <a:spLocks noChangeShapeType="1"/>
          </p:cNvSpPr>
          <p:nvPr/>
        </p:nvSpPr>
        <p:spPr bwMode="auto">
          <a:xfrm flipV="1">
            <a:off x="2160112" y="3173730"/>
            <a:ext cx="2790508" cy="55356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cxnSp>
        <p:nvCxnSpPr>
          <p:cNvPr id="23575" name="Straight Arrow Connector 36"/>
          <p:cNvCxnSpPr>
            <a:cxnSpLocks noChangeShapeType="1"/>
            <a:stCxn id="23567" idx="1"/>
          </p:cNvCxnSpPr>
          <p:nvPr/>
        </p:nvCxnSpPr>
        <p:spPr bwMode="auto">
          <a:xfrm flipH="1">
            <a:off x="5029200" y="2586968"/>
            <a:ext cx="3394710" cy="139722"/>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3576" name="TextBox 35"/>
          <p:cNvSpPr txBox="1">
            <a:spLocks noChangeArrowheads="1"/>
          </p:cNvSpPr>
          <p:nvPr/>
        </p:nvSpPr>
        <p:spPr bwMode="auto">
          <a:xfrm>
            <a:off x="434817" y="6025357"/>
            <a:ext cx="9267348"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condition:</a:t>
            </a:r>
            <a:r>
              <a:rPr lang="en-US" altLang="en-US" sz="1980" b="1" dirty="0">
                <a:latin typeface="Century Gothic" panose="020B0502020202020204" pitchFamily="34" charset="0"/>
              </a:rPr>
              <a:t> </a:t>
            </a:r>
            <a:r>
              <a:rPr lang="en-US" altLang="en-US" sz="1980" dirty="0">
                <a:latin typeface="Century Gothic" panose="020B0502020202020204" pitchFamily="34" charset="0"/>
              </a:rPr>
              <a:t>“Parallel trends assumption” holds for each time period.</a:t>
            </a:r>
          </a:p>
          <a:p>
            <a:pPr eaLnBrk="1" hangingPunct="1">
              <a:spcBef>
                <a:spcPct val="0"/>
              </a:spcBef>
              <a:buClrTx/>
              <a:buSzTx/>
              <a:buFontTx/>
              <a:buNone/>
            </a:pPr>
            <a:endParaRPr lang="en-US" altLang="en-US" sz="1980" dirty="0">
              <a:latin typeface="Verdana" panose="020B0604030504040204" pitchFamily="34" charset="0"/>
            </a:endParaRPr>
          </a:p>
        </p:txBody>
      </p:sp>
      <p:sp>
        <p:nvSpPr>
          <p:cNvPr id="23577" name="Rectangle 10"/>
          <p:cNvSpPr>
            <a:spLocks noChangeArrowheads="1"/>
          </p:cNvSpPr>
          <p:nvPr/>
        </p:nvSpPr>
        <p:spPr bwMode="auto">
          <a:xfrm>
            <a:off x="434817" y="369252"/>
            <a:ext cx="9347676"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r>
              <a:rPr lang="en-US" altLang="en-US" sz="2640" b="1" dirty="0">
                <a:solidFill>
                  <a:srgbClr val="A29CC0"/>
                </a:solidFill>
                <a:latin typeface="Century Gothic" panose="020B0502020202020204" pitchFamily="34" charset="0"/>
              </a:rPr>
              <a:t>: Extensions (3 points in time)</a:t>
            </a:r>
          </a:p>
        </p:txBody>
      </p:sp>
      <p:cxnSp>
        <p:nvCxnSpPr>
          <p:cNvPr id="23578" name="Straight Connector 48"/>
          <p:cNvCxnSpPr>
            <a:cxnSpLocks noChangeShapeType="1"/>
          </p:cNvCxnSpPr>
          <p:nvPr/>
        </p:nvCxnSpPr>
        <p:spPr bwMode="auto">
          <a:xfrm rot="5400000">
            <a:off x="7184946" y="5488385"/>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3579" name="Text Box 6"/>
          <p:cNvSpPr txBox="1">
            <a:spLocks noChangeArrowheads="1"/>
          </p:cNvSpPr>
          <p:nvPr/>
        </p:nvSpPr>
        <p:spPr bwMode="auto">
          <a:xfrm>
            <a:off x="6534468" y="5531168"/>
            <a:ext cx="1477328"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 2</a:t>
            </a:r>
          </a:p>
        </p:txBody>
      </p:sp>
      <p:sp>
        <p:nvSpPr>
          <p:cNvPr id="23580" name="Oval 33"/>
          <p:cNvSpPr>
            <a:spLocks noChangeArrowheads="1"/>
          </p:cNvSpPr>
          <p:nvPr/>
        </p:nvSpPr>
        <p:spPr bwMode="auto">
          <a:xfrm>
            <a:off x="4924425" y="3089910"/>
            <a:ext cx="125730" cy="125730"/>
          </a:xfrm>
          <a:prstGeom prst="ellipse">
            <a:avLst/>
          </a:prstGeom>
          <a:solidFill>
            <a:srgbClr val="C0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3581" name="Oval 28"/>
          <p:cNvSpPr>
            <a:spLocks noChangeArrowheads="1"/>
          </p:cNvSpPr>
          <p:nvPr/>
        </p:nvSpPr>
        <p:spPr bwMode="auto">
          <a:xfrm>
            <a:off x="2069307" y="366966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3582" name="Text Box 25"/>
          <p:cNvSpPr txBox="1">
            <a:spLocks noChangeArrowheads="1"/>
          </p:cNvSpPr>
          <p:nvPr/>
        </p:nvSpPr>
        <p:spPr bwMode="auto">
          <a:xfrm rot="-648705">
            <a:off x="2339975" y="4077437"/>
            <a:ext cx="244824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23583" name="Text Box 16"/>
          <p:cNvSpPr txBox="1">
            <a:spLocks noChangeArrowheads="1"/>
          </p:cNvSpPr>
          <p:nvPr/>
        </p:nvSpPr>
        <p:spPr bwMode="auto">
          <a:xfrm>
            <a:off x="4713129" y="2125980"/>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23584" name="Text Box 16"/>
          <p:cNvSpPr txBox="1">
            <a:spLocks noChangeArrowheads="1"/>
          </p:cNvSpPr>
          <p:nvPr/>
        </p:nvSpPr>
        <p:spPr bwMode="auto">
          <a:xfrm>
            <a:off x="4746308" y="3873977"/>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Tree>
    <p:extLst>
      <p:ext uri="{BB962C8B-B14F-4D97-AF65-F5344CB8AC3E}">
        <p14:creationId xmlns:p14="http://schemas.microsoft.com/office/powerpoint/2010/main" val="2254485834"/>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24579" name="Line 3"/>
          <p:cNvSpPr>
            <a:spLocks noChangeShapeType="1"/>
          </p:cNvSpPr>
          <p:nvPr/>
        </p:nvSpPr>
        <p:spPr bwMode="auto">
          <a:xfrm flipV="1">
            <a:off x="2109471" y="4202272"/>
            <a:ext cx="2841149" cy="541338"/>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0" name="Line 4"/>
          <p:cNvSpPr>
            <a:spLocks noChangeShapeType="1"/>
          </p:cNvSpPr>
          <p:nvPr/>
        </p:nvSpPr>
        <p:spPr bwMode="auto">
          <a:xfrm flipH="1" flipV="1">
            <a:off x="4950620" y="2461260"/>
            <a:ext cx="17463" cy="1246823"/>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1" name="Text Box 5"/>
          <p:cNvSpPr txBox="1">
            <a:spLocks noChangeArrowheads="1"/>
          </p:cNvSpPr>
          <p:nvPr/>
        </p:nvSpPr>
        <p:spPr bwMode="auto">
          <a:xfrm>
            <a:off x="1543685" y="5581809"/>
            <a:ext cx="1238092"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Baseline</a:t>
            </a:r>
          </a:p>
        </p:txBody>
      </p:sp>
      <p:sp>
        <p:nvSpPr>
          <p:cNvPr id="24582" name="Text Box 6"/>
          <p:cNvSpPr txBox="1">
            <a:spLocks noChangeArrowheads="1"/>
          </p:cNvSpPr>
          <p:nvPr/>
        </p:nvSpPr>
        <p:spPr bwMode="auto">
          <a:xfrm>
            <a:off x="4291409" y="5553869"/>
            <a:ext cx="1468597"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Follow-up 1</a:t>
            </a:r>
          </a:p>
        </p:txBody>
      </p:sp>
      <p:sp>
        <p:nvSpPr>
          <p:cNvPr id="24583" name="Text Box 7"/>
          <p:cNvSpPr txBox="1">
            <a:spLocks noChangeArrowheads="1"/>
          </p:cNvSpPr>
          <p:nvPr/>
        </p:nvSpPr>
        <p:spPr bwMode="auto">
          <a:xfrm>
            <a:off x="8291196" y="5553869"/>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Time</a:t>
            </a:r>
          </a:p>
        </p:txBody>
      </p:sp>
      <p:sp>
        <p:nvSpPr>
          <p:cNvPr id="24584" name="Text Box 8"/>
          <p:cNvSpPr txBox="1">
            <a:spLocks noChangeArrowheads="1"/>
          </p:cNvSpPr>
          <p:nvPr/>
        </p:nvSpPr>
        <p:spPr bwMode="auto">
          <a:xfrm>
            <a:off x="123983" y="1668463"/>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24585" name="Line 9"/>
          <p:cNvSpPr>
            <a:spLocks noChangeShapeType="1"/>
          </p:cNvSpPr>
          <p:nvPr/>
        </p:nvSpPr>
        <p:spPr bwMode="auto">
          <a:xfrm>
            <a:off x="2130425" y="4743609"/>
            <a:ext cx="5116513" cy="1397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6" name="Line 11"/>
          <p:cNvSpPr>
            <a:spLocks noChangeShapeType="1"/>
          </p:cNvSpPr>
          <p:nvPr/>
        </p:nvSpPr>
        <p:spPr bwMode="auto">
          <a:xfrm flipV="1">
            <a:off x="2109471" y="2461261"/>
            <a:ext cx="2841149" cy="1276509"/>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7" name="Line 12"/>
          <p:cNvSpPr>
            <a:spLocks noChangeShapeType="1"/>
          </p:cNvSpPr>
          <p:nvPr/>
        </p:nvSpPr>
        <p:spPr bwMode="auto">
          <a:xfrm flipV="1">
            <a:off x="2130425" y="3727292"/>
            <a:ext cx="5116513" cy="10478"/>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8" name="Line 13"/>
          <p:cNvSpPr>
            <a:spLocks noChangeShapeType="1"/>
          </p:cNvSpPr>
          <p:nvPr/>
        </p:nvSpPr>
        <p:spPr bwMode="auto">
          <a:xfrm flipH="1" flipV="1">
            <a:off x="4950620" y="4202272"/>
            <a:ext cx="8731" cy="54133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589" name="Text Box 16"/>
          <p:cNvSpPr txBox="1">
            <a:spLocks noChangeArrowheads="1"/>
          </p:cNvSpPr>
          <p:nvPr/>
        </p:nvSpPr>
        <p:spPr bwMode="auto">
          <a:xfrm>
            <a:off x="1774190" y="4492149"/>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24590" name="Text Box 19"/>
          <p:cNvSpPr txBox="1">
            <a:spLocks noChangeArrowheads="1"/>
          </p:cNvSpPr>
          <p:nvPr/>
        </p:nvSpPr>
        <p:spPr bwMode="auto">
          <a:xfrm>
            <a:off x="1763713" y="3481070"/>
            <a:ext cx="338773"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24591" name="Text Box 22"/>
          <p:cNvSpPr txBox="1">
            <a:spLocks noChangeArrowheads="1"/>
          </p:cNvSpPr>
          <p:nvPr/>
        </p:nvSpPr>
        <p:spPr bwMode="auto">
          <a:xfrm>
            <a:off x="8423910" y="2405380"/>
            <a:ext cx="1165704" cy="3631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Impact 1</a:t>
            </a:r>
            <a:endParaRPr lang="en-US" altLang="en-US" sz="1760" baseline="-25000" dirty="0">
              <a:latin typeface="Century Gothic" panose="020B0502020202020204" pitchFamily="34" charset="0"/>
            </a:endParaRPr>
          </a:p>
        </p:txBody>
      </p:sp>
      <p:sp>
        <p:nvSpPr>
          <p:cNvPr id="24592" name="Text Box 24"/>
          <p:cNvSpPr txBox="1">
            <a:spLocks noChangeArrowheads="1"/>
          </p:cNvSpPr>
          <p:nvPr/>
        </p:nvSpPr>
        <p:spPr bwMode="auto">
          <a:xfrm rot="-1284045">
            <a:off x="2745284" y="2485730"/>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24593" name="Oval 25"/>
          <p:cNvSpPr>
            <a:spLocks noChangeArrowheads="1"/>
          </p:cNvSpPr>
          <p:nvPr/>
        </p:nvSpPr>
        <p:spPr bwMode="auto">
          <a:xfrm>
            <a:off x="4870292" y="239839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594" name="Oval 26"/>
          <p:cNvSpPr>
            <a:spLocks noChangeArrowheads="1"/>
          </p:cNvSpPr>
          <p:nvPr/>
        </p:nvSpPr>
        <p:spPr bwMode="auto">
          <a:xfrm>
            <a:off x="4910455" y="413242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595" name="Oval 27"/>
          <p:cNvSpPr>
            <a:spLocks noChangeArrowheads="1"/>
          </p:cNvSpPr>
          <p:nvPr/>
        </p:nvSpPr>
        <p:spPr bwMode="auto">
          <a:xfrm>
            <a:off x="2064067" y="4666774"/>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24596" name="Straight Connector 30"/>
          <p:cNvCxnSpPr>
            <a:cxnSpLocks noChangeShapeType="1"/>
          </p:cNvCxnSpPr>
          <p:nvPr/>
        </p:nvCxnSpPr>
        <p:spPr bwMode="auto">
          <a:xfrm rot="5400000">
            <a:off x="2045733" y="5497116"/>
            <a:ext cx="15890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597" name="Straight Connector 31"/>
          <p:cNvCxnSpPr>
            <a:cxnSpLocks noChangeShapeType="1"/>
          </p:cNvCxnSpPr>
          <p:nvPr/>
        </p:nvCxnSpPr>
        <p:spPr bwMode="auto">
          <a:xfrm rot="5400000">
            <a:off x="4906090" y="5488385"/>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4598" name="Line 3"/>
          <p:cNvSpPr>
            <a:spLocks noChangeShapeType="1"/>
          </p:cNvSpPr>
          <p:nvPr/>
        </p:nvSpPr>
        <p:spPr bwMode="auto">
          <a:xfrm flipV="1">
            <a:off x="2160112" y="3173730"/>
            <a:ext cx="2790508" cy="55356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cxnSp>
        <p:nvCxnSpPr>
          <p:cNvPr id="24599" name="Straight Arrow Connector 36"/>
          <p:cNvCxnSpPr>
            <a:cxnSpLocks noChangeShapeType="1"/>
            <a:stCxn id="24591" idx="1"/>
          </p:cNvCxnSpPr>
          <p:nvPr/>
        </p:nvCxnSpPr>
        <p:spPr bwMode="auto">
          <a:xfrm flipH="1">
            <a:off x="5029200" y="2586968"/>
            <a:ext cx="3394710" cy="139722"/>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4600" name="TextBox 35"/>
          <p:cNvSpPr txBox="1">
            <a:spLocks noChangeArrowheads="1"/>
          </p:cNvSpPr>
          <p:nvPr/>
        </p:nvSpPr>
        <p:spPr bwMode="auto">
          <a:xfrm>
            <a:off x="434817" y="6025357"/>
            <a:ext cx="9267348"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condition:</a:t>
            </a:r>
            <a:r>
              <a:rPr lang="en-US" altLang="en-US" sz="1980" b="1" dirty="0">
                <a:latin typeface="Century Gothic" panose="020B0502020202020204" pitchFamily="34" charset="0"/>
              </a:rPr>
              <a:t> </a:t>
            </a:r>
            <a:r>
              <a:rPr lang="en-US" altLang="en-US" sz="1980" dirty="0">
                <a:latin typeface="Century Gothic" panose="020B0502020202020204" pitchFamily="34" charset="0"/>
              </a:rPr>
              <a:t>“Parallel trends assumption” holds for each time period.</a:t>
            </a:r>
          </a:p>
          <a:p>
            <a:pPr eaLnBrk="1" hangingPunct="1">
              <a:spcBef>
                <a:spcPct val="0"/>
              </a:spcBef>
              <a:buClrTx/>
              <a:buSzTx/>
              <a:buFontTx/>
              <a:buNone/>
            </a:pPr>
            <a:endParaRPr lang="en-US" altLang="en-US" sz="1980" dirty="0">
              <a:latin typeface="Verdana" panose="020B0604030504040204" pitchFamily="34" charset="0"/>
            </a:endParaRPr>
          </a:p>
        </p:txBody>
      </p:sp>
      <p:sp>
        <p:nvSpPr>
          <p:cNvPr id="24601" name="Rectangle 10"/>
          <p:cNvSpPr>
            <a:spLocks noChangeArrowheads="1"/>
          </p:cNvSpPr>
          <p:nvPr/>
        </p:nvSpPr>
        <p:spPr bwMode="auto">
          <a:xfrm>
            <a:off x="228600" y="369252"/>
            <a:ext cx="9553893"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 Extensions (3 points in time)</a:t>
            </a:r>
          </a:p>
        </p:txBody>
      </p:sp>
      <p:sp>
        <p:nvSpPr>
          <p:cNvPr id="24602" name="Line 11"/>
          <p:cNvSpPr>
            <a:spLocks noChangeShapeType="1"/>
          </p:cNvSpPr>
          <p:nvPr/>
        </p:nvSpPr>
        <p:spPr bwMode="auto">
          <a:xfrm flipV="1">
            <a:off x="4976813" y="1967072"/>
            <a:ext cx="2270125" cy="487203"/>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603" name="Line 3"/>
          <p:cNvSpPr>
            <a:spLocks noChangeShapeType="1"/>
          </p:cNvSpPr>
          <p:nvPr/>
        </p:nvSpPr>
        <p:spPr bwMode="auto">
          <a:xfrm flipV="1">
            <a:off x="4996022" y="2936240"/>
            <a:ext cx="2250916" cy="213043"/>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604" name="Line 3"/>
          <p:cNvSpPr>
            <a:spLocks noChangeShapeType="1"/>
          </p:cNvSpPr>
          <p:nvPr/>
        </p:nvSpPr>
        <p:spPr bwMode="auto">
          <a:xfrm flipV="1">
            <a:off x="4996022" y="4045110"/>
            <a:ext cx="2250916" cy="1571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605" name="Oval 41"/>
          <p:cNvSpPr>
            <a:spLocks noChangeArrowheads="1"/>
          </p:cNvSpPr>
          <p:nvPr/>
        </p:nvSpPr>
        <p:spPr bwMode="auto">
          <a:xfrm>
            <a:off x="7173595" y="3971767"/>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606" name="Oval 42"/>
          <p:cNvSpPr>
            <a:spLocks noChangeArrowheads="1"/>
          </p:cNvSpPr>
          <p:nvPr/>
        </p:nvSpPr>
        <p:spPr bwMode="auto">
          <a:xfrm>
            <a:off x="7194550" y="2864644"/>
            <a:ext cx="125730" cy="125730"/>
          </a:xfrm>
          <a:prstGeom prst="ellipse">
            <a:avLst/>
          </a:prstGeom>
          <a:solidFill>
            <a:srgbClr val="C0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607" name="Oval 43"/>
          <p:cNvSpPr>
            <a:spLocks noChangeArrowheads="1"/>
          </p:cNvSpPr>
          <p:nvPr/>
        </p:nvSpPr>
        <p:spPr bwMode="auto">
          <a:xfrm>
            <a:off x="7212013" y="189372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608" name="Line 4"/>
          <p:cNvSpPr>
            <a:spLocks noChangeShapeType="1"/>
          </p:cNvSpPr>
          <p:nvPr/>
        </p:nvSpPr>
        <p:spPr bwMode="auto">
          <a:xfrm flipH="1" flipV="1">
            <a:off x="7246938" y="1984535"/>
            <a:ext cx="17463" cy="1741011"/>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609" name="Text Box 22"/>
          <p:cNvSpPr txBox="1">
            <a:spLocks noChangeArrowheads="1"/>
          </p:cNvSpPr>
          <p:nvPr/>
        </p:nvSpPr>
        <p:spPr bwMode="auto">
          <a:xfrm>
            <a:off x="8434388" y="1668462"/>
            <a:ext cx="1165704" cy="3631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Impact 2</a:t>
            </a:r>
            <a:endParaRPr lang="en-US" altLang="en-US" sz="1760" baseline="-25000" dirty="0">
              <a:latin typeface="Century Gothic" panose="020B0502020202020204" pitchFamily="34" charset="0"/>
            </a:endParaRPr>
          </a:p>
        </p:txBody>
      </p:sp>
      <p:cxnSp>
        <p:nvCxnSpPr>
          <p:cNvPr id="24610" name="Straight Connector 48"/>
          <p:cNvCxnSpPr>
            <a:cxnSpLocks noChangeShapeType="1"/>
          </p:cNvCxnSpPr>
          <p:nvPr/>
        </p:nvCxnSpPr>
        <p:spPr bwMode="auto">
          <a:xfrm rot="5400000">
            <a:off x="7184946" y="5488385"/>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4611" name="Text Box 6"/>
          <p:cNvSpPr txBox="1">
            <a:spLocks noChangeArrowheads="1"/>
          </p:cNvSpPr>
          <p:nvPr/>
        </p:nvSpPr>
        <p:spPr bwMode="auto">
          <a:xfrm>
            <a:off x="6536214" y="5572379"/>
            <a:ext cx="1477328"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Follow-up 2</a:t>
            </a:r>
          </a:p>
        </p:txBody>
      </p:sp>
      <p:cxnSp>
        <p:nvCxnSpPr>
          <p:cNvPr id="24612" name="Straight Arrow Connector 50"/>
          <p:cNvCxnSpPr>
            <a:cxnSpLocks noChangeShapeType="1"/>
          </p:cNvCxnSpPr>
          <p:nvPr/>
        </p:nvCxnSpPr>
        <p:spPr bwMode="auto">
          <a:xfrm rot="10800000" flipV="1">
            <a:off x="7325519" y="1878013"/>
            <a:ext cx="1019810" cy="502920"/>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24613" name="Line 13"/>
          <p:cNvSpPr>
            <a:spLocks noChangeShapeType="1"/>
          </p:cNvSpPr>
          <p:nvPr/>
        </p:nvSpPr>
        <p:spPr bwMode="auto">
          <a:xfrm flipH="1" flipV="1">
            <a:off x="7246938" y="3886200"/>
            <a:ext cx="0" cy="874872"/>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24614" name="Oval 33"/>
          <p:cNvSpPr>
            <a:spLocks noChangeArrowheads="1"/>
          </p:cNvSpPr>
          <p:nvPr/>
        </p:nvSpPr>
        <p:spPr bwMode="auto">
          <a:xfrm>
            <a:off x="4924425" y="3089910"/>
            <a:ext cx="125730" cy="125730"/>
          </a:xfrm>
          <a:prstGeom prst="ellipse">
            <a:avLst/>
          </a:prstGeom>
          <a:solidFill>
            <a:srgbClr val="C0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615" name="Oval 28"/>
          <p:cNvSpPr>
            <a:spLocks noChangeArrowheads="1"/>
          </p:cNvSpPr>
          <p:nvPr/>
        </p:nvSpPr>
        <p:spPr bwMode="auto">
          <a:xfrm>
            <a:off x="2069307" y="366966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24616" name="Text Box 25"/>
          <p:cNvSpPr txBox="1">
            <a:spLocks noChangeArrowheads="1"/>
          </p:cNvSpPr>
          <p:nvPr/>
        </p:nvSpPr>
        <p:spPr bwMode="auto">
          <a:xfrm rot="-648705">
            <a:off x="2339975" y="4077437"/>
            <a:ext cx="244824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24617" name="Text Box 16"/>
          <p:cNvSpPr txBox="1">
            <a:spLocks noChangeArrowheads="1"/>
          </p:cNvSpPr>
          <p:nvPr/>
        </p:nvSpPr>
        <p:spPr bwMode="auto">
          <a:xfrm>
            <a:off x="4713129" y="2125980"/>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24618" name="Text Box 16"/>
          <p:cNvSpPr txBox="1">
            <a:spLocks noChangeArrowheads="1"/>
          </p:cNvSpPr>
          <p:nvPr/>
        </p:nvSpPr>
        <p:spPr bwMode="auto">
          <a:xfrm>
            <a:off x="7206774" y="1638777"/>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G</a:t>
            </a:r>
          </a:p>
        </p:txBody>
      </p:sp>
      <p:sp>
        <p:nvSpPr>
          <p:cNvPr id="24619" name="Text Box 16"/>
          <p:cNvSpPr txBox="1">
            <a:spLocks noChangeArrowheads="1"/>
          </p:cNvSpPr>
          <p:nvPr/>
        </p:nvSpPr>
        <p:spPr bwMode="auto">
          <a:xfrm>
            <a:off x="4746308" y="3873977"/>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24620" name="Text Box 16"/>
          <p:cNvSpPr txBox="1">
            <a:spLocks noChangeArrowheads="1"/>
          </p:cNvSpPr>
          <p:nvPr/>
        </p:nvSpPr>
        <p:spPr bwMode="auto">
          <a:xfrm>
            <a:off x="7246938" y="3858260"/>
            <a:ext cx="328295"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H</a:t>
            </a:r>
          </a:p>
        </p:txBody>
      </p:sp>
    </p:spTree>
    <p:extLst>
      <p:ext uri="{BB962C8B-B14F-4D97-AF65-F5344CB8AC3E}">
        <p14:creationId xmlns:p14="http://schemas.microsoft.com/office/powerpoint/2010/main" val="3216643825"/>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98609" y="255747"/>
            <a:ext cx="9052560" cy="619918"/>
          </a:xfrm>
        </p:spPr>
        <p:txBody>
          <a:bodyPr/>
          <a:lstStyle/>
          <a:p>
            <a:r>
              <a:rPr lang="en-US" altLang="en-US" sz="2800" b="1" dirty="0">
                <a:solidFill>
                  <a:srgbClr val="A29CC0"/>
                </a:solidFill>
                <a:latin typeface="Century Gothic" panose="020B0502020202020204" pitchFamily="34" charset="0"/>
              </a:rPr>
              <a:t>The DID model</a:t>
            </a:r>
          </a:p>
        </p:txBody>
      </p:sp>
      <p:sp>
        <p:nvSpPr>
          <p:cNvPr id="3" name="Content Placeholder 2"/>
          <p:cNvSpPr>
            <a:spLocks noGrp="1" noRot="1" noChangeAspect="1" noMove="1" noResize="1" noEditPoints="1" noAdjustHandles="1" noChangeArrowheads="1" noChangeShapeType="1" noTextEdit="1"/>
          </p:cNvSpPr>
          <p:nvPr>
            <p:ph idx="1"/>
          </p:nvPr>
        </p:nvSpPr>
        <p:spPr>
          <a:xfrm>
            <a:off x="251460" y="1351518"/>
            <a:ext cx="9806940" cy="6558042"/>
          </a:xfrm>
          <a:blipFill rotWithShape="0">
            <a:blip r:embed="rId2"/>
            <a:stretch>
              <a:fillRect l="-616" t="-511"/>
            </a:stretch>
          </a:blipFill>
          <a:extLst/>
        </p:spPr>
        <p:txBody>
          <a:bodyPr/>
          <a:lstStyle/>
          <a:p>
            <a:pPr>
              <a:defRPr/>
            </a:pPr>
            <a:endParaRPr lang="en-US" dirty="0">
              <a:noFill/>
            </a:endParaRPr>
          </a:p>
        </p:txBody>
      </p:sp>
    </p:spTree>
    <p:extLst>
      <p:ext uri="{BB962C8B-B14F-4D97-AF65-F5344CB8AC3E}">
        <p14:creationId xmlns:p14="http://schemas.microsoft.com/office/powerpoint/2010/main" val="2751950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z="2530" dirty="0">
                <a:latin typeface="Century Gothic" panose="020B0502020202020204" pitchFamily="34" charset="0"/>
              </a:rPr>
              <a:t>Figure 1. DID Model – Structure of the pooled data set</a:t>
            </a:r>
          </a:p>
        </p:txBody>
      </p:sp>
      <p:sp>
        <p:nvSpPr>
          <p:cNvPr id="26627" name="Rectangle 4"/>
          <p:cNvSpPr>
            <a:spLocks noChangeArrowheads="1"/>
          </p:cNvSpPr>
          <p:nvPr/>
        </p:nvSpPr>
        <p:spPr bwMode="auto">
          <a:xfrm>
            <a:off x="1672908" y="1628299"/>
            <a:ext cx="4117658" cy="2771298"/>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n-US" altLang="en-US" sz="1980">
              <a:latin typeface="Verdana" panose="020B0604030504040204" pitchFamily="34" charset="0"/>
            </a:endParaRPr>
          </a:p>
        </p:txBody>
      </p:sp>
      <p:sp>
        <p:nvSpPr>
          <p:cNvPr id="26628" name="TextBox 5"/>
          <p:cNvSpPr txBox="1">
            <a:spLocks noChangeArrowheads="1"/>
          </p:cNvSpPr>
          <p:nvPr/>
        </p:nvSpPr>
        <p:spPr bwMode="auto">
          <a:xfrm>
            <a:off x="1674655" y="1637030"/>
            <a:ext cx="4751546"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1320" dirty="0" err="1">
                <a:latin typeface="Century Gothic" panose="020B0502020202020204" pitchFamily="34" charset="0"/>
              </a:rPr>
              <a:t>Iid</a:t>
            </a:r>
            <a:r>
              <a:rPr lang="en-US" altLang="en-US" sz="1320" dirty="0">
                <a:latin typeface="Century Gothic" panose="020B0502020202020204" pitchFamily="34" charset="0"/>
              </a:rPr>
              <a:t> Cluster  P   T   </a:t>
            </a:r>
            <a:r>
              <a:rPr lang="en-US" altLang="en-US" sz="1320" dirty="0" err="1">
                <a:latin typeface="Century Gothic" panose="020B0502020202020204" pitchFamily="34" charset="0"/>
              </a:rPr>
              <a:t>PxT</a:t>
            </a:r>
            <a:r>
              <a:rPr lang="en-US" altLang="en-US" sz="1320" dirty="0">
                <a:latin typeface="Century Gothic" panose="020B0502020202020204" pitchFamily="34" charset="0"/>
              </a:rPr>
              <a:t>   Y   x1   x2   x3 … </a:t>
            </a:r>
          </a:p>
          <a:p>
            <a:pPr>
              <a:spcBef>
                <a:spcPct val="0"/>
              </a:spcBef>
              <a:buClrTx/>
              <a:buSzTx/>
              <a:buFontTx/>
              <a:buNone/>
            </a:pPr>
            <a:r>
              <a:rPr lang="en-US" altLang="en-US" sz="1320" dirty="0">
                <a:latin typeface="Century Gothic" panose="020B0502020202020204" pitchFamily="34" charset="0"/>
              </a:rPr>
              <a:t>       ID </a:t>
            </a:r>
          </a:p>
        </p:txBody>
      </p:sp>
      <p:cxnSp>
        <p:nvCxnSpPr>
          <p:cNvPr id="26629" name="Straight Connector 7"/>
          <p:cNvCxnSpPr>
            <a:cxnSpLocks noChangeShapeType="1"/>
          </p:cNvCxnSpPr>
          <p:nvPr/>
        </p:nvCxnSpPr>
        <p:spPr bwMode="auto">
          <a:xfrm>
            <a:off x="1672907" y="2103279"/>
            <a:ext cx="403907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6630" name="TextBox 8"/>
          <p:cNvSpPr txBox="1">
            <a:spLocks noChangeArrowheads="1"/>
          </p:cNvSpPr>
          <p:nvPr/>
        </p:nvSpPr>
        <p:spPr bwMode="auto">
          <a:xfrm>
            <a:off x="1683386" y="2103279"/>
            <a:ext cx="4028599" cy="293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1320" dirty="0">
                <a:latin typeface="Verdana" panose="020B0604030504040204" pitchFamily="34" charset="0"/>
              </a:rPr>
              <a:t> </a:t>
            </a:r>
            <a:r>
              <a:rPr lang="en-US" altLang="en-US" sz="1320" dirty="0">
                <a:latin typeface="Century Gothic" panose="020B0502020202020204" pitchFamily="34" charset="0"/>
              </a:rPr>
              <a:t>1     1       1   0     0     0   …    …    …</a:t>
            </a:r>
          </a:p>
          <a:p>
            <a:pPr>
              <a:spcBef>
                <a:spcPct val="0"/>
              </a:spcBef>
              <a:buClrTx/>
              <a:buSzTx/>
              <a:buFontTx/>
              <a:buNone/>
            </a:pPr>
            <a:r>
              <a:rPr lang="en-US" altLang="en-US" sz="1320" dirty="0">
                <a:latin typeface="Century Gothic" panose="020B0502020202020204" pitchFamily="34" charset="0"/>
              </a:rPr>
              <a:t> 2     1       1   0     0     1   …    …    …</a:t>
            </a:r>
          </a:p>
          <a:p>
            <a:pPr>
              <a:spcBef>
                <a:spcPct val="0"/>
              </a:spcBef>
              <a:buClrTx/>
              <a:buSzTx/>
              <a:buFontTx/>
              <a:buNone/>
            </a:pPr>
            <a:r>
              <a:rPr lang="en-US" altLang="en-US" sz="1320" dirty="0">
                <a:latin typeface="Century Gothic" panose="020B0502020202020204" pitchFamily="34" charset="0"/>
              </a:rPr>
              <a:t> 3     1       1   0     0     1   …    …    …</a:t>
            </a:r>
          </a:p>
          <a:p>
            <a:pPr>
              <a:spcBef>
                <a:spcPct val="0"/>
              </a:spcBef>
              <a:buClrTx/>
              <a:buSzTx/>
              <a:buFontTx/>
              <a:buNone/>
            </a:pPr>
            <a:r>
              <a:rPr lang="en-US" altLang="en-US" sz="1320" dirty="0">
                <a:latin typeface="Century Gothic" panose="020B0502020202020204" pitchFamily="34" charset="0"/>
              </a:rPr>
              <a:t> 4     1       1   0     0     0   …    …    …</a:t>
            </a:r>
          </a:p>
          <a:p>
            <a:pPr>
              <a:spcBef>
                <a:spcPct val="0"/>
              </a:spcBef>
              <a:buClrTx/>
              <a:buSzTx/>
              <a:buFontTx/>
              <a:buNone/>
            </a:pPr>
            <a:r>
              <a:rPr lang="en-US" altLang="en-US" sz="1320" dirty="0">
                <a:latin typeface="Century Gothic" panose="020B0502020202020204" pitchFamily="34" charset="0"/>
              </a:rPr>
              <a:t> 1     2       0   0     0     1   …    …    …</a:t>
            </a:r>
          </a:p>
          <a:p>
            <a:pPr>
              <a:spcBef>
                <a:spcPct val="0"/>
              </a:spcBef>
              <a:buClrTx/>
              <a:buSzTx/>
              <a:buFontTx/>
              <a:buNone/>
            </a:pPr>
            <a:r>
              <a:rPr lang="en-US" altLang="en-US" sz="1320" dirty="0">
                <a:latin typeface="Century Gothic" panose="020B0502020202020204" pitchFamily="34" charset="0"/>
              </a:rPr>
              <a:t> 2     2       0   0     0     0   …    …    …</a:t>
            </a:r>
          </a:p>
          <a:p>
            <a:pPr>
              <a:spcBef>
                <a:spcPct val="0"/>
              </a:spcBef>
              <a:buClrTx/>
              <a:buSzTx/>
              <a:buFontTx/>
              <a:buNone/>
            </a:pPr>
            <a:r>
              <a:rPr lang="en-US" altLang="en-US" sz="1320" dirty="0">
                <a:latin typeface="Century Gothic" panose="020B0502020202020204" pitchFamily="34" charset="0"/>
              </a:rPr>
              <a:t> 3     2       0   0     0     1   …    …    …</a:t>
            </a:r>
          </a:p>
          <a:p>
            <a:pPr>
              <a:spcBef>
                <a:spcPct val="0"/>
              </a:spcBef>
              <a:buClrTx/>
              <a:buSzTx/>
              <a:buFontTx/>
              <a:buNone/>
            </a:pPr>
            <a:r>
              <a:rPr lang="en-US" altLang="en-US" sz="1320" dirty="0">
                <a:latin typeface="Century Gothic" panose="020B0502020202020204" pitchFamily="34" charset="0"/>
              </a:rPr>
              <a:t>…     …      …   …     …    …   …    …    … </a:t>
            </a:r>
          </a:p>
          <a:p>
            <a:pPr>
              <a:spcBef>
                <a:spcPct val="0"/>
              </a:spcBef>
              <a:buClrTx/>
              <a:buSzTx/>
              <a:buFontTx/>
              <a:buNone/>
            </a:pPr>
            <a:r>
              <a:rPr lang="en-US" altLang="en-US" sz="1320" dirty="0">
                <a:latin typeface="Century Gothic" panose="020B0502020202020204" pitchFamily="34" charset="0"/>
              </a:rPr>
              <a:t> 1    200    1    0     0     0   …    …    …</a:t>
            </a:r>
          </a:p>
          <a:p>
            <a:pPr>
              <a:spcBef>
                <a:spcPct val="0"/>
              </a:spcBef>
              <a:buClrTx/>
              <a:buSzTx/>
              <a:buFontTx/>
              <a:buNone/>
            </a:pPr>
            <a:r>
              <a:rPr lang="en-US" altLang="en-US" sz="1320" dirty="0">
                <a:latin typeface="Century Gothic" panose="020B0502020202020204" pitchFamily="34" charset="0"/>
              </a:rPr>
              <a:t> 2    200    1    0     0     1   …    …    …</a:t>
            </a:r>
          </a:p>
          <a:p>
            <a:pPr>
              <a:spcBef>
                <a:spcPct val="0"/>
              </a:spcBef>
              <a:buClrTx/>
              <a:buSzTx/>
              <a:buFontTx/>
              <a:buNone/>
            </a:pPr>
            <a:r>
              <a:rPr lang="en-US" altLang="en-US" sz="1320" dirty="0">
                <a:latin typeface="Century Gothic" panose="020B0502020202020204" pitchFamily="34" charset="0"/>
              </a:rPr>
              <a:t> 3    200    1    0     0     0   …    …    …</a:t>
            </a:r>
          </a:p>
          <a:p>
            <a:pPr>
              <a:spcBef>
                <a:spcPct val="0"/>
              </a:spcBef>
              <a:buClrTx/>
              <a:buSzTx/>
              <a:buFontTx/>
              <a:buNone/>
            </a:pPr>
            <a:endParaRPr lang="en-US" altLang="en-US" sz="1320" dirty="0">
              <a:latin typeface="Verdana" panose="020B0604030504040204" pitchFamily="34" charset="0"/>
            </a:endParaRPr>
          </a:p>
          <a:p>
            <a:pPr>
              <a:spcBef>
                <a:spcPct val="0"/>
              </a:spcBef>
              <a:buClrTx/>
              <a:buSzTx/>
              <a:buFontTx/>
              <a:buNone/>
            </a:pPr>
            <a:endParaRPr lang="en-US" altLang="en-US" sz="1320" dirty="0">
              <a:latin typeface="Verdana" panose="020B0604030504040204" pitchFamily="34" charset="0"/>
            </a:endParaRPr>
          </a:p>
          <a:p>
            <a:pPr>
              <a:spcBef>
                <a:spcPct val="0"/>
              </a:spcBef>
              <a:buClrTx/>
              <a:buSzTx/>
              <a:buFontTx/>
              <a:buNone/>
            </a:pPr>
            <a:endParaRPr lang="en-US" altLang="en-US" sz="1320" dirty="0">
              <a:latin typeface="Verdana" panose="020B0604030504040204" pitchFamily="34" charset="0"/>
            </a:endParaRPr>
          </a:p>
        </p:txBody>
      </p:sp>
      <p:sp>
        <p:nvSpPr>
          <p:cNvPr id="26631" name="Left Brace 9"/>
          <p:cNvSpPr>
            <a:spLocks/>
          </p:cNvSpPr>
          <p:nvPr/>
        </p:nvSpPr>
        <p:spPr bwMode="auto">
          <a:xfrm>
            <a:off x="1355091" y="2112010"/>
            <a:ext cx="249714" cy="2298065"/>
          </a:xfrm>
          <a:prstGeom prst="leftBrace">
            <a:avLst>
              <a:gd name="adj1" fmla="val 8308"/>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n-US" altLang="en-US" sz="1980">
              <a:latin typeface="Verdana" panose="020B0604030504040204" pitchFamily="34" charset="0"/>
            </a:endParaRPr>
          </a:p>
        </p:txBody>
      </p:sp>
      <p:sp>
        <p:nvSpPr>
          <p:cNvPr id="26632" name="TextBox 10"/>
          <p:cNvSpPr txBox="1">
            <a:spLocks noChangeArrowheads="1"/>
          </p:cNvSpPr>
          <p:nvPr/>
        </p:nvSpPr>
        <p:spPr bwMode="auto">
          <a:xfrm>
            <a:off x="197327" y="3004344"/>
            <a:ext cx="1189749"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1980" dirty="0">
                <a:latin typeface="Century Gothic" panose="020B0502020202020204" pitchFamily="34" charset="0"/>
              </a:rPr>
              <a:t>Baseline</a:t>
            </a:r>
          </a:p>
        </p:txBody>
      </p:sp>
      <p:sp>
        <p:nvSpPr>
          <p:cNvPr id="26633" name="Rectangle 11"/>
          <p:cNvSpPr>
            <a:spLocks noChangeArrowheads="1"/>
          </p:cNvSpPr>
          <p:nvPr/>
        </p:nvSpPr>
        <p:spPr bwMode="auto">
          <a:xfrm>
            <a:off x="1672908" y="4404837"/>
            <a:ext cx="4117658" cy="2364423"/>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n-US" altLang="en-US" sz="1980">
              <a:latin typeface="Verdana" panose="020B0604030504040204" pitchFamily="34" charset="0"/>
            </a:endParaRPr>
          </a:p>
        </p:txBody>
      </p:sp>
      <p:sp>
        <p:nvSpPr>
          <p:cNvPr id="26634" name="TextBox 14"/>
          <p:cNvSpPr txBox="1">
            <a:spLocks noChangeArrowheads="1"/>
          </p:cNvSpPr>
          <p:nvPr/>
        </p:nvSpPr>
        <p:spPr bwMode="auto">
          <a:xfrm>
            <a:off x="1686877" y="4425792"/>
            <a:ext cx="4025107" cy="293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1320" dirty="0">
                <a:latin typeface="Verdana" panose="020B0604030504040204" pitchFamily="34" charset="0"/>
              </a:rPr>
              <a:t> </a:t>
            </a:r>
            <a:r>
              <a:rPr lang="en-US" altLang="en-US" sz="1320" dirty="0">
                <a:latin typeface="Century Gothic" panose="020B0502020202020204" pitchFamily="34" charset="0"/>
              </a:rPr>
              <a:t>1     1      1    1     1     1   …    …    …</a:t>
            </a:r>
          </a:p>
          <a:p>
            <a:pPr>
              <a:spcBef>
                <a:spcPct val="0"/>
              </a:spcBef>
              <a:buClrTx/>
              <a:buSzTx/>
              <a:buFontTx/>
              <a:buNone/>
            </a:pPr>
            <a:r>
              <a:rPr lang="en-US" altLang="en-US" sz="1320" dirty="0">
                <a:latin typeface="Century Gothic" panose="020B0502020202020204" pitchFamily="34" charset="0"/>
              </a:rPr>
              <a:t> 2     1      1    1     1     0   …    …    …</a:t>
            </a:r>
          </a:p>
          <a:p>
            <a:pPr>
              <a:spcBef>
                <a:spcPct val="0"/>
              </a:spcBef>
              <a:buClrTx/>
              <a:buSzTx/>
              <a:buFontTx/>
              <a:buNone/>
            </a:pPr>
            <a:r>
              <a:rPr lang="en-US" altLang="en-US" sz="1320" dirty="0">
                <a:latin typeface="Century Gothic" panose="020B0502020202020204" pitchFamily="34" charset="0"/>
              </a:rPr>
              <a:t> 3     1      1    1     1     1   …    …    …</a:t>
            </a:r>
          </a:p>
          <a:p>
            <a:pPr>
              <a:spcBef>
                <a:spcPct val="0"/>
              </a:spcBef>
              <a:buClrTx/>
              <a:buSzTx/>
              <a:buFontTx/>
              <a:buNone/>
            </a:pPr>
            <a:r>
              <a:rPr lang="en-US" altLang="en-US" sz="1320" dirty="0">
                <a:latin typeface="Century Gothic" panose="020B0502020202020204" pitchFamily="34" charset="0"/>
              </a:rPr>
              <a:t> 4     1      1    1     1     0   …    …    …</a:t>
            </a:r>
          </a:p>
          <a:p>
            <a:pPr>
              <a:spcBef>
                <a:spcPct val="0"/>
              </a:spcBef>
              <a:buClrTx/>
              <a:buSzTx/>
              <a:buFontTx/>
              <a:buNone/>
            </a:pPr>
            <a:r>
              <a:rPr lang="en-US" altLang="en-US" sz="1320" dirty="0">
                <a:latin typeface="Century Gothic" panose="020B0502020202020204" pitchFamily="34" charset="0"/>
              </a:rPr>
              <a:t> 1     2      0    1     0     0   …    …    …</a:t>
            </a:r>
          </a:p>
          <a:p>
            <a:pPr>
              <a:spcBef>
                <a:spcPct val="0"/>
              </a:spcBef>
              <a:buClrTx/>
              <a:buSzTx/>
              <a:buFontTx/>
              <a:buNone/>
            </a:pPr>
            <a:r>
              <a:rPr lang="en-US" altLang="en-US" sz="1320" dirty="0">
                <a:latin typeface="Century Gothic" panose="020B0502020202020204" pitchFamily="34" charset="0"/>
              </a:rPr>
              <a:t> 2     2      0    1     0     1   …    …    …</a:t>
            </a:r>
          </a:p>
          <a:p>
            <a:pPr>
              <a:spcBef>
                <a:spcPct val="0"/>
              </a:spcBef>
              <a:buClrTx/>
              <a:buSzTx/>
              <a:buFontTx/>
              <a:buNone/>
            </a:pPr>
            <a:r>
              <a:rPr lang="en-US" altLang="en-US" sz="1320" dirty="0">
                <a:latin typeface="Century Gothic" panose="020B0502020202020204" pitchFamily="34" charset="0"/>
              </a:rPr>
              <a:t> 3     2      0    1     0     1   …    …    …</a:t>
            </a:r>
          </a:p>
          <a:p>
            <a:pPr>
              <a:spcBef>
                <a:spcPct val="0"/>
              </a:spcBef>
              <a:buClrTx/>
              <a:buSzTx/>
              <a:buFontTx/>
              <a:buNone/>
            </a:pPr>
            <a:r>
              <a:rPr lang="en-US" altLang="en-US" sz="1320" dirty="0">
                <a:latin typeface="Century Gothic" panose="020B0502020202020204" pitchFamily="34" charset="0"/>
              </a:rPr>
              <a:t>…     …      …    …     …    …   …    …    … </a:t>
            </a:r>
          </a:p>
          <a:p>
            <a:pPr>
              <a:spcBef>
                <a:spcPct val="0"/>
              </a:spcBef>
              <a:buClrTx/>
              <a:buSzTx/>
              <a:buFontTx/>
              <a:buNone/>
            </a:pPr>
            <a:r>
              <a:rPr lang="en-US" altLang="en-US" sz="1320" dirty="0">
                <a:latin typeface="Century Gothic" panose="020B0502020202020204" pitchFamily="34" charset="0"/>
              </a:rPr>
              <a:t> 1    200    1    1     1     1   …    …    …</a:t>
            </a:r>
          </a:p>
          <a:p>
            <a:pPr>
              <a:spcBef>
                <a:spcPct val="0"/>
              </a:spcBef>
              <a:buClrTx/>
              <a:buSzTx/>
              <a:buFontTx/>
              <a:buNone/>
            </a:pPr>
            <a:r>
              <a:rPr lang="en-US" altLang="en-US" sz="1320" dirty="0">
                <a:latin typeface="Century Gothic" panose="020B0502020202020204" pitchFamily="34" charset="0"/>
              </a:rPr>
              <a:t> 2    200    1    1     1     0   …    …    …</a:t>
            </a:r>
          </a:p>
          <a:p>
            <a:pPr>
              <a:spcBef>
                <a:spcPct val="0"/>
              </a:spcBef>
              <a:buClrTx/>
              <a:buSzTx/>
              <a:buFontTx/>
              <a:buNone/>
            </a:pPr>
            <a:r>
              <a:rPr lang="en-US" altLang="en-US" sz="1320" dirty="0">
                <a:latin typeface="Century Gothic" panose="020B0502020202020204" pitchFamily="34" charset="0"/>
              </a:rPr>
              <a:t> 3    200    1    1     1     1   …    …    …</a:t>
            </a:r>
          </a:p>
          <a:p>
            <a:pPr>
              <a:spcBef>
                <a:spcPct val="0"/>
              </a:spcBef>
              <a:buClrTx/>
              <a:buSzTx/>
              <a:buFontTx/>
              <a:buNone/>
            </a:pPr>
            <a:endParaRPr lang="en-US" altLang="en-US" sz="1320" dirty="0">
              <a:latin typeface="Century Gothic" panose="020B0502020202020204" pitchFamily="34" charset="0"/>
            </a:endParaRPr>
          </a:p>
          <a:p>
            <a:pPr>
              <a:spcBef>
                <a:spcPct val="0"/>
              </a:spcBef>
              <a:buClrTx/>
              <a:buSzTx/>
              <a:buFontTx/>
              <a:buNone/>
            </a:pPr>
            <a:endParaRPr lang="en-US" altLang="en-US" sz="1320" dirty="0">
              <a:latin typeface="Century Gothic" panose="020B0502020202020204" pitchFamily="34" charset="0"/>
            </a:endParaRPr>
          </a:p>
          <a:p>
            <a:pPr>
              <a:spcBef>
                <a:spcPct val="0"/>
              </a:spcBef>
              <a:buClrTx/>
              <a:buSzTx/>
              <a:buFontTx/>
              <a:buNone/>
            </a:pPr>
            <a:endParaRPr lang="en-US" altLang="en-US" sz="1320" dirty="0">
              <a:latin typeface="Century Gothic" panose="020B0502020202020204" pitchFamily="34" charset="0"/>
            </a:endParaRPr>
          </a:p>
        </p:txBody>
      </p:sp>
      <p:sp>
        <p:nvSpPr>
          <p:cNvPr id="26635" name="Left Brace 15"/>
          <p:cNvSpPr>
            <a:spLocks/>
          </p:cNvSpPr>
          <p:nvPr/>
        </p:nvSpPr>
        <p:spPr bwMode="auto">
          <a:xfrm>
            <a:off x="1355091" y="4471194"/>
            <a:ext cx="249714" cy="2298065"/>
          </a:xfrm>
          <a:prstGeom prst="leftBrace">
            <a:avLst>
              <a:gd name="adj1" fmla="val 8308"/>
              <a:gd name="adj2" fmla="val 50000"/>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n-US" altLang="en-US" sz="1980">
              <a:latin typeface="Verdana" panose="020B0604030504040204" pitchFamily="34" charset="0"/>
            </a:endParaRPr>
          </a:p>
        </p:txBody>
      </p:sp>
      <p:sp>
        <p:nvSpPr>
          <p:cNvPr id="26636" name="TextBox 16"/>
          <p:cNvSpPr txBox="1">
            <a:spLocks noChangeArrowheads="1"/>
          </p:cNvSpPr>
          <p:nvPr/>
        </p:nvSpPr>
        <p:spPr bwMode="auto">
          <a:xfrm>
            <a:off x="356235" y="5314633"/>
            <a:ext cx="108966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1980" dirty="0">
                <a:latin typeface="Century Gothic" panose="020B0502020202020204" pitchFamily="34" charset="0"/>
              </a:rPr>
              <a:t>Follow-</a:t>
            </a:r>
          </a:p>
          <a:p>
            <a:pPr>
              <a:spcBef>
                <a:spcPct val="0"/>
              </a:spcBef>
              <a:buClrTx/>
              <a:buSzTx/>
              <a:buFontTx/>
              <a:buNone/>
            </a:pPr>
            <a:r>
              <a:rPr lang="en-US" altLang="en-US" sz="1980" dirty="0">
                <a:latin typeface="Century Gothic" panose="020B0502020202020204" pitchFamily="34" charset="0"/>
              </a:rPr>
              <a:t>Up</a:t>
            </a:r>
          </a:p>
        </p:txBody>
      </p:sp>
      <p:sp>
        <p:nvSpPr>
          <p:cNvPr id="26637" name="Right Brace 18"/>
          <p:cNvSpPr>
            <a:spLocks/>
          </p:cNvSpPr>
          <p:nvPr/>
        </p:nvSpPr>
        <p:spPr bwMode="auto">
          <a:xfrm>
            <a:off x="5872639" y="1637030"/>
            <a:ext cx="158908" cy="474980"/>
          </a:xfrm>
          <a:prstGeom prst="rightBrace">
            <a:avLst>
              <a:gd name="adj1" fmla="val 8303"/>
              <a:gd name="adj2" fmla="val 50000"/>
            </a:avLst>
          </a:prstGeom>
          <a:noFill/>
          <a:ln w="158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n-US" altLang="en-US" sz="1980">
              <a:latin typeface="Verdana" panose="020B0604030504040204" pitchFamily="34" charset="0"/>
            </a:endParaRPr>
          </a:p>
        </p:txBody>
      </p:sp>
      <p:sp>
        <p:nvSpPr>
          <p:cNvPr id="26638" name="TextBox 19"/>
          <p:cNvSpPr txBox="1">
            <a:spLocks noChangeArrowheads="1"/>
          </p:cNvSpPr>
          <p:nvPr/>
        </p:nvSpPr>
        <p:spPr bwMode="auto">
          <a:xfrm>
            <a:off x="6281262" y="1273810"/>
            <a:ext cx="21435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2000" b="1" dirty="0">
                <a:latin typeface="Century Gothic" panose="020B0502020202020204" pitchFamily="34" charset="0"/>
              </a:rPr>
              <a:t>Variable names</a:t>
            </a:r>
          </a:p>
        </p:txBody>
      </p:sp>
      <p:sp>
        <p:nvSpPr>
          <p:cNvPr id="26639" name="TextBox 25"/>
          <p:cNvSpPr txBox="1">
            <a:spLocks noChangeArrowheads="1"/>
          </p:cNvSpPr>
          <p:nvPr/>
        </p:nvSpPr>
        <p:spPr bwMode="auto">
          <a:xfrm>
            <a:off x="6330157" y="1589882"/>
            <a:ext cx="36094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2000" dirty="0" err="1">
                <a:latin typeface="Century Gothic" panose="020B0502020202020204" pitchFamily="34" charset="0"/>
              </a:rPr>
              <a:t>Iid</a:t>
            </a:r>
            <a:r>
              <a:rPr lang="en-US" altLang="en-US" sz="2000" dirty="0">
                <a:latin typeface="Century Gothic" panose="020B0502020202020204" pitchFamily="34" charset="0"/>
              </a:rPr>
              <a:t>: Individual identifier number</a:t>
            </a:r>
          </a:p>
        </p:txBody>
      </p:sp>
      <p:sp>
        <p:nvSpPr>
          <p:cNvPr id="26640" name="TextBox 26"/>
          <p:cNvSpPr txBox="1">
            <a:spLocks noChangeArrowheads="1"/>
          </p:cNvSpPr>
          <p:nvPr/>
        </p:nvSpPr>
        <p:spPr bwMode="auto">
          <a:xfrm>
            <a:off x="6330157" y="2246995"/>
            <a:ext cx="3609498" cy="337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r>
              <a:rPr lang="en-US" altLang="en-US" sz="2000" dirty="0">
                <a:latin typeface="Century Gothic" panose="020B0502020202020204" pitchFamily="34" charset="0"/>
              </a:rPr>
              <a:t>Cluster ID: Cluster identifier number</a:t>
            </a:r>
          </a:p>
          <a:p>
            <a:pPr>
              <a:spcBef>
                <a:spcPct val="0"/>
              </a:spcBef>
              <a:buClrTx/>
              <a:buSzTx/>
              <a:buFontTx/>
              <a:buNone/>
            </a:pPr>
            <a:r>
              <a:rPr lang="en-US" altLang="en-US" sz="2000" dirty="0">
                <a:latin typeface="Century Gothic" panose="020B0502020202020204" pitchFamily="34" charset="0"/>
              </a:rPr>
              <a:t>P:  </a:t>
            </a:r>
            <a:r>
              <a:rPr lang="en-US" altLang="en-US" sz="2000" dirty="0" smtClean="0">
                <a:latin typeface="Century Gothic" panose="020B0502020202020204" pitchFamily="34" charset="0"/>
              </a:rPr>
              <a:t>Program </a:t>
            </a:r>
            <a:r>
              <a:rPr lang="en-US" altLang="en-US" sz="2000" dirty="0" err="1">
                <a:latin typeface="Century Gothic" panose="020B0502020202020204" pitchFamily="34" charset="0"/>
              </a:rPr>
              <a:t>summy</a:t>
            </a:r>
            <a:endParaRPr lang="en-US" altLang="en-US" sz="2000" dirty="0">
              <a:latin typeface="Century Gothic" panose="020B0502020202020204" pitchFamily="34" charset="0"/>
            </a:endParaRPr>
          </a:p>
          <a:p>
            <a:pPr>
              <a:spcBef>
                <a:spcPct val="0"/>
              </a:spcBef>
              <a:buClrTx/>
              <a:buSzTx/>
              <a:buFontTx/>
              <a:buNone/>
            </a:pPr>
            <a:r>
              <a:rPr lang="en-US" altLang="en-US" sz="2000" dirty="0">
                <a:latin typeface="Century Gothic" panose="020B0502020202020204" pitchFamily="34" charset="0"/>
              </a:rPr>
              <a:t>T:  Time dummy</a:t>
            </a:r>
          </a:p>
          <a:p>
            <a:pPr>
              <a:spcBef>
                <a:spcPct val="0"/>
              </a:spcBef>
              <a:buClrTx/>
              <a:buSzTx/>
              <a:buFontTx/>
              <a:buNone/>
            </a:pPr>
            <a:r>
              <a:rPr lang="en-US" altLang="en-US" sz="2000" dirty="0" err="1">
                <a:latin typeface="Century Gothic" panose="020B0502020202020204" pitchFamily="34" charset="0"/>
              </a:rPr>
              <a:t>PxT</a:t>
            </a:r>
            <a:r>
              <a:rPr lang="en-US" altLang="en-US" sz="2000" dirty="0">
                <a:latin typeface="Century Gothic" panose="020B0502020202020204" pitchFamily="34" charset="0"/>
              </a:rPr>
              <a:t>:  The interaction dummy </a:t>
            </a:r>
          </a:p>
          <a:p>
            <a:pPr>
              <a:spcBef>
                <a:spcPct val="0"/>
              </a:spcBef>
              <a:buClrTx/>
              <a:buSzTx/>
              <a:buFontTx/>
              <a:buNone/>
            </a:pPr>
            <a:r>
              <a:rPr lang="en-US" altLang="en-US" sz="2000" dirty="0">
                <a:latin typeface="Century Gothic" panose="020B0502020202020204" pitchFamily="34" charset="0"/>
              </a:rPr>
              <a:t>Y:  The dependent variable</a:t>
            </a:r>
          </a:p>
          <a:p>
            <a:pPr>
              <a:spcBef>
                <a:spcPct val="0"/>
              </a:spcBef>
              <a:buClrTx/>
              <a:buSzTx/>
              <a:buFontTx/>
              <a:buNone/>
            </a:pPr>
            <a:r>
              <a:rPr lang="en-US" altLang="en-US" sz="2000" dirty="0">
                <a:latin typeface="Century Gothic" panose="020B0502020202020204" pitchFamily="34" charset="0"/>
              </a:rPr>
              <a:t>x1, x2, x3 : cluster, household, or individual </a:t>
            </a:r>
            <a:r>
              <a:rPr lang="en-US" altLang="en-US" sz="2000" dirty="0" smtClean="0">
                <a:latin typeface="Century Gothic" panose="020B0502020202020204" pitchFamily="34" charset="0"/>
              </a:rPr>
              <a:t>characteristics</a:t>
            </a:r>
            <a:endParaRPr lang="en-US" altLang="en-US" sz="2000" dirty="0">
              <a:latin typeface="Century Gothic" panose="020B0502020202020204" pitchFamily="34" charset="0"/>
            </a:endParaRPr>
          </a:p>
          <a:p>
            <a:pPr>
              <a:spcBef>
                <a:spcPct val="0"/>
              </a:spcBef>
              <a:buClrTx/>
              <a:buSzTx/>
              <a:buFontTx/>
              <a:buNone/>
            </a:pPr>
            <a:endParaRPr lang="en-US" altLang="en-US" sz="1320" dirty="0">
              <a:latin typeface="Cambria Math" panose="02040503050406030204" pitchFamily="18" charset="0"/>
            </a:endParaRPr>
          </a:p>
        </p:txBody>
      </p:sp>
    </p:spTree>
    <p:extLst>
      <p:ext uri="{BB962C8B-B14F-4D97-AF65-F5344CB8AC3E}">
        <p14:creationId xmlns:p14="http://schemas.microsoft.com/office/powerpoint/2010/main" val="3949196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object 5"/>
          <p:cNvSpPr txBox="1"/>
          <p:nvPr/>
        </p:nvSpPr>
        <p:spPr>
          <a:xfrm>
            <a:off x="615749" y="1524000"/>
            <a:ext cx="8422006" cy="4670509"/>
          </a:xfrm>
          <a:prstGeom prst="rect">
            <a:avLst/>
          </a:prstGeom>
        </p:spPr>
        <p:txBody>
          <a:bodyPr vert="horz" wrap="square" lIns="0" tIns="0" rIns="0" bIns="0" rtlCol="0">
            <a:spAutoFit/>
          </a:bodyPr>
          <a:lstStyle/>
          <a:p>
            <a:pPr marL="719455" indent="-249554">
              <a:lnSpc>
                <a:spcPct val="100000"/>
              </a:lnSpc>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2 groups:</a:t>
            </a:r>
          </a:p>
          <a:p>
            <a:pPr marL="1176655" lvl="1" indent="-249554">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Program group (“with program”)</a:t>
            </a:r>
          </a:p>
          <a:p>
            <a:pPr marL="1176655" lvl="1" indent="-249554">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Comparison group (“without program”)</a:t>
            </a:r>
          </a:p>
          <a:p>
            <a:pPr marL="719455" indent="-249554">
              <a:lnSpc>
                <a:spcPct val="100000"/>
              </a:lnSpc>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2 points in time:</a:t>
            </a:r>
          </a:p>
          <a:p>
            <a:pPr marL="1176655" lvl="1" indent="-249554">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Baseline survey</a:t>
            </a:r>
          </a:p>
          <a:p>
            <a:pPr marL="1176655" lvl="1" indent="-249554">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Follow-up survey</a:t>
            </a:r>
          </a:p>
          <a:p>
            <a:pPr marL="719455" indent="-249554">
              <a:spcBef>
                <a:spcPts val="1520"/>
              </a:spcBef>
              <a:buClr>
                <a:srgbClr val="231F20"/>
              </a:buClr>
              <a:buFont typeface="Futura LT Pro Book"/>
              <a:buChar char="•"/>
              <a:tabLst>
                <a:tab pos="720090" algn="l"/>
              </a:tabLst>
            </a:pPr>
            <a:r>
              <a:rPr lang="en-US" sz="2400" spc="-100" dirty="0" smtClean="0">
                <a:solidFill>
                  <a:srgbClr val="231F20"/>
                </a:solidFill>
                <a:latin typeface="Century Gothic" panose="020B0502020202020204" pitchFamily="34" charset="0"/>
                <a:cs typeface="Futura LT Pro Book"/>
              </a:rPr>
              <a:t>Recommended: Follow-up survey is longitudinal at the individual, household or locality level</a:t>
            </a:r>
          </a:p>
          <a:p>
            <a:pPr marL="1176655" lvl="1" indent="-249554">
              <a:spcBef>
                <a:spcPts val="1520"/>
              </a:spcBef>
              <a:buClr>
                <a:srgbClr val="231F20"/>
              </a:buClr>
              <a:buFont typeface="Futura LT Pro Book"/>
              <a:buChar char="•"/>
              <a:tabLst>
                <a:tab pos="720090" algn="l"/>
              </a:tabLst>
            </a:pPr>
            <a:endParaRPr lang="en-US" sz="2400" spc="-100" dirty="0">
              <a:solidFill>
                <a:srgbClr val="231F20"/>
              </a:solidFill>
              <a:latin typeface="Century Gothic" panose="020B0502020202020204" pitchFamily="34" charset="0"/>
              <a:cs typeface="Futura LT Pro Book"/>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2800" b="1" spc="-100" dirty="0" smtClean="0">
                <a:solidFill>
                  <a:srgbClr val="A29CC0"/>
                </a:solidFill>
                <a:latin typeface="Century Gothic" panose="020B0502020202020204" pitchFamily="34" charset="0"/>
                <a:cs typeface="Gill Sans MT"/>
              </a:rPr>
              <a:t>I. Difference-in-differences: Basic set-up </a:t>
            </a:r>
            <a:endParaRPr sz="2800" b="1" spc="-100" dirty="0" smtClean="0">
              <a:solidFill>
                <a:srgbClr val="A29CC0"/>
              </a:solidFill>
              <a:latin typeface="Century Gothic" panose="020B0502020202020204" pitchFamily="34" charset="0"/>
              <a:cs typeface="Gill Sans MT"/>
            </a:endParaRPr>
          </a:p>
        </p:txBody>
      </p:sp>
    </p:spTree>
    <p:extLst>
      <p:ext uri="{BB962C8B-B14F-4D97-AF65-F5344CB8AC3E}">
        <p14:creationId xmlns:p14="http://schemas.microsoft.com/office/powerpoint/2010/main" val="236718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sz="2640" dirty="0">
                <a:latin typeface="Century Gothic" panose="020B0502020202020204" pitchFamily="34" charset="0"/>
              </a:rPr>
              <a:t>Difference-in-differences</a:t>
            </a:r>
          </a:p>
        </p:txBody>
      </p:sp>
      <p:sp>
        <p:nvSpPr>
          <p:cNvPr id="27651" name="Rectangle 3"/>
          <p:cNvSpPr>
            <a:spLocks noGrp="1" noChangeArrowheads="1"/>
          </p:cNvSpPr>
          <p:nvPr>
            <p:ph type="body" sz="quarter" idx="10"/>
          </p:nvPr>
        </p:nvSpPr>
        <p:spPr>
          <a:xfrm>
            <a:off x="611769" y="1371600"/>
            <a:ext cx="8305800" cy="2590800"/>
          </a:xfrm>
        </p:spPr>
        <p:txBody>
          <a:bodyPr/>
          <a:lstStyle/>
          <a:p>
            <a:pPr marL="1747" indent="-1747">
              <a:buFontTx/>
              <a:buChar char="-"/>
              <a:tabLst>
                <a:tab pos="497682" algn="l"/>
              </a:tabLst>
            </a:pPr>
            <a:r>
              <a:rPr lang="en-US" altLang="en-US" sz="2200" dirty="0">
                <a:latin typeface="Century Gothic" panose="020B0502020202020204" pitchFamily="34" charset="0"/>
              </a:rPr>
              <a:t> Method widely used in  program evaluation</a:t>
            </a:r>
          </a:p>
          <a:p>
            <a:pPr marL="1747" indent="-1747">
              <a:tabLst>
                <a:tab pos="497682" algn="l"/>
              </a:tabLst>
            </a:pPr>
            <a:endParaRPr lang="en-US" altLang="en-US" sz="1100" dirty="0">
              <a:latin typeface="Century Gothic" panose="020B0502020202020204" pitchFamily="34" charset="0"/>
            </a:endParaRPr>
          </a:p>
          <a:p>
            <a:pPr marL="1747" indent="-1747">
              <a:buFontTx/>
              <a:buChar char="-"/>
              <a:tabLst>
                <a:tab pos="497682" algn="l"/>
              </a:tabLst>
            </a:pPr>
            <a:r>
              <a:rPr lang="en-US" altLang="en-US" sz="2200" dirty="0">
                <a:latin typeface="Century Gothic" panose="020B0502020202020204" pitchFamily="34" charset="0"/>
              </a:rPr>
              <a:t> Key is the “Parallel trends assumption.” It works better if the program was randomly allocated between the program group and the comparison group. The two groups will be “similar” in observed and unobserved characteristics.</a:t>
            </a:r>
          </a:p>
          <a:p>
            <a:pPr marL="1747" indent="-1747">
              <a:buFontTx/>
              <a:buChar char="-"/>
              <a:tabLst>
                <a:tab pos="497682" algn="l"/>
              </a:tabLst>
            </a:pPr>
            <a:endParaRPr lang="en-US" altLang="en-US" sz="880" dirty="0">
              <a:latin typeface="Century Gothic" panose="020B0502020202020204" pitchFamily="34" charset="0"/>
            </a:endParaRPr>
          </a:p>
          <a:p>
            <a:pPr marL="1747" indent="-1747">
              <a:buFontTx/>
              <a:buChar char="-"/>
              <a:tabLst>
                <a:tab pos="497682" algn="l"/>
              </a:tabLst>
            </a:pPr>
            <a:r>
              <a:rPr lang="en-US" altLang="en-US" sz="2200" dirty="0">
                <a:latin typeface="Century Gothic" panose="020B0502020202020204" pitchFamily="34" charset="0"/>
              </a:rPr>
              <a:t> An alternative is to use matching procedures to find a matched Comparison Group, before you implement the baseline. You can match on community-characteristics. </a:t>
            </a:r>
          </a:p>
          <a:p>
            <a:pPr marL="1747" indent="-1747">
              <a:buFontTx/>
              <a:buChar char="-"/>
              <a:tabLst>
                <a:tab pos="497682" algn="l"/>
              </a:tabLst>
            </a:pPr>
            <a:endParaRPr lang="en-US" altLang="en-US" sz="1100" dirty="0">
              <a:latin typeface="Century Gothic" panose="020B0502020202020204" pitchFamily="34" charset="0"/>
            </a:endParaRPr>
          </a:p>
          <a:p>
            <a:pPr marL="1747" indent="-1747">
              <a:buFontTx/>
              <a:buChar char="-"/>
              <a:tabLst>
                <a:tab pos="497682" algn="l"/>
              </a:tabLst>
            </a:pPr>
            <a:r>
              <a:rPr lang="en-US" altLang="en-US" sz="2200" dirty="0">
                <a:latin typeface="Century Gothic" panose="020B0502020202020204" pitchFamily="34" charset="0"/>
              </a:rPr>
              <a:t>It works better if there is a “short” time interval between baseline and follow-up, but, how “short” to still measure impact? It depends on the outcome and selection of comparison group.</a:t>
            </a:r>
          </a:p>
          <a:p>
            <a:pPr marL="1747" indent="-1747">
              <a:buFontTx/>
              <a:buChar char="-"/>
              <a:tabLst>
                <a:tab pos="497682" algn="l"/>
              </a:tabLst>
            </a:pPr>
            <a:endParaRPr lang="en-US" altLang="en-US" sz="1100" dirty="0">
              <a:latin typeface="Century Gothic" panose="020B0502020202020204" pitchFamily="34" charset="0"/>
            </a:endParaRPr>
          </a:p>
          <a:p>
            <a:pPr marL="1747" indent="-1747">
              <a:buFontTx/>
              <a:buChar char="-"/>
              <a:tabLst>
                <a:tab pos="497682" algn="l"/>
              </a:tabLst>
            </a:pPr>
            <a:r>
              <a:rPr lang="en-US" altLang="en-US" sz="2200" dirty="0">
                <a:latin typeface="Century Gothic" panose="020B0502020202020204" pitchFamily="34" charset="0"/>
              </a:rPr>
              <a:t>It could control for fixed unobserved characteristics that could be the source of biased estimates of program impact (endogeneity). It is better to have longitudinal surveys.</a:t>
            </a:r>
          </a:p>
          <a:p>
            <a:pPr marL="1747" indent="-1747">
              <a:buFontTx/>
              <a:buChar char="-"/>
              <a:tabLst>
                <a:tab pos="497682" algn="l"/>
              </a:tabLst>
            </a:pPr>
            <a:endParaRPr lang="en-US" altLang="en-US" sz="1100" dirty="0">
              <a:latin typeface="Arial" panose="020B0604020202020204" pitchFamily="34" charset="0"/>
            </a:endParaRPr>
          </a:p>
          <a:p>
            <a:pPr marL="1747" indent="-1747">
              <a:buFontTx/>
              <a:buChar char="-"/>
              <a:tabLst>
                <a:tab pos="497682" algn="l"/>
              </a:tabLst>
            </a:pPr>
            <a:endParaRPr lang="en-US" altLang="en-US" sz="2640" dirty="0">
              <a:latin typeface="Arial" panose="020B0604020202020204" pitchFamily="34" charset="0"/>
            </a:endParaRPr>
          </a:p>
          <a:p>
            <a:pPr marL="1747" indent="-1747">
              <a:buFontTx/>
              <a:buChar char="-"/>
              <a:tabLst>
                <a:tab pos="497682" algn="l"/>
              </a:tabLst>
            </a:pPr>
            <a:endParaRPr lang="en-US" altLang="en-US" sz="2640" dirty="0">
              <a:latin typeface="Arial" panose="020B0604020202020204" pitchFamily="34" charset="0"/>
            </a:endParaRPr>
          </a:p>
          <a:p>
            <a:pPr marL="1747" indent="-1747">
              <a:lnSpc>
                <a:spcPct val="160000"/>
              </a:lnSpc>
              <a:tabLst>
                <a:tab pos="497682" algn="l"/>
              </a:tabLst>
            </a:pPr>
            <a:endParaRPr lang="en-US" altLang="en-US" sz="2640" dirty="0">
              <a:latin typeface="Arial" panose="020B0604020202020204" pitchFamily="34" charset="0"/>
            </a:endParaRPr>
          </a:p>
        </p:txBody>
      </p:sp>
      <p:sp>
        <p:nvSpPr>
          <p:cNvPr id="27652" name="Slide Number Placeholder 4"/>
          <p:cNvSpPr>
            <a:spLocks noGrp="1"/>
          </p:cNvSpPr>
          <p:nvPr>
            <p:ph type="sldNum" sz="quarter" idx="4294967295"/>
          </p:nvPr>
        </p:nvSpPr>
        <p:spPr>
          <a:xfrm>
            <a:off x="7712075" y="7081838"/>
            <a:ext cx="2346325" cy="5175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1"/>
              </a:buClr>
              <a:buSzPct val="65000"/>
              <a:buFont typeface="Wingdings" panose="05000000000000000000" pitchFamily="2" charset="2"/>
              <a:buChar char="q"/>
              <a:defRPr sz="3080">
                <a:solidFill>
                  <a:schemeClr val="tx1"/>
                </a:solidFill>
                <a:latin typeface="Book Antiqua" panose="02040602050305030304" pitchFamily="18" charset="0"/>
                <a:cs typeface="Arial" panose="020B0604020202020204" pitchFamily="34" charset="0"/>
              </a:defRPr>
            </a:lvl1pPr>
            <a:lvl2pPr marL="817245" indent="-314325">
              <a:spcBef>
                <a:spcPct val="20000"/>
              </a:spcBef>
              <a:buClr>
                <a:srgbClr val="292929"/>
              </a:buClr>
              <a:buSzPct val="40000"/>
              <a:buFont typeface="Wingdings" panose="05000000000000000000" pitchFamily="2" charset="2"/>
              <a:buChar char="q"/>
              <a:defRPr sz="2640">
                <a:solidFill>
                  <a:schemeClr val="tx1"/>
                </a:solidFill>
                <a:latin typeface="Book Antiqua" panose="02040602050305030304" pitchFamily="18" charset="0"/>
                <a:cs typeface="Arial" panose="020B0604020202020204" pitchFamily="34" charset="0"/>
              </a:defRPr>
            </a:lvl2pPr>
            <a:lvl3pPr marL="1257300" indent="-251460">
              <a:spcBef>
                <a:spcPct val="20000"/>
              </a:spcBef>
              <a:buClr>
                <a:srgbClr val="000066"/>
              </a:buClr>
              <a:buSzPct val="65000"/>
              <a:buFont typeface="Wingdings" panose="05000000000000000000" pitchFamily="2" charset="2"/>
              <a:buChar char="p"/>
              <a:defRPr sz="2200">
                <a:solidFill>
                  <a:schemeClr val="tx1"/>
                </a:solidFill>
                <a:latin typeface="Book Antiqua" panose="02040602050305030304" pitchFamily="18" charset="0"/>
                <a:cs typeface="Arial" panose="020B0604020202020204" pitchFamily="34" charset="0"/>
              </a:defRPr>
            </a:lvl3pPr>
            <a:lvl4pPr marL="1760220" indent="-251460">
              <a:spcBef>
                <a:spcPct val="20000"/>
              </a:spcBef>
              <a:buClr>
                <a:srgbClr val="003399"/>
              </a:buClr>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4pPr>
            <a:lvl5pPr marL="2263140" indent="-251460">
              <a:spcBef>
                <a:spcPct val="20000"/>
              </a:spcBef>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5pPr>
            <a:lvl6pPr marL="276606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6pPr>
            <a:lvl7pPr marL="326898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7pPr>
            <a:lvl8pPr marL="377190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8pPr>
            <a:lvl9pPr marL="427482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fld id="{D0BFAD5E-FDA6-4F1E-A96C-5383AAB83A7B}" type="slidenum">
              <a:rPr lang="en-US" altLang="en-US" sz="1540">
                <a:latin typeface="Verdana" panose="020B0604030504040204" pitchFamily="34" charset="0"/>
              </a:rPr>
              <a:pPr>
                <a:spcBef>
                  <a:spcPct val="0"/>
                </a:spcBef>
                <a:buClrTx/>
                <a:buSzTx/>
                <a:buFontTx/>
                <a:buNone/>
              </a:pPr>
              <a:t>20</a:t>
            </a:fld>
            <a:endParaRPr lang="en-US" altLang="en-US" sz="1540">
              <a:latin typeface="Verdana" panose="020B0604030504040204" pitchFamily="34" charset="0"/>
            </a:endParaRPr>
          </a:p>
        </p:txBody>
      </p:sp>
    </p:spTree>
    <p:extLst>
      <p:ext uri="{BB962C8B-B14F-4D97-AF65-F5344CB8AC3E}">
        <p14:creationId xmlns:p14="http://schemas.microsoft.com/office/powerpoint/2010/main" val="4092833229"/>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type="body" sz="quarter" idx="10"/>
          </p:nvPr>
        </p:nvSpPr>
        <p:spPr>
          <a:xfrm>
            <a:off x="685800" y="2057400"/>
            <a:ext cx="8305800" cy="2590800"/>
          </a:xfrm>
        </p:spPr>
        <p:txBody>
          <a:bodyPr/>
          <a:lstStyle/>
          <a:p>
            <a:r>
              <a:rPr lang="en-US" altLang="en-US" sz="3520" dirty="0">
                <a:latin typeface="Century Gothic" panose="020B0502020202020204" pitchFamily="34" charset="0"/>
              </a:rPr>
              <a:t>Thank you!</a:t>
            </a:r>
          </a:p>
        </p:txBody>
      </p:sp>
      <p:sp>
        <p:nvSpPr>
          <p:cNvPr id="29700" name="Slide Number Placeholder 3"/>
          <p:cNvSpPr>
            <a:spLocks noGrp="1"/>
          </p:cNvSpPr>
          <p:nvPr>
            <p:ph type="sldNum" sz="quarter" idx="4294967295"/>
          </p:nvPr>
        </p:nvSpPr>
        <p:spPr>
          <a:xfrm>
            <a:off x="7712075" y="7081838"/>
            <a:ext cx="2346325" cy="5175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1"/>
              </a:buClr>
              <a:buSzPct val="65000"/>
              <a:buFont typeface="Wingdings" panose="05000000000000000000" pitchFamily="2" charset="2"/>
              <a:buChar char="q"/>
              <a:defRPr sz="3080">
                <a:solidFill>
                  <a:schemeClr val="tx1"/>
                </a:solidFill>
                <a:latin typeface="Book Antiqua" panose="02040602050305030304" pitchFamily="18" charset="0"/>
                <a:cs typeface="Arial" panose="020B0604020202020204" pitchFamily="34" charset="0"/>
              </a:defRPr>
            </a:lvl1pPr>
            <a:lvl2pPr marL="817245" indent="-314325">
              <a:spcBef>
                <a:spcPct val="20000"/>
              </a:spcBef>
              <a:buClr>
                <a:srgbClr val="292929"/>
              </a:buClr>
              <a:buSzPct val="40000"/>
              <a:buFont typeface="Wingdings" panose="05000000000000000000" pitchFamily="2" charset="2"/>
              <a:buChar char="q"/>
              <a:defRPr sz="2640">
                <a:solidFill>
                  <a:schemeClr val="tx1"/>
                </a:solidFill>
                <a:latin typeface="Book Antiqua" panose="02040602050305030304" pitchFamily="18" charset="0"/>
                <a:cs typeface="Arial" panose="020B0604020202020204" pitchFamily="34" charset="0"/>
              </a:defRPr>
            </a:lvl2pPr>
            <a:lvl3pPr marL="1257300" indent="-251460">
              <a:spcBef>
                <a:spcPct val="20000"/>
              </a:spcBef>
              <a:buClr>
                <a:srgbClr val="000066"/>
              </a:buClr>
              <a:buSzPct val="65000"/>
              <a:buFont typeface="Wingdings" panose="05000000000000000000" pitchFamily="2" charset="2"/>
              <a:buChar char="p"/>
              <a:defRPr sz="2200">
                <a:solidFill>
                  <a:schemeClr val="tx1"/>
                </a:solidFill>
                <a:latin typeface="Book Antiqua" panose="02040602050305030304" pitchFamily="18" charset="0"/>
                <a:cs typeface="Arial" panose="020B0604020202020204" pitchFamily="34" charset="0"/>
              </a:defRPr>
            </a:lvl3pPr>
            <a:lvl4pPr marL="1760220" indent="-251460">
              <a:spcBef>
                <a:spcPct val="20000"/>
              </a:spcBef>
              <a:buClr>
                <a:srgbClr val="003399"/>
              </a:buClr>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4pPr>
            <a:lvl5pPr marL="2263140" indent="-251460">
              <a:spcBef>
                <a:spcPct val="20000"/>
              </a:spcBef>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5pPr>
            <a:lvl6pPr marL="276606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6pPr>
            <a:lvl7pPr marL="326898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7pPr>
            <a:lvl8pPr marL="377190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8pPr>
            <a:lvl9pPr marL="4274820" indent="-251460" eaLnBrk="0" fontAlgn="base" hangingPunct="0">
              <a:spcBef>
                <a:spcPct val="20000"/>
              </a:spcBef>
              <a:spcAft>
                <a:spcPct val="0"/>
              </a:spcAft>
              <a:buClr>
                <a:schemeClr val="tx2"/>
              </a:buClr>
              <a:buSzPct val="80000"/>
              <a:buFont typeface="Wingdings" panose="05000000000000000000" pitchFamily="2" charset="2"/>
              <a:buChar char="§"/>
              <a:defRPr sz="22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fld id="{6619134F-ECEA-41D3-8DA7-D165D171BDA7}" type="slidenum">
              <a:rPr lang="en-US" altLang="en-US" sz="1540">
                <a:latin typeface="Verdana" panose="020B0604030504040204" pitchFamily="34" charset="0"/>
              </a:rPr>
              <a:pPr>
                <a:spcBef>
                  <a:spcPct val="0"/>
                </a:spcBef>
                <a:buClrTx/>
                <a:buSzTx/>
                <a:buFontTx/>
                <a:buNone/>
              </a:pPr>
              <a:t>21</a:t>
            </a:fld>
            <a:endParaRPr lang="en-US" altLang="en-US" sz="1540">
              <a:latin typeface="Verdana" panose="020B0604030504040204" pitchFamily="34" charset="0"/>
            </a:endParaRPr>
          </a:p>
        </p:txBody>
      </p:sp>
    </p:spTree>
    <p:extLst>
      <p:ext uri="{BB962C8B-B14F-4D97-AF65-F5344CB8AC3E}">
        <p14:creationId xmlns:p14="http://schemas.microsoft.com/office/powerpoint/2010/main" val="424069705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5" name="object 5"/>
          <p:cNvSpPr/>
          <p:nvPr/>
        </p:nvSpPr>
        <p:spPr>
          <a:xfrm>
            <a:off x="0" y="1143000"/>
            <a:ext cx="10058400" cy="543403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object 8"/>
          <p:cNvSpPr txBox="1"/>
          <p:nvPr/>
        </p:nvSpPr>
        <p:spPr>
          <a:xfrm>
            <a:off x="838200" y="2357338"/>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a:t>
            </a:r>
            <a:r>
              <a:rPr lang="en-US" sz="2000" spc="-100" dirty="0" smtClean="0">
                <a:solidFill>
                  <a:schemeClr val="bg1"/>
                </a:solidFill>
                <a:latin typeface="Century Gothic" panose="020B0502020202020204" pitchFamily="34" charset="0"/>
              </a:rPr>
              <a:t>government. </a:t>
            </a:r>
            <a:endParaRPr lang="en-US" sz="2000" spc="-100" dirty="0">
              <a:solidFill>
                <a:schemeClr val="bg1"/>
              </a:solidFill>
              <a:latin typeface="Century Gothic" panose="020B0502020202020204" pitchFamily="34" charset="0"/>
            </a:endParaRPr>
          </a:p>
          <a:p>
            <a:pPr marL="12700" marR="819150">
              <a:lnSpc>
                <a:spcPts val="5200"/>
              </a:lnSpc>
            </a:pPr>
            <a:r>
              <a:rPr lang="en-US" sz="2000" b="1" spc="-100" dirty="0" smtClean="0">
                <a:solidFill>
                  <a:srgbClr val="1E1860"/>
                </a:solidFill>
                <a:latin typeface="Century Gothic" panose="020B0502020202020204" pitchFamily="34" charset="0"/>
                <a:cs typeface="Futura LT Pro Book"/>
              </a:rPr>
              <a:t>www.measureevaluation.org</a:t>
            </a:r>
            <a:endParaRPr lang="en-US" sz="2000" b="1" spc="-100" dirty="0">
              <a:solidFill>
                <a:srgbClr val="1E1860"/>
              </a:solidFill>
              <a:latin typeface="Century Gothic" panose="020B0502020202020204" pitchFamily="34" charset="0"/>
              <a:cs typeface="Futura LT Pro Book"/>
            </a:endParaRP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7"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grpSp>
        <p:nvGrpSpPr>
          <p:cNvPr id="10" name="Group 9"/>
          <p:cNvGrpSpPr/>
          <p:nvPr/>
        </p:nvGrpSpPr>
        <p:grpSpPr>
          <a:xfrm>
            <a:off x="6019800" y="6802022"/>
            <a:ext cx="3625728" cy="804672"/>
            <a:chOff x="6432672" y="5949280"/>
            <a:chExt cx="3625728" cy="804672"/>
          </a:xfrm>
        </p:grpSpPr>
        <p:grpSp>
          <p:nvGrpSpPr>
            <p:cNvPr id="13" name="Group 12"/>
            <p:cNvGrpSpPr/>
            <p:nvPr/>
          </p:nvGrpSpPr>
          <p:grpSpPr>
            <a:xfrm>
              <a:off x="6432672" y="5949280"/>
              <a:ext cx="2099768" cy="804672"/>
              <a:chOff x="3635896" y="5942647"/>
              <a:chExt cx="2099768" cy="804672"/>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14"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31111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0243"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0244" name="Text Box 6"/>
          <p:cNvSpPr txBox="1">
            <a:spLocks noChangeArrowheads="1"/>
          </p:cNvSpPr>
          <p:nvPr/>
        </p:nvSpPr>
        <p:spPr bwMode="auto">
          <a:xfrm>
            <a:off x="6111874" y="5602764"/>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0245" name="Text Box 7"/>
          <p:cNvSpPr txBox="1">
            <a:spLocks noChangeArrowheads="1"/>
          </p:cNvSpPr>
          <p:nvPr/>
        </p:nvSpPr>
        <p:spPr bwMode="auto">
          <a:xfrm>
            <a:off x="8291194" y="5616585"/>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0246" name="Text Box 8"/>
          <p:cNvSpPr txBox="1">
            <a:spLocks noChangeArrowheads="1"/>
          </p:cNvSpPr>
          <p:nvPr/>
        </p:nvSpPr>
        <p:spPr bwMode="auto">
          <a:xfrm>
            <a:off x="119129" y="1674880"/>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0247"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0248"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0249" name="Text Box 18"/>
          <p:cNvSpPr txBox="1">
            <a:spLocks noChangeArrowheads="1"/>
          </p:cNvSpPr>
          <p:nvPr/>
        </p:nvSpPr>
        <p:spPr bwMode="auto">
          <a:xfrm>
            <a:off x="6721317" y="1668462"/>
            <a:ext cx="366713"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B</a:t>
            </a:r>
          </a:p>
        </p:txBody>
      </p:sp>
      <p:sp>
        <p:nvSpPr>
          <p:cNvPr id="10250" name="Text Box 19"/>
          <p:cNvSpPr txBox="1">
            <a:spLocks noChangeArrowheads="1"/>
          </p:cNvSpPr>
          <p:nvPr/>
        </p:nvSpPr>
        <p:spPr bwMode="auto">
          <a:xfrm>
            <a:off x="3562350" y="3281997"/>
            <a:ext cx="27940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a:latin typeface="Arial" panose="020B0604020202020204" pitchFamily="34" charset="0"/>
              </a:rPr>
              <a:t>A</a:t>
            </a:r>
          </a:p>
        </p:txBody>
      </p:sp>
      <p:sp>
        <p:nvSpPr>
          <p:cNvPr id="10251"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0252"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0253"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0254"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255"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30168329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1267"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8" name="Text Box 5"/>
          <p:cNvSpPr txBox="1">
            <a:spLocks noChangeArrowheads="1"/>
          </p:cNvSpPr>
          <p:nvPr/>
        </p:nvSpPr>
        <p:spPr bwMode="auto">
          <a:xfrm>
            <a:off x="3315255" y="5618760"/>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1269" name="Text Box 6"/>
          <p:cNvSpPr txBox="1">
            <a:spLocks noChangeArrowheads="1"/>
          </p:cNvSpPr>
          <p:nvPr/>
        </p:nvSpPr>
        <p:spPr bwMode="auto">
          <a:xfrm>
            <a:off x="6096159" y="5610929"/>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1270" name="Text Box 7"/>
          <p:cNvSpPr txBox="1">
            <a:spLocks noChangeArrowheads="1"/>
          </p:cNvSpPr>
          <p:nvPr/>
        </p:nvSpPr>
        <p:spPr bwMode="auto">
          <a:xfrm>
            <a:off x="8260639" y="5619839"/>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1271" name="Text Box 8"/>
          <p:cNvSpPr txBox="1">
            <a:spLocks noChangeArrowheads="1"/>
          </p:cNvSpPr>
          <p:nvPr/>
        </p:nvSpPr>
        <p:spPr bwMode="auto">
          <a:xfrm>
            <a:off x="180809" y="1701757"/>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1272"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1273"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74"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75"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1276" name="Text Box 18"/>
          <p:cNvSpPr txBox="1">
            <a:spLocks noChangeArrowheads="1"/>
          </p:cNvSpPr>
          <p:nvPr/>
        </p:nvSpPr>
        <p:spPr bwMode="auto">
          <a:xfrm>
            <a:off x="6716267" y="1625680"/>
            <a:ext cx="366713"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1277" name="Text Box 19"/>
          <p:cNvSpPr txBox="1">
            <a:spLocks noChangeArrowheads="1"/>
          </p:cNvSpPr>
          <p:nvPr/>
        </p:nvSpPr>
        <p:spPr bwMode="auto">
          <a:xfrm>
            <a:off x="3563223" y="3316922"/>
            <a:ext cx="27940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1278"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1279"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1280"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1281" name="Straight Connector 30"/>
          <p:cNvCxnSpPr>
            <a:cxnSpLocks noChangeShapeType="1"/>
          </p:cNvCxnSpPr>
          <p:nvPr/>
        </p:nvCxnSpPr>
        <p:spPr bwMode="auto">
          <a:xfrm rot="5400000">
            <a:off x="3854847" y="5470924"/>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282"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1283" name="TextBox 19"/>
          <p:cNvSpPr txBox="1">
            <a:spLocks noChangeArrowheads="1"/>
          </p:cNvSpPr>
          <p:nvPr/>
        </p:nvSpPr>
        <p:spPr bwMode="auto">
          <a:xfrm>
            <a:off x="7220745" y="2461260"/>
            <a:ext cx="782587"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a:t>
            </a:r>
            <a:r>
              <a:rPr lang="en-US" altLang="en-US" sz="1980" dirty="0">
                <a:latin typeface="Verdana" panose="020B0604030504040204" pitchFamily="34" charset="0"/>
              </a:rPr>
              <a:t> </a:t>
            </a:r>
            <a:endParaRPr lang="en-US" altLang="en-US" sz="1980" baseline="-25000" dirty="0">
              <a:latin typeface="Verdana" panose="020B0604030504040204" pitchFamily="34" charset="0"/>
            </a:endParaRPr>
          </a:p>
        </p:txBody>
      </p:sp>
    </p:spTree>
    <p:extLst>
      <p:ext uri="{BB962C8B-B14F-4D97-AF65-F5344CB8AC3E}">
        <p14:creationId xmlns:p14="http://schemas.microsoft.com/office/powerpoint/2010/main" val="1052525848"/>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2291"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92"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93"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2294" name="Text Box 6"/>
          <p:cNvSpPr txBox="1">
            <a:spLocks noChangeArrowheads="1"/>
          </p:cNvSpPr>
          <p:nvPr/>
        </p:nvSpPr>
        <p:spPr bwMode="auto">
          <a:xfrm>
            <a:off x="6111874" y="5624897"/>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2295" name="Text Box 7"/>
          <p:cNvSpPr txBox="1">
            <a:spLocks noChangeArrowheads="1"/>
          </p:cNvSpPr>
          <p:nvPr/>
        </p:nvSpPr>
        <p:spPr bwMode="auto">
          <a:xfrm>
            <a:off x="8280493" y="5624897"/>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2296" name="Text Box 8"/>
          <p:cNvSpPr txBox="1">
            <a:spLocks noChangeArrowheads="1"/>
          </p:cNvSpPr>
          <p:nvPr/>
        </p:nvSpPr>
        <p:spPr bwMode="auto">
          <a:xfrm>
            <a:off x="175009" y="1608504"/>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2297"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98"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99"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300"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301"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2302"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2303" name="Text Box 16"/>
          <p:cNvSpPr txBox="1">
            <a:spLocks noChangeArrowheads="1"/>
          </p:cNvSpPr>
          <p:nvPr/>
        </p:nvSpPr>
        <p:spPr bwMode="auto">
          <a:xfrm>
            <a:off x="3532665" y="4366718"/>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2304" name="Text Box 17"/>
          <p:cNvSpPr txBox="1">
            <a:spLocks noChangeArrowheads="1"/>
          </p:cNvSpPr>
          <p:nvPr/>
        </p:nvSpPr>
        <p:spPr bwMode="auto">
          <a:xfrm>
            <a:off x="6729954" y="3539121"/>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2305" name="Text Box 18"/>
          <p:cNvSpPr txBox="1">
            <a:spLocks noChangeArrowheads="1"/>
          </p:cNvSpPr>
          <p:nvPr/>
        </p:nvSpPr>
        <p:spPr bwMode="auto">
          <a:xfrm>
            <a:off x="6729954" y="1614328"/>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2306"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2307"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2308"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12309"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310"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311"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312"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2313"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314"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2315"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2316" name="TextBox 34"/>
          <p:cNvSpPr txBox="1">
            <a:spLocks noChangeArrowheads="1"/>
          </p:cNvSpPr>
          <p:nvPr/>
        </p:nvSpPr>
        <p:spPr bwMode="auto">
          <a:xfrm>
            <a:off x="7220744" y="2461260"/>
            <a:ext cx="692818"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a:t>
            </a:r>
            <a:endParaRPr lang="en-US" altLang="en-US" sz="1980" baseline="-25000" dirty="0">
              <a:latin typeface="Century Gothic" panose="020B0502020202020204" pitchFamily="34" charset="0"/>
            </a:endParaRPr>
          </a:p>
        </p:txBody>
      </p:sp>
      <p:sp>
        <p:nvSpPr>
          <p:cNvPr id="12317" name="TextBox 35"/>
          <p:cNvSpPr txBox="1">
            <a:spLocks noChangeArrowheads="1"/>
          </p:cNvSpPr>
          <p:nvPr/>
        </p:nvSpPr>
        <p:spPr bwMode="auto">
          <a:xfrm>
            <a:off x="7184073" y="3921125"/>
            <a:ext cx="80663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Tree>
    <p:extLst>
      <p:ext uri="{BB962C8B-B14F-4D97-AF65-F5344CB8AC3E}">
        <p14:creationId xmlns:p14="http://schemas.microsoft.com/office/powerpoint/2010/main" val="3584081740"/>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3315"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16"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17"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3318" name="Text Box 6"/>
          <p:cNvSpPr txBox="1">
            <a:spLocks noChangeArrowheads="1"/>
          </p:cNvSpPr>
          <p:nvPr/>
        </p:nvSpPr>
        <p:spPr bwMode="auto">
          <a:xfrm>
            <a:off x="6073458" y="5624592"/>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3319" name="Text Box 7"/>
          <p:cNvSpPr txBox="1">
            <a:spLocks noChangeArrowheads="1"/>
          </p:cNvSpPr>
          <p:nvPr/>
        </p:nvSpPr>
        <p:spPr bwMode="auto">
          <a:xfrm>
            <a:off x="8280440" y="5624591"/>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3320" name="Text Box 8"/>
          <p:cNvSpPr txBox="1">
            <a:spLocks noChangeArrowheads="1"/>
          </p:cNvSpPr>
          <p:nvPr/>
        </p:nvSpPr>
        <p:spPr bwMode="auto">
          <a:xfrm>
            <a:off x="175009" y="1668463"/>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3321"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22"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23"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24"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25"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3326"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3327" name="Text Box 16"/>
          <p:cNvSpPr txBox="1">
            <a:spLocks noChangeArrowheads="1"/>
          </p:cNvSpPr>
          <p:nvPr/>
        </p:nvSpPr>
        <p:spPr bwMode="auto">
          <a:xfrm>
            <a:off x="3528972" y="4277360"/>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3328" name="Text Box 17"/>
          <p:cNvSpPr txBox="1">
            <a:spLocks noChangeArrowheads="1"/>
          </p:cNvSpPr>
          <p:nvPr/>
        </p:nvSpPr>
        <p:spPr bwMode="auto">
          <a:xfrm>
            <a:off x="6763227" y="3553641"/>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3329" name="Text Box 18"/>
          <p:cNvSpPr txBox="1">
            <a:spLocks noChangeArrowheads="1"/>
          </p:cNvSpPr>
          <p:nvPr/>
        </p:nvSpPr>
        <p:spPr bwMode="auto">
          <a:xfrm>
            <a:off x="6763227" y="1640521"/>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3330"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3331"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3332"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3333"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3334"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3335"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3336"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37"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3338"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3339"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3340"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3341" name="TextBox 34"/>
          <p:cNvSpPr txBox="1">
            <a:spLocks noChangeArrowheads="1"/>
          </p:cNvSpPr>
          <p:nvPr/>
        </p:nvSpPr>
        <p:spPr bwMode="auto">
          <a:xfrm>
            <a:off x="7220745" y="2461260"/>
            <a:ext cx="76335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3342" name="TextBox 35"/>
          <p:cNvSpPr txBox="1">
            <a:spLocks noChangeArrowheads="1"/>
          </p:cNvSpPr>
          <p:nvPr/>
        </p:nvSpPr>
        <p:spPr bwMode="auto">
          <a:xfrm>
            <a:off x="7184073" y="3921125"/>
            <a:ext cx="80663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
        <p:nvSpPr>
          <p:cNvPr id="13343"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32" name="Circular Arrow 31"/>
          <p:cNvSpPr/>
          <p:nvPr/>
        </p:nvSpPr>
        <p:spPr bwMode="auto">
          <a:xfrm rot="5400000">
            <a:off x="7624290" y="2823251"/>
            <a:ext cx="1173698" cy="1557002"/>
          </a:xfrm>
          <a:prstGeom prst="circular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p:spPr>
        <p:txBody>
          <a:bodyPr/>
          <a:lstStyle/>
          <a:p>
            <a:pPr eaLnBrk="1" hangingPunct="1">
              <a:defRPr/>
            </a:pPr>
            <a:endParaRPr lang="en-US" sz="1980" dirty="0">
              <a:cs typeface="Arial" charset="0"/>
            </a:endParaRPr>
          </a:p>
        </p:txBody>
      </p:sp>
      <p:sp>
        <p:nvSpPr>
          <p:cNvPr id="13345" name="AutoShape 14"/>
          <p:cNvSpPr>
            <a:spLocks/>
          </p:cNvSpPr>
          <p:nvPr/>
        </p:nvSpPr>
        <p:spPr bwMode="auto">
          <a:xfrm>
            <a:off x="7325519" y="2855913"/>
            <a:ext cx="167640" cy="670560"/>
          </a:xfrm>
          <a:prstGeom prst="rightBrace">
            <a:avLst>
              <a:gd name="adj1" fmla="val 33333"/>
              <a:gd name="adj2" fmla="val 48440"/>
            </a:avLst>
          </a:prstGeom>
          <a:noFill/>
          <a:ln w="2540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13346" name="Text Box 21"/>
          <p:cNvSpPr txBox="1">
            <a:spLocks noChangeArrowheads="1"/>
          </p:cNvSpPr>
          <p:nvPr/>
        </p:nvSpPr>
        <p:spPr bwMode="auto">
          <a:xfrm>
            <a:off x="7491413" y="2979897"/>
            <a:ext cx="75088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D-C</a:t>
            </a:r>
          </a:p>
        </p:txBody>
      </p:sp>
    </p:spTree>
    <p:extLst>
      <p:ext uri="{BB962C8B-B14F-4D97-AF65-F5344CB8AC3E}">
        <p14:creationId xmlns:p14="http://schemas.microsoft.com/office/powerpoint/2010/main" val="2885298791"/>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4339"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0"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1"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4342" name="Text Box 6"/>
          <p:cNvSpPr txBox="1">
            <a:spLocks noChangeArrowheads="1"/>
          </p:cNvSpPr>
          <p:nvPr/>
        </p:nvSpPr>
        <p:spPr bwMode="auto">
          <a:xfrm>
            <a:off x="6017878" y="5610929"/>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4343" name="Text Box 7"/>
          <p:cNvSpPr txBox="1">
            <a:spLocks noChangeArrowheads="1"/>
          </p:cNvSpPr>
          <p:nvPr/>
        </p:nvSpPr>
        <p:spPr bwMode="auto">
          <a:xfrm>
            <a:off x="8291141" y="5610928"/>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4344" name="Text Box 8"/>
          <p:cNvSpPr txBox="1">
            <a:spLocks noChangeArrowheads="1"/>
          </p:cNvSpPr>
          <p:nvPr/>
        </p:nvSpPr>
        <p:spPr bwMode="auto">
          <a:xfrm>
            <a:off x="183357" y="1668463"/>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4345"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6"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7"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8"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49"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4350"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4351"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4352"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4353"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4354"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4355"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4356"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4357"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4358"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4359"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4360"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361"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4362"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363"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4364"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4365"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4366"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4367" name="TextBox 34"/>
          <p:cNvSpPr txBox="1">
            <a:spLocks noChangeArrowheads="1"/>
          </p:cNvSpPr>
          <p:nvPr/>
        </p:nvSpPr>
        <p:spPr bwMode="auto">
          <a:xfrm>
            <a:off x="7220745" y="2461260"/>
            <a:ext cx="744114"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4368" name="TextBox 35"/>
          <p:cNvSpPr txBox="1">
            <a:spLocks noChangeArrowheads="1"/>
          </p:cNvSpPr>
          <p:nvPr/>
        </p:nvSpPr>
        <p:spPr bwMode="auto">
          <a:xfrm>
            <a:off x="7184073" y="3921125"/>
            <a:ext cx="825867"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
        <p:nvSpPr>
          <p:cNvPr id="14369"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4370"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14371" name="AutoShape 14"/>
          <p:cNvSpPr>
            <a:spLocks/>
          </p:cNvSpPr>
          <p:nvPr/>
        </p:nvSpPr>
        <p:spPr bwMode="auto">
          <a:xfrm>
            <a:off x="7325519" y="2855913"/>
            <a:ext cx="167640" cy="670560"/>
          </a:xfrm>
          <a:prstGeom prst="rightBrace">
            <a:avLst>
              <a:gd name="adj1" fmla="val 33333"/>
              <a:gd name="adj2" fmla="val 48440"/>
            </a:avLst>
          </a:prstGeom>
          <a:noFill/>
          <a:ln w="2540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14372" name="Text Box 21"/>
          <p:cNvSpPr txBox="1">
            <a:spLocks noChangeArrowheads="1"/>
          </p:cNvSpPr>
          <p:nvPr/>
        </p:nvSpPr>
        <p:spPr bwMode="auto">
          <a:xfrm>
            <a:off x="7491413" y="2979897"/>
            <a:ext cx="75088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D-C</a:t>
            </a:r>
          </a:p>
        </p:txBody>
      </p:sp>
      <p:sp>
        <p:nvSpPr>
          <p:cNvPr id="37" name="Circular Arrow 36"/>
          <p:cNvSpPr/>
          <p:nvPr/>
        </p:nvSpPr>
        <p:spPr bwMode="auto">
          <a:xfrm rot="5400000">
            <a:off x="7624290" y="2823251"/>
            <a:ext cx="1173698" cy="1557002"/>
          </a:xfrm>
          <a:prstGeom prst="circular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p:spPr>
        <p:txBody>
          <a:bodyPr/>
          <a:lstStyle/>
          <a:p>
            <a:pPr eaLnBrk="1" hangingPunct="1">
              <a:defRPr/>
            </a:pPr>
            <a:endParaRPr lang="en-US" sz="1980" dirty="0">
              <a:cs typeface="Arial" charset="0"/>
            </a:endParaRPr>
          </a:p>
        </p:txBody>
      </p:sp>
    </p:spTree>
    <p:extLst>
      <p:ext uri="{BB962C8B-B14F-4D97-AF65-F5344CB8AC3E}">
        <p14:creationId xmlns:p14="http://schemas.microsoft.com/office/powerpoint/2010/main" val="3405212904"/>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5363"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64"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65"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Arial" panose="020B0604020202020204" pitchFamily="34" charset="0"/>
              </a:rPr>
              <a:t>Baseline</a:t>
            </a:r>
          </a:p>
        </p:txBody>
      </p:sp>
      <p:sp>
        <p:nvSpPr>
          <p:cNvPr id="15366" name="Text Box 6"/>
          <p:cNvSpPr txBox="1">
            <a:spLocks noChangeArrowheads="1"/>
          </p:cNvSpPr>
          <p:nvPr/>
        </p:nvSpPr>
        <p:spPr bwMode="auto">
          <a:xfrm>
            <a:off x="6117114" y="5539899"/>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Arial" panose="020B0604020202020204" pitchFamily="34" charset="0"/>
              </a:rPr>
              <a:t>Follow-up</a:t>
            </a:r>
          </a:p>
        </p:txBody>
      </p:sp>
      <p:sp>
        <p:nvSpPr>
          <p:cNvPr id="15367" name="Text Box 7"/>
          <p:cNvSpPr txBox="1">
            <a:spLocks noChangeArrowheads="1"/>
          </p:cNvSpPr>
          <p:nvPr/>
        </p:nvSpPr>
        <p:spPr bwMode="auto">
          <a:xfrm>
            <a:off x="8291195" y="5553869"/>
            <a:ext cx="706347"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Arial" panose="020B0604020202020204" pitchFamily="34" charset="0"/>
              </a:rPr>
              <a:t>Time</a:t>
            </a:r>
          </a:p>
        </p:txBody>
      </p:sp>
      <p:sp>
        <p:nvSpPr>
          <p:cNvPr id="15368" name="Text Box 8"/>
          <p:cNvSpPr txBox="1">
            <a:spLocks noChangeArrowheads="1"/>
          </p:cNvSpPr>
          <p:nvPr/>
        </p:nvSpPr>
        <p:spPr bwMode="auto">
          <a:xfrm>
            <a:off x="163274" y="1726088"/>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5369"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70"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71"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72"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73"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5374"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5375"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5376"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5377"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5378"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5379" name="Text Box 24"/>
          <p:cNvSpPr txBox="1">
            <a:spLocks noChangeArrowheads="1"/>
          </p:cNvSpPr>
          <p:nvPr/>
        </p:nvSpPr>
        <p:spPr bwMode="auto">
          <a:xfrm rot="-1773463">
            <a:off x="4332625" y="2314597"/>
            <a:ext cx="1883849"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 Group</a:t>
            </a:r>
          </a:p>
        </p:txBody>
      </p:sp>
      <p:sp>
        <p:nvSpPr>
          <p:cNvPr id="15380"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381"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382"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383"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5384"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85"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5386"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87"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388"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5389"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5390"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5391" name="TextBox 34"/>
          <p:cNvSpPr txBox="1">
            <a:spLocks noChangeArrowheads="1"/>
          </p:cNvSpPr>
          <p:nvPr/>
        </p:nvSpPr>
        <p:spPr bwMode="auto">
          <a:xfrm>
            <a:off x="7220745" y="2461260"/>
            <a:ext cx="76335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5392" name="TextBox 35"/>
          <p:cNvSpPr txBox="1">
            <a:spLocks noChangeArrowheads="1"/>
          </p:cNvSpPr>
          <p:nvPr/>
        </p:nvSpPr>
        <p:spPr bwMode="auto">
          <a:xfrm>
            <a:off x="7184073" y="3921125"/>
            <a:ext cx="80663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Century Gothic" panose="020B0502020202020204" pitchFamily="34" charset="0"/>
              </a:rPr>
              <a:t> </a:t>
            </a:r>
            <a:r>
              <a:rPr lang="en-US" altLang="en-US" sz="1980" dirty="0">
                <a:latin typeface="Century Gothic" panose="020B0502020202020204" pitchFamily="34" charset="0"/>
              </a:rPr>
              <a:t>D-C </a:t>
            </a:r>
            <a:endParaRPr lang="en-US" altLang="en-US" sz="1980" baseline="-25000" dirty="0">
              <a:latin typeface="Century Gothic" panose="020B0502020202020204" pitchFamily="34" charset="0"/>
            </a:endParaRPr>
          </a:p>
        </p:txBody>
      </p:sp>
      <p:sp>
        <p:nvSpPr>
          <p:cNvPr id="15393"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5394" name="TextBox 35"/>
          <p:cNvSpPr txBox="1">
            <a:spLocks noChangeArrowheads="1"/>
          </p:cNvSpPr>
          <p:nvPr/>
        </p:nvSpPr>
        <p:spPr bwMode="auto">
          <a:xfrm>
            <a:off x="434817" y="5992177"/>
            <a:ext cx="926734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condition</a:t>
            </a:r>
            <a:r>
              <a:rPr lang="en-US" altLang="en-US" sz="1980" b="1" dirty="0">
                <a:latin typeface="Century Gothic" panose="020B0502020202020204" pitchFamily="34" charset="0"/>
              </a:rPr>
              <a:t>: </a:t>
            </a:r>
            <a:r>
              <a:rPr lang="en-US" altLang="en-US" sz="1980" b="1" u="sng" dirty="0">
                <a:solidFill>
                  <a:srgbClr val="000099"/>
                </a:solidFill>
                <a:latin typeface="Century Gothic" panose="020B0502020202020204" pitchFamily="34" charset="0"/>
              </a:rPr>
              <a:t>“Parallel trends assumption</a:t>
            </a:r>
            <a:r>
              <a:rPr lang="en-US" altLang="en-US" sz="1980" b="1" dirty="0">
                <a:solidFill>
                  <a:srgbClr val="000099"/>
                </a:solidFill>
                <a:latin typeface="Century Gothic" panose="020B0502020202020204" pitchFamily="34" charset="0"/>
              </a:rPr>
              <a:t>.” </a:t>
            </a:r>
            <a:r>
              <a:rPr lang="en-US" altLang="en-US" sz="1980" dirty="0">
                <a:latin typeface="Century Gothic" panose="020B0502020202020204" pitchFamily="34" charset="0"/>
              </a:rPr>
              <a:t>Program group would have had the same change as the Comparison group in absence of the program.</a:t>
            </a:r>
          </a:p>
          <a:p>
            <a:pPr eaLnBrk="1" hangingPunct="1">
              <a:spcBef>
                <a:spcPct val="0"/>
              </a:spcBef>
              <a:buClrTx/>
              <a:buSzTx/>
              <a:buFontTx/>
              <a:buNone/>
            </a:pPr>
            <a:endParaRPr lang="en-US" altLang="en-US" sz="1980" dirty="0">
              <a:latin typeface="Arial" panose="020B0604020202020204" pitchFamily="34" charset="0"/>
            </a:endParaRPr>
          </a:p>
        </p:txBody>
      </p:sp>
      <p:sp>
        <p:nvSpPr>
          <p:cNvPr id="15395"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
        <p:nvSpPr>
          <p:cNvPr id="36" name="Circular Arrow 35"/>
          <p:cNvSpPr/>
          <p:nvPr/>
        </p:nvSpPr>
        <p:spPr bwMode="auto">
          <a:xfrm rot="5400000">
            <a:off x="7624290" y="2823251"/>
            <a:ext cx="1173698" cy="1557002"/>
          </a:xfrm>
          <a:prstGeom prst="circular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p:spPr>
        <p:txBody>
          <a:bodyPr/>
          <a:lstStyle/>
          <a:p>
            <a:pPr eaLnBrk="1" hangingPunct="1">
              <a:defRPr/>
            </a:pPr>
            <a:endParaRPr lang="en-US" sz="1980" dirty="0">
              <a:cs typeface="Arial" charset="0"/>
            </a:endParaRPr>
          </a:p>
        </p:txBody>
      </p:sp>
      <p:sp>
        <p:nvSpPr>
          <p:cNvPr id="15397" name="AutoShape 14"/>
          <p:cNvSpPr>
            <a:spLocks/>
          </p:cNvSpPr>
          <p:nvPr/>
        </p:nvSpPr>
        <p:spPr bwMode="auto">
          <a:xfrm>
            <a:off x="7325519" y="2855913"/>
            <a:ext cx="167640" cy="670560"/>
          </a:xfrm>
          <a:prstGeom prst="rightBrace">
            <a:avLst>
              <a:gd name="adj1" fmla="val 33333"/>
              <a:gd name="adj2" fmla="val 48440"/>
            </a:avLst>
          </a:prstGeom>
          <a:noFill/>
          <a:ln w="2540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Arial" panose="020B0604020202020204" pitchFamily="34" charset="0"/>
            </a:endParaRPr>
          </a:p>
        </p:txBody>
      </p:sp>
      <p:sp>
        <p:nvSpPr>
          <p:cNvPr id="15398" name="Text Box 21"/>
          <p:cNvSpPr txBox="1">
            <a:spLocks noChangeArrowheads="1"/>
          </p:cNvSpPr>
          <p:nvPr/>
        </p:nvSpPr>
        <p:spPr bwMode="auto">
          <a:xfrm>
            <a:off x="7491413" y="2979897"/>
            <a:ext cx="75088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D-C</a:t>
            </a:r>
          </a:p>
        </p:txBody>
      </p:sp>
    </p:spTree>
    <p:extLst>
      <p:ext uri="{BB962C8B-B14F-4D97-AF65-F5344CB8AC3E}">
        <p14:creationId xmlns:p14="http://schemas.microsoft.com/office/powerpoint/2010/main" val="2745858525"/>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2"/>
          <p:cNvSpPr>
            <a:spLocks/>
          </p:cNvSpPr>
          <p:nvPr/>
        </p:nvSpPr>
        <p:spPr bwMode="auto">
          <a:xfrm>
            <a:off x="1543686" y="1668462"/>
            <a:ext cx="7067074" cy="3801587"/>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6387" name="Line 3"/>
          <p:cNvSpPr>
            <a:spLocks noChangeShapeType="1"/>
          </p:cNvSpPr>
          <p:nvPr/>
        </p:nvSpPr>
        <p:spPr bwMode="auto">
          <a:xfrm flipV="1">
            <a:off x="3913347" y="3856514"/>
            <a:ext cx="2849880" cy="67056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88" name="Line 4"/>
          <p:cNvSpPr>
            <a:spLocks noChangeShapeType="1"/>
          </p:cNvSpPr>
          <p:nvPr/>
        </p:nvSpPr>
        <p:spPr bwMode="auto">
          <a:xfrm flipH="1" flipV="1">
            <a:off x="6763227" y="1928655"/>
            <a:ext cx="8731" cy="156114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89" name="Text Box 5"/>
          <p:cNvSpPr txBox="1">
            <a:spLocks noChangeArrowheads="1"/>
          </p:cNvSpPr>
          <p:nvPr/>
        </p:nvSpPr>
        <p:spPr bwMode="auto">
          <a:xfrm>
            <a:off x="3316130" y="5628957"/>
            <a:ext cx="1238091"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b="1" dirty="0">
                <a:latin typeface="Century Gothic" panose="020B0502020202020204" pitchFamily="34" charset="0"/>
              </a:rPr>
              <a:t>Baseline</a:t>
            </a:r>
          </a:p>
        </p:txBody>
      </p:sp>
      <p:sp>
        <p:nvSpPr>
          <p:cNvPr id="16390" name="Text Box 6"/>
          <p:cNvSpPr txBox="1">
            <a:spLocks noChangeArrowheads="1"/>
          </p:cNvSpPr>
          <p:nvPr/>
        </p:nvSpPr>
        <p:spPr bwMode="auto">
          <a:xfrm>
            <a:off x="6103144" y="5611641"/>
            <a:ext cx="132016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Follow-up</a:t>
            </a:r>
          </a:p>
        </p:txBody>
      </p:sp>
      <p:sp>
        <p:nvSpPr>
          <p:cNvPr id="16391" name="Text Box 7"/>
          <p:cNvSpPr txBox="1">
            <a:spLocks noChangeArrowheads="1"/>
          </p:cNvSpPr>
          <p:nvPr/>
        </p:nvSpPr>
        <p:spPr bwMode="auto">
          <a:xfrm>
            <a:off x="8303679" y="5604510"/>
            <a:ext cx="6848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b="1" dirty="0">
                <a:latin typeface="Century Gothic" panose="020B0502020202020204" pitchFamily="34" charset="0"/>
              </a:rPr>
              <a:t>Time</a:t>
            </a:r>
          </a:p>
        </p:txBody>
      </p:sp>
      <p:sp>
        <p:nvSpPr>
          <p:cNvPr id="16392" name="Text Box 8"/>
          <p:cNvSpPr txBox="1">
            <a:spLocks noChangeArrowheads="1"/>
          </p:cNvSpPr>
          <p:nvPr/>
        </p:nvSpPr>
        <p:spPr bwMode="auto">
          <a:xfrm>
            <a:off x="123984" y="1668463"/>
            <a:ext cx="13805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dirty="0">
                <a:latin typeface="Century Gothic" panose="020B0502020202020204" pitchFamily="34" charset="0"/>
              </a:rPr>
              <a:t>Outcome</a:t>
            </a:r>
          </a:p>
        </p:txBody>
      </p:sp>
      <p:sp>
        <p:nvSpPr>
          <p:cNvPr id="16393" name="Line 9"/>
          <p:cNvSpPr>
            <a:spLocks noChangeShapeType="1"/>
          </p:cNvSpPr>
          <p:nvPr/>
        </p:nvSpPr>
        <p:spPr bwMode="auto">
          <a:xfrm>
            <a:off x="3934302" y="452707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94" name="Line 11"/>
          <p:cNvSpPr>
            <a:spLocks noChangeShapeType="1"/>
          </p:cNvSpPr>
          <p:nvPr/>
        </p:nvSpPr>
        <p:spPr bwMode="auto">
          <a:xfrm flipV="1">
            <a:off x="3913347" y="1928654"/>
            <a:ext cx="2849880" cy="15925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95" name="Line 12"/>
          <p:cNvSpPr>
            <a:spLocks noChangeShapeType="1"/>
          </p:cNvSpPr>
          <p:nvPr/>
        </p:nvSpPr>
        <p:spPr bwMode="auto">
          <a:xfrm>
            <a:off x="3934302" y="3521234"/>
            <a:ext cx="2828925"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96" name="Line 13"/>
          <p:cNvSpPr>
            <a:spLocks noChangeShapeType="1"/>
          </p:cNvSpPr>
          <p:nvPr/>
        </p:nvSpPr>
        <p:spPr bwMode="auto">
          <a:xfrm flipV="1">
            <a:off x="6763227" y="3856514"/>
            <a:ext cx="0" cy="67056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397" name="AutoShape 14"/>
          <p:cNvSpPr>
            <a:spLocks/>
          </p:cNvSpPr>
          <p:nvPr/>
        </p:nvSpPr>
        <p:spPr bwMode="auto">
          <a:xfrm>
            <a:off x="7088029" y="3856514"/>
            <a:ext cx="167640" cy="670560"/>
          </a:xfrm>
          <a:prstGeom prst="rightBrace">
            <a:avLst>
              <a:gd name="adj1" fmla="val 33333"/>
              <a:gd name="adj2" fmla="val 48440"/>
            </a:avLst>
          </a:prstGeom>
          <a:noFill/>
          <a:ln w="31750">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6398" name="AutoShape 15"/>
          <p:cNvSpPr>
            <a:spLocks/>
          </p:cNvSpPr>
          <p:nvPr/>
        </p:nvSpPr>
        <p:spPr bwMode="auto">
          <a:xfrm>
            <a:off x="7129939" y="1928654"/>
            <a:ext cx="167640" cy="1592580"/>
          </a:xfrm>
          <a:prstGeom prst="rightBrace">
            <a:avLst>
              <a:gd name="adj1" fmla="val 79167"/>
              <a:gd name="adj2" fmla="val 48440"/>
            </a:avLst>
          </a:prstGeom>
          <a:noFill/>
          <a:ln w="28575">
            <a:solidFill>
              <a:srgbClr val="00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sp>
        <p:nvSpPr>
          <p:cNvPr id="16399" name="Text Box 16"/>
          <p:cNvSpPr txBox="1">
            <a:spLocks noChangeArrowheads="1"/>
          </p:cNvSpPr>
          <p:nvPr/>
        </p:nvSpPr>
        <p:spPr bwMode="auto">
          <a:xfrm>
            <a:off x="3544888" y="4275614"/>
            <a:ext cx="345758"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C</a:t>
            </a:r>
          </a:p>
        </p:txBody>
      </p:sp>
      <p:sp>
        <p:nvSpPr>
          <p:cNvPr id="16400" name="Text Box 17"/>
          <p:cNvSpPr txBox="1">
            <a:spLocks noChangeArrowheads="1"/>
          </p:cNvSpPr>
          <p:nvPr/>
        </p:nvSpPr>
        <p:spPr bwMode="auto">
          <a:xfrm>
            <a:off x="6717824" y="355441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D</a:t>
            </a:r>
          </a:p>
        </p:txBody>
      </p:sp>
      <p:sp>
        <p:nvSpPr>
          <p:cNvPr id="16401" name="Text Box 18"/>
          <p:cNvSpPr txBox="1">
            <a:spLocks noChangeArrowheads="1"/>
          </p:cNvSpPr>
          <p:nvPr/>
        </p:nvSpPr>
        <p:spPr bwMode="auto">
          <a:xfrm>
            <a:off x="6721317" y="1668462"/>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B</a:t>
            </a:r>
          </a:p>
        </p:txBody>
      </p:sp>
      <p:sp>
        <p:nvSpPr>
          <p:cNvPr id="16402" name="Text Box 19"/>
          <p:cNvSpPr txBox="1">
            <a:spLocks noChangeArrowheads="1"/>
          </p:cNvSpPr>
          <p:nvPr/>
        </p:nvSpPr>
        <p:spPr bwMode="auto">
          <a:xfrm>
            <a:off x="3483769" y="3281997"/>
            <a:ext cx="572770" cy="3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lnSpc>
                <a:spcPct val="90000"/>
              </a:lnSpc>
              <a:spcBef>
                <a:spcPct val="0"/>
              </a:spcBef>
              <a:buClrTx/>
              <a:buSzTx/>
              <a:buFontTx/>
              <a:buNone/>
            </a:pPr>
            <a:r>
              <a:rPr lang="en-US" altLang="en-US" sz="1760" dirty="0">
                <a:latin typeface="Century Gothic" panose="020B0502020202020204" pitchFamily="34" charset="0"/>
              </a:rPr>
              <a:t>A</a:t>
            </a:r>
          </a:p>
        </p:txBody>
      </p:sp>
      <p:sp>
        <p:nvSpPr>
          <p:cNvPr id="16403" name="Text Box 24"/>
          <p:cNvSpPr txBox="1">
            <a:spLocks noChangeArrowheads="1"/>
          </p:cNvSpPr>
          <p:nvPr/>
        </p:nvSpPr>
        <p:spPr bwMode="auto">
          <a:xfrm rot="-1773463">
            <a:off x="4371097" y="2314597"/>
            <a:ext cx="1806905"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Program</a:t>
            </a:r>
            <a:r>
              <a:rPr lang="en-US" altLang="en-US" sz="1760" dirty="0">
                <a:latin typeface="Arial" panose="020B0604020202020204" pitchFamily="34" charset="0"/>
              </a:rPr>
              <a:t> Group</a:t>
            </a:r>
          </a:p>
        </p:txBody>
      </p:sp>
      <p:sp>
        <p:nvSpPr>
          <p:cNvPr id="16404" name="Oval 25"/>
          <p:cNvSpPr>
            <a:spLocks noChangeArrowheads="1"/>
          </p:cNvSpPr>
          <p:nvPr/>
        </p:nvSpPr>
        <p:spPr bwMode="auto">
          <a:xfrm>
            <a:off x="6693377" y="187801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6405" name="Oval 26"/>
          <p:cNvSpPr>
            <a:spLocks noChangeArrowheads="1"/>
          </p:cNvSpPr>
          <p:nvPr/>
        </p:nvSpPr>
        <p:spPr bwMode="auto">
          <a:xfrm>
            <a:off x="6714332" y="378142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6406" name="Oval 27"/>
          <p:cNvSpPr>
            <a:spLocks noChangeArrowheads="1"/>
          </p:cNvSpPr>
          <p:nvPr/>
        </p:nvSpPr>
        <p:spPr bwMode="auto">
          <a:xfrm>
            <a:off x="3867944" y="4450239"/>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6407" name="Oval 28"/>
          <p:cNvSpPr>
            <a:spLocks noChangeArrowheads="1"/>
          </p:cNvSpPr>
          <p:nvPr/>
        </p:nvSpPr>
        <p:spPr bwMode="auto">
          <a:xfrm>
            <a:off x="3873183" y="3453130"/>
            <a:ext cx="125730" cy="125730"/>
          </a:xfrm>
          <a:prstGeom prst="ellipse">
            <a:avLst/>
          </a:prstGeom>
          <a:solidFill>
            <a:schemeClr val="tx1"/>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cxnSp>
        <p:nvCxnSpPr>
          <p:cNvPr id="16408" name="Straight Connector 30"/>
          <p:cNvCxnSpPr>
            <a:cxnSpLocks noChangeShapeType="1"/>
          </p:cNvCxnSpPr>
          <p:nvPr/>
        </p:nvCxnSpPr>
        <p:spPr bwMode="auto">
          <a:xfrm rot="5400000">
            <a:off x="3851355"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409" name="Straight Connector 31"/>
          <p:cNvCxnSpPr>
            <a:cxnSpLocks noChangeShapeType="1"/>
          </p:cNvCxnSpPr>
          <p:nvPr/>
        </p:nvCxnSpPr>
        <p:spPr bwMode="auto">
          <a:xfrm rot="5400000">
            <a:off x="6692503" y="5470923"/>
            <a:ext cx="15890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6410" name="Line 3"/>
          <p:cNvSpPr>
            <a:spLocks noChangeShapeType="1"/>
          </p:cNvSpPr>
          <p:nvPr/>
        </p:nvSpPr>
        <p:spPr bwMode="auto">
          <a:xfrm flipV="1">
            <a:off x="3963988" y="2829719"/>
            <a:ext cx="2849880" cy="67056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6411" name="Oval 33"/>
          <p:cNvSpPr>
            <a:spLocks noChangeArrowheads="1"/>
          </p:cNvSpPr>
          <p:nvPr/>
        </p:nvSpPr>
        <p:spPr bwMode="auto">
          <a:xfrm>
            <a:off x="6728302" y="2766854"/>
            <a:ext cx="125730" cy="125730"/>
          </a:xfrm>
          <a:prstGeom prst="ellipse">
            <a:avLst/>
          </a:prstGeom>
          <a:solidFill>
            <a:srgbClr val="FF0000"/>
          </a:solidFill>
          <a:ln w="9525" algn="ctr">
            <a:solidFill>
              <a:schemeClr val="tx1"/>
            </a:solidFill>
            <a:round/>
            <a:headEnd/>
            <a:tailEnd/>
          </a:ln>
        </p:spPr>
        <p:txBody>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6412" name="AutoShape 15"/>
          <p:cNvSpPr>
            <a:spLocks/>
          </p:cNvSpPr>
          <p:nvPr/>
        </p:nvSpPr>
        <p:spPr bwMode="auto">
          <a:xfrm>
            <a:off x="6899434" y="1926908"/>
            <a:ext cx="167640" cy="871379"/>
          </a:xfrm>
          <a:prstGeom prst="rightBrace">
            <a:avLst>
              <a:gd name="adj1" fmla="val 79172"/>
              <a:gd name="adj2" fmla="val 48440"/>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endParaRPr lang="es-MX" altLang="en-US" sz="1980">
              <a:latin typeface="Verdana" panose="020B0604030504040204" pitchFamily="34" charset="0"/>
            </a:endParaRPr>
          </a:p>
        </p:txBody>
      </p:sp>
      <p:cxnSp>
        <p:nvCxnSpPr>
          <p:cNvPr id="16413" name="Straight Arrow Connector 36"/>
          <p:cNvCxnSpPr>
            <a:cxnSpLocks noChangeShapeType="1"/>
          </p:cNvCxnSpPr>
          <p:nvPr/>
        </p:nvCxnSpPr>
        <p:spPr bwMode="auto">
          <a:xfrm rot="10800000" flipV="1">
            <a:off x="7088030" y="1905953"/>
            <a:ext cx="555308" cy="396399"/>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6414" name="Rectangle 10"/>
          <p:cNvSpPr>
            <a:spLocks noChangeArrowheads="1"/>
          </p:cNvSpPr>
          <p:nvPr/>
        </p:nvSpPr>
        <p:spPr bwMode="auto">
          <a:xfrm>
            <a:off x="670560" y="369252"/>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b="1" dirty="0">
                <a:solidFill>
                  <a:srgbClr val="A29CC0"/>
                </a:solidFill>
                <a:latin typeface="Century Gothic" panose="020B0502020202020204" pitchFamily="34" charset="0"/>
              </a:rPr>
              <a:t>Difference-in-Differences</a:t>
            </a:r>
          </a:p>
        </p:txBody>
      </p:sp>
      <p:sp>
        <p:nvSpPr>
          <p:cNvPr id="16415" name="TextBox 34"/>
          <p:cNvSpPr txBox="1">
            <a:spLocks noChangeArrowheads="1"/>
          </p:cNvSpPr>
          <p:nvPr/>
        </p:nvSpPr>
        <p:spPr bwMode="auto">
          <a:xfrm>
            <a:off x="7220745" y="2461260"/>
            <a:ext cx="763351"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B-A </a:t>
            </a:r>
            <a:endParaRPr lang="en-US" altLang="en-US" sz="1980" baseline="-25000" dirty="0">
              <a:latin typeface="Century Gothic" panose="020B0502020202020204" pitchFamily="34" charset="0"/>
            </a:endParaRPr>
          </a:p>
        </p:txBody>
      </p:sp>
      <p:sp>
        <p:nvSpPr>
          <p:cNvPr id="16416" name="TextBox 35"/>
          <p:cNvSpPr txBox="1">
            <a:spLocks noChangeArrowheads="1"/>
          </p:cNvSpPr>
          <p:nvPr/>
        </p:nvSpPr>
        <p:spPr bwMode="auto">
          <a:xfrm>
            <a:off x="7184073" y="3921125"/>
            <a:ext cx="755335"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l-GR" altLang="en-US" sz="1980" dirty="0">
                <a:latin typeface="Verdana" panose="020B0604030504040204" pitchFamily="34" charset="0"/>
              </a:rPr>
              <a:t> </a:t>
            </a:r>
            <a:r>
              <a:rPr lang="en-US" altLang="en-US" sz="1980" dirty="0">
                <a:latin typeface="Century Gothic" panose="020B0502020202020204" pitchFamily="34" charset="0"/>
              </a:rPr>
              <a:t>D-C</a:t>
            </a:r>
            <a:endParaRPr lang="en-US" altLang="en-US" sz="1980" baseline="-25000" dirty="0">
              <a:latin typeface="Century Gothic" panose="020B0502020202020204" pitchFamily="34" charset="0"/>
            </a:endParaRPr>
          </a:p>
        </p:txBody>
      </p:sp>
      <p:sp>
        <p:nvSpPr>
          <p:cNvPr id="16417" name="TextBox 36"/>
          <p:cNvSpPr txBox="1">
            <a:spLocks noChangeArrowheads="1"/>
          </p:cNvSpPr>
          <p:nvPr/>
        </p:nvSpPr>
        <p:spPr bwMode="auto">
          <a:xfrm>
            <a:off x="7688740" y="1368108"/>
            <a:ext cx="1699504" cy="75251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2090" dirty="0">
                <a:latin typeface="Century Gothic" panose="020B0502020202020204" pitchFamily="34" charset="0"/>
              </a:rPr>
              <a:t>Impact =</a:t>
            </a:r>
          </a:p>
          <a:p>
            <a:pPr eaLnBrk="1" hangingPunct="1">
              <a:spcBef>
                <a:spcPct val="0"/>
              </a:spcBef>
              <a:buClrTx/>
              <a:buSzTx/>
              <a:buFontTx/>
              <a:buNone/>
            </a:pPr>
            <a:r>
              <a:rPr lang="en-US" altLang="en-US" sz="2090" dirty="0">
                <a:latin typeface="Century Gothic" panose="020B0502020202020204" pitchFamily="34" charset="0"/>
              </a:rPr>
              <a:t>(B-A)-(D-C)</a:t>
            </a:r>
            <a:r>
              <a:rPr lang="en-US" altLang="en-US" sz="2200" dirty="0">
                <a:latin typeface="Century Gothic" panose="020B0502020202020204" pitchFamily="34" charset="0"/>
              </a:rPr>
              <a:t> </a:t>
            </a:r>
            <a:endParaRPr lang="en-US" altLang="en-US" sz="2200" baseline="-25000" dirty="0">
              <a:latin typeface="Century Gothic" panose="020B0502020202020204" pitchFamily="34" charset="0"/>
            </a:endParaRPr>
          </a:p>
        </p:txBody>
      </p:sp>
      <p:sp>
        <p:nvSpPr>
          <p:cNvPr id="16418" name="TextBox 35"/>
          <p:cNvSpPr txBox="1">
            <a:spLocks noChangeArrowheads="1"/>
          </p:cNvSpPr>
          <p:nvPr/>
        </p:nvSpPr>
        <p:spPr bwMode="auto">
          <a:xfrm>
            <a:off x="434817" y="5992177"/>
            <a:ext cx="926734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980" b="1" u="sng" dirty="0">
                <a:latin typeface="Century Gothic" panose="020B0502020202020204" pitchFamily="34" charset="0"/>
              </a:rPr>
              <a:t>Key condition</a:t>
            </a:r>
            <a:r>
              <a:rPr lang="en-US" altLang="en-US" sz="1980" b="1" dirty="0">
                <a:latin typeface="Century Gothic" panose="020B0502020202020204" pitchFamily="34" charset="0"/>
              </a:rPr>
              <a:t>: </a:t>
            </a:r>
            <a:r>
              <a:rPr lang="en-US" altLang="en-US" sz="1980" b="1" u="sng" dirty="0">
                <a:solidFill>
                  <a:srgbClr val="000099"/>
                </a:solidFill>
                <a:latin typeface="Century Gothic" panose="020B0502020202020204" pitchFamily="34" charset="0"/>
              </a:rPr>
              <a:t>“Parallel trends assumption.”</a:t>
            </a:r>
            <a:r>
              <a:rPr lang="en-US" altLang="en-US" sz="1980" b="1" dirty="0">
                <a:latin typeface="Century Gothic" panose="020B0502020202020204" pitchFamily="34" charset="0"/>
              </a:rPr>
              <a:t> </a:t>
            </a:r>
            <a:r>
              <a:rPr lang="en-US" altLang="en-US" sz="1980" dirty="0">
                <a:latin typeface="Century Gothic" panose="020B0502020202020204" pitchFamily="34" charset="0"/>
              </a:rPr>
              <a:t>Program group would’ve had the same change as the Comparison group in absence of the program.</a:t>
            </a:r>
          </a:p>
          <a:p>
            <a:pPr eaLnBrk="1" hangingPunct="1">
              <a:spcBef>
                <a:spcPct val="0"/>
              </a:spcBef>
              <a:buClrTx/>
              <a:buSzTx/>
              <a:buFontTx/>
              <a:buNone/>
            </a:pPr>
            <a:r>
              <a:rPr lang="en-US" altLang="en-US" sz="1980" b="1" u="sng" dirty="0">
                <a:latin typeface="Century Gothic" panose="020B0502020202020204" pitchFamily="34" charset="0"/>
              </a:rPr>
              <a:t>Limitations:</a:t>
            </a:r>
            <a:r>
              <a:rPr lang="en-US" altLang="en-US" sz="1980" dirty="0">
                <a:latin typeface="Century Gothic" panose="020B0502020202020204" pitchFamily="34" charset="0"/>
              </a:rPr>
              <a:t>  - Strong assumption; “true change” could’ve been different.</a:t>
            </a:r>
          </a:p>
          <a:p>
            <a:pPr eaLnBrk="1" hangingPunct="1">
              <a:spcBef>
                <a:spcPct val="0"/>
              </a:spcBef>
              <a:buClrTx/>
              <a:buSzTx/>
              <a:buFontTx/>
              <a:buNone/>
            </a:pPr>
            <a:endParaRPr lang="en-US" altLang="en-US" sz="1980" dirty="0">
              <a:latin typeface="Arial" panose="020B0604020202020204" pitchFamily="34" charset="0"/>
            </a:endParaRPr>
          </a:p>
        </p:txBody>
      </p:sp>
      <p:sp>
        <p:nvSpPr>
          <p:cNvPr id="16419" name="Text Box 22"/>
          <p:cNvSpPr txBox="1">
            <a:spLocks noChangeArrowheads="1"/>
          </p:cNvSpPr>
          <p:nvPr/>
        </p:nvSpPr>
        <p:spPr bwMode="auto">
          <a:xfrm>
            <a:off x="8196898" y="3484563"/>
            <a:ext cx="1861503" cy="110799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650" dirty="0">
                <a:latin typeface="Century Gothic" panose="020B0502020202020204" pitchFamily="34" charset="0"/>
              </a:rPr>
              <a:t>True change;</a:t>
            </a:r>
          </a:p>
          <a:p>
            <a:pPr eaLnBrk="1" hangingPunct="1">
              <a:spcBef>
                <a:spcPct val="0"/>
              </a:spcBef>
              <a:buClrTx/>
              <a:buSzTx/>
              <a:buFontTx/>
              <a:buNone/>
            </a:pPr>
            <a:r>
              <a:rPr lang="en-US" altLang="en-US" sz="1650" dirty="0">
                <a:latin typeface="Century Gothic" panose="020B0502020202020204" pitchFamily="34" charset="0"/>
              </a:rPr>
              <a:t>diff-in-diff </a:t>
            </a:r>
          </a:p>
          <a:p>
            <a:pPr eaLnBrk="1" hangingPunct="1">
              <a:spcBef>
                <a:spcPct val="0"/>
              </a:spcBef>
              <a:buClrTx/>
              <a:buSzTx/>
              <a:buFontTx/>
              <a:buNone/>
            </a:pPr>
            <a:r>
              <a:rPr lang="en-US" altLang="en-US" sz="1650" dirty="0">
                <a:latin typeface="Century Gothic" panose="020B0502020202020204" pitchFamily="34" charset="0"/>
              </a:rPr>
              <a:t>under-estimates</a:t>
            </a:r>
          </a:p>
          <a:p>
            <a:pPr eaLnBrk="1" hangingPunct="1">
              <a:spcBef>
                <a:spcPct val="0"/>
              </a:spcBef>
              <a:buClrTx/>
              <a:buSzTx/>
              <a:buFontTx/>
              <a:buNone/>
            </a:pPr>
            <a:r>
              <a:rPr lang="en-US" altLang="en-US" sz="1650" dirty="0">
                <a:latin typeface="Century Gothic" panose="020B0502020202020204" pitchFamily="34" charset="0"/>
              </a:rPr>
              <a:t>program impact</a:t>
            </a:r>
          </a:p>
        </p:txBody>
      </p:sp>
      <p:sp>
        <p:nvSpPr>
          <p:cNvPr id="16420" name="Line 3"/>
          <p:cNvSpPr>
            <a:spLocks noChangeShapeType="1"/>
          </p:cNvSpPr>
          <p:nvPr/>
        </p:nvSpPr>
        <p:spPr bwMode="auto">
          <a:xfrm flipV="1">
            <a:off x="3998913" y="3173730"/>
            <a:ext cx="2783523" cy="331788"/>
          </a:xfrm>
          <a:prstGeom prst="line">
            <a:avLst/>
          </a:prstGeom>
          <a:noFill/>
          <a:ln w="317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cxnSp>
        <p:nvCxnSpPr>
          <p:cNvPr id="16421" name="Straight Arrow Connector 36"/>
          <p:cNvCxnSpPr>
            <a:cxnSpLocks noChangeShapeType="1"/>
          </p:cNvCxnSpPr>
          <p:nvPr/>
        </p:nvCxnSpPr>
        <p:spPr bwMode="auto">
          <a:xfrm rot="10800000">
            <a:off x="6613049" y="3252312"/>
            <a:ext cx="1583848" cy="396398"/>
          </a:xfrm>
          <a:prstGeom prst="straightConnector1">
            <a:avLst/>
          </a:prstGeom>
          <a:noFill/>
          <a:ln w="2222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6422" name="Text Box 25"/>
          <p:cNvSpPr txBox="1">
            <a:spLocks noChangeArrowheads="1"/>
          </p:cNvSpPr>
          <p:nvPr/>
        </p:nvSpPr>
        <p:spPr bwMode="auto">
          <a:xfrm rot="-827772">
            <a:off x="4108746" y="3867013"/>
            <a:ext cx="228620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65000"/>
              <a:buFont typeface="Wingdings" panose="05000000000000000000" pitchFamily="2" charset="2"/>
              <a:buChar char="q"/>
              <a:defRPr sz="2800">
                <a:solidFill>
                  <a:schemeClr val="tx1"/>
                </a:solidFill>
                <a:latin typeface="Book Antiqua" panose="02040602050305030304" pitchFamily="18" charset="0"/>
                <a:cs typeface="Arial" panose="020B0604020202020204" pitchFamily="34" charset="0"/>
              </a:defRPr>
            </a:lvl1pPr>
            <a:lvl2pPr marL="742950" indent="-285750">
              <a:spcBef>
                <a:spcPct val="20000"/>
              </a:spcBef>
              <a:buClr>
                <a:srgbClr val="292929"/>
              </a:buClr>
              <a:buSzPct val="40000"/>
              <a:buFont typeface="Wingdings" panose="05000000000000000000" pitchFamily="2" charset="2"/>
              <a:buChar char="q"/>
              <a:defRPr sz="2400">
                <a:solidFill>
                  <a:schemeClr val="tx1"/>
                </a:solidFill>
                <a:latin typeface="Book Antiqua" panose="02040602050305030304" pitchFamily="18" charset="0"/>
                <a:cs typeface="Arial" panose="020B0604020202020204" pitchFamily="34" charset="0"/>
              </a:defRPr>
            </a:lvl2pPr>
            <a:lvl3pPr marL="1143000" indent="-228600">
              <a:spcBef>
                <a:spcPct val="20000"/>
              </a:spcBef>
              <a:buClr>
                <a:srgbClr val="000066"/>
              </a:buClr>
              <a:buSzPct val="65000"/>
              <a:buFont typeface="Wingdings" panose="05000000000000000000" pitchFamily="2" charset="2"/>
              <a:buChar char="p"/>
              <a:defRPr sz="2000">
                <a:solidFill>
                  <a:schemeClr val="tx1"/>
                </a:solidFill>
                <a:latin typeface="Book Antiqua" panose="02040602050305030304" pitchFamily="18" charset="0"/>
                <a:cs typeface="Arial" panose="020B0604020202020204" pitchFamily="34" charset="0"/>
              </a:defRPr>
            </a:lvl3pPr>
            <a:lvl4pPr marL="1600200" indent="-228600">
              <a:spcBef>
                <a:spcPct val="20000"/>
              </a:spcBef>
              <a:buClr>
                <a:srgbClr val="003399"/>
              </a:buClr>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Book Antiqua" panose="02040602050305030304" pitchFamily="18" charset="0"/>
                <a:cs typeface="Arial" panose="020B0604020202020204" pitchFamily="34" charset="0"/>
              </a:defRPr>
            </a:lvl9pPr>
          </a:lstStyle>
          <a:p>
            <a:pPr eaLnBrk="1" hangingPunct="1">
              <a:spcBef>
                <a:spcPct val="0"/>
              </a:spcBef>
              <a:buClrTx/>
              <a:buSzTx/>
              <a:buFontTx/>
              <a:buNone/>
            </a:pPr>
            <a:r>
              <a:rPr lang="en-US" altLang="en-US" sz="1760" dirty="0">
                <a:latin typeface="Century Gothic" panose="020B0502020202020204" pitchFamily="34" charset="0"/>
              </a:rPr>
              <a:t>Comparison Group</a:t>
            </a:r>
          </a:p>
        </p:txBody>
      </p:sp>
    </p:spTree>
    <p:extLst>
      <p:ext uri="{BB962C8B-B14F-4D97-AF65-F5344CB8AC3E}">
        <p14:creationId xmlns:p14="http://schemas.microsoft.com/office/powerpoint/2010/main" val="24910160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3" ma:contentTypeDescription="Create a new document." ma:contentTypeScope="" ma:versionID="e802c12fce4af27327074414c3d1bce2">
  <xsd:schema xmlns:xsd="http://www.w3.org/2001/XMLSchema" xmlns:xs="http://www.w3.org/2001/XMLSchema" xmlns:p="http://schemas.microsoft.com/office/2006/metadata/properties" xmlns:ns1="http://schemas.microsoft.com/sharepoint/v3" xmlns:ns2="d8573787-17db-43b5-9af3-2a45e79ab039" targetNamespace="http://schemas.microsoft.com/office/2006/metadata/properties" ma:root="true" ma:fieldsID="de3be56df68e78b098a568f754a457d5" ns1:_="" ns2:_="">
    <xsd:import namespace="http://schemas.microsoft.com/sharepoint/v3"/>
    <xsd:import namespace="d8573787-17db-43b5-9af3-2a45e79ab039"/>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048E68-115E-4EEB-AE32-34075EC8E989}">
  <ds:schemaRefs>
    <ds:schemaRef ds:uri="http://purl.org/dc/elements/1.1/"/>
    <ds:schemaRef ds:uri="http://schemas.microsoft.com/office/2006/metadata/properties"/>
    <ds:schemaRef ds:uri="http://schemas.microsoft.com/office/infopath/2007/PartnerControls"/>
    <ds:schemaRef ds:uri="http://schemas.microsoft.com/sharepoint/v3"/>
    <ds:schemaRef ds:uri="http://purl.org/dc/terms/"/>
    <ds:schemaRef ds:uri="http://schemas.microsoft.com/office/2006/documentManagement/types"/>
    <ds:schemaRef ds:uri="http://schemas.openxmlformats.org/package/2006/metadata/core-properties"/>
    <ds:schemaRef ds:uri="d8573787-17db-43b5-9af3-2a45e79ab039"/>
    <ds:schemaRef ds:uri="http://www.w3.org/XML/1998/namespace"/>
    <ds:schemaRef ds:uri="http://purl.org/dc/dcmitype/"/>
  </ds:schemaRefs>
</ds:datastoreItem>
</file>

<file path=customXml/itemProps2.xml><?xml version="1.0" encoding="utf-8"?>
<ds:datastoreItem xmlns:ds="http://schemas.openxmlformats.org/officeDocument/2006/customXml" ds:itemID="{3F7CB58E-9D7C-4D87-BFAB-3DA75F075A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36FC224-0626-43ED-8AD4-4384B71126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Charteuse and blue USAID (2)</Template>
  <TotalTime>45</TotalTime>
  <Words>1182</Words>
  <Application>Microsoft Office PowerPoint</Application>
  <PresentationFormat>Custom</PresentationFormat>
  <Paragraphs>316</Paragraphs>
  <Slides>22</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vt:lpstr>
      <vt:lpstr>Calibri</vt:lpstr>
      <vt:lpstr>Cambria Math</vt:lpstr>
      <vt:lpstr>Century Gothic</vt:lpstr>
      <vt:lpstr>Futura Lt BT</vt:lpstr>
      <vt:lpstr>Futura LT Pro Book</vt:lpstr>
      <vt:lpstr>Gill Sans MT</vt:lpstr>
      <vt:lpstr>SAS Monospace</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DID model</vt:lpstr>
      <vt:lpstr>Figure 1. DID Model – Structure of the pooled data set</vt:lpstr>
      <vt:lpstr>Difference-in-differences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daijahsd</dc:creator>
  <cp:lastModifiedBy>Hoover, Donald Wayne</cp:lastModifiedBy>
  <cp:revision>6</cp:revision>
  <dcterms:created xsi:type="dcterms:W3CDTF">2017-04-10T12:30:40Z</dcterms:created>
  <dcterms:modified xsi:type="dcterms:W3CDTF">2017-04-13T17:00:36Z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