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61" r:id="rId2"/>
    <p:sldMasterId id="2147483648" r:id="rId3"/>
  </p:sldMasterIdLst>
  <p:notesMasterIdLst>
    <p:notesMasterId r:id="rId40"/>
  </p:notesMasterIdLst>
  <p:sldIdLst>
    <p:sldId id="382" r:id="rId4"/>
    <p:sldId id="312" r:id="rId5"/>
    <p:sldId id="375" r:id="rId6"/>
    <p:sldId id="313" r:id="rId7"/>
    <p:sldId id="374" r:id="rId8"/>
    <p:sldId id="366" r:id="rId9"/>
    <p:sldId id="368" r:id="rId10"/>
    <p:sldId id="327" r:id="rId11"/>
    <p:sldId id="330" r:id="rId12"/>
    <p:sldId id="335" r:id="rId13"/>
    <p:sldId id="336" r:id="rId14"/>
    <p:sldId id="337" r:id="rId15"/>
    <p:sldId id="338" r:id="rId16"/>
    <p:sldId id="377" r:id="rId17"/>
    <p:sldId id="381" r:id="rId18"/>
    <p:sldId id="378" r:id="rId19"/>
    <p:sldId id="369" r:id="rId20"/>
    <p:sldId id="372" r:id="rId21"/>
    <p:sldId id="367" r:id="rId22"/>
    <p:sldId id="371" r:id="rId23"/>
    <p:sldId id="370" r:id="rId24"/>
    <p:sldId id="373" r:id="rId25"/>
    <p:sldId id="340" r:id="rId26"/>
    <p:sldId id="341" r:id="rId27"/>
    <p:sldId id="342" r:id="rId28"/>
    <p:sldId id="343" r:id="rId29"/>
    <p:sldId id="344" r:id="rId30"/>
    <p:sldId id="345" r:id="rId31"/>
    <p:sldId id="346" r:id="rId32"/>
    <p:sldId id="348" r:id="rId33"/>
    <p:sldId id="376" r:id="rId34"/>
    <p:sldId id="350" r:id="rId35"/>
    <p:sldId id="362" r:id="rId36"/>
    <p:sldId id="380" r:id="rId37"/>
    <p:sldId id="364" r:id="rId38"/>
    <p:sldId id="383" r:id="rId39"/>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185F"/>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70" autoAdjust="0"/>
    <p:restoredTop sz="51963" autoAdjust="0"/>
  </p:normalViewPr>
  <p:slideViewPr>
    <p:cSldViewPr>
      <p:cViewPr varScale="1">
        <p:scale>
          <a:sx n="42" d="100"/>
          <a:sy n="42" d="100"/>
        </p:scale>
        <p:origin x="2448" y="4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9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38368D-B562-48ED-84AB-61E601C6AC50}" type="datetimeFigureOut">
              <a:rPr lang="es-MX" smtClean="0"/>
              <a:pPr/>
              <a:t>13/04/2017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7A9DD2-88B9-4FD9-AA1E-896A3269E375}" type="slidenum">
              <a:rPr lang="es-MX" smtClean="0"/>
              <a:pPr/>
              <a:t>‹#›</a:t>
            </a:fld>
            <a:endParaRPr lang="es-MX"/>
          </a:p>
        </p:txBody>
      </p:sp>
    </p:spTree>
    <p:extLst>
      <p:ext uri="{BB962C8B-B14F-4D97-AF65-F5344CB8AC3E}">
        <p14:creationId xmlns:p14="http://schemas.microsoft.com/office/powerpoint/2010/main" val="3230985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r>
              <a:rPr lang="en-US" noProof="0" dirty="0" smtClean="0"/>
              <a:t>Welcome</a:t>
            </a:r>
            <a:r>
              <a:rPr lang="en-US" baseline="0" noProof="0" dirty="0" smtClean="0"/>
              <a:t> all</a:t>
            </a:r>
            <a:r>
              <a:rPr lang="en-US" noProof="0" dirty="0" smtClean="0"/>
              <a:t>.</a:t>
            </a:r>
            <a:r>
              <a:rPr lang="en-US" baseline="0" noProof="0" dirty="0" smtClean="0"/>
              <a:t> As statistics is a major tool for program impact evaluation, we shall start our statistically-oriented sessions with a “crash-course”-style refresher on basic statistical concepts, This will allow us to transition smoothly to the relatively complicated methods used in our field. We will cover topics such as the definition of statistics and its uses, and concepts related to its two main objectives: estimation and hypothesis testing. </a:t>
            </a:r>
            <a:endParaRPr lang="en-US" noProof="0" dirty="0"/>
          </a:p>
        </p:txBody>
      </p:sp>
    </p:spTree>
    <p:extLst>
      <p:ext uri="{BB962C8B-B14F-4D97-AF65-F5344CB8AC3E}">
        <p14:creationId xmlns:p14="http://schemas.microsoft.com/office/powerpoint/2010/main" val="3761480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noProof="0" dirty="0" smtClean="0"/>
              <a:t>There are several ways to heuristically identify</a:t>
            </a:r>
            <a:r>
              <a:rPr lang="en-US" baseline="0" noProof="0" dirty="0" smtClean="0"/>
              <a:t> units of analysis. What are the elements of the study population? At what level is the outcome measured? What are the individual units in the dataset? Sometimes, although the outcome does exist at the individual level, such as HIV Infection, we only have aggregate measurements of the outcome, such as HIV prevalence in a municipality; in that case the actual unit of analysis is the municipality. </a:t>
            </a:r>
            <a:endParaRPr lang="en-US" noProof="0"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10</a:t>
            </a:fld>
            <a:endParaRPr lang="es-MX"/>
          </a:p>
        </p:txBody>
      </p:sp>
    </p:spTree>
    <p:extLst>
      <p:ext uri="{BB962C8B-B14F-4D97-AF65-F5344CB8AC3E}">
        <p14:creationId xmlns:p14="http://schemas.microsoft.com/office/powerpoint/2010/main" val="2123956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Variables are </a:t>
            </a:r>
            <a:r>
              <a:rPr lang="es-MX" dirty="0" err="1" smtClean="0"/>
              <a:t>characteristics</a:t>
            </a:r>
            <a:r>
              <a:rPr lang="es-MX" dirty="0" smtClean="0"/>
              <a:t> of </a:t>
            </a:r>
            <a:r>
              <a:rPr lang="es-MX" dirty="0" err="1" smtClean="0"/>
              <a:t>the</a:t>
            </a:r>
            <a:r>
              <a:rPr lang="es-MX" dirty="0" smtClean="0"/>
              <a:t> </a:t>
            </a:r>
            <a:r>
              <a:rPr lang="es-MX" dirty="0" err="1" smtClean="0"/>
              <a:t>elements</a:t>
            </a:r>
            <a:r>
              <a:rPr lang="es-MX" dirty="0" smtClean="0"/>
              <a:t> of </a:t>
            </a:r>
            <a:r>
              <a:rPr lang="es-MX" dirty="0" err="1" smtClean="0"/>
              <a:t>the</a:t>
            </a:r>
            <a:r>
              <a:rPr lang="es-MX" dirty="0" smtClean="0"/>
              <a:t> </a:t>
            </a:r>
            <a:r>
              <a:rPr lang="es-MX" dirty="0" err="1" smtClean="0"/>
              <a:t>population</a:t>
            </a:r>
            <a:r>
              <a:rPr lang="es-MX" dirty="0" smtClean="0"/>
              <a:t> </a:t>
            </a:r>
            <a:r>
              <a:rPr lang="es-MX" dirty="0" err="1" smtClean="0"/>
              <a:t>or</a:t>
            </a:r>
            <a:r>
              <a:rPr lang="es-MX" dirty="0" smtClean="0"/>
              <a:t> </a:t>
            </a:r>
            <a:r>
              <a:rPr lang="es-MX" dirty="0" err="1" smtClean="0"/>
              <a:t>units</a:t>
            </a:r>
            <a:r>
              <a:rPr lang="es-MX" dirty="0" smtClean="0"/>
              <a:t> of </a:t>
            </a:r>
            <a:r>
              <a:rPr lang="es-MX" dirty="0" err="1" smtClean="0"/>
              <a:t>analysis</a:t>
            </a:r>
            <a:r>
              <a:rPr lang="es-MX" dirty="0" smtClean="0"/>
              <a:t>.</a:t>
            </a:r>
            <a:r>
              <a:rPr lang="es-MX" baseline="0" dirty="0" smtClean="0"/>
              <a:t> </a:t>
            </a:r>
            <a:r>
              <a:rPr lang="es-MX" baseline="0" dirty="0" err="1" smtClean="0"/>
              <a:t>The</a:t>
            </a:r>
            <a:r>
              <a:rPr lang="es-MX" baseline="0" dirty="0" smtClean="0"/>
              <a:t> </a:t>
            </a:r>
            <a:r>
              <a:rPr lang="es-MX" baseline="0" dirty="0" err="1" smtClean="0"/>
              <a:t>type</a:t>
            </a:r>
            <a:r>
              <a:rPr lang="es-MX" baseline="0" dirty="0" smtClean="0"/>
              <a:t> of variable, </a:t>
            </a:r>
            <a:r>
              <a:rPr lang="es-MX" baseline="0" dirty="0" err="1" smtClean="0"/>
              <a:t>according</a:t>
            </a:r>
            <a:r>
              <a:rPr lang="es-MX" baseline="0" dirty="0" smtClean="0"/>
              <a:t> to </a:t>
            </a:r>
            <a:r>
              <a:rPr lang="es-MX" baseline="0" dirty="0" err="1" smtClean="0"/>
              <a:t>the</a:t>
            </a:r>
            <a:r>
              <a:rPr lang="es-MX" baseline="0" dirty="0" smtClean="0"/>
              <a:t> </a:t>
            </a:r>
            <a:r>
              <a:rPr lang="es-MX" baseline="0" dirty="0" err="1" smtClean="0"/>
              <a:t>scale</a:t>
            </a:r>
            <a:r>
              <a:rPr lang="es-MX" baseline="0" dirty="0" smtClean="0"/>
              <a:t> of </a:t>
            </a:r>
            <a:r>
              <a:rPr lang="es-MX" baseline="0" dirty="0" err="1" smtClean="0"/>
              <a:t>measurement</a:t>
            </a:r>
            <a:r>
              <a:rPr lang="es-MX" baseline="0" dirty="0" smtClean="0"/>
              <a:t> (</a:t>
            </a:r>
            <a:r>
              <a:rPr lang="es-MX" baseline="0" dirty="0" err="1" smtClean="0"/>
              <a:t>quantitative</a:t>
            </a:r>
            <a:r>
              <a:rPr lang="es-MX" baseline="0" dirty="0" smtClean="0"/>
              <a:t> </a:t>
            </a:r>
            <a:r>
              <a:rPr lang="es-MX" baseline="0" dirty="0" err="1" smtClean="0"/>
              <a:t>or</a:t>
            </a:r>
            <a:r>
              <a:rPr lang="es-MX" baseline="0" dirty="0" smtClean="0"/>
              <a:t> </a:t>
            </a:r>
            <a:r>
              <a:rPr lang="es-MX" baseline="0" dirty="0" err="1" smtClean="0"/>
              <a:t>qualitative</a:t>
            </a:r>
            <a:r>
              <a:rPr lang="es-MX" baseline="0" dirty="0" smtClean="0"/>
              <a:t> and </a:t>
            </a:r>
            <a:r>
              <a:rPr lang="es-MX" baseline="0" dirty="0" err="1" smtClean="0"/>
              <a:t>their</a:t>
            </a:r>
            <a:r>
              <a:rPr lang="es-MX" baseline="0" dirty="0" smtClean="0"/>
              <a:t> sub-</a:t>
            </a:r>
            <a:r>
              <a:rPr lang="es-MX" baseline="0" dirty="0" err="1" smtClean="0"/>
              <a:t>types</a:t>
            </a:r>
            <a:r>
              <a:rPr lang="es-MX" baseline="0" dirty="0" smtClean="0"/>
              <a:t>), </a:t>
            </a:r>
            <a:r>
              <a:rPr lang="es-MX" baseline="0" dirty="0" err="1" smtClean="0"/>
              <a:t>is</a:t>
            </a:r>
            <a:r>
              <a:rPr lang="es-MX" baseline="0" dirty="0" smtClean="0"/>
              <a:t> crucial to determine </a:t>
            </a:r>
            <a:r>
              <a:rPr lang="es-MX" baseline="0" dirty="0" err="1" smtClean="0"/>
              <a:t>the</a:t>
            </a:r>
            <a:r>
              <a:rPr lang="es-MX" baseline="0" dirty="0" smtClean="0"/>
              <a:t> </a:t>
            </a:r>
            <a:r>
              <a:rPr lang="es-MX" baseline="0" dirty="0" err="1" smtClean="0"/>
              <a:t>correct</a:t>
            </a:r>
            <a:r>
              <a:rPr lang="es-MX" baseline="0" dirty="0" smtClean="0"/>
              <a:t> </a:t>
            </a:r>
            <a:r>
              <a:rPr lang="es-MX" baseline="0" dirty="0" err="1" smtClean="0"/>
              <a:t>statistical</a:t>
            </a:r>
            <a:r>
              <a:rPr lang="es-MX" baseline="0" dirty="0" smtClean="0"/>
              <a:t> </a:t>
            </a:r>
            <a:r>
              <a:rPr lang="es-MX" baseline="0" dirty="0" err="1" smtClean="0"/>
              <a:t>model</a:t>
            </a:r>
            <a:r>
              <a:rPr lang="es-MX" baseline="0" dirty="0" smtClean="0"/>
              <a:t> </a:t>
            </a:r>
            <a:r>
              <a:rPr lang="es-MX" baseline="0" dirty="0" err="1" smtClean="0"/>
              <a:t>for</a:t>
            </a:r>
            <a:r>
              <a:rPr lang="es-MX" baseline="0" dirty="0" smtClean="0"/>
              <a:t> </a:t>
            </a:r>
            <a:r>
              <a:rPr lang="es-MX" baseline="0" dirty="0" err="1" smtClean="0"/>
              <a:t>impact</a:t>
            </a:r>
            <a:r>
              <a:rPr lang="es-MX" baseline="0" dirty="0" smtClean="0"/>
              <a:t> </a:t>
            </a:r>
            <a:r>
              <a:rPr lang="es-MX" baseline="0" dirty="0" err="1" smtClean="0"/>
              <a:t>estimation</a:t>
            </a:r>
            <a:r>
              <a:rPr lang="es-MX" baseline="0" dirty="0" smtClean="0"/>
              <a:t>. </a:t>
            </a:r>
            <a:endParaRPr lang="es-MX"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11</a:t>
            </a:fld>
            <a:endParaRPr lang="es-MX"/>
          </a:p>
        </p:txBody>
      </p:sp>
    </p:spTree>
    <p:extLst>
      <p:ext uri="{BB962C8B-B14F-4D97-AF65-F5344CB8AC3E}">
        <p14:creationId xmlns:p14="http://schemas.microsoft.com/office/powerpoint/2010/main" val="2781092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err="1" smtClean="0"/>
              <a:t>Quantitative</a:t>
            </a:r>
            <a:r>
              <a:rPr lang="es-MX" dirty="0" smtClean="0"/>
              <a:t> variables are </a:t>
            </a:r>
            <a:r>
              <a:rPr lang="es-MX" dirty="0" err="1" smtClean="0"/>
              <a:t>those</a:t>
            </a:r>
            <a:r>
              <a:rPr lang="es-MX" dirty="0" smtClean="0"/>
              <a:t> </a:t>
            </a:r>
            <a:r>
              <a:rPr lang="es-MX" dirty="0" err="1" smtClean="0"/>
              <a:t>that</a:t>
            </a:r>
            <a:r>
              <a:rPr lang="es-MX" dirty="0" smtClean="0"/>
              <a:t> can</a:t>
            </a:r>
            <a:r>
              <a:rPr lang="es-MX" baseline="0" dirty="0" smtClean="0"/>
              <a:t> be </a:t>
            </a:r>
            <a:r>
              <a:rPr lang="es-MX" baseline="0" dirty="0" err="1" smtClean="0"/>
              <a:t>expressed</a:t>
            </a:r>
            <a:r>
              <a:rPr lang="es-MX" baseline="0" dirty="0" smtClean="0"/>
              <a:t> as </a:t>
            </a:r>
            <a:r>
              <a:rPr lang="es-MX" baseline="0" dirty="0" err="1" smtClean="0"/>
              <a:t>numbers</a:t>
            </a:r>
            <a:r>
              <a:rPr lang="es-MX" baseline="0" dirty="0" smtClean="0"/>
              <a:t>. </a:t>
            </a:r>
            <a:r>
              <a:rPr lang="es-MX" baseline="0" dirty="0" err="1" smtClean="0"/>
              <a:t>If</a:t>
            </a:r>
            <a:r>
              <a:rPr lang="es-MX" baseline="0" dirty="0" smtClean="0"/>
              <a:t> </a:t>
            </a:r>
            <a:r>
              <a:rPr lang="es-MX" baseline="0" dirty="0" err="1" smtClean="0"/>
              <a:t>they</a:t>
            </a:r>
            <a:r>
              <a:rPr lang="es-MX" baseline="0" dirty="0" smtClean="0"/>
              <a:t> can </a:t>
            </a:r>
            <a:r>
              <a:rPr lang="es-MX" baseline="0" dirty="0" err="1" smtClean="0"/>
              <a:t>take</a:t>
            </a:r>
            <a:r>
              <a:rPr lang="es-MX" baseline="0" dirty="0" smtClean="0"/>
              <a:t> non-</a:t>
            </a:r>
            <a:r>
              <a:rPr lang="es-MX" baseline="0" dirty="0" err="1" smtClean="0"/>
              <a:t>integer</a:t>
            </a:r>
            <a:r>
              <a:rPr lang="es-MX" baseline="0" dirty="0" smtClean="0"/>
              <a:t> </a:t>
            </a:r>
            <a:r>
              <a:rPr lang="es-MX" baseline="0" dirty="0" err="1" smtClean="0"/>
              <a:t>values</a:t>
            </a:r>
            <a:r>
              <a:rPr lang="es-MX" baseline="0" dirty="0" smtClean="0"/>
              <a:t> </a:t>
            </a:r>
            <a:r>
              <a:rPr lang="es-MX" baseline="0" dirty="0" err="1" smtClean="0"/>
              <a:t>they</a:t>
            </a:r>
            <a:r>
              <a:rPr lang="es-MX" baseline="0" dirty="0" smtClean="0"/>
              <a:t> are </a:t>
            </a:r>
            <a:r>
              <a:rPr lang="es-MX" b="1" baseline="0" dirty="0" err="1" smtClean="0"/>
              <a:t>continuous</a:t>
            </a:r>
            <a:r>
              <a:rPr lang="es-MX" b="1" baseline="0" dirty="0" smtClean="0"/>
              <a:t>. </a:t>
            </a:r>
            <a:r>
              <a:rPr lang="es-MX" b="0" baseline="0" dirty="0" err="1" smtClean="0"/>
              <a:t>If</a:t>
            </a:r>
            <a:r>
              <a:rPr lang="es-MX" b="1" baseline="0" dirty="0" smtClean="0"/>
              <a:t> </a:t>
            </a:r>
            <a:r>
              <a:rPr lang="es-MX" baseline="0" dirty="0" err="1" smtClean="0"/>
              <a:t>they</a:t>
            </a:r>
            <a:r>
              <a:rPr lang="es-MX" baseline="0" dirty="0" smtClean="0"/>
              <a:t> can </a:t>
            </a:r>
            <a:r>
              <a:rPr lang="es-MX" baseline="0" dirty="0" err="1" smtClean="0"/>
              <a:t>only</a:t>
            </a:r>
            <a:r>
              <a:rPr lang="es-MX" baseline="0" dirty="0" smtClean="0"/>
              <a:t> </a:t>
            </a:r>
            <a:r>
              <a:rPr lang="es-MX" baseline="0" dirty="0" err="1" smtClean="0"/>
              <a:t>take</a:t>
            </a:r>
            <a:r>
              <a:rPr lang="es-MX" baseline="0" dirty="0" smtClean="0"/>
              <a:t> </a:t>
            </a:r>
            <a:r>
              <a:rPr lang="es-MX" baseline="0" dirty="0" err="1" smtClean="0"/>
              <a:t>integer</a:t>
            </a:r>
            <a:r>
              <a:rPr lang="es-MX" baseline="0" dirty="0" smtClean="0"/>
              <a:t> </a:t>
            </a:r>
            <a:r>
              <a:rPr lang="es-MX" baseline="0" dirty="0" err="1" smtClean="0"/>
              <a:t>values</a:t>
            </a:r>
            <a:r>
              <a:rPr lang="es-MX" baseline="0" dirty="0" smtClean="0"/>
              <a:t> </a:t>
            </a:r>
            <a:r>
              <a:rPr lang="es-MX" baseline="0" dirty="0" err="1" smtClean="0"/>
              <a:t>they</a:t>
            </a:r>
            <a:r>
              <a:rPr lang="es-MX" baseline="0" dirty="0" smtClean="0"/>
              <a:t> are </a:t>
            </a:r>
            <a:r>
              <a:rPr lang="es-MX" b="1" baseline="0" dirty="0" err="1" smtClean="0"/>
              <a:t>discrete</a:t>
            </a:r>
            <a:r>
              <a:rPr lang="es-MX" b="1" baseline="0" dirty="0" smtClean="0"/>
              <a:t>.</a:t>
            </a:r>
            <a:r>
              <a:rPr lang="es-MX" b="0" baseline="0" dirty="0" smtClean="0"/>
              <a:t> </a:t>
            </a:r>
            <a:r>
              <a:rPr lang="es-MX" b="0" baseline="0" dirty="0" err="1" smtClean="0"/>
              <a:t>Most</a:t>
            </a:r>
            <a:r>
              <a:rPr lang="es-MX" b="0" baseline="0" dirty="0" smtClean="0"/>
              <a:t>, </a:t>
            </a:r>
            <a:r>
              <a:rPr lang="es-MX" b="0" baseline="0" dirty="0" err="1" smtClean="0"/>
              <a:t>if</a:t>
            </a:r>
            <a:r>
              <a:rPr lang="es-MX" b="0" baseline="0" dirty="0" smtClean="0"/>
              <a:t> </a:t>
            </a:r>
            <a:r>
              <a:rPr lang="es-MX" b="0" baseline="0" dirty="0" err="1" smtClean="0"/>
              <a:t>not</a:t>
            </a:r>
            <a:r>
              <a:rPr lang="es-MX" b="0" baseline="0" dirty="0" smtClean="0"/>
              <a:t> </a:t>
            </a:r>
            <a:r>
              <a:rPr lang="es-MX" b="0" baseline="0" dirty="0" err="1" smtClean="0"/>
              <a:t>all</a:t>
            </a:r>
            <a:r>
              <a:rPr lang="es-MX" b="0" baseline="0" dirty="0" smtClean="0"/>
              <a:t>, </a:t>
            </a:r>
            <a:r>
              <a:rPr lang="es-MX" b="0" baseline="0" dirty="0" err="1" smtClean="0"/>
              <a:t>discrete</a:t>
            </a:r>
            <a:r>
              <a:rPr lang="es-MX" b="0" baseline="0" dirty="0" smtClean="0"/>
              <a:t> variables are </a:t>
            </a:r>
            <a:r>
              <a:rPr lang="es-MX" b="1" baseline="0" dirty="0" err="1" smtClean="0"/>
              <a:t>counts</a:t>
            </a:r>
            <a:r>
              <a:rPr lang="es-MX" b="1" baseline="0" dirty="0" smtClean="0"/>
              <a:t>. </a:t>
            </a:r>
            <a:endParaRPr lang="es-MX" b="1"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12</a:t>
            </a:fld>
            <a:endParaRPr lang="es-MX"/>
          </a:p>
        </p:txBody>
      </p:sp>
    </p:spTree>
    <p:extLst>
      <p:ext uri="{BB962C8B-B14F-4D97-AF65-F5344CB8AC3E}">
        <p14:creationId xmlns:p14="http://schemas.microsoft.com/office/powerpoint/2010/main" val="19119196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noProof="0" dirty="0" smtClean="0"/>
              <a:t>Qualitative variables describe non-numeric</a:t>
            </a:r>
            <a:r>
              <a:rPr lang="en-US" baseline="0" noProof="0" dirty="0" smtClean="0"/>
              <a:t> characteristics. If they have a predetermined order, they are called </a:t>
            </a:r>
            <a:r>
              <a:rPr lang="en-US" b="1" baseline="0" noProof="0" dirty="0" smtClean="0"/>
              <a:t>ordinal</a:t>
            </a:r>
            <a:r>
              <a:rPr lang="en-US" baseline="0" noProof="0" dirty="0" smtClean="0"/>
              <a:t>, if they do not they are called </a:t>
            </a:r>
            <a:r>
              <a:rPr lang="en-US" b="1" baseline="0" noProof="0" dirty="0" smtClean="0"/>
              <a:t>nominal</a:t>
            </a:r>
            <a:r>
              <a:rPr lang="en-US" baseline="0" noProof="0" dirty="0" smtClean="0"/>
              <a:t>. A variable is either inherently numeric or non-numeric; for example, sometimes qualitative variables are stored as numbers in datasets but this does not make them numeric as those numbers are only labels and not true magnitudes. </a:t>
            </a:r>
          </a:p>
          <a:p>
            <a:endParaRPr lang="en-US" baseline="0" noProof="0" dirty="0" smtClean="0"/>
          </a:p>
          <a:p>
            <a:r>
              <a:rPr lang="en-US" baseline="0" noProof="0" dirty="0" smtClean="0"/>
              <a:t>Dichotomous variables which are coded as 0 or 1 are colloquially called </a:t>
            </a:r>
            <a:r>
              <a:rPr lang="en-US" b="1" baseline="0" noProof="0" dirty="0" smtClean="0"/>
              <a:t>“dummies”, </a:t>
            </a:r>
            <a:r>
              <a:rPr lang="en-US" baseline="0" noProof="0" dirty="0" smtClean="0"/>
              <a:t>and have a very important role in regression modeling used for impact evaluation. </a:t>
            </a:r>
            <a:endParaRPr lang="en-US" noProof="0"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13</a:t>
            </a:fld>
            <a:endParaRPr lang="es-MX"/>
          </a:p>
        </p:txBody>
      </p:sp>
    </p:spTree>
    <p:extLst>
      <p:ext uri="{BB962C8B-B14F-4D97-AF65-F5344CB8AC3E}">
        <p14:creationId xmlns:p14="http://schemas.microsoft.com/office/powerpoint/2010/main" val="3181398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Another way of classifying variables is according to their role in the chain of events in a study</a:t>
            </a:r>
            <a:r>
              <a:rPr lang="en-US" baseline="0" dirty="0" smtClean="0"/>
              <a:t>. Dependent variables, or outcomes are those that we expect to change as a consequence of the study. Dependent variables are the variables we use for measuring impact (i.e. a decrease in stunting).  </a:t>
            </a:r>
            <a:endParaRPr lang="en-US"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14</a:t>
            </a:fld>
            <a:endParaRPr lang="es-MX"/>
          </a:p>
        </p:txBody>
      </p:sp>
    </p:spTree>
    <p:extLst>
      <p:ext uri="{BB962C8B-B14F-4D97-AF65-F5344CB8AC3E}">
        <p14:creationId xmlns:p14="http://schemas.microsoft.com/office/powerpoint/2010/main" val="3465025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Independent variables represent </a:t>
            </a:r>
            <a:r>
              <a:rPr lang="en-US" b="1" dirty="0" smtClean="0"/>
              <a:t>causes </a:t>
            </a:r>
            <a:r>
              <a:rPr lang="en-US" b="0" dirty="0" smtClean="0"/>
              <a:t>of change</a:t>
            </a:r>
            <a:r>
              <a:rPr lang="en-US" b="1" dirty="0" smtClean="0"/>
              <a:t>.</a:t>
            </a:r>
            <a:r>
              <a:rPr lang="en-US" b="1" baseline="0" dirty="0" smtClean="0"/>
              <a:t> </a:t>
            </a:r>
            <a:r>
              <a:rPr lang="en-US" b="0" baseline="0" dirty="0" smtClean="0"/>
              <a:t>I</a:t>
            </a:r>
            <a:r>
              <a:rPr lang="en-US" b="0" dirty="0" smtClean="0"/>
              <a:t>n</a:t>
            </a:r>
            <a:r>
              <a:rPr lang="en-US" b="0" baseline="0" dirty="0" smtClean="0"/>
              <a:t> impact evaluation the cause of interest is none other than the program itself; other causes have secondary importance and are only considered as </a:t>
            </a:r>
            <a:r>
              <a:rPr lang="en-US" b="1" baseline="0" dirty="0" smtClean="0"/>
              <a:t>covariates, </a:t>
            </a:r>
            <a:r>
              <a:rPr lang="en-US" b="0" baseline="0" dirty="0" smtClean="0"/>
              <a:t>only important for adjustment purposes</a:t>
            </a:r>
            <a:r>
              <a:rPr lang="en-US" b="1" baseline="0" dirty="0" smtClean="0"/>
              <a:t>. </a:t>
            </a:r>
            <a:endParaRPr lang="en-US" b="1"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15</a:t>
            </a:fld>
            <a:endParaRPr lang="es-MX"/>
          </a:p>
        </p:txBody>
      </p:sp>
    </p:spTree>
    <p:extLst>
      <p:ext uri="{BB962C8B-B14F-4D97-AF65-F5344CB8AC3E}">
        <p14:creationId xmlns:p14="http://schemas.microsoft.com/office/powerpoint/2010/main" val="9274455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This</a:t>
            </a:r>
            <a:r>
              <a:rPr lang="en-US" baseline="0" dirty="0" smtClean="0"/>
              <a:t> is a very simple conceptual framework which features an </a:t>
            </a:r>
            <a:r>
              <a:rPr lang="en-US" b="1" baseline="0" dirty="0" smtClean="0"/>
              <a:t>outcome </a:t>
            </a:r>
            <a:r>
              <a:rPr lang="en-US" b="0" baseline="0" dirty="0" smtClean="0"/>
              <a:t>(use of condoms), and two independent variables, </a:t>
            </a:r>
            <a:r>
              <a:rPr lang="en-US" b="0" u="sng" baseline="0" dirty="0" smtClean="0"/>
              <a:t>the program </a:t>
            </a:r>
            <a:r>
              <a:rPr lang="en-US" b="0" baseline="0" dirty="0" smtClean="0"/>
              <a:t>and religious beliefs. </a:t>
            </a:r>
            <a:r>
              <a:rPr lang="es-419" b="0" baseline="0" dirty="0" smtClean="0"/>
              <a:t>In this kind of </a:t>
            </a:r>
            <a:r>
              <a:rPr lang="es-419" b="0" baseline="0" dirty="0" err="1" smtClean="0"/>
              <a:t>diagram</a:t>
            </a:r>
            <a:r>
              <a:rPr lang="es-419" b="0" baseline="0" dirty="0" smtClean="0"/>
              <a:t>, causal relationsips are represented by arrows. An easy way to identify outcome variables, is noticing that the outcome receives arrows, as opposed to independent variables. Variables that receive arrows are also called </a:t>
            </a:r>
            <a:r>
              <a:rPr lang="es-419" b="0" i="1" baseline="0" dirty="0" smtClean="0"/>
              <a:t>endogeneous </a:t>
            </a:r>
            <a:r>
              <a:rPr lang="es-419" b="0" i="0" baseline="0" dirty="0" smtClean="0"/>
              <a:t>and those that do not receive any arrow whatoever are considered </a:t>
            </a:r>
            <a:r>
              <a:rPr lang="es-419" b="0" i="1" baseline="0" dirty="0" smtClean="0"/>
              <a:t>exogenous.</a:t>
            </a:r>
            <a:endParaRPr lang="en-US" b="0" i="1"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16</a:t>
            </a:fld>
            <a:endParaRPr lang="es-MX"/>
          </a:p>
        </p:txBody>
      </p:sp>
    </p:spTree>
    <p:extLst>
      <p:ext uri="{BB962C8B-B14F-4D97-AF65-F5344CB8AC3E}">
        <p14:creationId xmlns:p14="http://schemas.microsoft.com/office/powerpoint/2010/main" val="1133003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We are</a:t>
            </a:r>
            <a:r>
              <a:rPr lang="es-419" baseline="0" dirty="0" smtClean="0"/>
              <a:t> finally getting to the two main objectives or statistics, which </a:t>
            </a:r>
            <a:r>
              <a:rPr lang="es-419" baseline="0" dirty="0" err="1" smtClean="0"/>
              <a:t>answer</a:t>
            </a:r>
            <a:r>
              <a:rPr lang="es-419" baseline="0" dirty="0" smtClean="0"/>
              <a:t> </a:t>
            </a:r>
            <a:r>
              <a:rPr lang="es-419" baseline="0" dirty="0" err="1" smtClean="0"/>
              <a:t>two</a:t>
            </a:r>
            <a:r>
              <a:rPr lang="es-419" baseline="0" dirty="0" smtClean="0"/>
              <a:t> different, albeit related questions. If the question is one that requires a dichotomus , yes/no answer such as </a:t>
            </a:r>
            <a:r>
              <a:rPr lang="es-419" i="1" baseline="0" dirty="0" smtClean="0"/>
              <a:t>is the program working?, </a:t>
            </a:r>
            <a:r>
              <a:rPr lang="es-419" i="0" baseline="0" dirty="0" smtClean="0"/>
              <a:t>we are talking about a hypothesis test. On the other hand, if we are looking to </a:t>
            </a:r>
            <a:r>
              <a:rPr lang="es-419" i="0" baseline="0" dirty="0" err="1" smtClean="0"/>
              <a:t>answer</a:t>
            </a:r>
            <a:r>
              <a:rPr lang="es-419" i="0" baseline="0" dirty="0" smtClean="0"/>
              <a:t> a </a:t>
            </a:r>
            <a:r>
              <a:rPr lang="es-419" i="0" baseline="0" dirty="0" err="1" smtClean="0"/>
              <a:t>different</a:t>
            </a:r>
            <a:r>
              <a:rPr lang="es-419" i="0" baseline="0" dirty="0" smtClean="0"/>
              <a:t> </a:t>
            </a:r>
            <a:r>
              <a:rPr lang="es-419" i="0" baseline="0" dirty="0" err="1" smtClean="0"/>
              <a:t>question</a:t>
            </a:r>
            <a:r>
              <a:rPr lang="es-419" i="0" baseline="0" dirty="0" smtClean="0"/>
              <a:t>, such as </a:t>
            </a:r>
            <a:r>
              <a:rPr lang="es-419" i="1" baseline="0" dirty="0" smtClean="0"/>
              <a:t>if the program worked, by how </a:t>
            </a:r>
            <a:r>
              <a:rPr lang="es-419" i="1" baseline="0" dirty="0" err="1" smtClean="0"/>
              <a:t>much</a:t>
            </a:r>
            <a:r>
              <a:rPr lang="es-419" i="1" baseline="0" dirty="0" smtClean="0"/>
              <a:t>?, </a:t>
            </a:r>
            <a:r>
              <a:rPr lang="es-419" i="1" baseline="0" dirty="0" err="1" smtClean="0"/>
              <a:t>w</a:t>
            </a:r>
            <a:r>
              <a:rPr lang="es-419" i="0" baseline="0" dirty="0" err="1" smtClean="0"/>
              <a:t>e</a:t>
            </a:r>
            <a:r>
              <a:rPr lang="es-419" i="0" baseline="0" dirty="0" smtClean="0"/>
              <a:t> are talking about estimation.</a:t>
            </a:r>
            <a:endParaRPr lang="es-ES" i="1"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17</a:t>
            </a:fld>
            <a:endParaRPr lang="es-MX"/>
          </a:p>
        </p:txBody>
      </p:sp>
    </p:spTree>
    <p:extLst>
      <p:ext uri="{BB962C8B-B14F-4D97-AF65-F5344CB8AC3E}">
        <p14:creationId xmlns:p14="http://schemas.microsoft.com/office/powerpoint/2010/main" val="14490301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In statistics,</a:t>
            </a:r>
            <a:r>
              <a:rPr lang="es-419" baseline="0" dirty="0" smtClean="0"/>
              <a:t> when we say </a:t>
            </a:r>
            <a:r>
              <a:rPr lang="es-419" i="1" baseline="0" dirty="0" smtClean="0"/>
              <a:t>estimate</a:t>
            </a:r>
            <a:r>
              <a:rPr lang="es-419" baseline="0" dirty="0" smtClean="0"/>
              <a:t>, we usually mean to say </a:t>
            </a:r>
            <a:r>
              <a:rPr lang="es-419" i="1" baseline="0" dirty="0" smtClean="0"/>
              <a:t>estimate of the parameter</a:t>
            </a:r>
            <a:r>
              <a:rPr lang="es-419" baseline="0" dirty="0" smtClean="0"/>
              <a:t>. As we already defined, a parameter is any numerical characteristic of a population. </a:t>
            </a:r>
            <a:r>
              <a:rPr lang="es-419" baseline="0" dirty="0" err="1" smtClean="0"/>
              <a:t>Means</a:t>
            </a:r>
            <a:r>
              <a:rPr lang="es-419" baseline="0" dirty="0" smtClean="0"/>
              <a:t> and standard </a:t>
            </a:r>
            <a:r>
              <a:rPr lang="es-419" baseline="0" dirty="0" err="1" smtClean="0"/>
              <a:t>deviations</a:t>
            </a:r>
            <a:r>
              <a:rPr lang="es-419" baseline="0" dirty="0" smtClean="0"/>
              <a:t> are </a:t>
            </a:r>
            <a:r>
              <a:rPr lang="es-419" baseline="0" dirty="0" err="1" smtClean="0"/>
              <a:t>common</a:t>
            </a:r>
            <a:r>
              <a:rPr lang="es-419" baseline="0" dirty="0" smtClean="0"/>
              <a:t> </a:t>
            </a:r>
            <a:r>
              <a:rPr lang="es-419" baseline="0" dirty="0" err="1" smtClean="0"/>
              <a:t>examples</a:t>
            </a:r>
            <a:r>
              <a:rPr lang="es-419" baseline="0" dirty="0" smtClean="0"/>
              <a:t> of </a:t>
            </a:r>
            <a:r>
              <a:rPr lang="es-419" baseline="0" dirty="0" err="1" smtClean="0"/>
              <a:t>parameters</a:t>
            </a:r>
            <a:r>
              <a:rPr lang="es-419" baseline="0" dirty="0" smtClean="0"/>
              <a:t>. The </a:t>
            </a:r>
            <a:r>
              <a:rPr lang="es-419" b="1" baseline="0" dirty="0" smtClean="0"/>
              <a:t>impact of a program </a:t>
            </a:r>
            <a:r>
              <a:rPr lang="es-419" baseline="0" dirty="0" err="1" smtClean="0"/>
              <a:t>is</a:t>
            </a:r>
            <a:r>
              <a:rPr lang="es-419" baseline="0" dirty="0" smtClean="0"/>
              <a:t> </a:t>
            </a:r>
            <a:r>
              <a:rPr lang="es-419" baseline="0" dirty="0" err="1" smtClean="0"/>
              <a:t>also</a:t>
            </a:r>
            <a:r>
              <a:rPr lang="es-419" baseline="0" dirty="0" smtClean="0"/>
              <a:t> a parameter. Parameters are usually unknown, and are estimated by </a:t>
            </a:r>
            <a:r>
              <a:rPr lang="es-419" i="1" baseline="0" dirty="0" smtClean="0"/>
              <a:t>estimators</a:t>
            </a:r>
            <a:r>
              <a:rPr lang="es-419" baseline="0" dirty="0" smtClean="0"/>
              <a:t>: </a:t>
            </a:r>
            <a:r>
              <a:rPr lang="en-US" baseline="0" noProof="0" dirty="0" smtClean="0"/>
              <a:t>analogs</a:t>
            </a:r>
            <a:r>
              <a:rPr lang="es-419" baseline="0" dirty="0" smtClean="0"/>
              <a:t> of the parameters obtained from a sample of the population. </a:t>
            </a:r>
            <a:endParaRPr lang="es-ES"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18</a:t>
            </a:fld>
            <a:endParaRPr lang="es-MX"/>
          </a:p>
        </p:txBody>
      </p:sp>
    </p:spTree>
    <p:extLst>
      <p:ext uri="{BB962C8B-B14F-4D97-AF65-F5344CB8AC3E}">
        <p14:creationId xmlns:p14="http://schemas.microsoft.com/office/powerpoint/2010/main" val="27160025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Estimation comes in two flavors: </a:t>
            </a:r>
            <a:r>
              <a:rPr lang="es-419" dirty="0" err="1" smtClean="0"/>
              <a:t>the</a:t>
            </a:r>
            <a:r>
              <a:rPr lang="es-419" dirty="0" smtClean="0"/>
              <a:t> </a:t>
            </a:r>
            <a:r>
              <a:rPr lang="es-419" dirty="0" err="1" smtClean="0"/>
              <a:t>estimate</a:t>
            </a:r>
            <a:r>
              <a:rPr lang="es-419" dirty="0" smtClean="0"/>
              <a:t> and </a:t>
            </a:r>
            <a:r>
              <a:rPr lang="es-419" dirty="0" err="1" smtClean="0"/>
              <a:t>the</a:t>
            </a:r>
            <a:r>
              <a:rPr lang="es-419" dirty="0" smtClean="0"/>
              <a:t> standard error. </a:t>
            </a:r>
          </a:p>
          <a:p>
            <a:r>
              <a:rPr lang="es-419" dirty="0" smtClean="0"/>
              <a:t>Point estimates are just one number, it</a:t>
            </a:r>
            <a:r>
              <a:rPr lang="es-419" baseline="0" dirty="0" smtClean="0"/>
              <a:t> is “</a:t>
            </a:r>
            <a:r>
              <a:rPr lang="es-419" b="1" baseline="0" dirty="0" smtClean="0"/>
              <a:t>the”</a:t>
            </a:r>
            <a:r>
              <a:rPr lang="es-419" baseline="0" dirty="0" smtClean="0"/>
              <a:t> estimate, such as the impact of the program. </a:t>
            </a:r>
            <a:r>
              <a:rPr lang="es-419" i="1" baseline="0" dirty="0" smtClean="0"/>
              <a:t>“…. a 5 percentage point increase in </a:t>
            </a:r>
            <a:r>
              <a:rPr lang="es-419" i="1" baseline="0" dirty="0" err="1" smtClean="0"/>
              <a:t>the</a:t>
            </a:r>
            <a:r>
              <a:rPr lang="es-419" i="1" baseline="0" dirty="0" smtClean="0"/>
              <a:t> </a:t>
            </a:r>
            <a:r>
              <a:rPr lang="es-419" i="1" baseline="0" dirty="0" err="1" smtClean="0"/>
              <a:t>prevalence</a:t>
            </a:r>
            <a:r>
              <a:rPr lang="es-419" i="1" baseline="0" dirty="0" smtClean="0"/>
              <a:t> of </a:t>
            </a:r>
            <a:r>
              <a:rPr lang="es-419" i="1" baseline="0" dirty="0" err="1" smtClean="0"/>
              <a:t>condom</a:t>
            </a:r>
            <a:r>
              <a:rPr lang="es-419" i="1" baseline="0" dirty="0" smtClean="0"/>
              <a:t> use” . </a:t>
            </a:r>
            <a:r>
              <a:rPr lang="es-419" i="0" baseline="0" dirty="0" smtClean="0"/>
              <a:t>However, a one-point estimate can sometimes give us a false sense of certainty. That is why we need a measure of the uncertainty in each estimate (remember statistical estimations are always uncertain): the </a:t>
            </a:r>
            <a:r>
              <a:rPr lang="es-419" b="1" i="0" baseline="0" dirty="0" smtClean="0"/>
              <a:t>standard error. </a:t>
            </a:r>
            <a:r>
              <a:rPr lang="es-419" b="0" i="0" baseline="0" dirty="0" smtClean="0"/>
              <a:t>Getting the right standard error is as important as getting the correct estimate itself! </a:t>
            </a:r>
            <a:endParaRPr lang="es-ES" b="1" i="1"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19</a:t>
            </a:fld>
            <a:endParaRPr lang="es-MX"/>
          </a:p>
        </p:txBody>
      </p:sp>
    </p:spTree>
    <p:extLst>
      <p:ext uri="{BB962C8B-B14F-4D97-AF65-F5344CB8AC3E}">
        <p14:creationId xmlns:p14="http://schemas.microsoft.com/office/powerpoint/2010/main" val="592368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noProof="0" dirty="0" smtClean="0"/>
              <a:t>Although many definitions of</a:t>
            </a:r>
            <a:r>
              <a:rPr lang="en-US" baseline="0" noProof="0" dirty="0" smtClean="0"/>
              <a:t> statistics exist, we believe this one is the most appropriate as it mentions its very important purpose</a:t>
            </a:r>
            <a:r>
              <a:rPr lang="en-US" b="1" baseline="0" noProof="0" dirty="0" smtClean="0"/>
              <a:t>: “to draw conclusions on the Population, through an incomplete observation of reality”</a:t>
            </a:r>
            <a:r>
              <a:rPr lang="en-US" baseline="0" noProof="0" dirty="0" smtClean="0"/>
              <a:t>. In impact evaluation, the </a:t>
            </a:r>
            <a:r>
              <a:rPr lang="en-US" i="1" baseline="0" noProof="0" dirty="0" smtClean="0"/>
              <a:t>population  </a:t>
            </a:r>
            <a:r>
              <a:rPr lang="en-US" baseline="0" noProof="0" dirty="0" smtClean="0"/>
              <a:t>is usually, literally the people of a country, province, or region, and we want to draw a conclusion about whether the program is effective. However, it is usually not feasible to ask each and every person in a country…so how do we know if the program actually worked? Statistics can help us answer this question. </a:t>
            </a:r>
            <a:endParaRPr lang="en-US" noProof="0"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2</a:t>
            </a:fld>
            <a:endParaRPr lang="es-MX"/>
          </a:p>
        </p:txBody>
      </p:sp>
    </p:spTree>
    <p:extLst>
      <p:ext uri="{BB962C8B-B14F-4D97-AF65-F5344CB8AC3E}">
        <p14:creationId xmlns:p14="http://schemas.microsoft.com/office/powerpoint/2010/main" val="37752634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The standard error</a:t>
            </a:r>
            <a:r>
              <a:rPr lang="es-419" baseline="0" dirty="0" smtClean="0"/>
              <a:t> is literally the standard deviation of the estimate. </a:t>
            </a:r>
            <a:r>
              <a:rPr lang="es-ES" baseline="0" dirty="0" smtClean="0"/>
              <a:t>T</a:t>
            </a:r>
            <a:r>
              <a:rPr lang="es-419" baseline="0" dirty="0" smtClean="0"/>
              <a:t>his </a:t>
            </a:r>
            <a:r>
              <a:rPr lang="es-419" baseline="0" dirty="0" err="1" smtClean="0"/>
              <a:t>means</a:t>
            </a:r>
            <a:r>
              <a:rPr lang="es-419" baseline="0" dirty="0" smtClean="0"/>
              <a:t> </a:t>
            </a:r>
            <a:r>
              <a:rPr lang="es-419" baseline="0" dirty="0" err="1" smtClean="0"/>
              <a:t>that</a:t>
            </a:r>
            <a:r>
              <a:rPr lang="es-419" baseline="0" dirty="0" smtClean="0"/>
              <a:t> if we were to draw many samples out of the population and </a:t>
            </a:r>
            <a:r>
              <a:rPr lang="es-419" baseline="0" dirty="0" err="1" smtClean="0"/>
              <a:t>get</a:t>
            </a:r>
            <a:r>
              <a:rPr lang="es-419" baseline="0" dirty="0" smtClean="0"/>
              <a:t> an estimate of the impact each time, we </a:t>
            </a:r>
            <a:r>
              <a:rPr lang="es-419" baseline="0" dirty="0" err="1" smtClean="0"/>
              <a:t>would</a:t>
            </a:r>
            <a:r>
              <a:rPr lang="es-419" baseline="0" dirty="0" smtClean="0"/>
              <a:t> </a:t>
            </a:r>
            <a:r>
              <a:rPr lang="es-419" baseline="0" dirty="0" err="1" smtClean="0"/>
              <a:t>not</a:t>
            </a:r>
            <a:r>
              <a:rPr lang="es-419" baseline="0" dirty="0" smtClean="0"/>
              <a:t> always get the exact the </a:t>
            </a:r>
            <a:r>
              <a:rPr lang="es-419" baseline="0" dirty="0" err="1" smtClean="0"/>
              <a:t>same</a:t>
            </a:r>
            <a:r>
              <a:rPr lang="es-419" baseline="0" dirty="0" smtClean="0"/>
              <a:t> </a:t>
            </a:r>
            <a:r>
              <a:rPr lang="es-419" baseline="0" dirty="0" err="1" smtClean="0"/>
              <a:t>estimate</a:t>
            </a:r>
            <a:r>
              <a:rPr lang="es-419" baseline="0" dirty="0" smtClean="0"/>
              <a:t>. The standard deviation of these would be the standard error. However, you don’t actually need to do this re-sampling excersise each time; </a:t>
            </a:r>
            <a:r>
              <a:rPr lang="es-419" baseline="0" dirty="0" err="1" smtClean="0"/>
              <a:t>you</a:t>
            </a:r>
            <a:r>
              <a:rPr lang="es-419" baseline="0" dirty="0" smtClean="0"/>
              <a:t> can </a:t>
            </a:r>
            <a:r>
              <a:rPr lang="es-419" baseline="0" dirty="0" err="1" smtClean="0"/>
              <a:t>calculate</a:t>
            </a:r>
            <a:r>
              <a:rPr lang="es-419" baseline="0" dirty="0" smtClean="0"/>
              <a:t> the standard error by theoretical means! </a:t>
            </a:r>
            <a:endParaRPr lang="es-ES"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20</a:t>
            </a:fld>
            <a:endParaRPr lang="es-MX"/>
          </a:p>
        </p:txBody>
      </p:sp>
    </p:spTree>
    <p:extLst>
      <p:ext uri="{BB962C8B-B14F-4D97-AF65-F5344CB8AC3E}">
        <p14:creationId xmlns:p14="http://schemas.microsoft.com/office/powerpoint/2010/main" val="2056114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Perhaps a better</a:t>
            </a:r>
            <a:r>
              <a:rPr lang="es-419" baseline="0" dirty="0" smtClean="0"/>
              <a:t> way of giving an estimate is using what we call an </a:t>
            </a:r>
            <a:r>
              <a:rPr lang="es-419" b="1" baseline="0" dirty="0" smtClean="0"/>
              <a:t>interval estimation. </a:t>
            </a:r>
            <a:r>
              <a:rPr lang="es-419" b="0" baseline="0" dirty="0" err="1" smtClean="0"/>
              <a:t>When</a:t>
            </a:r>
            <a:r>
              <a:rPr lang="es-419" b="0" baseline="0" dirty="0" smtClean="0"/>
              <a:t> </a:t>
            </a:r>
            <a:r>
              <a:rPr lang="es-419" b="0" baseline="0" dirty="0" err="1" smtClean="0"/>
              <a:t>we</a:t>
            </a:r>
            <a:r>
              <a:rPr lang="es-419" b="0" baseline="0" dirty="0" smtClean="0"/>
              <a:t> do </a:t>
            </a:r>
            <a:r>
              <a:rPr lang="es-419" b="0" baseline="0" dirty="0" err="1" smtClean="0"/>
              <a:t>this</a:t>
            </a:r>
            <a:r>
              <a:rPr lang="es-419" b="0" baseline="0" dirty="0" smtClean="0"/>
              <a:t>, </a:t>
            </a:r>
            <a:r>
              <a:rPr lang="es-419" b="0" baseline="0" dirty="0" err="1" smtClean="0"/>
              <a:t>we</a:t>
            </a:r>
            <a:r>
              <a:rPr lang="es-419" b="0" baseline="0" dirty="0" smtClean="0"/>
              <a:t> </a:t>
            </a:r>
            <a:r>
              <a:rPr lang="es-419" b="0" baseline="0" dirty="0" err="1" smtClean="0"/>
              <a:t>provide</a:t>
            </a:r>
            <a:r>
              <a:rPr lang="es-419" b="0" baseline="0" dirty="0" smtClean="0"/>
              <a:t> a </a:t>
            </a:r>
            <a:r>
              <a:rPr lang="es-419" b="0" baseline="0" dirty="0" err="1" smtClean="0"/>
              <a:t>pair</a:t>
            </a:r>
            <a:r>
              <a:rPr lang="es-419" b="0" baseline="0" dirty="0" smtClean="0"/>
              <a:t> of </a:t>
            </a:r>
            <a:r>
              <a:rPr lang="es-419" b="0" baseline="0" dirty="0" err="1" smtClean="0"/>
              <a:t>numbers</a:t>
            </a:r>
            <a:r>
              <a:rPr lang="es-419" b="0" baseline="0" dirty="0" smtClean="0"/>
              <a:t>. </a:t>
            </a:r>
            <a:r>
              <a:rPr lang="es-419" b="0" baseline="0" dirty="0" err="1" smtClean="0"/>
              <a:t>We</a:t>
            </a:r>
            <a:r>
              <a:rPr lang="es-419" b="0" baseline="0" dirty="0" smtClean="0"/>
              <a:t> </a:t>
            </a:r>
            <a:r>
              <a:rPr lang="es-419" b="0" baseline="0" dirty="0" err="1" smtClean="0"/>
              <a:t>have</a:t>
            </a:r>
            <a:r>
              <a:rPr lang="es-419" b="0" baseline="0" dirty="0" smtClean="0"/>
              <a:t> a  </a:t>
            </a:r>
            <a:r>
              <a:rPr lang="es-419" b="0" baseline="0" dirty="0" err="1" smtClean="0"/>
              <a:t>high</a:t>
            </a:r>
            <a:r>
              <a:rPr lang="es-419" b="0" baseline="0" dirty="0" smtClean="0"/>
              <a:t> </a:t>
            </a:r>
            <a:r>
              <a:rPr lang="es-419" b="0" baseline="0" dirty="0" err="1" smtClean="0"/>
              <a:t>degree</a:t>
            </a:r>
            <a:r>
              <a:rPr lang="es-419" b="0" baseline="0" dirty="0" smtClean="0"/>
              <a:t> of </a:t>
            </a:r>
            <a:r>
              <a:rPr lang="es-419" b="0" baseline="0" dirty="0" err="1" smtClean="0"/>
              <a:t>confidence</a:t>
            </a:r>
            <a:r>
              <a:rPr lang="es-419" b="0" baseline="0" dirty="0" smtClean="0"/>
              <a:t> </a:t>
            </a:r>
            <a:r>
              <a:rPr lang="es-419" b="0" baseline="0" dirty="0" err="1" smtClean="0"/>
              <a:t>that</a:t>
            </a:r>
            <a:r>
              <a:rPr lang="es-419" b="0" baseline="0" dirty="0" smtClean="0"/>
              <a:t> true </a:t>
            </a:r>
            <a:r>
              <a:rPr lang="es-419" b="0" baseline="0" dirty="0" err="1" smtClean="0"/>
              <a:t>value</a:t>
            </a:r>
            <a:r>
              <a:rPr lang="es-419" b="0" baseline="0" dirty="0" smtClean="0"/>
              <a:t> of </a:t>
            </a:r>
            <a:r>
              <a:rPr lang="es-419" b="0" baseline="0" dirty="0" err="1" smtClean="0"/>
              <a:t>the</a:t>
            </a:r>
            <a:r>
              <a:rPr lang="es-419" b="0" baseline="0" dirty="0" smtClean="0"/>
              <a:t> </a:t>
            </a:r>
            <a:r>
              <a:rPr lang="es-419" b="0" baseline="0" dirty="0" err="1" smtClean="0"/>
              <a:t>parameter</a:t>
            </a:r>
            <a:r>
              <a:rPr lang="es-419" b="0" baseline="0" dirty="0" smtClean="0"/>
              <a:t> </a:t>
            </a:r>
            <a:r>
              <a:rPr lang="es-419" b="0" baseline="0" dirty="0" err="1" smtClean="0"/>
              <a:t>falls</a:t>
            </a:r>
            <a:r>
              <a:rPr lang="es-419" b="0" baseline="0" dirty="0" smtClean="0"/>
              <a:t> </a:t>
            </a:r>
            <a:r>
              <a:rPr lang="es-419" b="0" baseline="0" dirty="0" err="1" smtClean="0"/>
              <a:t>between</a:t>
            </a:r>
            <a:r>
              <a:rPr lang="es-419" b="0" baseline="0" dirty="0" smtClean="0"/>
              <a:t> </a:t>
            </a:r>
            <a:r>
              <a:rPr lang="es-419" b="0" baseline="0" dirty="0" err="1" smtClean="0"/>
              <a:t>these</a:t>
            </a:r>
            <a:r>
              <a:rPr lang="es-419" b="0" baseline="0" dirty="0" smtClean="0"/>
              <a:t> </a:t>
            </a:r>
            <a:r>
              <a:rPr lang="es-419" b="0" baseline="0" dirty="0" err="1" smtClean="0"/>
              <a:t>numbers</a:t>
            </a:r>
            <a:r>
              <a:rPr lang="es-419" b="0" baseline="0" dirty="0" smtClean="0"/>
              <a:t>. </a:t>
            </a:r>
          </a:p>
          <a:p>
            <a:r>
              <a:rPr lang="es-419" b="0" baseline="0" dirty="0" err="1" smtClean="0"/>
              <a:t>The</a:t>
            </a:r>
            <a:r>
              <a:rPr lang="es-419" b="0" baseline="0" dirty="0" smtClean="0"/>
              <a:t> </a:t>
            </a:r>
            <a:r>
              <a:rPr lang="es-419" b="0" baseline="0" dirty="0" err="1" smtClean="0"/>
              <a:t>most-used</a:t>
            </a:r>
            <a:r>
              <a:rPr lang="es-419" b="0" baseline="0" dirty="0" smtClean="0"/>
              <a:t> </a:t>
            </a:r>
            <a:r>
              <a:rPr lang="es-419" b="0" baseline="0" dirty="0" err="1" smtClean="0"/>
              <a:t>confidence</a:t>
            </a:r>
            <a:r>
              <a:rPr lang="es-419" b="0" baseline="0" dirty="0" smtClean="0"/>
              <a:t> level is 95%, 99 and 90% levels are also used sometimes, although in theory any confidence level is possible.</a:t>
            </a:r>
            <a:endParaRPr lang="es-ES" b="0"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21</a:t>
            </a:fld>
            <a:endParaRPr lang="es-MX"/>
          </a:p>
        </p:txBody>
      </p:sp>
    </p:spTree>
    <p:extLst>
      <p:ext uri="{BB962C8B-B14F-4D97-AF65-F5344CB8AC3E}">
        <p14:creationId xmlns:p14="http://schemas.microsoft.com/office/powerpoint/2010/main" val="38134014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As </a:t>
            </a:r>
            <a:r>
              <a:rPr lang="es-419" dirty="0" err="1" smtClean="0"/>
              <a:t>discussed</a:t>
            </a:r>
            <a:r>
              <a:rPr lang="es-419" dirty="0" smtClean="0"/>
              <a:t>, the standard error is as important as</a:t>
            </a:r>
            <a:r>
              <a:rPr lang="es-419" baseline="0" dirty="0" smtClean="0"/>
              <a:t> the actual impact estimate. </a:t>
            </a:r>
            <a:r>
              <a:rPr lang="es-419" baseline="0" dirty="0" err="1" smtClean="0"/>
              <a:t>This</a:t>
            </a:r>
            <a:r>
              <a:rPr lang="es-419" baseline="0" dirty="0" smtClean="0"/>
              <a:t> </a:t>
            </a:r>
            <a:r>
              <a:rPr lang="es-419" baseline="0" dirty="0" err="1" smtClean="0"/>
              <a:t>slide</a:t>
            </a:r>
            <a:r>
              <a:rPr lang="es-419" baseline="0" dirty="0" smtClean="0"/>
              <a:t> </a:t>
            </a:r>
            <a:r>
              <a:rPr lang="es-419" baseline="0" dirty="0" err="1" smtClean="0"/>
              <a:t>lists</a:t>
            </a:r>
            <a:r>
              <a:rPr lang="es-419" baseline="0" dirty="0" smtClean="0"/>
              <a:t> </a:t>
            </a:r>
            <a:r>
              <a:rPr lang="es-419" baseline="0" dirty="0" err="1" smtClean="0"/>
              <a:t>those</a:t>
            </a:r>
            <a:r>
              <a:rPr lang="es-419" baseline="0" dirty="0" smtClean="0"/>
              <a:t> </a:t>
            </a:r>
            <a:r>
              <a:rPr lang="es-419" baseline="0" dirty="0" err="1" smtClean="0"/>
              <a:t>factors</a:t>
            </a:r>
            <a:r>
              <a:rPr lang="es-419" baseline="0" dirty="0" smtClean="0"/>
              <a:t> </a:t>
            </a:r>
            <a:r>
              <a:rPr lang="es-419" baseline="0" dirty="0" err="1" smtClean="0"/>
              <a:t>influence</a:t>
            </a:r>
            <a:r>
              <a:rPr lang="es-419" baseline="0" dirty="0" smtClean="0"/>
              <a:t> the magnitude of the standard error. We need to consider all of these when looking for the right model to fit the data. </a:t>
            </a:r>
            <a:endParaRPr lang="es-ES"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22</a:t>
            </a:fld>
            <a:endParaRPr lang="es-MX"/>
          </a:p>
        </p:txBody>
      </p:sp>
    </p:spTree>
    <p:extLst>
      <p:ext uri="{BB962C8B-B14F-4D97-AF65-F5344CB8AC3E}">
        <p14:creationId xmlns:p14="http://schemas.microsoft.com/office/powerpoint/2010/main" val="6168309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We’ll now move to hypothesis testing. In</a:t>
            </a:r>
            <a:r>
              <a:rPr lang="es-419" baseline="0" dirty="0" smtClean="0"/>
              <a:t> stastitics we try to make </a:t>
            </a:r>
            <a:r>
              <a:rPr lang="es-419" i="1" baseline="0" dirty="0" err="1" smtClean="0"/>
              <a:t>decisions</a:t>
            </a:r>
            <a:r>
              <a:rPr lang="es-419" i="0" baseline="0" dirty="0" smtClean="0"/>
              <a:t> </a:t>
            </a:r>
            <a:r>
              <a:rPr lang="es-419" i="0" baseline="0" dirty="0" err="1" smtClean="0"/>
              <a:t>about</a:t>
            </a:r>
            <a:r>
              <a:rPr lang="es-419" i="0" baseline="0" dirty="0" smtClean="0"/>
              <a:t> the population based </a:t>
            </a:r>
            <a:r>
              <a:rPr lang="es-419" i="0" baseline="0" dirty="0" err="1" smtClean="0"/>
              <a:t>on</a:t>
            </a:r>
            <a:r>
              <a:rPr lang="es-419" i="0" baseline="0" dirty="0" smtClean="0"/>
              <a:t> </a:t>
            </a:r>
            <a:r>
              <a:rPr lang="es-419" i="0" baseline="0" dirty="0" err="1" smtClean="0"/>
              <a:t>information</a:t>
            </a:r>
            <a:r>
              <a:rPr lang="es-419" i="0" baseline="0" dirty="0" smtClean="0"/>
              <a:t> </a:t>
            </a:r>
            <a:r>
              <a:rPr lang="es-419" i="0" baseline="0" dirty="0" err="1" smtClean="0"/>
              <a:t>from</a:t>
            </a:r>
            <a:r>
              <a:rPr lang="es-419" i="0" baseline="0" dirty="0" smtClean="0"/>
              <a:t> a </a:t>
            </a:r>
            <a:r>
              <a:rPr lang="es-419" i="0" baseline="0" dirty="0" err="1" smtClean="0"/>
              <a:t>sample</a:t>
            </a:r>
            <a:r>
              <a:rPr lang="es-419" i="0" baseline="0" dirty="0" smtClean="0"/>
              <a:t>. The decision is usually a </a:t>
            </a:r>
            <a:r>
              <a:rPr lang="es-419" i="0" baseline="0" dirty="0" err="1" smtClean="0"/>
              <a:t>statement</a:t>
            </a:r>
            <a:r>
              <a:rPr lang="es-419" i="0" baseline="0" dirty="0" smtClean="0"/>
              <a:t> </a:t>
            </a:r>
            <a:r>
              <a:rPr lang="es-419" i="0" baseline="0" dirty="0" err="1" smtClean="0"/>
              <a:t>about</a:t>
            </a:r>
            <a:r>
              <a:rPr lang="es-419" i="0" baseline="0" dirty="0" smtClean="0"/>
              <a:t> whether a hypothesis is true or false. In order to do this we start by making an </a:t>
            </a:r>
            <a:r>
              <a:rPr lang="es-419" i="0" baseline="0" dirty="0" err="1" smtClean="0"/>
              <a:t>assumption</a:t>
            </a:r>
            <a:r>
              <a:rPr lang="es-419" i="0" baseline="0" dirty="0" smtClean="0"/>
              <a:t> </a:t>
            </a:r>
            <a:r>
              <a:rPr lang="es-419" i="0" baseline="0" dirty="0" err="1" smtClean="0"/>
              <a:t>about</a:t>
            </a:r>
            <a:r>
              <a:rPr lang="es-419" i="0" baseline="0" dirty="0" smtClean="0"/>
              <a:t> </a:t>
            </a:r>
            <a:r>
              <a:rPr lang="es-419" i="0" baseline="0" dirty="0" err="1" smtClean="0"/>
              <a:t>what</a:t>
            </a:r>
            <a:r>
              <a:rPr lang="es-419" i="0" baseline="0" dirty="0" smtClean="0"/>
              <a:t> really happens in </a:t>
            </a:r>
            <a:r>
              <a:rPr lang="es-419" i="0" baseline="0" dirty="0" err="1" smtClean="0"/>
              <a:t>the</a:t>
            </a:r>
            <a:r>
              <a:rPr lang="es-419" i="0" baseline="0" dirty="0" smtClean="0"/>
              <a:t> </a:t>
            </a:r>
            <a:r>
              <a:rPr lang="es-419" i="0" baseline="0" dirty="0" err="1" smtClean="0"/>
              <a:t>population</a:t>
            </a:r>
            <a:r>
              <a:rPr lang="es-419" i="0" baseline="0" dirty="0" smtClean="0"/>
              <a:t>. </a:t>
            </a:r>
            <a:r>
              <a:rPr lang="es-419" i="0" baseline="0" dirty="0" err="1" smtClean="0"/>
              <a:t>These</a:t>
            </a:r>
            <a:r>
              <a:rPr lang="es-419" i="0" baseline="0" dirty="0" smtClean="0"/>
              <a:t> assumptions can be either true or false.  </a:t>
            </a:r>
            <a:endParaRPr lang="es-ES" i="1"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23</a:t>
            </a:fld>
            <a:endParaRPr lang="es-MX"/>
          </a:p>
        </p:txBody>
      </p:sp>
    </p:spTree>
    <p:extLst>
      <p:ext uri="{BB962C8B-B14F-4D97-AF65-F5344CB8AC3E}">
        <p14:creationId xmlns:p14="http://schemas.microsoft.com/office/powerpoint/2010/main" val="10401363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But what</a:t>
            </a:r>
            <a:r>
              <a:rPr lang="es-419" baseline="0" dirty="0" smtClean="0"/>
              <a:t> are hypotheses? They are propositions or statements made about parameters. The third example listed here is a statement about the magnitude of the “impact” parameter having a vaue of 0. </a:t>
            </a:r>
            <a:endParaRPr lang="es-ES"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24</a:t>
            </a:fld>
            <a:endParaRPr lang="es-MX"/>
          </a:p>
        </p:txBody>
      </p:sp>
    </p:spTree>
    <p:extLst>
      <p:ext uri="{BB962C8B-B14F-4D97-AF65-F5344CB8AC3E}">
        <p14:creationId xmlns:p14="http://schemas.microsoft.com/office/powerpoint/2010/main" val="14457277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T</a:t>
            </a:r>
            <a:r>
              <a:rPr lang="es-419" dirty="0" smtClean="0"/>
              <a:t>he</a:t>
            </a:r>
            <a:r>
              <a:rPr lang="es-419" baseline="0" dirty="0" smtClean="0"/>
              <a:t> </a:t>
            </a:r>
            <a:r>
              <a:rPr lang="es-419" b="1" baseline="0" dirty="0" smtClean="0"/>
              <a:t>hypothesis test </a:t>
            </a:r>
            <a:r>
              <a:rPr lang="es-419" b="0" baseline="0" dirty="0" smtClean="0"/>
              <a:t>itself is nothing but a trial. If you notice the phrase at </a:t>
            </a:r>
            <a:r>
              <a:rPr lang="es-419" b="0" baseline="0" dirty="0" err="1" smtClean="0"/>
              <a:t>the</a:t>
            </a:r>
            <a:r>
              <a:rPr lang="es-419" b="0" baseline="0" dirty="0" smtClean="0"/>
              <a:t> </a:t>
            </a:r>
            <a:r>
              <a:rPr lang="es-419" b="0" baseline="0" dirty="0" err="1" smtClean="0"/>
              <a:t>bottom</a:t>
            </a:r>
            <a:r>
              <a:rPr lang="es-419" b="0" baseline="0" dirty="0" smtClean="0"/>
              <a:t> of the slide, it has exactly the same meaning as the famous catchphrase “the defendant is guilty beyond a reasonable doubt”. In this case </a:t>
            </a:r>
            <a:r>
              <a:rPr lang="es-419" b="1" i="0" baseline="0" dirty="0" smtClean="0"/>
              <a:t>the program </a:t>
            </a:r>
            <a:r>
              <a:rPr lang="es-419" b="0" baseline="0" dirty="0" smtClean="0"/>
              <a:t>is the defendant on trial. </a:t>
            </a:r>
            <a:endParaRPr lang="es-ES" b="1"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25</a:t>
            </a:fld>
            <a:endParaRPr lang="es-MX"/>
          </a:p>
        </p:txBody>
      </p:sp>
    </p:spTree>
    <p:extLst>
      <p:ext uri="{BB962C8B-B14F-4D97-AF65-F5344CB8AC3E}">
        <p14:creationId xmlns:p14="http://schemas.microsoft.com/office/powerpoint/2010/main" val="21963811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In a trial, the defandant is “presumed</a:t>
            </a:r>
            <a:r>
              <a:rPr lang="es-419" baseline="0" dirty="0" smtClean="0"/>
              <a:t> innocent until proven guilty”, hypothesis tests are just like that, in this case the program is being “accused” of having an impact, the “presumption of innocence” is then the hypothesis that the program is not working at all. This “presumption of </a:t>
            </a:r>
            <a:r>
              <a:rPr lang="es-419" baseline="0" dirty="0" err="1" smtClean="0"/>
              <a:t>innocence</a:t>
            </a:r>
            <a:r>
              <a:rPr lang="es-419" baseline="0" dirty="0" smtClean="0"/>
              <a:t>” </a:t>
            </a:r>
            <a:r>
              <a:rPr lang="es-419" baseline="0" dirty="0" err="1" smtClean="0"/>
              <a:t>is</a:t>
            </a:r>
            <a:r>
              <a:rPr lang="es-419" baseline="0" dirty="0" smtClean="0"/>
              <a:t> formally called the </a:t>
            </a:r>
            <a:r>
              <a:rPr lang="es-419" b="1" baseline="0" dirty="0" smtClean="0"/>
              <a:t>null hypothesis. </a:t>
            </a:r>
            <a:r>
              <a:rPr lang="es-419" b="0" baseline="0" dirty="0" smtClean="0"/>
              <a:t>In impact evaluation, the null hypothesis is always </a:t>
            </a:r>
            <a:r>
              <a:rPr lang="es-419" b="1" baseline="0" dirty="0" smtClean="0"/>
              <a:t>no program impact.</a:t>
            </a:r>
            <a:endParaRPr lang="es-ES" b="1"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26</a:t>
            </a:fld>
            <a:endParaRPr lang="es-MX"/>
          </a:p>
        </p:txBody>
      </p:sp>
    </p:spTree>
    <p:extLst>
      <p:ext uri="{BB962C8B-B14F-4D97-AF65-F5344CB8AC3E}">
        <p14:creationId xmlns:p14="http://schemas.microsoft.com/office/powerpoint/2010/main" val="42923883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If we see a very large impact, we</a:t>
            </a:r>
            <a:r>
              <a:rPr lang="es-419" baseline="0" dirty="0" smtClean="0"/>
              <a:t> would have little doubt that the program is indeed working. It would be like catching the thief with the bag of money in his hand!. However, most times the results are not so obvious and program impacts are modest in magnitude. How do we decide if the evidence is enough to declare the program </a:t>
            </a:r>
            <a:r>
              <a:rPr lang="es-419" dirty="0" smtClean="0"/>
              <a:t> “guilty” of being effective?</a:t>
            </a:r>
            <a:endParaRPr lang="es-ES"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27</a:t>
            </a:fld>
            <a:endParaRPr lang="es-MX"/>
          </a:p>
        </p:txBody>
      </p:sp>
    </p:spTree>
    <p:extLst>
      <p:ext uri="{BB962C8B-B14F-4D97-AF65-F5344CB8AC3E}">
        <p14:creationId xmlns:p14="http://schemas.microsoft.com/office/powerpoint/2010/main" val="20846540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err="1" smtClean="0"/>
              <a:t>We</a:t>
            </a:r>
            <a:r>
              <a:rPr lang="es-419" dirty="0" smtClean="0"/>
              <a:t> do it in a systematic way…</a:t>
            </a:r>
            <a:endParaRPr lang="es-ES"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28</a:t>
            </a:fld>
            <a:endParaRPr lang="es-MX"/>
          </a:p>
        </p:txBody>
      </p:sp>
    </p:spTree>
    <p:extLst>
      <p:ext uri="{BB962C8B-B14F-4D97-AF65-F5344CB8AC3E}">
        <p14:creationId xmlns:p14="http://schemas.microsoft.com/office/powerpoint/2010/main" val="19339145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419" dirty="0" smtClean="0"/>
              <a:t>1. Establish the null hypothesis. In impact evaluation, the null hypothesis</a:t>
            </a:r>
            <a:r>
              <a:rPr lang="es-419" baseline="0" dirty="0" smtClean="0"/>
              <a:t> is always “no impact”. In a trial, the presumption of innocence is overturned only if the evidence is </a:t>
            </a:r>
            <a:r>
              <a:rPr lang="es-419" baseline="0" dirty="0" err="1" smtClean="0"/>
              <a:t>convincing</a:t>
            </a:r>
            <a:r>
              <a:rPr lang="es-419" baseline="0" dirty="0" smtClean="0"/>
              <a:t> </a:t>
            </a:r>
            <a:r>
              <a:rPr lang="es-419" baseline="0" dirty="0" err="1" smtClean="0"/>
              <a:t>enough</a:t>
            </a:r>
            <a:r>
              <a:rPr lang="es-419" baseline="0" dirty="0" smtClean="0"/>
              <a:t> </a:t>
            </a:r>
            <a:r>
              <a:rPr lang="es-419" baseline="0" dirty="0" err="1" smtClean="0"/>
              <a:t>for</a:t>
            </a:r>
            <a:r>
              <a:rPr lang="es-419" baseline="0" dirty="0" smtClean="0"/>
              <a:t> the jury or judge. The same happens here</a:t>
            </a:r>
            <a:r>
              <a:rPr lang="es-ES" baseline="0" dirty="0" smtClean="0"/>
              <a:t>:</a:t>
            </a:r>
            <a:r>
              <a:rPr lang="es-419" baseline="0" dirty="0" smtClean="0"/>
              <a:t> we will only abandon the null hypothesis if there is enough evidence against it. </a:t>
            </a:r>
            <a:endParaRPr lang="es-MX"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29</a:t>
            </a:fld>
            <a:endParaRPr lang="es-MX"/>
          </a:p>
        </p:txBody>
      </p:sp>
    </p:spTree>
    <p:extLst>
      <p:ext uri="{BB962C8B-B14F-4D97-AF65-F5344CB8AC3E}">
        <p14:creationId xmlns:p14="http://schemas.microsoft.com/office/powerpoint/2010/main" val="960228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noProof="0" dirty="0" smtClean="0"/>
              <a:t>It may not be apparent to</a:t>
            </a:r>
            <a:r>
              <a:rPr lang="en-US" baseline="0" noProof="0" dirty="0" smtClean="0"/>
              <a:t> all, but statistics is ubiquitous in your daily life. As a few examples: rapid counts in elections rely on representative samples of votes. Although the link between lung cancer and tobacco smoke may appear obvious today, it was a very controversial topic only 60 years ago, only the combined weight of strong statistical evidence finally settled the dispute among scientists. </a:t>
            </a:r>
          </a:p>
          <a:p>
            <a:endParaRPr lang="en-US" baseline="0" noProof="0" dirty="0" smtClean="0"/>
          </a:p>
          <a:p>
            <a:r>
              <a:rPr lang="en-US" baseline="0" noProof="0" dirty="0" smtClean="0"/>
              <a:t>Of course, statistics is crucial for programme impact evaluation, without it we could only get rough estimates without knowing how likely it is that we are getting the right answer. This is one of the key features of statistical analysis: it may not tell us whether our conclusion on whether a program works or not is wrong, but it may tell </a:t>
            </a:r>
            <a:r>
              <a:rPr lang="en-US" b="1" baseline="0" noProof="0" dirty="0" smtClean="0"/>
              <a:t>how likely it is </a:t>
            </a:r>
            <a:r>
              <a:rPr lang="en-US" b="0" baseline="0" noProof="0" dirty="0" smtClean="0"/>
              <a:t>that we are wrong (or how likely it is that we are right!). </a:t>
            </a:r>
            <a:endParaRPr lang="en-US" b="1" baseline="0" noProof="0" dirty="0" smtClean="0"/>
          </a:p>
          <a:p>
            <a:endParaRPr lang="en-US" baseline="0" noProof="0" dirty="0" smtClean="0"/>
          </a:p>
          <a:p>
            <a:endParaRPr lang="en-US" noProof="0"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3</a:t>
            </a:fld>
            <a:endParaRPr lang="es-MX"/>
          </a:p>
        </p:txBody>
      </p:sp>
    </p:spTree>
    <p:extLst>
      <p:ext uri="{BB962C8B-B14F-4D97-AF65-F5344CB8AC3E}">
        <p14:creationId xmlns:p14="http://schemas.microsoft.com/office/powerpoint/2010/main" val="41168541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err="1" smtClean="0"/>
              <a:t>The</a:t>
            </a:r>
            <a:r>
              <a:rPr lang="es-ES" dirty="0" smtClean="0"/>
              <a:t> </a:t>
            </a:r>
            <a:r>
              <a:rPr lang="es-ES" dirty="0" err="1" smtClean="0"/>
              <a:t>alternative</a:t>
            </a:r>
            <a:r>
              <a:rPr lang="es-ES" dirty="0" smtClean="0"/>
              <a:t> </a:t>
            </a:r>
            <a:r>
              <a:rPr lang="es-ES" dirty="0" err="1" smtClean="0"/>
              <a:t>hypothesis</a:t>
            </a:r>
            <a:r>
              <a:rPr lang="es-ES" dirty="0" smtClean="0"/>
              <a:t> </a:t>
            </a:r>
            <a:r>
              <a:rPr lang="es-ES" dirty="0" err="1" smtClean="0"/>
              <a:t>is</a:t>
            </a:r>
            <a:r>
              <a:rPr lang="es-ES" dirty="0" smtClean="0"/>
              <a:t> </a:t>
            </a:r>
            <a:r>
              <a:rPr lang="es-ES" dirty="0" err="1" smtClean="0"/>
              <a:t>the</a:t>
            </a:r>
            <a:r>
              <a:rPr lang="es-ES" dirty="0" smtClean="0"/>
              <a:t> </a:t>
            </a:r>
            <a:r>
              <a:rPr lang="es-ES" dirty="0" err="1" smtClean="0"/>
              <a:t>hypothesis</a:t>
            </a:r>
            <a:r>
              <a:rPr lang="es-ES" dirty="0" smtClean="0"/>
              <a:t> of </a:t>
            </a:r>
            <a:r>
              <a:rPr lang="es-ES" dirty="0" err="1" smtClean="0"/>
              <a:t>the</a:t>
            </a:r>
            <a:r>
              <a:rPr lang="es-ES" dirty="0" smtClean="0"/>
              <a:t> </a:t>
            </a:r>
            <a:r>
              <a:rPr lang="es-419" dirty="0" smtClean="0"/>
              <a:t>“</a:t>
            </a:r>
            <a:r>
              <a:rPr lang="es-ES" dirty="0" err="1" smtClean="0"/>
              <a:t>prosecution</a:t>
            </a:r>
            <a:r>
              <a:rPr lang="es-419" dirty="0" smtClean="0"/>
              <a:t>”. In</a:t>
            </a:r>
            <a:r>
              <a:rPr lang="es-419" baseline="0" dirty="0" smtClean="0"/>
              <a:t> program evaluation, the alternative hypothesis is that the program does indeed have an impact. If evidence is convincing enough, we will reject the null hypothesis and embrace the alternative.</a:t>
            </a:r>
            <a:endParaRPr lang="es-ES"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30</a:t>
            </a:fld>
            <a:endParaRPr lang="es-MX"/>
          </a:p>
        </p:txBody>
      </p:sp>
    </p:spTree>
    <p:extLst>
      <p:ext uri="{BB962C8B-B14F-4D97-AF65-F5344CB8AC3E}">
        <p14:creationId xmlns:p14="http://schemas.microsoft.com/office/powerpoint/2010/main" val="35057702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We should always</a:t>
            </a:r>
            <a:r>
              <a:rPr lang="es-419" baseline="0" dirty="0" smtClean="0"/>
              <a:t> remember 2 things: a) We will never be able to know the truth… and thus : b) We always have a probability of </a:t>
            </a:r>
            <a:r>
              <a:rPr lang="es-419" baseline="0" dirty="0" err="1" smtClean="0"/>
              <a:t>being</a:t>
            </a:r>
            <a:r>
              <a:rPr lang="es-419" baseline="0" dirty="0" smtClean="0"/>
              <a:t> </a:t>
            </a:r>
            <a:r>
              <a:rPr lang="es-419" baseline="0" dirty="0" err="1" smtClean="0"/>
              <a:t>wrong</a:t>
            </a:r>
            <a:r>
              <a:rPr lang="es-419" baseline="0" dirty="0" smtClean="0"/>
              <a:t>. Hypothesis test tables </a:t>
            </a:r>
            <a:r>
              <a:rPr lang="es-419" baseline="0" dirty="0" err="1" smtClean="0"/>
              <a:t>remind</a:t>
            </a:r>
            <a:r>
              <a:rPr lang="es-419" baseline="0" dirty="0" smtClean="0"/>
              <a:t> </a:t>
            </a:r>
            <a:r>
              <a:rPr lang="es-419" baseline="0" dirty="0" err="1" smtClean="0"/>
              <a:t>us</a:t>
            </a:r>
            <a:r>
              <a:rPr lang="es-419" baseline="0" dirty="0" smtClean="0"/>
              <a:t> </a:t>
            </a:r>
            <a:r>
              <a:rPr lang="es-419" baseline="0" dirty="0" err="1" smtClean="0"/>
              <a:t>about</a:t>
            </a:r>
            <a:r>
              <a:rPr lang="es-419" baseline="0" dirty="0" smtClean="0"/>
              <a:t> </a:t>
            </a:r>
            <a:r>
              <a:rPr lang="es-419" baseline="0" dirty="0" err="1" smtClean="0"/>
              <a:t>this</a:t>
            </a:r>
            <a:r>
              <a:rPr lang="es-419" baseline="0" dirty="0" smtClean="0"/>
              <a:t>. Now, suppose in reality the program </a:t>
            </a:r>
            <a:r>
              <a:rPr lang="es-419" b="1" baseline="0" dirty="0" smtClean="0"/>
              <a:t>doesn’t work, </a:t>
            </a:r>
            <a:r>
              <a:rPr lang="es-419" b="0" baseline="0" dirty="0" smtClean="0"/>
              <a:t>and after our study we decide the program does not have an impact; in this case we are </a:t>
            </a:r>
            <a:r>
              <a:rPr lang="es-419" b="0" baseline="0" dirty="0" err="1" smtClean="0"/>
              <a:t>making</a:t>
            </a:r>
            <a:r>
              <a:rPr lang="es-419" b="0" baseline="0" dirty="0" smtClean="0"/>
              <a:t> </a:t>
            </a:r>
            <a:r>
              <a:rPr lang="es-419" b="0" baseline="0" dirty="0" err="1" smtClean="0"/>
              <a:t>the</a:t>
            </a:r>
            <a:r>
              <a:rPr lang="es-419" b="0" baseline="0" dirty="0" smtClean="0"/>
              <a:t> correct decision. Now, let’s suppose the program </a:t>
            </a:r>
            <a:r>
              <a:rPr lang="es-419" b="1" baseline="0" dirty="0" smtClean="0"/>
              <a:t>does in fact work, </a:t>
            </a:r>
            <a:r>
              <a:rPr lang="es-419" b="0" baseline="0" dirty="0" smtClean="0"/>
              <a:t>and we decide the program does indeed have an impact; in this case we are again </a:t>
            </a:r>
            <a:r>
              <a:rPr lang="es-419" b="0" baseline="0" dirty="0" err="1" smtClean="0"/>
              <a:t>making</a:t>
            </a:r>
            <a:r>
              <a:rPr lang="es-419" b="0" baseline="0" dirty="0" smtClean="0"/>
              <a:t> </a:t>
            </a:r>
            <a:r>
              <a:rPr lang="es-419" b="0" baseline="0" dirty="0" err="1" smtClean="0"/>
              <a:t>the</a:t>
            </a:r>
            <a:r>
              <a:rPr lang="es-419" b="0" baseline="0" dirty="0" smtClean="0"/>
              <a:t> correct decision. On the other hand. </a:t>
            </a:r>
            <a:r>
              <a:rPr lang="es-ES" b="0" baseline="0" dirty="0" smtClean="0"/>
              <a:t>L</a:t>
            </a:r>
            <a:r>
              <a:rPr lang="es-419" b="0" baseline="0" dirty="0" smtClean="0"/>
              <a:t>et’s again suppose that the program </a:t>
            </a:r>
            <a:r>
              <a:rPr lang="es-419" b="1" baseline="0" dirty="0" smtClean="0"/>
              <a:t>does not really work</a:t>
            </a:r>
            <a:r>
              <a:rPr lang="es-419" b="0" baseline="0" dirty="0" smtClean="0"/>
              <a:t> (the null hypothesis is true), </a:t>
            </a:r>
            <a:r>
              <a:rPr lang="es-419" b="1" baseline="0" dirty="0" smtClean="0"/>
              <a:t>but we wrongly decide the program is working, </a:t>
            </a:r>
            <a:r>
              <a:rPr lang="es-419" b="0" baseline="0" dirty="0" smtClean="0"/>
              <a:t>we would be making a </a:t>
            </a:r>
            <a:r>
              <a:rPr lang="es-419" b="0" baseline="0" dirty="0" err="1" smtClean="0"/>
              <a:t>mistake</a:t>
            </a:r>
            <a:r>
              <a:rPr lang="es-419" b="0" baseline="0" dirty="0" smtClean="0"/>
              <a:t>! This kind of mistake is known as a </a:t>
            </a:r>
            <a:r>
              <a:rPr lang="es-419" b="1" baseline="0" dirty="0" smtClean="0"/>
              <a:t>Type I error (rejecting a true null hypothesis). </a:t>
            </a:r>
            <a:r>
              <a:rPr lang="es-419" b="0" baseline="0" dirty="0" smtClean="0"/>
              <a:t>Now suppose </a:t>
            </a:r>
            <a:r>
              <a:rPr lang="es-419" b="1" baseline="0" dirty="0" smtClean="0"/>
              <a:t>the program is indeed working but we wrongly decide it isn’t, </a:t>
            </a:r>
            <a:r>
              <a:rPr lang="es-419" b="0" baseline="0" dirty="0" smtClean="0"/>
              <a:t>this is a different kind of mistake known as the </a:t>
            </a:r>
            <a:r>
              <a:rPr lang="es-419" b="1" baseline="0" dirty="0" smtClean="0"/>
              <a:t>Type II error (accepting a false null hypothesis); </a:t>
            </a:r>
            <a:r>
              <a:rPr lang="es-419" b="0" baseline="0" dirty="0" smtClean="0"/>
              <a:t>the complement of the Type II error rate or </a:t>
            </a:r>
            <a:r>
              <a:rPr lang="es-419" b="0" baseline="0" dirty="0" smtClean="0">
                <a:latin typeface="Sylfaen" pitchFamily="18" charset="0"/>
              </a:rPr>
              <a:t>b</a:t>
            </a:r>
            <a:r>
              <a:rPr lang="es-419" b="0" baseline="0" dirty="0" smtClean="0"/>
              <a:t> is known as the </a:t>
            </a:r>
            <a:r>
              <a:rPr lang="es-419" b="1" baseline="0" dirty="0" smtClean="0"/>
              <a:t>statistical power </a:t>
            </a:r>
            <a:r>
              <a:rPr lang="es-419" b="0" baseline="0" dirty="0" smtClean="0"/>
              <a:t>of a test</a:t>
            </a:r>
            <a:r>
              <a:rPr lang="es-419" b="1" baseline="0" dirty="0" smtClean="0"/>
              <a:t>. </a:t>
            </a:r>
            <a:r>
              <a:rPr lang="es-419" b="0" baseline="0" dirty="0" smtClean="0"/>
              <a:t>For reasons beyond the scope of our course the Type I error is considered to be </a:t>
            </a:r>
            <a:r>
              <a:rPr lang="es-419" b="0" baseline="0" dirty="0" err="1" smtClean="0"/>
              <a:t>worse</a:t>
            </a:r>
            <a:r>
              <a:rPr lang="es-419" b="0" baseline="0" dirty="0" smtClean="0"/>
              <a:t> than the Type II; this is reflected in the fact that usually, an acceptable type I error rate would be 5% (significance level of 0.05), as opposed to 20% for type II error (80% power). </a:t>
            </a:r>
            <a:endParaRPr lang="es-ES" b="1"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31</a:t>
            </a:fld>
            <a:endParaRPr lang="es-MX"/>
          </a:p>
        </p:txBody>
      </p:sp>
    </p:spTree>
    <p:extLst>
      <p:ext uri="{BB962C8B-B14F-4D97-AF65-F5344CB8AC3E}">
        <p14:creationId xmlns:p14="http://schemas.microsoft.com/office/powerpoint/2010/main" val="32822111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The</a:t>
            </a:r>
            <a:r>
              <a:rPr lang="es-419" baseline="0" dirty="0" smtClean="0"/>
              <a:t> 2nd step would be choosing the contrast criterion, which in practice means to fix the maximum allowed type I error probability, also known as the significance level or alpha. The usual acceptable level is 0.05. Good statistical practices dictate the siginificance level </a:t>
            </a:r>
            <a:r>
              <a:rPr lang="es-419" baseline="0" dirty="0" err="1" smtClean="0"/>
              <a:t>is</a:t>
            </a:r>
            <a:r>
              <a:rPr lang="es-419" baseline="0" dirty="0" smtClean="0"/>
              <a:t> </a:t>
            </a:r>
            <a:r>
              <a:rPr lang="es-419" baseline="0" dirty="0" err="1" smtClean="0"/>
              <a:t>determined</a:t>
            </a:r>
            <a:r>
              <a:rPr lang="es-419" baseline="0" dirty="0" smtClean="0"/>
              <a:t> before any confirmatory data analysis is performed. </a:t>
            </a:r>
            <a:endParaRPr lang="es-ES"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32</a:t>
            </a:fld>
            <a:endParaRPr lang="es-MX"/>
          </a:p>
        </p:txBody>
      </p:sp>
    </p:spTree>
    <p:extLst>
      <p:ext uri="{BB962C8B-B14F-4D97-AF65-F5344CB8AC3E}">
        <p14:creationId xmlns:p14="http://schemas.microsoft.com/office/powerpoint/2010/main" val="42864612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The third step is to perform the test</a:t>
            </a:r>
            <a:r>
              <a:rPr lang="es-419" baseline="0" dirty="0" smtClean="0"/>
              <a:t> </a:t>
            </a:r>
            <a:r>
              <a:rPr lang="en-US" baseline="0" noProof="0" dirty="0" smtClean="0"/>
              <a:t>itself</a:t>
            </a:r>
            <a:r>
              <a:rPr lang="es-419" baseline="0" dirty="0" smtClean="0"/>
              <a:t> (</a:t>
            </a:r>
            <a:r>
              <a:rPr lang="es-419" baseline="0" dirty="0" err="1" smtClean="0"/>
              <a:t>calculating</a:t>
            </a:r>
            <a:r>
              <a:rPr lang="es-419" baseline="0" dirty="0" smtClean="0"/>
              <a:t> the impact </a:t>
            </a:r>
            <a:r>
              <a:rPr lang="es-419" baseline="0" dirty="0" err="1" smtClean="0"/>
              <a:t>estimate</a:t>
            </a:r>
            <a:r>
              <a:rPr lang="es-419" baseline="0" dirty="0" smtClean="0"/>
              <a:t>) and </a:t>
            </a:r>
            <a:r>
              <a:rPr lang="es-419" baseline="0" dirty="0" err="1" smtClean="0"/>
              <a:t>obtain</a:t>
            </a:r>
            <a:r>
              <a:rPr lang="es-419" baseline="0" dirty="0" smtClean="0"/>
              <a:t> a p-value. The p-value is often confusing and </a:t>
            </a:r>
            <a:r>
              <a:rPr lang="en-US" baseline="0" noProof="0" dirty="0" smtClean="0"/>
              <a:t>commonly</a:t>
            </a:r>
            <a:r>
              <a:rPr lang="es-419" baseline="0" dirty="0" smtClean="0"/>
              <a:t> </a:t>
            </a:r>
            <a:r>
              <a:rPr lang="en-US" baseline="0" noProof="0" dirty="0" smtClean="0"/>
              <a:t>misinterpreted</a:t>
            </a:r>
            <a:r>
              <a:rPr lang="es-419" baseline="0" dirty="0" smtClean="0"/>
              <a:t>. The precise meaning of the p-value is shown here, but it may still read a little awkward to many evaluators… so what is it?</a:t>
            </a:r>
            <a:endParaRPr lang="es-ES"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33</a:t>
            </a:fld>
            <a:endParaRPr lang="es-MX"/>
          </a:p>
        </p:txBody>
      </p:sp>
    </p:spTree>
    <p:extLst>
      <p:ext uri="{BB962C8B-B14F-4D97-AF65-F5344CB8AC3E}">
        <p14:creationId xmlns:p14="http://schemas.microsoft.com/office/powerpoint/2010/main" val="4884465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baseline="0" dirty="0" smtClean="0"/>
              <a:t>Suppose you were to take </a:t>
            </a:r>
            <a:r>
              <a:rPr lang="es-419" baseline="0" dirty="0" err="1" smtClean="0"/>
              <a:t>this</a:t>
            </a:r>
            <a:r>
              <a:rPr lang="es-419" baseline="0" dirty="0" smtClean="0"/>
              <a:t> die and roll it 30 times… </a:t>
            </a:r>
            <a:r>
              <a:rPr lang="es-419" b="1" baseline="0" dirty="0" smtClean="0"/>
              <a:t>assuming </a:t>
            </a:r>
            <a:r>
              <a:rPr lang="es-419" b="1" baseline="0" dirty="0" err="1" smtClean="0"/>
              <a:t>the</a:t>
            </a:r>
            <a:r>
              <a:rPr lang="es-419" b="1" baseline="0" dirty="0" smtClean="0"/>
              <a:t> die is fair (null hypothesis) </a:t>
            </a:r>
            <a:r>
              <a:rPr lang="es-419" baseline="0" dirty="0" smtClean="0"/>
              <a:t>you would </a:t>
            </a:r>
            <a:r>
              <a:rPr lang="es-419" baseline="0" dirty="0" err="1" smtClean="0"/>
              <a:t>expect</a:t>
            </a:r>
            <a:r>
              <a:rPr lang="es-419" baseline="0" dirty="0" smtClean="0"/>
              <a:t> to roll a 6 </a:t>
            </a:r>
            <a:r>
              <a:rPr lang="es-419" baseline="0" dirty="0" err="1" smtClean="0"/>
              <a:t>on</a:t>
            </a:r>
            <a:r>
              <a:rPr lang="es-419" baseline="0" dirty="0" smtClean="0"/>
              <a:t> 1 </a:t>
            </a:r>
            <a:r>
              <a:rPr lang="es-419" baseline="0" dirty="0" err="1" smtClean="0"/>
              <a:t>out</a:t>
            </a:r>
            <a:r>
              <a:rPr lang="es-419" baseline="0" dirty="0" smtClean="0"/>
              <a:t> of </a:t>
            </a:r>
            <a:r>
              <a:rPr lang="es-419" baseline="0" dirty="0" err="1" smtClean="0"/>
              <a:t>every</a:t>
            </a:r>
            <a:r>
              <a:rPr lang="es-419" baseline="0" dirty="0" smtClean="0"/>
              <a:t> 6 </a:t>
            </a:r>
            <a:r>
              <a:rPr lang="es-419" baseline="0" dirty="0" err="1" smtClean="0"/>
              <a:t>rolls</a:t>
            </a:r>
            <a:r>
              <a:rPr lang="es-419" baseline="0" dirty="0" smtClean="0"/>
              <a:t>. Now suppose when you do it, you get a 6 </a:t>
            </a:r>
            <a:r>
              <a:rPr lang="es-419" baseline="0" dirty="0" err="1" smtClean="0"/>
              <a:t>on</a:t>
            </a:r>
            <a:r>
              <a:rPr lang="es-419" baseline="0" dirty="0" smtClean="0"/>
              <a:t> 50% of </a:t>
            </a:r>
            <a:r>
              <a:rPr lang="es-419" baseline="0" dirty="0" err="1" smtClean="0"/>
              <a:t>the</a:t>
            </a:r>
            <a:r>
              <a:rPr lang="es-419" baseline="0" dirty="0" smtClean="0"/>
              <a:t> </a:t>
            </a:r>
            <a:r>
              <a:rPr lang="es-419" baseline="0" dirty="0" err="1" smtClean="0"/>
              <a:t>rolls</a:t>
            </a:r>
            <a:r>
              <a:rPr lang="es-419" baseline="0" dirty="0" smtClean="0"/>
              <a:t>. </a:t>
            </a:r>
            <a:r>
              <a:rPr lang="es-419" baseline="0" dirty="0" err="1" smtClean="0"/>
              <a:t>Is</a:t>
            </a:r>
            <a:r>
              <a:rPr lang="es-419" baseline="0" dirty="0" smtClean="0"/>
              <a:t> </a:t>
            </a:r>
            <a:r>
              <a:rPr lang="es-419" baseline="0" dirty="0" err="1" smtClean="0"/>
              <a:t>this</a:t>
            </a:r>
            <a:r>
              <a:rPr lang="es-419" baseline="0" dirty="0" smtClean="0"/>
              <a:t> possible? Well, we are not violating any laws of physics here, so a better question would be </a:t>
            </a:r>
            <a:r>
              <a:rPr lang="es-419" b="1" baseline="0" dirty="0" smtClean="0"/>
              <a:t>how likely would it be to get a six 50% of </a:t>
            </a:r>
            <a:r>
              <a:rPr lang="es-419" b="1" baseline="0" dirty="0" err="1" smtClean="0"/>
              <a:t>the</a:t>
            </a:r>
            <a:r>
              <a:rPr lang="es-419" b="1" baseline="0" dirty="0" smtClean="0"/>
              <a:t> time if we throw a die 30 times, </a:t>
            </a:r>
            <a:r>
              <a:rPr lang="es-419" b="1" u="sng" baseline="0" dirty="0" smtClean="0"/>
              <a:t>assuming </a:t>
            </a:r>
            <a:r>
              <a:rPr lang="es-419" b="1" u="sng" baseline="0" dirty="0" err="1" smtClean="0"/>
              <a:t>the</a:t>
            </a:r>
            <a:r>
              <a:rPr lang="es-419" b="1" u="sng" baseline="0" dirty="0" smtClean="0"/>
              <a:t> die is fair (null hypothesis)</a:t>
            </a:r>
            <a:r>
              <a:rPr lang="es-419" b="1" baseline="0" dirty="0" smtClean="0"/>
              <a:t>? </a:t>
            </a:r>
          </a:p>
          <a:p>
            <a:r>
              <a:rPr lang="es-419" b="0" baseline="0" dirty="0" err="1" smtClean="0"/>
              <a:t>We’ll</a:t>
            </a:r>
            <a:r>
              <a:rPr lang="es-419" b="0" baseline="0" dirty="0" smtClean="0"/>
              <a:t> help you with the calculations… the probability is 0.00002 or 1-in-50,000 odds!  So, if this would happen to you in real life, there would be only two posibilities, either </a:t>
            </a:r>
            <a:r>
              <a:rPr lang="es-419" b="0" baseline="0" dirty="0" err="1" smtClean="0"/>
              <a:t>the</a:t>
            </a:r>
            <a:r>
              <a:rPr lang="es-419" b="0" baseline="0" dirty="0" smtClean="0"/>
              <a:t> die is actually fair (</a:t>
            </a:r>
            <a:r>
              <a:rPr lang="es-419" b="1" baseline="0" dirty="0" smtClean="0"/>
              <a:t>true null hypothesis</a:t>
            </a:r>
            <a:r>
              <a:rPr lang="es-419" b="0" baseline="0" dirty="0" smtClean="0"/>
              <a:t>), and you were EXTREMELY lucky, or </a:t>
            </a:r>
            <a:r>
              <a:rPr lang="es-419" b="0" baseline="0" dirty="0" err="1" smtClean="0"/>
              <a:t>the</a:t>
            </a:r>
            <a:r>
              <a:rPr lang="es-419" b="0" baseline="0" dirty="0" smtClean="0"/>
              <a:t> die </a:t>
            </a:r>
            <a:r>
              <a:rPr lang="es-419" b="1" baseline="0" dirty="0" smtClean="0"/>
              <a:t>is really not fair (alternative hypothesis)! . </a:t>
            </a:r>
            <a:r>
              <a:rPr lang="es-419" b="0" baseline="0" dirty="0" smtClean="0"/>
              <a:t>Which of these two seems like the more reasonable explanation to you? …. </a:t>
            </a:r>
          </a:p>
          <a:p>
            <a:r>
              <a:rPr lang="es-419" b="0" baseline="0" dirty="0" err="1" smtClean="0"/>
              <a:t>We</a:t>
            </a:r>
            <a:r>
              <a:rPr lang="es-419" b="0" baseline="0" dirty="0" smtClean="0"/>
              <a:t> just made a mind experiment in which we performed a hypothesis test (and in case you missed it, the 0.00002 figure was the p-value: the probability of getting a result as extreme as </a:t>
            </a:r>
            <a:r>
              <a:rPr lang="es-419" b="0" baseline="0" dirty="0" err="1" smtClean="0"/>
              <a:t>what</a:t>
            </a:r>
            <a:r>
              <a:rPr lang="es-419" b="0" baseline="0" dirty="0" smtClean="0"/>
              <a:t> we got, assuming the null hypothesis is true). </a:t>
            </a:r>
            <a:endParaRPr lang="es-ES" b="0"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34</a:t>
            </a:fld>
            <a:endParaRPr lang="es-MX"/>
          </a:p>
        </p:txBody>
      </p:sp>
    </p:spTree>
    <p:extLst>
      <p:ext uri="{BB962C8B-B14F-4D97-AF65-F5344CB8AC3E}">
        <p14:creationId xmlns:p14="http://schemas.microsoft.com/office/powerpoint/2010/main" val="31197889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noProof="0" dirty="0" smtClean="0"/>
              <a:t>So, 0.00002</a:t>
            </a:r>
            <a:r>
              <a:rPr lang="en-US" baseline="0" noProof="0" dirty="0" smtClean="0"/>
              <a:t> seems like a very low probability, but what criterion do we use to decide “</a:t>
            </a:r>
            <a:r>
              <a:rPr lang="en-US" i="1" baseline="0" noProof="0" dirty="0" smtClean="0"/>
              <a:t>we could not reasonably expect something this unlikely to happen”?. </a:t>
            </a:r>
            <a:r>
              <a:rPr lang="en-US" i="0" baseline="0" noProof="0" dirty="0" smtClean="0"/>
              <a:t>The criterion is the significance level, usually 0.05. Any p-value lower than that would be considered a </a:t>
            </a:r>
            <a:r>
              <a:rPr lang="en-US" b="1" i="0" baseline="0" noProof="0" dirty="0" smtClean="0"/>
              <a:t>significant result, </a:t>
            </a:r>
            <a:r>
              <a:rPr lang="en-US" b="0" i="0" baseline="0" noProof="0" dirty="0" smtClean="0"/>
              <a:t>and we would conclude against the null hypothesis (we would conclude “the defendant is guilty”, beyond a reasonable doubt).</a:t>
            </a:r>
            <a:r>
              <a:rPr lang="en-US" i="1" baseline="0" noProof="0" dirty="0" smtClean="0"/>
              <a:t> </a:t>
            </a:r>
            <a:br>
              <a:rPr lang="en-US" i="1" baseline="0" noProof="0" dirty="0" smtClean="0"/>
            </a:br>
            <a:r>
              <a:rPr lang="en-US" i="0" baseline="0" noProof="0" dirty="0" smtClean="0"/>
              <a:t>Suppose you do an impact evaluation and your impact estimate produces a p-value of 0.001; you could either be very lucky and got an estimate that large against 1-in-1000 odds… or the program is truly being effective! Which seems the most reasonable explanation to you</a:t>
            </a:r>
            <a:r>
              <a:rPr lang="en-US" i="0" baseline="0" noProof="0" smtClean="0"/>
              <a:t>? </a:t>
            </a:r>
            <a:endParaRPr lang="en-US" i="0" baseline="0" noProof="0" dirty="0" smtClean="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35</a:t>
            </a:fld>
            <a:endParaRPr lang="es-MX"/>
          </a:p>
        </p:txBody>
      </p:sp>
    </p:spTree>
    <p:extLst>
      <p:ext uri="{BB962C8B-B14F-4D97-AF65-F5344CB8AC3E}">
        <p14:creationId xmlns:p14="http://schemas.microsoft.com/office/powerpoint/2010/main" val="18423647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433718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noProof="0" dirty="0" smtClean="0"/>
              <a:t>When we want to know something about</a:t>
            </a:r>
            <a:r>
              <a:rPr lang="en-US" baseline="0" noProof="0" dirty="0" smtClean="0"/>
              <a:t> a population, the most straightforward way to do it would be to just go and get data on the whole population (a census). However, this is often prohibitively </a:t>
            </a:r>
            <a:r>
              <a:rPr lang="en-US" baseline="0" dirty="0" smtClean="0"/>
              <a:t>expensive, impractical or outright impossible. How can we understand something about a population without having to study the whole thing? We can get a </a:t>
            </a:r>
            <a:r>
              <a:rPr lang="en-US" b="1" baseline="0" dirty="0" smtClean="0"/>
              <a:t>sample, </a:t>
            </a:r>
            <a:r>
              <a:rPr lang="en-US" b="0" baseline="0" dirty="0" smtClean="0"/>
              <a:t>which is nothing more than a subset, or part, of the population. </a:t>
            </a:r>
          </a:p>
          <a:p>
            <a:endParaRPr lang="en-US" b="0" baseline="0" dirty="0" smtClean="0"/>
          </a:p>
          <a:p>
            <a:r>
              <a:rPr lang="en-US" b="0" baseline="0" dirty="0" smtClean="0"/>
              <a:t>As a side note, some people believe a sample is necessarily representative; this is not the case, samples can be representative or not. In other words, samples can be good or bad, but they are samples nonetheless! </a:t>
            </a:r>
          </a:p>
          <a:p>
            <a:endParaRPr lang="en-US" b="0" baseline="0" dirty="0" smtClean="0"/>
          </a:p>
          <a:p>
            <a:r>
              <a:rPr lang="en-US" b="0" baseline="0" dirty="0" smtClean="0"/>
              <a:t>When we say we are interested in learning </a:t>
            </a:r>
            <a:r>
              <a:rPr lang="en-US" b="1" baseline="0" dirty="0" smtClean="0"/>
              <a:t>something </a:t>
            </a:r>
            <a:r>
              <a:rPr lang="en-US" b="0" baseline="0" dirty="0" smtClean="0"/>
              <a:t>about a population, if we think about it for a while we will notice that that something is a </a:t>
            </a:r>
            <a:r>
              <a:rPr lang="en-US" b="1" baseline="0" dirty="0" smtClean="0"/>
              <a:t>number. </a:t>
            </a:r>
            <a:r>
              <a:rPr lang="en-US" b="0" baseline="0" dirty="0" smtClean="0"/>
              <a:t>That number is called a </a:t>
            </a:r>
            <a:r>
              <a:rPr lang="en-US" b="1" baseline="0" dirty="0" smtClean="0"/>
              <a:t>parameter. </a:t>
            </a:r>
            <a:endParaRPr lang="en-US" b="1"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4</a:t>
            </a:fld>
            <a:endParaRPr lang="es-MX"/>
          </a:p>
        </p:txBody>
      </p:sp>
    </p:spTree>
    <p:extLst>
      <p:ext uri="{BB962C8B-B14F-4D97-AF65-F5344CB8AC3E}">
        <p14:creationId xmlns:p14="http://schemas.microsoft.com/office/powerpoint/2010/main" val="1698733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noProof="0" dirty="0" smtClean="0"/>
              <a:t>A parameter is</a:t>
            </a:r>
            <a:r>
              <a:rPr lang="en-US" baseline="0" noProof="0" dirty="0" smtClean="0"/>
              <a:t> any characteristic of a population that can be expressed as a number (subjective properties of populations are not parameters). Common examples are familiar concepts such as </a:t>
            </a:r>
            <a:r>
              <a:rPr lang="en-US" b="1" baseline="0" noProof="0" dirty="0" smtClean="0"/>
              <a:t>the mean, median, standard deviation, etc.  </a:t>
            </a:r>
            <a:r>
              <a:rPr lang="en-US" b="0" baseline="0" noProof="0" dirty="0" smtClean="0"/>
              <a:t>Parameters also include more complex concepts, such as the impact of a program! This of course implies that the impact is a number, usually the difference in means or proportions of a certain outcome variable, between people exposed to the program and people not exposed to it. </a:t>
            </a:r>
          </a:p>
          <a:p>
            <a:endParaRPr lang="en-US" b="0" baseline="0" noProof="0" dirty="0" smtClean="0"/>
          </a:p>
          <a:p>
            <a:r>
              <a:rPr lang="en-US" b="0" baseline="0" noProof="0" dirty="0" smtClean="0"/>
              <a:t>If you think about it, the only way to </a:t>
            </a:r>
            <a:r>
              <a:rPr lang="en-US" b="1" baseline="0" noProof="0" dirty="0" smtClean="0"/>
              <a:t>truly know </a:t>
            </a:r>
            <a:r>
              <a:rPr lang="en-US" b="0" baseline="0" noProof="0" dirty="0" smtClean="0"/>
              <a:t>a parameter would be a census. But, since this is impractical, we can get a sample and get an </a:t>
            </a:r>
            <a:r>
              <a:rPr lang="en-US" b="1" baseline="0" noProof="0" dirty="0" smtClean="0"/>
              <a:t>estimate </a:t>
            </a:r>
            <a:r>
              <a:rPr lang="en-US" b="0" baseline="0" noProof="0" dirty="0" smtClean="0"/>
              <a:t>of the parameter… It is important to stress that the knowledge we draw from samples are </a:t>
            </a:r>
            <a:r>
              <a:rPr lang="en-US" b="1" baseline="0" noProof="0" dirty="0" smtClean="0"/>
              <a:t>estimates, </a:t>
            </a:r>
            <a:r>
              <a:rPr lang="en-US" b="0" baseline="0" noProof="0" dirty="0" smtClean="0"/>
              <a:t>which is because a sample is only a partial observation of reality, and of course different samples would yield different results. </a:t>
            </a:r>
            <a:endParaRPr lang="en-US" b="1" noProof="0"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5</a:t>
            </a:fld>
            <a:endParaRPr lang="es-MX"/>
          </a:p>
        </p:txBody>
      </p:sp>
    </p:spTree>
    <p:extLst>
      <p:ext uri="{BB962C8B-B14F-4D97-AF65-F5344CB8AC3E}">
        <p14:creationId xmlns:p14="http://schemas.microsoft.com/office/powerpoint/2010/main" val="4029204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noProof="0" dirty="0" smtClean="0"/>
              <a:t>As we already discussed,</a:t>
            </a:r>
            <a:r>
              <a:rPr lang="en-US" baseline="0" noProof="0" dirty="0" smtClean="0"/>
              <a:t> the parameter of interest for impact evaluation is </a:t>
            </a:r>
            <a:r>
              <a:rPr lang="en-US" b="1" baseline="0" noProof="0" dirty="0" smtClean="0"/>
              <a:t>the impact of the program</a:t>
            </a:r>
            <a:r>
              <a:rPr lang="en-US" b="0" baseline="0" noProof="0" dirty="0" smtClean="0"/>
              <a:t>, but one must be willing to acknowledge that 100% certainty is impossible to achieve by statistical means. This might seem pessimistic, but the good news is that, provided we follow the right steps, it is more likely than not that our estimates will be close to the truth! </a:t>
            </a:r>
            <a:endParaRPr lang="en-US" noProof="0"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6</a:t>
            </a:fld>
            <a:endParaRPr lang="es-MX"/>
          </a:p>
        </p:txBody>
      </p:sp>
    </p:spTree>
    <p:extLst>
      <p:ext uri="{BB962C8B-B14F-4D97-AF65-F5344CB8AC3E}">
        <p14:creationId xmlns:p14="http://schemas.microsoft.com/office/powerpoint/2010/main" val="1106343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err="1" smtClean="0"/>
              <a:t>Since</a:t>
            </a:r>
            <a:r>
              <a:rPr lang="es-MX" dirty="0" smtClean="0"/>
              <a:t> </a:t>
            </a:r>
            <a:r>
              <a:rPr lang="es-MX" dirty="0" err="1" smtClean="0"/>
              <a:t>statistics</a:t>
            </a:r>
            <a:r>
              <a:rPr lang="es-MX" dirty="0" smtClean="0"/>
              <a:t> are </a:t>
            </a:r>
            <a:r>
              <a:rPr lang="es-MX" dirty="0" err="1" smtClean="0"/>
              <a:t>based</a:t>
            </a:r>
            <a:r>
              <a:rPr lang="es-MX" dirty="0" smtClean="0"/>
              <a:t> </a:t>
            </a:r>
            <a:r>
              <a:rPr lang="es-MX" dirty="0" err="1" smtClean="0"/>
              <a:t>on</a:t>
            </a:r>
            <a:r>
              <a:rPr lang="es-MX" dirty="0" smtClean="0"/>
              <a:t> </a:t>
            </a:r>
            <a:r>
              <a:rPr lang="es-MX" dirty="0" err="1" smtClean="0"/>
              <a:t>things</a:t>
            </a:r>
            <a:r>
              <a:rPr lang="es-MX" baseline="0" dirty="0" smtClean="0"/>
              <a:t> </a:t>
            </a:r>
            <a:r>
              <a:rPr lang="es-MX" baseline="0" dirty="0" err="1" smtClean="0"/>
              <a:t>that</a:t>
            </a:r>
            <a:r>
              <a:rPr lang="es-MX" baseline="0" dirty="0" smtClean="0"/>
              <a:t> are </a:t>
            </a:r>
            <a:r>
              <a:rPr lang="es-MX" baseline="0" dirty="0" err="1" smtClean="0"/>
              <a:t>only</a:t>
            </a:r>
            <a:r>
              <a:rPr lang="es-MX" baseline="0" dirty="0" smtClean="0"/>
              <a:t> </a:t>
            </a:r>
            <a:r>
              <a:rPr lang="es-MX" b="1" baseline="0" dirty="0" smtClean="0"/>
              <a:t>probable </a:t>
            </a:r>
            <a:r>
              <a:rPr lang="es-MX" b="0" baseline="0" dirty="0" smtClean="0"/>
              <a:t>(as </a:t>
            </a:r>
            <a:r>
              <a:rPr lang="es-MX" b="0" baseline="0" dirty="0" err="1" smtClean="0"/>
              <a:t>opposed</a:t>
            </a:r>
            <a:r>
              <a:rPr lang="es-MX" b="0" baseline="0" dirty="0" smtClean="0"/>
              <a:t> </a:t>
            </a:r>
            <a:r>
              <a:rPr lang="es-MX" b="0" baseline="0" dirty="0" err="1" smtClean="0"/>
              <a:t>to</a:t>
            </a:r>
            <a:r>
              <a:rPr lang="es-MX" b="0" baseline="0" dirty="0" smtClean="0"/>
              <a:t> </a:t>
            </a:r>
            <a:r>
              <a:rPr lang="es-MX" b="0" baseline="0" dirty="0" err="1" smtClean="0"/>
              <a:t>axioms</a:t>
            </a:r>
            <a:r>
              <a:rPr lang="es-MX" b="0" baseline="0" dirty="0" smtClean="0"/>
              <a:t>), </a:t>
            </a:r>
            <a:r>
              <a:rPr lang="es-MX" b="0" baseline="0" dirty="0" err="1" smtClean="0"/>
              <a:t>all</a:t>
            </a:r>
            <a:r>
              <a:rPr lang="es-MX" b="0" baseline="0" dirty="0" smtClean="0"/>
              <a:t> </a:t>
            </a:r>
            <a:r>
              <a:rPr lang="es-MX" b="0" baseline="0" dirty="0" err="1" smtClean="0"/>
              <a:t>conclusions</a:t>
            </a:r>
            <a:r>
              <a:rPr lang="es-MX" b="0" baseline="0" dirty="0" smtClean="0"/>
              <a:t> </a:t>
            </a:r>
            <a:r>
              <a:rPr lang="es-MX" b="0" baseline="0" dirty="0" err="1" smtClean="0"/>
              <a:t>we</a:t>
            </a:r>
            <a:r>
              <a:rPr lang="es-MX" b="0" baseline="0" dirty="0" smtClean="0"/>
              <a:t> </a:t>
            </a:r>
            <a:r>
              <a:rPr lang="es-MX" b="0" baseline="0" dirty="0" err="1" smtClean="0"/>
              <a:t>draw</a:t>
            </a:r>
            <a:r>
              <a:rPr lang="es-MX" b="0" baseline="0" dirty="0" smtClean="0"/>
              <a:t> </a:t>
            </a:r>
            <a:r>
              <a:rPr lang="es-MX" b="0" baseline="0" dirty="0" err="1" smtClean="0"/>
              <a:t>from</a:t>
            </a:r>
            <a:r>
              <a:rPr lang="es-MX" b="0" baseline="0" dirty="0" smtClean="0"/>
              <a:t> </a:t>
            </a:r>
            <a:r>
              <a:rPr lang="es-MX" b="0" baseline="0" dirty="0" err="1" smtClean="0"/>
              <a:t>statistical</a:t>
            </a:r>
            <a:r>
              <a:rPr lang="es-MX" b="0" baseline="0" dirty="0" smtClean="0"/>
              <a:t> </a:t>
            </a:r>
            <a:r>
              <a:rPr lang="es-MX" b="0" baseline="0" dirty="0" err="1" smtClean="0"/>
              <a:t>analysis</a:t>
            </a:r>
            <a:r>
              <a:rPr lang="es-MX" b="0" baseline="0" dirty="0" smtClean="0"/>
              <a:t> are </a:t>
            </a:r>
            <a:r>
              <a:rPr lang="es-MX" b="0" baseline="0" dirty="0" err="1" smtClean="0"/>
              <a:t>subject</a:t>
            </a:r>
            <a:r>
              <a:rPr lang="es-MX" b="0" baseline="0" dirty="0" smtClean="0"/>
              <a:t> </a:t>
            </a:r>
            <a:r>
              <a:rPr lang="es-MX" b="0" baseline="0" dirty="0" err="1" smtClean="0"/>
              <a:t>to</a:t>
            </a:r>
            <a:r>
              <a:rPr lang="es-MX" b="0" baseline="0" dirty="0" smtClean="0"/>
              <a:t> error. </a:t>
            </a:r>
            <a:r>
              <a:rPr lang="es-MX" b="0" baseline="0" dirty="0" err="1" smtClean="0"/>
              <a:t>These</a:t>
            </a:r>
            <a:r>
              <a:rPr lang="es-MX" b="0" baseline="0" dirty="0" smtClean="0"/>
              <a:t> </a:t>
            </a:r>
            <a:r>
              <a:rPr lang="es-MX" b="0" baseline="0" dirty="0" err="1" smtClean="0"/>
              <a:t>must</a:t>
            </a:r>
            <a:r>
              <a:rPr lang="es-MX" b="0" baseline="0" dirty="0" smtClean="0"/>
              <a:t> </a:t>
            </a:r>
            <a:r>
              <a:rPr lang="es-MX" b="0" baseline="0" dirty="0" err="1" smtClean="0"/>
              <a:t>preclude</a:t>
            </a:r>
            <a:r>
              <a:rPr lang="es-MX" b="0" baseline="0" dirty="0" smtClean="0"/>
              <a:t> </a:t>
            </a:r>
            <a:r>
              <a:rPr lang="es-MX" b="0" baseline="0" dirty="0" err="1" smtClean="0"/>
              <a:t>us</a:t>
            </a:r>
            <a:r>
              <a:rPr lang="es-MX" b="0" baseline="0" dirty="0" smtClean="0"/>
              <a:t> </a:t>
            </a:r>
            <a:r>
              <a:rPr lang="es-MX" b="0" baseline="0" dirty="0" err="1" smtClean="0"/>
              <a:t>from</a:t>
            </a:r>
            <a:r>
              <a:rPr lang="es-MX" b="0" baseline="0" dirty="0" smtClean="0"/>
              <a:t> </a:t>
            </a:r>
            <a:r>
              <a:rPr lang="es-MX" b="0" baseline="0" dirty="0" err="1" smtClean="0"/>
              <a:t>using</a:t>
            </a:r>
            <a:r>
              <a:rPr lang="es-MX" b="0" baseline="0" dirty="0" smtClean="0"/>
              <a:t> </a:t>
            </a:r>
            <a:r>
              <a:rPr lang="es-MX" b="0" baseline="0" dirty="0" err="1" smtClean="0"/>
              <a:t>expressions</a:t>
            </a:r>
            <a:r>
              <a:rPr lang="es-MX" b="0" baseline="0" dirty="0" smtClean="0"/>
              <a:t> </a:t>
            </a:r>
            <a:r>
              <a:rPr lang="es-MX" b="0" baseline="0" dirty="0" err="1" smtClean="0"/>
              <a:t>such</a:t>
            </a:r>
            <a:r>
              <a:rPr lang="es-MX" b="0" baseline="0" dirty="0" smtClean="0"/>
              <a:t> as “</a:t>
            </a:r>
            <a:r>
              <a:rPr lang="es-MX" b="0" baseline="0" dirty="0" err="1" smtClean="0"/>
              <a:t>prove</a:t>
            </a:r>
            <a:r>
              <a:rPr lang="es-MX" b="0" baseline="0" dirty="0" smtClean="0"/>
              <a:t>” </a:t>
            </a:r>
            <a:r>
              <a:rPr lang="es-MX" b="0" baseline="0" dirty="0" err="1" smtClean="0"/>
              <a:t>or</a:t>
            </a:r>
            <a:r>
              <a:rPr lang="es-MX" b="0" baseline="0" dirty="0" smtClean="0"/>
              <a:t> “</a:t>
            </a:r>
            <a:r>
              <a:rPr lang="es-MX" b="0" baseline="0" dirty="0" err="1" smtClean="0"/>
              <a:t>demonstrate</a:t>
            </a:r>
            <a:r>
              <a:rPr lang="es-MX" b="0" baseline="0" dirty="0" smtClean="0"/>
              <a:t>” as </a:t>
            </a:r>
            <a:r>
              <a:rPr lang="es-MX" b="0" baseline="0" dirty="0" err="1" smtClean="0"/>
              <a:t>we</a:t>
            </a:r>
            <a:r>
              <a:rPr lang="es-MX" b="0" baseline="0" dirty="0" smtClean="0"/>
              <a:t> </a:t>
            </a:r>
            <a:r>
              <a:rPr lang="es-MX" b="0" baseline="0" dirty="0" err="1" smtClean="0"/>
              <a:t>must</a:t>
            </a:r>
            <a:r>
              <a:rPr lang="es-MX" b="0" baseline="0" dirty="0" smtClean="0"/>
              <a:t> </a:t>
            </a:r>
            <a:r>
              <a:rPr lang="es-MX" b="0" baseline="0" dirty="0" err="1" smtClean="0"/>
              <a:t>be</a:t>
            </a:r>
            <a:r>
              <a:rPr lang="es-MX" b="0" baseline="0" dirty="0" smtClean="0"/>
              <a:t> </a:t>
            </a:r>
            <a:r>
              <a:rPr lang="es-MX" b="0" baseline="0" dirty="0" err="1" smtClean="0"/>
              <a:t>humble</a:t>
            </a:r>
            <a:r>
              <a:rPr lang="es-MX" b="0" baseline="0" dirty="0" smtClean="0"/>
              <a:t> and </a:t>
            </a:r>
            <a:r>
              <a:rPr lang="es-MX" b="0" baseline="0" dirty="0" err="1" smtClean="0"/>
              <a:t>never</a:t>
            </a:r>
            <a:r>
              <a:rPr lang="es-MX" b="0" baseline="0" dirty="0" smtClean="0"/>
              <a:t> </a:t>
            </a:r>
            <a:r>
              <a:rPr lang="es-MX" b="0" baseline="0" dirty="0" err="1" smtClean="0"/>
              <a:t>forget</a:t>
            </a:r>
            <a:r>
              <a:rPr lang="es-MX" b="0" baseline="0" dirty="0" smtClean="0"/>
              <a:t> </a:t>
            </a:r>
            <a:r>
              <a:rPr lang="es-MX" b="0" baseline="0" dirty="0" err="1" smtClean="0"/>
              <a:t>that</a:t>
            </a:r>
            <a:r>
              <a:rPr lang="es-MX" b="0" baseline="0" dirty="0" smtClean="0"/>
              <a:t> </a:t>
            </a:r>
            <a:r>
              <a:rPr lang="es-MX" b="0" baseline="0" dirty="0" err="1" smtClean="0"/>
              <a:t>there</a:t>
            </a:r>
            <a:r>
              <a:rPr lang="es-MX" b="0" baseline="0" dirty="0" smtClean="0"/>
              <a:t> </a:t>
            </a:r>
            <a:r>
              <a:rPr lang="es-MX" b="0" baseline="0" dirty="0" err="1" smtClean="0"/>
              <a:t>is</a:t>
            </a:r>
            <a:r>
              <a:rPr lang="es-MX" b="0" baseline="0" dirty="0" smtClean="0"/>
              <a:t> </a:t>
            </a:r>
            <a:r>
              <a:rPr lang="es-MX" b="0" baseline="0" dirty="0" err="1" smtClean="0"/>
              <a:t>always</a:t>
            </a:r>
            <a:r>
              <a:rPr lang="es-MX" b="0" baseline="0" dirty="0" smtClean="0"/>
              <a:t> </a:t>
            </a:r>
            <a:r>
              <a:rPr lang="es-MX" b="0" baseline="0" dirty="0" err="1" smtClean="0"/>
              <a:t>the</a:t>
            </a:r>
            <a:r>
              <a:rPr lang="es-MX" b="0" baseline="0" dirty="0" smtClean="0"/>
              <a:t> </a:t>
            </a:r>
            <a:r>
              <a:rPr lang="es-MX" b="0" baseline="0" dirty="0" err="1" smtClean="0"/>
              <a:t>probability</a:t>
            </a:r>
            <a:r>
              <a:rPr lang="es-MX" b="0" baseline="0" dirty="0" smtClean="0"/>
              <a:t>, </a:t>
            </a:r>
            <a:r>
              <a:rPr lang="es-MX" b="0" baseline="0" dirty="0" err="1" smtClean="0"/>
              <a:t>however</a:t>
            </a:r>
            <a:r>
              <a:rPr lang="es-MX" b="0" baseline="0" dirty="0" smtClean="0"/>
              <a:t> </a:t>
            </a:r>
            <a:r>
              <a:rPr lang="es-MX" b="0" baseline="0" dirty="0" err="1" smtClean="0"/>
              <a:t>small</a:t>
            </a:r>
            <a:r>
              <a:rPr lang="es-MX" b="0" baseline="0" dirty="0" smtClean="0"/>
              <a:t>, </a:t>
            </a:r>
            <a:r>
              <a:rPr lang="es-MX" b="0" baseline="0" dirty="0" err="1" smtClean="0"/>
              <a:t>that</a:t>
            </a:r>
            <a:r>
              <a:rPr lang="es-MX" b="0" baseline="0" dirty="0" smtClean="0"/>
              <a:t> </a:t>
            </a:r>
            <a:r>
              <a:rPr lang="es-MX" b="0" baseline="0" dirty="0" err="1" smtClean="0"/>
              <a:t>we</a:t>
            </a:r>
            <a:r>
              <a:rPr lang="es-MX" b="0" baseline="0" dirty="0" smtClean="0"/>
              <a:t> are </a:t>
            </a:r>
            <a:r>
              <a:rPr lang="es-MX" b="0" baseline="0" dirty="0" err="1" smtClean="0"/>
              <a:t>wrong</a:t>
            </a:r>
            <a:r>
              <a:rPr lang="es-MX" b="0" baseline="0" dirty="0" smtClean="0"/>
              <a:t>. </a:t>
            </a:r>
          </a:p>
          <a:p>
            <a:endParaRPr lang="es-MX" b="0" baseline="0" dirty="0" smtClean="0"/>
          </a:p>
          <a:p>
            <a:r>
              <a:rPr lang="es-MX" b="0" baseline="0" dirty="0" err="1" smtClean="0"/>
              <a:t>We</a:t>
            </a:r>
            <a:r>
              <a:rPr lang="es-MX" b="0" baseline="0" dirty="0" smtClean="0"/>
              <a:t> can </a:t>
            </a:r>
            <a:r>
              <a:rPr lang="es-MX" b="0" baseline="0" dirty="0" err="1" smtClean="0"/>
              <a:t>always</a:t>
            </a:r>
            <a:r>
              <a:rPr lang="es-MX" b="0" baseline="0" dirty="0" smtClean="0"/>
              <a:t> </a:t>
            </a:r>
            <a:r>
              <a:rPr lang="es-MX" b="0" baseline="0" dirty="0" err="1" smtClean="0"/>
              <a:t>make</a:t>
            </a:r>
            <a:r>
              <a:rPr lang="es-MX" b="0" baseline="0" dirty="0" smtClean="0"/>
              <a:t> </a:t>
            </a:r>
            <a:r>
              <a:rPr lang="es-MX" b="0" baseline="0" dirty="0" err="1" smtClean="0"/>
              <a:t>mistakes</a:t>
            </a:r>
            <a:r>
              <a:rPr lang="es-MX" b="0" baseline="0" dirty="0" smtClean="0"/>
              <a:t>, </a:t>
            </a:r>
            <a:r>
              <a:rPr lang="es-MX" b="0" baseline="0" dirty="0" err="1" smtClean="0"/>
              <a:t>but</a:t>
            </a:r>
            <a:r>
              <a:rPr lang="es-MX" b="0" baseline="0" dirty="0" smtClean="0"/>
              <a:t> </a:t>
            </a:r>
            <a:r>
              <a:rPr lang="es-MX" b="0" baseline="0" dirty="0" err="1" smtClean="0"/>
              <a:t>the</a:t>
            </a:r>
            <a:r>
              <a:rPr lang="es-MX" b="0" baseline="0" dirty="0" smtClean="0"/>
              <a:t> </a:t>
            </a:r>
            <a:r>
              <a:rPr lang="es-MX" b="0" baseline="0" dirty="0" err="1" smtClean="0"/>
              <a:t>good</a:t>
            </a:r>
            <a:r>
              <a:rPr lang="es-MX" b="0" baseline="0" dirty="0" smtClean="0"/>
              <a:t> </a:t>
            </a:r>
            <a:r>
              <a:rPr lang="es-MX" b="0" baseline="0" dirty="0" err="1" smtClean="0"/>
              <a:t>thing</a:t>
            </a:r>
            <a:r>
              <a:rPr lang="es-MX" b="0" baseline="0" dirty="0" smtClean="0"/>
              <a:t> </a:t>
            </a:r>
            <a:r>
              <a:rPr lang="es-MX" b="0" baseline="0" dirty="0" err="1" smtClean="0"/>
              <a:t>about</a:t>
            </a:r>
            <a:r>
              <a:rPr lang="es-MX" b="0" baseline="0" dirty="0" smtClean="0"/>
              <a:t> </a:t>
            </a:r>
            <a:r>
              <a:rPr lang="es-MX" b="0" baseline="0" dirty="0" err="1" smtClean="0"/>
              <a:t>statistics</a:t>
            </a:r>
            <a:r>
              <a:rPr lang="es-MX" b="0" baseline="0" dirty="0" smtClean="0"/>
              <a:t> </a:t>
            </a:r>
            <a:r>
              <a:rPr lang="es-MX" b="0" baseline="0" dirty="0" err="1" smtClean="0"/>
              <a:t>is</a:t>
            </a:r>
            <a:r>
              <a:rPr lang="es-MX" b="0" baseline="0" dirty="0" smtClean="0"/>
              <a:t> </a:t>
            </a:r>
            <a:r>
              <a:rPr lang="es-MX" b="0" baseline="0" dirty="0" err="1" smtClean="0"/>
              <a:t>that</a:t>
            </a:r>
            <a:r>
              <a:rPr lang="es-MX" b="0" baseline="0" dirty="0" smtClean="0"/>
              <a:t> </a:t>
            </a:r>
            <a:r>
              <a:rPr lang="es-MX" b="0" baseline="0" dirty="0" err="1" smtClean="0"/>
              <a:t>they</a:t>
            </a:r>
            <a:r>
              <a:rPr lang="es-MX" b="0" baseline="0" dirty="0" smtClean="0"/>
              <a:t> can </a:t>
            </a:r>
            <a:r>
              <a:rPr lang="es-MX" b="0" baseline="0" dirty="0" err="1" smtClean="0"/>
              <a:t>help</a:t>
            </a:r>
            <a:r>
              <a:rPr lang="es-MX" b="0" baseline="0" dirty="0" smtClean="0"/>
              <a:t> </a:t>
            </a:r>
            <a:r>
              <a:rPr lang="es-MX" b="0" baseline="0" dirty="0" err="1" smtClean="0"/>
              <a:t>us</a:t>
            </a:r>
            <a:r>
              <a:rPr lang="es-MX" b="0" baseline="0" dirty="0" smtClean="0"/>
              <a:t> </a:t>
            </a:r>
            <a:r>
              <a:rPr lang="es-MX" b="0" baseline="0" dirty="0" err="1" smtClean="0"/>
              <a:t>to</a:t>
            </a:r>
            <a:r>
              <a:rPr lang="es-MX" b="0" baseline="0" dirty="0" smtClean="0"/>
              <a:t> </a:t>
            </a:r>
            <a:r>
              <a:rPr lang="es-MX" b="1" baseline="0" dirty="0" err="1" smtClean="0"/>
              <a:t>minimize</a:t>
            </a:r>
            <a:r>
              <a:rPr lang="es-MX" b="1" baseline="0" dirty="0" smtClean="0"/>
              <a:t> </a:t>
            </a:r>
            <a:r>
              <a:rPr lang="es-MX" b="1" baseline="0" dirty="0" err="1" smtClean="0"/>
              <a:t>the</a:t>
            </a:r>
            <a:r>
              <a:rPr lang="es-MX" b="1" baseline="0" dirty="0" smtClean="0"/>
              <a:t> </a:t>
            </a:r>
            <a:r>
              <a:rPr lang="es-MX" b="1" baseline="0" dirty="0" err="1" smtClean="0"/>
              <a:t>risk</a:t>
            </a:r>
            <a:r>
              <a:rPr lang="es-MX" b="1" baseline="0" dirty="0" smtClean="0"/>
              <a:t> </a:t>
            </a:r>
            <a:r>
              <a:rPr lang="es-MX" b="0" baseline="0" dirty="0" smtClean="0"/>
              <a:t>of </a:t>
            </a:r>
            <a:r>
              <a:rPr lang="es-MX" b="0" baseline="0" dirty="0" err="1" smtClean="0"/>
              <a:t>being</a:t>
            </a:r>
            <a:r>
              <a:rPr lang="es-MX" b="0" baseline="0" dirty="0" smtClean="0"/>
              <a:t> </a:t>
            </a:r>
            <a:r>
              <a:rPr lang="es-MX" b="0" baseline="0" dirty="0" err="1" smtClean="0"/>
              <a:t>mistaken</a:t>
            </a:r>
            <a:r>
              <a:rPr lang="es-MX" b="0" baseline="0" dirty="0" smtClean="0"/>
              <a:t>!.</a:t>
            </a:r>
            <a:endParaRPr lang="es-MX" b="1"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7</a:t>
            </a:fld>
            <a:endParaRPr lang="es-MX"/>
          </a:p>
        </p:txBody>
      </p:sp>
    </p:spTree>
    <p:extLst>
      <p:ext uri="{BB962C8B-B14F-4D97-AF65-F5344CB8AC3E}">
        <p14:creationId xmlns:p14="http://schemas.microsoft.com/office/powerpoint/2010/main" val="3711044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err="1" smtClean="0"/>
              <a:t>One</a:t>
            </a:r>
            <a:r>
              <a:rPr lang="es-MX" dirty="0" smtClean="0"/>
              <a:t> </a:t>
            </a:r>
            <a:r>
              <a:rPr lang="es-MX" dirty="0" err="1" smtClean="0"/>
              <a:t>may</a:t>
            </a:r>
            <a:r>
              <a:rPr lang="es-MX" dirty="0" smtClean="0"/>
              <a:t> </a:t>
            </a:r>
            <a:r>
              <a:rPr lang="es-MX" dirty="0" err="1" smtClean="0"/>
              <a:t>classify</a:t>
            </a:r>
            <a:r>
              <a:rPr lang="es-MX" baseline="0" dirty="0" smtClean="0"/>
              <a:t> </a:t>
            </a:r>
            <a:r>
              <a:rPr lang="es-MX" baseline="0" dirty="0" err="1" smtClean="0"/>
              <a:t>statistics</a:t>
            </a:r>
            <a:r>
              <a:rPr lang="es-MX" baseline="0" dirty="0" smtClean="0"/>
              <a:t> </a:t>
            </a:r>
            <a:r>
              <a:rPr lang="es-MX" baseline="0" dirty="0" err="1" smtClean="0"/>
              <a:t>into</a:t>
            </a:r>
            <a:r>
              <a:rPr lang="es-MX" baseline="0" dirty="0" smtClean="0"/>
              <a:t> </a:t>
            </a:r>
            <a:r>
              <a:rPr lang="es-MX" dirty="0" err="1" smtClean="0"/>
              <a:t>two</a:t>
            </a:r>
            <a:r>
              <a:rPr lang="es-MX" dirty="0" smtClean="0"/>
              <a:t> </a:t>
            </a:r>
            <a:r>
              <a:rPr lang="es-MX" dirty="0" err="1" smtClean="0"/>
              <a:t>main</a:t>
            </a:r>
            <a:r>
              <a:rPr lang="es-MX" baseline="0" dirty="0" smtClean="0"/>
              <a:t> </a:t>
            </a:r>
            <a:r>
              <a:rPr lang="es-MX" baseline="0" dirty="0" err="1" smtClean="0"/>
              <a:t>types</a:t>
            </a:r>
            <a:r>
              <a:rPr lang="es-MX" baseline="0" dirty="0" smtClean="0"/>
              <a:t>: </a:t>
            </a:r>
            <a:r>
              <a:rPr lang="es-MX" b="1" baseline="0" dirty="0" err="1" smtClean="0"/>
              <a:t>Descriptive</a:t>
            </a:r>
            <a:r>
              <a:rPr lang="es-MX" b="1" baseline="0" dirty="0" smtClean="0"/>
              <a:t> </a:t>
            </a:r>
            <a:r>
              <a:rPr lang="es-MX" b="1" baseline="0" dirty="0" err="1" smtClean="0"/>
              <a:t>statistics</a:t>
            </a:r>
            <a:r>
              <a:rPr lang="es-MX" b="1" baseline="0" dirty="0" smtClean="0"/>
              <a:t> </a:t>
            </a:r>
            <a:r>
              <a:rPr lang="es-MX" b="0" baseline="0" dirty="0" err="1" smtClean="0"/>
              <a:t>deal</a:t>
            </a:r>
            <a:r>
              <a:rPr lang="es-MX" b="0" baseline="0" dirty="0" smtClean="0"/>
              <a:t> </a:t>
            </a:r>
            <a:r>
              <a:rPr lang="es-MX" b="0" baseline="0" dirty="0" err="1" smtClean="0"/>
              <a:t>with</a:t>
            </a:r>
            <a:r>
              <a:rPr lang="es-MX" b="0" baseline="0" dirty="0" smtClean="0"/>
              <a:t> </a:t>
            </a:r>
            <a:r>
              <a:rPr lang="es-MX" b="0" baseline="0" dirty="0" err="1" smtClean="0"/>
              <a:t>the</a:t>
            </a:r>
            <a:r>
              <a:rPr lang="es-MX" b="0" baseline="0" dirty="0" smtClean="0"/>
              <a:t> </a:t>
            </a:r>
            <a:r>
              <a:rPr lang="es-MX" b="0" baseline="0" dirty="0" err="1" smtClean="0"/>
              <a:t>summarization</a:t>
            </a:r>
            <a:r>
              <a:rPr lang="es-MX" b="0" baseline="0" dirty="0" smtClean="0"/>
              <a:t> and </a:t>
            </a:r>
            <a:r>
              <a:rPr lang="es-MX" b="0" baseline="0" dirty="0" err="1" smtClean="0"/>
              <a:t>presentation</a:t>
            </a:r>
            <a:r>
              <a:rPr lang="es-MX" b="0" baseline="0" dirty="0" smtClean="0"/>
              <a:t> of data </a:t>
            </a:r>
            <a:r>
              <a:rPr lang="es-MX" b="0" baseline="0" dirty="0" err="1" smtClean="0"/>
              <a:t>from</a:t>
            </a:r>
            <a:r>
              <a:rPr lang="es-MX" b="0" baseline="0" dirty="0" smtClean="0"/>
              <a:t> </a:t>
            </a:r>
            <a:r>
              <a:rPr lang="es-MX" b="0" baseline="0" dirty="0" err="1" smtClean="0"/>
              <a:t>the</a:t>
            </a:r>
            <a:r>
              <a:rPr lang="es-MX" b="0" baseline="0" dirty="0" smtClean="0"/>
              <a:t> </a:t>
            </a:r>
            <a:r>
              <a:rPr lang="es-MX" b="0" baseline="0" dirty="0" err="1" smtClean="0"/>
              <a:t>sample</a:t>
            </a:r>
            <a:r>
              <a:rPr lang="es-MX" b="0" baseline="0" dirty="0" smtClean="0"/>
              <a:t>. </a:t>
            </a:r>
            <a:r>
              <a:rPr lang="es-MX" b="0" baseline="0" dirty="0" err="1" smtClean="0"/>
              <a:t>Descriptive</a:t>
            </a:r>
            <a:r>
              <a:rPr lang="es-MX" b="0" baseline="0" dirty="0" smtClean="0"/>
              <a:t> </a:t>
            </a:r>
            <a:r>
              <a:rPr lang="es-MX" b="0" baseline="0" dirty="0" err="1" smtClean="0"/>
              <a:t>statistics</a:t>
            </a:r>
            <a:r>
              <a:rPr lang="es-MX" b="0" baseline="0" dirty="0" smtClean="0"/>
              <a:t> do </a:t>
            </a:r>
            <a:r>
              <a:rPr lang="es-MX" b="0" baseline="0" dirty="0" err="1" smtClean="0"/>
              <a:t>not</a:t>
            </a:r>
            <a:r>
              <a:rPr lang="es-MX" b="0" baseline="0" dirty="0" smtClean="0"/>
              <a:t> </a:t>
            </a:r>
            <a:r>
              <a:rPr lang="es-MX" b="0" baseline="0" dirty="0" err="1" smtClean="0"/>
              <a:t>claim</a:t>
            </a:r>
            <a:r>
              <a:rPr lang="es-MX" b="0" baseline="0" dirty="0" smtClean="0"/>
              <a:t> to </a:t>
            </a:r>
            <a:r>
              <a:rPr lang="es-MX" b="0" baseline="0" dirty="0" err="1" smtClean="0"/>
              <a:t>draw</a:t>
            </a:r>
            <a:r>
              <a:rPr lang="es-MX" b="0" baseline="0" dirty="0" smtClean="0"/>
              <a:t> </a:t>
            </a:r>
            <a:r>
              <a:rPr lang="es-MX" b="0" baseline="0" dirty="0" err="1" smtClean="0"/>
              <a:t>conclusions</a:t>
            </a:r>
            <a:r>
              <a:rPr lang="es-MX" b="0" baseline="0" dirty="0" smtClean="0"/>
              <a:t> </a:t>
            </a:r>
            <a:r>
              <a:rPr lang="es-MX" b="0" baseline="0" dirty="0" err="1" smtClean="0"/>
              <a:t>on</a:t>
            </a:r>
            <a:r>
              <a:rPr lang="es-MX" b="0" baseline="0" dirty="0" smtClean="0"/>
              <a:t> </a:t>
            </a:r>
            <a:r>
              <a:rPr lang="es-MX" b="0" baseline="0" dirty="0" err="1" smtClean="0"/>
              <a:t>the</a:t>
            </a:r>
            <a:r>
              <a:rPr lang="es-MX" b="0" baseline="0" dirty="0" smtClean="0"/>
              <a:t> </a:t>
            </a:r>
            <a:r>
              <a:rPr lang="es-MX" b="0" baseline="0" dirty="0" err="1" smtClean="0"/>
              <a:t>population</a:t>
            </a:r>
            <a:r>
              <a:rPr lang="es-MX" b="0" baseline="0" dirty="0" smtClean="0"/>
              <a:t> and </a:t>
            </a:r>
            <a:r>
              <a:rPr lang="es-MX" b="0" baseline="0" dirty="0" err="1" smtClean="0"/>
              <a:t>thus</a:t>
            </a:r>
            <a:r>
              <a:rPr lang="es-MX" b="0" baseline="0" dirty="0" smtClean="0"/>
              <a:t> are </a:t>
            </a:r>
            <a:r>
              <a:rPr lang="es-MX" b="0" baseline="0" dirty="0" err="1" smtClean="0"/>
              <a:t>not</a:t>
            </a:r>
            <a:r>
              <a:rPr lang="es-MX" b="0" baseline="0" dirty="0" smtClean="0"/>
              <a:t> </a:t>
            </a:r>
            <a:r>
              <a:rPr lang="es-MX" b="0" baseline="0" dirty="0" err="1" smtClean="0"/>
              <a:t>based</a:t>
            </a:r>
            <a:r>
              <a:rPr lang="es-MX" b="0" baseline="0" dirty="0" smtClean="0"/>
              <a:t> </a:t>
            </a:r>
            <a:r>
              <a:rPr lang="es-MX" b="0" baseline="0" dirty="0" err="1" smtClean="0"/>
              <a:t>around</a:t>
            </a:r>
            <a:r>
              <a:rPr lang="es-MX" b="0" baseline="0" dirty="0" smtClean="0"/>
              <a:t> </a:t>
            </a:r>
            <a:r>
              <a:rPr lang="es-MX" b="0" baseline="0" dirty="0" err="1" smtClean="0"/>
              <a:t>probability</a:t>
            </a:r>
            <a:r>
              <a:rPr lang="es-MX" b="0" baseline="0" dirty="0" smtClean="0"/>
              <a:t> </a:t>
            </a:r>
            <a:r>
              <a:rPr lang="es-MX" b="0" baseline="0" dirty="0" err="1" smtClean="0"/>
              <a:t>theory</a:t>
            </a:r>
            <a:r>
              <a:rPr lang="es-MX" b="0" baseline="0" dirty="0" smtClean="0"/>
              <a:t>. </a:t>
            </a:r>
          </a:p>
          <a:p>
            <a:endParaRPr lang="es-MX" b="0" baseline="0" dirty="0" smtClean="0"/>
          </a:p>
          <a:p>
            <a:r>
              <a:rPr lang="es-MX" b="0" baseline="0" dirty="0" err="1" smtClean="0"/>
              <a:t>Aside</a:t>
            </a:r>
            <a:r>
              <a:rPr lang="es-MX" b="0" baseline="0" dirty="0" smtClean="0"/>
              <a:t> </a:t>
            </a:r>
            <a:r>
              <a:rPr lang="es-MX" b="0" baseline="0" dirty="0" err="1" smtClean="0"/>
              <a:t>from</a:t>
            </a:r>
            <a:r>
              <a:rPr lang="es-MX" b="0" baseline="0" dirty="0" smtClean="0"/>
              <a:t> </a:t>
            </a:r>
            <a:r>
              <a:rPr lang="es-MX" b="0" baseline="0" dirty="0" err="1" smtClean="0"/>
              <a:t>graphs</a:t>
            </a:r>
            <a:r>
              <a:rPr lang="es-MX" b="0" baseline="0" dirty="0" smtClean="0"/>
              <a:t>, </a:t>
            </a:r>
            <a:r>
              <a:rPr lang="es-MX" b="0" baseline="0" dirty="0" err="1" smtClean="0"/>
              <a:t>which</a:t>
            </a:r>
            <a:r>
              <a:rPr lang="es-MX" b="0" baseline="0" dirty="0" smtClean="0"/>
              <a:t> can </a:t>
            </a:r>
            <a:r>
              <a:rPr lang="es-MX" b="0" baseline="0" dirty="0" err="1" smtClean="0"/>
              <a:t>become</a:t>
            </a:r>
            <a:r>
              <a:rPr lang="es-MX" b="0" baseline="0" dirty="0" smtClean="0"/>
              <a:t> </a:t>
            </a:r>
            <a:r>
              <a:rPr lang="es-MX" b="0" baseline="0" dirty="0" err="1" smtClean="0"/>
              <a:t>very</a:t>
            </a:r>
            <a:r>
              <a:rPr lang="es-MX" b="0" baseline="0" dirty="0" smtClean="0"/>
              <a:t> </a:t>
            </a:r>
            <a:r>
              <a:rPr lang="es-MX" b="0" baseline="0" dirty="0" err="1" smtClean="0"/>
              <a:t>creative</a:t>
            </a:r>
            <a:r>
              <a:rPr lang="es-MX" b="0" baseline="0" dirty="0" smtClean="0"/>
              <a:t> in </a:t>
            </a:r>
            <a:r>
              <a:rPr lang="es-MX" b="0" baseline="0" dirty="0" err="1" smtClean="0"/>
              <a:t>order</a:t>
            </a:r>
            <a:r>
              <a:rPr lang="es-MX" b="0" baseline="0" dirty="0" smtClean="0"/>
              <a:t> </a:t>
            </a:r>
            <a:r>
              <a:rPr lang="es-MX" b="0" baseline="0" dirty="0" err="1" smtClean="0"/>
              <a:t>to</a:t>
            </a:r>
            <a:r>
              <a:rPr lang="es-MX" b="0" baseline="0" dirty="0" smtClean="0"/>
              <a:t> </a:t>
            </a:r>
            <a:r>
              <a:rPr lang="es-MX" b="0" baseline="0" dirty="0" err="1" smtClean="0"/>
              <a:t>effectively</a:t>
            </a:r>
            <a:r>
              <a:rPr lang="es-MX" b="0" baseline="0" dirty="0" smtClean="0"/>
              <a:t> </a:t>
            </a:r>
            <a:r>
              <a:rPr lang="es-MX" b="0" baseline="0" dirty="0" err="1" smtClean="0"/>
              <a:t>convey</a:t>
            </a:r>
            <a:r>
              <a:rPr lang="es-MX" b="0" baseline="0" dirty="0" smtClean="0"/>
              <a:t> </a:t>
            </a:r>
            <a:r>
              <a:rPr lang="es-MX" b="0" baseline="0" dirty="0" err="1" smtClean="0"/>
              <a:t>information</a:t>
            </a:r>
            <a:r>
              <a:rPr lang="es-MX" b="0" baseline="0" dirty="0" smtClean="0"/>
              <a:t>, </a:t>
            </a:r>
            <a:r>
              <a:rPr lang="es-MX" b="0" baseline="0" dirty="0" err="1" smtClean="0"/>
              <a:t>descriptive</a:t>
            </a:r>
            <a:r>
              <a:rPr lang="es-MX" b="0" baseline="0" dirty="0" smtClean="0"/>
              <a:t> </a:t>
            </a:r>
            <a:r>
              <a:rPr lang="es-MX" b="0" baseline="0" dirty="0" err="1" smtClean="0"/>
              <a:t>statistics</a:t>
            </a:r>
            <a:r>
              <a:rPr lang="es-MX" b="0" baseline="0" dirty="0" smtClean="0"/>
              <a:t> describe </a:t>
            </a:r>
            <a:r>
              <a:rPr lang="es-MX" b="0" baseline="0" dirty="0" err="1" smtClean="0"/>
              <a:t>the</a:t>
            </a:r>
            <a:r>
              <a:rPr lang="es-MX" b="0" baseline="0" dirty="0" smtClean="0"/>
              <a:t> </a:t>
            </a:r>
            <a:r>
              <a:rPr lang="es-MX" b="0" baseline="0" dirty="0" err="1" smtClean="0"/>
              <a:t>sample</a:t>
            </a:r>
            <a:r>
              <a:rPr lang="es-MX" b="0" baseline="0" dirty="0" smtClean="0"/>
              <a:t> in </a:t>
            </a:r>
            <a:r>
              <a:rPr lang="es-MX" b="0" baseline="0" dirty="0" err="1" smtClean="0"/>
              <a:t>terms</a:t>
            </a:r>
            <a:r>
              <a:rPr lang="es-MX" b="0" baseline="0" dirty="0" smtClean="0"/>
              <a:t> of </a:t>
            </a:r>
            <a:r>
              <a:rPr lang="es-MX" b="0" baseline="0" dirty="0" err="1" smtClean="0"/>
              <a:t>measures</a:t>
            </a:r>
            <a:r>
              <a:rPr lang="es-MX" b="0" baseline="0" dirty="0" smtClean="0"/>
              <a:t> of </a:t>
            </a:r>
            <a:r>
              <a:rPr lang="es-MX" b="1" baseline="0" dirty="0" smtClean="0"/>
              <a:t>central </a:t>
            </a:r>
            <a:r>
              <a:rPr lang="es-MX" b="1" baseline="0" dirty="0" err="1" smtClean="0"/>
              <a:t>tendency</a:t>
            </a:r>
            <a:r>
              <a:rPr lang="es-MX" b="1" baseline="0" dirty="0" smtClean="0"/>
              <a:t>, </a:t>
            </a:r>
            <a:r>
              <a:rPr lang="es-MX" b="0" baseline="0" dirty="0" err="1" smtClean="0"/>
              <a:t>which</a:t>
            </a:r>
            <a:r>
              <a:rPr lang="es-MX" b="0" baseline="0" dirty="0" smtClean="0"/>
              <a:t>  are </a:t>
            </a:r>
            <a:r>
              <a:rPr lang="es-MX" b="0" baseline="0" dirty="0" err="1" smtClean="0"/>
              <a:t>numbers</a:t>
            </a:r>
            <a:r>
              <a:rPr lang="es-MX" b="0" baseline="0" dirty="0" smtClean="0"/>
              <a:t> </a:t>
            </a:r>
            <a:r>
              <a:rPr lang="es-MX" b="0" baseline="0" dirty="0" err="1" smtClean="0"/>
              <a:t>that</a:t>
            </a:r>
            <a:r>
              <a:rPr lang="es-MX" b="0" baseline="0" dirty="0" smtClean="0"/>
              <a:t> </a:t>
            </a:r>
            <a:r>
              <a:rPr lang="es-MX" b="0" baseline="0" dirty="0" err="1" smtClean="0"/>
              <a:t>represent</a:t>
            </a:r>
            <a:r>
              <a:rPr lang="es-MX" b="0" baseline="0" dirty="0" smtClean="0"/>
              <a:t> a </a:t>
            </a:r>
            <a:r>
              <a:rPr lang="es-MX" b="0" baseline="0" dirty="0" err="1" smtClean="0"/>
              <a:t>typical</a:t>
            </a:r>
            <a:r>
              <a:rPr lang="es-MX" b="0" baseline="0" dirty="0" smtClean="0"/>
              <a:t> </a:t>
            </a:r>
            <a:r>
              <a:rPr lang="es-MX" b="0" baseline="0" dirty="0" err="1" smtClean="0"/>
              <a:t>value</a:t>
            </a:r>
            <a:r>
              <a:rPr lang="es-MX" b="0" baseline="0" dirty="0" smtClean="0"/>
              <a:t> (</a:t>
            </a:r>
            <a:r>
              <a:rPr lang="es-MX" b="0" baseline="0" dirty="0" err="1" smtClean="0"/>
              <a:t>such</a:t>
            </a:r>
            <a:r>
              <a:rPr lang="es-MX" b="0" baseline="0" dirty="0" smtClean="0"/>
              <a:t> as </a:t>
            </a:r>
            <a:r>
              <a:rPr lang="es-MX" b="0" baseline="0" dirty="0" err="1" smtClean="0"/>
              <a:t>the</a:t>
            </a:r>
            <a:r>
              <a:rPr lang="es-MX" b="0" baseline="0" dirty="0" smtClean="0"/>
              <a:t> mean), and </a:t>
            </a:r>
            <a:r>
              <a:rPr lang="es-MX" b="1" baseline="0" dirty="0" err="1" smtClean="0"/>
              <a:t>measures</a:t>
            </a:r>
            <a:r>
              <a:rPr lang="es-MX" b="1" baseline="0" dirty="0" smtClean="0"/>
              <a:t> of </a:t>
            </a:r>
            <a:r>
              <a:rPr lang="es-MX" b="1" baseline="0" dirty="0" err="1" smtClean="0"/>
              <a:t>dispersion</a:t>
            </a:r>
            <a:r>
              <a:rPr lang="es-MX" b="1" baseline="0" dirty="0" smtClean="0"/>
              <a:t>, </a:t>
            </a:r>
            <a:r>
              <a:rPr lang="es-MX" b="0" baseline="0" dirty="0" err="1" smtClean="0"/>
              <a:t>that</a:t>
            </a:r>
            <a:r>
              <a:rPr lang="es-MX" b="0" baseline="0" dirty="0" smtClean="0"/>
              <a:t> </a:t>
            </a:r>
            <a:r>
              <a:rPr lang="es-MX" b="0" baseline="0" dirty="0" err="1" smtClean="0"/>
              <a:t>represent</a:t>
            </a:r>
            <a:r>
              <a:rPr lang="es-MX" b="0" baseline="0" dirty="0" smtClean="0"/>
              <a:t> </a:t>
            </a:r>
            <a:r>
              <a:rPr lang="es-MX" b="0" baseline="0" dirty="0" err="1" smtClean="0"/>
              <a:t>the</a:t>
            </a:r>
            <a:r>
              <a:rPr lang="es-MX" b="0" baseline="0" dirty="0" smtClean="0"/>
              <a:t> </a:t>
            </a:r>
            <a:r>
              <a:rPr lang="es-MX" b="0" baseline="0" dirty="0" err="1" smtClean="0"/>
              <a:t>degree</a:t>
            </a:r>
            <a:r>
              <a:rPr lang="es-MX" b="0" baseline="0" dirty="0" smtClean="0"/>
              <a:t> of </a:t>
            </a:r>
            <a:r>
              <a:rPr lang="es-MX" b="0" baseline="0" dirty="0" err="1" smtClean="0"/>
              <a:t>variability</a:t>
            </a:r>
            <a:r>
              <a:rPr lang="es-MX" b="0" baseline="0" dirty="0" smtClean="0"/>
              <a:t> in </a:t>
            </a:r>
            <a:r>
              <a:rPr lang="es-MX" b="0" baseline="0" dirty="0" err="1" smtClean="0"/>
              <a:t>the</a:t>
            </a:r>
            <a:r>
              <a:rPr lang="es-MX" b="0" baseline="0" dirty="0" smtClean="0"/>
              <a:t> </a:t>
            </a:r>
            <a:r>
              <a:rPr lang="es-MX" b="0" baseline="0" dirty="0" err="1" smtClean="0"/>
              <a:t>sample</a:t>
            </a:r>
            <a:r>
              <a:rPr lang="es-MX" b="0" baseline="0" dirty="0" smtClean="0"/>
              <a:t> (</a:t>
            </a:r>
            <a:r>
              <a:rPr lang="es-MX" b="0" baseline="0" dirty="0" err="1" smtClean="0"/>
              <a:t>such</a:t>
            </a:r>
            <a:r>
              <a:rPr lang="es-MX" b="0" baseline="0" dirty="0" smtClean="0"/>
              <a:t> as </a:t>
            </a:r>
            <a:r>
              <a:rPr lang="es-MX" b="0" baseline="0" dirty="0" err="1" smtClean="0"/>
              <a:t>the</a:t>
            </a:r>
            <a:r>
              <a:rPr lang="es-MX" b="0" baseline="0" dirty="0" smtClean="0"/>
              <a:t> </a:t>
            </a:r>
            <a:r>
              <a:rPr lang="es-MX" b="0" baseline="0" dirty="0" err="1" smtClean="0"/>
              <a:t>standard</a:t>
            </a:r>
            <a:r>
              <a:rPr lang="es-MX" b="0" baseline="0" dirty="0" smtClean="0"/>
              <a:t> </a:t>
            </a:r>
            <a:r>
              <a:rPr lang="es-MX" b="0" baseline="0" dirty="0" err="1" smtClean="0"/>
              <a:t>deviation</a:t>
            </a:r>
            <a:r>
              <a:rPr lang="es-MX" b="0" baseline="0" dirty="0" smtClean="0"/>
              <a:t>).</a:t>
            </a:r>
            <a:endParaRPr lang="es-MX" b="1"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8</a:t>
            </a:fld>
            <a:endParaRPr lang="es-MX"/>
          </a:p>
        </p:txBody>
      </p:sp>
    </p:spTree>
    <p:extLst>
      <p:ext uri="{BB962C8B-B14F-4D97-AF65-F5344CB8AC3E}">
        <p14:creationId xmlns:p14="http://schemas.microsoft.com/office/powerpoint/2010/main" val="3739512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err="1" smtClean="0"/>
              <a:t>Perhaps</a:t>
            </a:r>
            <a:r>
              <a:rPr lang="es-MX" baseline="0" dirty="0" smtClean="0"/>
              <a:t> </a:t>
            </a:r>
            <a:r>
              <a:rPr lang="es-MX" baseline="0" dirty="0" err="1" smtClean="0"/>
              <a:t>the</a:t>
            </a:r>
            <a:r>
              <a:rPr lang="es-MX" baseline="0" dirty="0" smtClean="0"/>
              <a:t> </a:t>
            </a:r>
            <a:r>
              <a:rPr lang="es-MX" baseline="0" dirty="0" err="1" smtClean="0"/>
              <a:t>most</a:t>
            </a:r>
            <a:r>
              <a:rPr lang="es-MX" baseline="0" dirty="0" smtClean="0"/>
              <a:t> </a:t>
            </a:r>
            <a:r>
              <a:rPr lang="es-MX" baseline="0" dirty="0" err="1" smtClean="0"/>
              <a:t>interesting</a:t>
            </a:r>
            <a:r>
              <a:rPr lang="es-MX" baseline="0" dirty="0" smtClean="0"/>
              <a:t> </a:t>
            </a:r>
            <a:r>
              <a:rPr lang="es-MX" baseline="0" dirty="0" err="1" smtClean="0"/>
              <a:t>type</a:t>
            </a:r>
            <a:r>
              <a:rPr lang="es-MX" baseline="0" dirty="0" smtClean="0"/>
              <a:t> of </a:t>
            </a:r>
            <a:r>
              <a:rPr lang="es-MX" baseline="0" dirty="0" err="1" smtClean="0"/>
              <a:t>statistics</a:t>
            </a:r>
            <a:r>
              <a:rPr lang="es-MX" baseline="0" dirty="0" smtClean="0"/>
              <a:t> </a:t>
            </a:r>
            <a:r>
              <a:rPr lang="es-MX" baseline="0" dirty="0" err="1" smtClean="0"/>
              <a:t>is</a:t>
            </a:r>
            <a:r>
              <a:rPr lang="es-MX" baseline="0" dirty="0" smtClean="0"/>
              <a:t> </a:t>
            </a:r>
            <a:r>
              <a:rPr lang="es-MX" b="1" baseline="0" dirty="0" err="1" smtClean="0"/>
              <a:t>Inferential</a:t>
            </a:r>
            <a:r>
              <a:rPr lang="es-MX" b="1" baseline="0" dirty="0" smtClean="0"/>
              <a:t> </a:t>
            </a:r>
            <a:r>
              <a:rPr lang="es-MX" b="1" baseline="0" dirty="0" err="1" smtClean="0"/>
              <a:t>statistics</a:t>
            </a:r>
            <a:r>
              <a:rPr lang="es-MX" b="1" baseline="0" dirty="0" smtClean="0"/>
              <a:t>, </a:t>
            </a:r>
            <a:r>
              <a:rPr lang="es-MX" b="0" baseline="0" dirty="0" err="1" smtClean="0"/>
              <a:t>which</a:t>
            </a:r>
            <a:r>
              <a:rPr lang="es-MX" b="0" baseline="0" dirty="0" smtClean="0"/>
              <a:t> do </a:t>
            </a:r>
            <a:r>
              <a:rPr lang="es-MX" b="0" baseline="0" dirty="0" err="1" smtClean="0"/>
              <a:t>aim</a:t>
            </a:r>
            <a:r>
              <a:rPr lang="es-MX" b="0" baseline="0" dirty="0" smtClean="0"/>
              <a:t> to </a:t>
            </a:r>
            <a:r>
              <a:rPr lang="es-MX" b="0" baseline="0" dirty="0" err="1" smtClean="0"/>
              <a:t>draw</a:t>
            </a:r>
            <a:r>
              <a:rPr lang="es-MX" b="0" baseline="0" dirty="0" smtClean="0"/>
              <a:t> </a:t>
            </a:r>
            <a:r>
              <a:rPr lang="es-MX" b="0" baseline="0" dirty="0" err="1" smtClean="0"/>
              <a:t>conclusions</a:t>
            </a:r>
            <a:r>
              <a:rPr lang="es-MX" b="0" baseline="0" dirty="0" smtClean="0"/>
              <a:t> </a:t>
            </a:r>
            <a:r>
              <a:rPr lang="es-MX" b="0" baseline="0" dirty="0" err="1" smtClean="0"/>
              <a:t>on</a:t>
            </a:r>
            <a:r>
              <a:rPr lang="es-MX" b="0" baseline="0" dirty="0" smtClean="0"/>
              <a:t> </a:t>
            </a:r>
            <a:r>
              <a:rPr lang="es-MX" b="0" baseline="0" dirty="0" err="1" smtClean="0"/>
              <a:t>the</a:t>
            </a:r>
            <a:r>
              <a:rPr lang="es-MX" b="0" baseline="0" dirty="0" smtClean="0"/>
              <a:t> </a:t>
            </a:r>
            <a:r>
              <a:rPr lang="es-MX" b="0" baseline="0" dirty="0" err="1" smtClean="0"/>
              <a:t>population</a:t>
            </a:r>
            <a:r>
              <a:rPr lang="es-MX" b="0" baseline="0" dirty="0" smtClean="0"/>
              <a:t> and are </a:t>
            </a:r>
            <a:r>
              <a:rPr lang="es-MX" b="0" baseline="0" dirty="0" err="1" smtClean="0"/>
              <a:t>heavily</a:t>
            </a:r>
            <a:r>
              <a:rPr lang="es-MX" b="0" baseline="0" dirty="0" smtClean="0"/>
              <a:t> </a:t>
            </a:r>
            <a:r>
              <a:rPr lang="es-MX" b="0" baseline="0" dirty="0" err="1" smtClean="0"/>
              <a:t>based</a:t>
            </a:r>
            <a:r>
              <a:rPr lang="es-MX" b="0" baseline="0" dirty="0" smtClean="0"/>
              <a:t> </a:t>
            </a:r>
            <a:r>
              <a:rPr lang="es-MX" b="0" baseline="0" dirty="0" err="1" smtClean="0"/>
              <a:t>on</a:t>
            </a:r>
            <a:r>
              <a:rPr lang="es-MX" b="0" baseline="0" dirty="0" smtClean="0"/>
              <a:t> </a:t>
            </a:r>
            <a:r>
              <a:rPr lang="es-MX" b="0" baseline="0" dirty="0" err="1" smtClean="0"/>
              <a:t>probability</a:t>
            </a:r>
            <a:r>
              <a:rPr lang="es-MX" b="0" baseline="0" dirty="0" smtClean="0"/>
              <a:t> </a:t>
            </a:r>
            <a:r>
              <a:rPr lang="es-MX" b="0" baseline="0" dirty="0" err="1" smtClean="0"/>
              <a:t>theory</a:t>
            </a:r>
            <a:r>
              <a:rPr lang="es-MX" b="0" baseline="0" dirty="0" smtClean="0"/>
              <a:t>. </a:t>
            </a:r>
            <a:r>
              <a:rPr lang="es-MX" b="0" baseline="0" dirty="0" err="1" smtClean="0"/>
              <a:t>Their</a:t>
            </a:r>
            <a:r>
              <a:rPr lang="es-MX" b="0" baseline="0" dirty="0" smtClean="0"/>
              <a:t> </a:t>
            </a:r>
            <a:r>
              <a:rPr lang="es-MX" b="0" baseline="0" dirty="0" err="1" smtClean="0"/>
              <a:t>main</a:t>
            </a:r>
            <a:r>
              <a:rPr lang="es-MX" b="0" baseline="0" dirty="0" smtClean="0"/>
              <a:t> </a:t>
            </a:r>
            <a:r>
              <a:rPr lang="es-MX" b="0" baseline="0" dirty="0" err="1" smtClean="0"/>
              <a:t>purpose</a:t>
            </a:r>
            <a:r>
              <a:rPr lang="es-MX" b="0" baseline="0" dirty="0" smtClean="0"/>
              <a:t> </a:t>
            </a:r>
            <a:r>
              <a:rPr lang="es-MX" b="0" baseline="0" dirty="0" err="1" smtClean="0"/>
              <a:t>is</a:t>
            </a:r>
            <a:r>
              <a:rPr lang="es-MX" b="0" baseline="0" dirty="0" smtClean="0"/>
              <a:t> </a:t>
            </a:r>
            <a:r>
              <a:rPr lang="es-MX" b="0" baseline="0" dirty="0" err="1" smtClean="0"/>
              <a:t>decision</a:t>
            </a:r>
            <a:r>
              <a:rPr lang="es-MX" b="0" baseline="0" dirty="0" smtClean="0"/>
              <a:t> </a:t>
            </a:r>
            <a:r>
              <a:rPr lang="es-MX" b="0" baseline="0" dirty="0" err="1" smtClean="0"/>
              <a:t>making</a:t>
            </a:r>
            <a:r>
              <a:rPr lang="es-MX" b="0" baseline="0" dirty="0" smtClean="0"/>
              <a:t>. </a:t>
            </a:r>
            <a:r>
              <a:rPr lang="es-MX" b="0" baseline="0" dirty="0" err="1" smtClean="0"/>
              <a:t>This</a:t>
            </a:r>
            <a:r>
              <a:rPr lang="es-MX" b="0" baseline="0" dirty="0" smtClean="0"/>
              <a:t> </a:t>
            </a:r>
            <a:r>
              <a:rPr lang="es-MX" b="0" baseline="0" dirty="0" err="1" smtClean="0"/>
              <a:t>means</a:t>
            </a:r>
            <a:r>
              <a:rPr lang="es-MX" b="0" baseline="0" dirty="0" smtClean="0"/>
              <a:t> </a:t>
            </a:r>
            <a:r>
              <a:rPr lang="es-MX" b="0" baseline="0" dirty="0" err="1" smtClean="0"/>
              <a:t>stating</a:t>
            </a:r>
            <a:r>
              <a:rPr lang="es-MX" b="0" baseline="0" dirty="0" smtClean="0"/>
              <a:t> </a:t>
            </a:r>
            <a:r>
              <a:rPr lang="es-MX" b="0" baseline="0" dirty="0" err="1" smtClean="0"/>
              <a:t>whether</a:t>
            </a:r>
            <a:r>
              <a:rPr lang="es-MX" b="0" baseline="0" dirty="0" smtClean="0"/>
              <a:t> </a:t>
            </a:r>
            <a:r>
              <a:rPr lang="es-MX" b="0" baseline="0" dirty="0" err="1" smtClean="0"/>
              <a:t>or</a:t>
            </a:r>
            <a:r>
              <a:rPr lang="es-MX" b="0" baseline="0" dirty="0" smtClean="0"/>
              <a:t> </a:t>
            </a:r>
            <a:r>
              <a:rPr lang="es-MX" b="0" baseline="0" dirty="0" err="1" smtClean="0"/>
              <a:t>not</a:t>
            </a:r>
            <a:r>
              <a:rPr lang="es-MX" b="0" baseline="0" dirty="0" smtClean="0"/>
              <a:t> </a:t>
            </a:r>
            <a:r>
              <a:rPr lang="es-MX" b="0" baseline="0" dirty="0" err="1" smtClean="0"/>
              <a:t>there</a:t>
            </a:r>
            <a:r>
              <a:rPr lang="es-MX" b="0" baseline="0" dirty="0" smtClean="0"/>
              <a:t> </a:t>
            </a:r>
            <a:r>
              <a:rPr lang="es-MX" b="0" baseline="0" dirty="0" err="1" smtClean="0"/>
              <a:t>is</a:t>
            </a:r>
            <a:r>
              <a:rPr lang="es-MX" b="0" baseline="0" dirty="0" smtClean="0"/>
              <a:t> </a:t>
            </a:r>
            <a:r>
              <a:rPr lang="es-MX" b="0" baseline="0" dirty="0" err="1" smtClean="0"/>
              <a:t>enough</a:t>
            </a:r>
            <a:r>
              <a:rPr lang="es-MX" b="0" baseline="0" dirty="0" smtClean="0"/>
              <a:t> </a:t>
            </a:r>
            <a:r>
              <a:rPr lang="es-MX" b="0" baseline="0" dirty="0" err="1" smtClean="0"/>
              <a:t>evidence</a:t>
            </a:r>
            <a:r>
              <a:rPr lang="es-MX" b="0" baseline="0" dirty="0" smtClean="0"/>
              <a:t> to </a:t>
            </a:r>
            <a:r>
              <a:rPr lang="es-MX" b="0" baseline="0" dirty="0" err="1" smtClean="0"/>
              <a:t>state</a:t>
            </a:r>
            <a:r>
              <a:rPr lang="es-MX" b="0" baseline="0" dirty="0" smtClean="0"/>
              <a:t>, “</a:t>
            </a:r>
            <a:r>
              <a:rPr lang="es-MX" b="0" baseline="0" dirty="0" err="1" smtClean="0"/>
              <a:t>beyond</a:t>
            </a:r>
            <a:r>
              <a:rPr lang="es-MX" b="0" baseline="0" dirty="0" smtClean="0"/>
              <a:t> a </a:t>
            </a:r>
            <a:r>
              <a:rPr lang="es-MX" b="0" baseline="0" dirty="0" err="1" smtClean="0"/>
              <a:t>reasonable</a:t>
            </a:r>
            <a:r>
              <a:rPr lang="es-MX" b="0" baseline="0" dirty="0" smtClean="0"/>
              <a:t> </a:t>
            </a:r>
            <a:r>
              <a:rPr lang="es-MX" b="0" baseline="0" dirty="0" err="1" smtClean="0"/>
              <a:t>doubt</a:t>
            </a:r>
            <a:r>
              <a:rPr lang="es-MX" b="0" baseline="0" dirty="0" smtClean="0"/>
              <a:t>”, </a:t>
            </a:r>
            <a:r>
              <a:rPr lang="es-MX" b="0" baseline="0" dirty="0" err="1" smtClean="0"/>
              <a:t>that</a:t>
            </a:r>
            <a:r>
              <a:rPr lang="es-MX" b="0" baseline="0" dirty="0" smtClean="0"/>
              <a:t> a </a:t>
            </a:r>
            <a:r>
              <a:rPr lang="es-MX" b="0" baseline="0" dirty="0" err="1" smtClean="0"/>
              <a:t>program</a:t>
            </a:r>
            <a:r>
              <a:rPr lang="es-MX" b="0" baseline="0" dirty="0" smtClean="0"/>
              <a:t> </a:t>
            </a:r>
            <a:r>
              <a:rPr lang="es-MX" b="0" baseline="0" dirty="0" err="1" smtClean="0"/>
              <a:t>works</a:t>
            </a:r>
            <a:r>
              <a:rPr lang="es-MX" b="0" baseline="0" dirty="0" smtClean="0"/>
              <a:t>. </a:t>
            </a:r>
            <a:endParaRPr lang="es-MX" b="0" dirty="0"/>
          </a:p>
        </p:txBody>
      </p:sp>
      <p:sp>
        <p:nvSpPr>
          <p:cNvPr id="4" name="3 Marcador de número de diapositiva"/>
          <p:cNvSpPr>
            <a:spLocks noGrp="1"/>
          </p:cNvSpPr>
          <p:nvPr>
            <p:ph type="sldNum" sz="quarter" idx="10"/>
          </p:nvPr>
        </p:nvSpPr>
        <p:spPr/>
        <p:txBody>
          <a:bodyPr/>
          <a:lstStyle/>
          <a:p>
            <a:fld id="{867A9DD2-88B9-4FD9-AA1E-896A3269E375}" type="slidenum">
              <a:rPr lang="es-MX" smtClean="0"/>
              <a:pPr/>
              <a:t>9</a:t>
            </a:fld>
            <a:endParaRPr lang="es-MX"/>
          </a:p>
        </p:txBody>
      </p:sp>
    </p:spTree>
    <p:extLst>
      <p:ext uri="{BB962C8B-B14F-4D97-AF65-F5344CB8AC3E}">
        <p14:creationId xmlns:p14="http://schemas.microsoft.com/office/powerpoint/2010/main" val="16065246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9144000" cy="104926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9" name="object 5"/>
          <p:cNvSpPr/>
          <p:nvPr userDrawn="1"/>
        </p:nvSpPr>
        <p:spPr>
          <a:xfrm>
            <a:off x="0" y="1008530"/>
            <a:ext cx="9144000" cy="480216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object 8"/>
          <p:cNvSpPr txBox="1"/>
          <p:nvPr userDrawn="1"/>
        </p:nvSpPr>
        <p:spPr>
          <a:xfrm>
            <a:off x="831273" y="335206"/>
            <a:ext cx="6803159" cy="3654847"/>
          </a:xfrm>
          <a:prstGeom prst="rect">
            <a:avLst/>
          </a:prstGeom>
        </p:spPr>
        <p:txBody>
          <a:bodyPr vert="horz" wrap="square" lIns="0" tIns="0" rIns="0" bIns="0" rtlCol="0">
            <a:spAutoFit/>
          </a:bodyPr>
          <a:lstStyle/>
          <a:p>
            <a:pPr marL="11206" marR="0" lvl="0" indent="0" algn="l" defTabSz="914400" rtl="0" eaLnBrk="0" fontAlgn="base" latinLnBrk="0" hangingPunct="0">
              <a:lnSpc>
                <a:spcPts val="5731"/>
              </a:lnSpc>
              <a:spcBef>
                <a:spcPct val="0"/>
              </a:spcBef>
              <a:spcAft>
                <a:spcPct val="0"/>
              </a:spcAft>
              <a:buClrTx/>
              <a:buSzTx/>
              <a:buFontTx/>
              <a:buNone/>
              <a:tabLst/>
              <a:defRPr/>
            </a:pPr>
            <a:r>
              <a:rPr kumimoji="0" lang="en-US" sz="5030" b="1" i="0" u="none" strike="noStrike" kern="1200" cap="none" spc="-234" normalizeH="0" baseline="0" noProof="0" dirty="0" smtClean="0">
                <a:ln>
                  <a:noFill/>
                </a:ln>
                <a:solidFill>
                  <a:srgbClr val="A29CC0"/>
                </a:solidFill>
                <a:effectLst/>
                <a:uLnTx/>
                <a:uFillTx/>
                <a:latin typeface="Century Gothic" panose="020B0502020202020204" pitchFamily="34" charset="0"/>
                <a:ea typeface="+mn-ea"/>
                <a:cs typeface="Gill Sans MT"/>
              </a:rPr>
              <a:t>Headline goes here</a:t>
            </a:r>
          </a:p>
          <a:p>
            <a:pPr marL="11206" marR="0" lvl="0" indent="0" algn="l" defTabSz="914400" rtl="0" eaLnBrk="0" fontAlgn="base" latinLnBrk="0" hangingPunct="0">
              <a:lnSpc>
                <a:spcPts val="5731"/>
              </a:lnSpc>
              <a:spcBef>
                <a:spcPct val="0"/>
              </a:spcBef>
              <a:spcAft>
                <a:spcPct val="0"/>
              </a:spcAft>
              <a:buClrTx/>
              <a:buSzTx/>
              <a:buFontTx/>
              <a:buNone/>
              <a:tabLst/>
              <a:defRPr/>
            </a:pPr>
            <a:r>
              <a:rPr kumimoji="0" lang="en-US" sz="5030" b="1" i="0" u="none" strike="noStrike" kern="1200" cap="none" spc="-234" normalizeH="0" baseline="0" noProof="0" dirty="0">
                <a:ln>
                  <a:noFill/>
                </a:ln>
                <a:solidFill>
                  <a:prstClr val="white"/>
                </a:solidFill>
                <a:effectLst/>
                <a:uLnTx/>
                <a:uFillTx/>
                <a:latin typeface="Century Gothic" panose="020B0502020202020204" pitchFamily="34" charset="0"/>
                <a:ea typeface="+mn-ea"/>
                <a:cs typeface="Gill Sans MT"/>
              </a:rPr>
              <a:t>Headline goes </a:t>
            </a:r>
            <a:r>
              <a:rPr kumimoji="0" lang="en-US" sz="5030" b="1" i="0" u="none" strike="noStrike" kern="1200" cap="none" spc="-234" normalizeH="0" baseline="0" noProof="0" dirty="0" smtClean="0">
                <a:ln>
                  <a:noFill/>
                </a:ln>
                <a:solidFill>
                  <a:prstClr val="white"/>
                </a:solidFill>
                <a:effectLst/>
                <a:uLnTx/>
                <a:uFillTx/>
                <a:latin typeface="Century Gothic" panose="020B0502020202020204" pitchFamily="34" charset="0"/>
                <a:ea typeface="+mn-ea"/>
                <a:cs typeface="Gill Sans MT"/>
              </a:rPr>
              <a:t>here</a:t>
            </a:r>
          </a:p>
          <a:p>
            <a:pPr marL="11206" marR="0" lvl="0" indent="0" algn="l" defTabSz="806867" rtl="0" eaLnBrk="1" fontAlgn="auto" latinLnBrk="0" hangingPunct="1">
              <a:lnSpc>
                <a:spcPts val="5731"/>
              </a:lnSpc>
              <a:spcBef>
                <a:spcPts val="0"/>
              </a:spcBef>
              <a:spcAft>
                <a:spcPts val="0"/>
              </a:spcAft>
              <a:buClrTx/>
              <a:buSzTx/>
              <a:buFontTx/>
              <a:buNone/>
              <a:tabLst/>
              <a:defRPr/>
            </a:pPr>
            <a:r>
              <a:rPr kumimoji="0" lang="en-US" sz="5030" b="1" i="0" u="none" strike="noStrike" kern="1200" cap="none" spc="-234" normalizeH="0" baseline="0" noProof="0" dirty="0" smtClean="0">
                <a:ln>
                  <a:noFill/>
                </a:ln>
                <a:solidFill>
                  <a:srgbClr val="1E1860"/>
                </a:solidFill>
                <a:effectLst/>
                <a:uLnTx/>
                <a:uFillTx/>
                <a:latin typeface="Century Gothic" panose="020B0502020202020204" pitchFamily="34" charset="0"/>
                <a:ea typeface="+mn-ea"/>
                <a:cs typeface="Gill Sans MT"/>
              </a:rPr>
              <a:t>Headline goes here</a:t>
            </a:r>
            <a:endParaRPr kumimoji="0" lang="en-US" sz="5030" b="0" i="0" u="none" strike="noStrike" kern="1200" cap="none" spc="0" normalizeH="0" baseline="0" noProof="0" dirty="0" smtClean="0">
              <a:ln>
                <a:noFill/>
              </a:ln>
              <a:solidFill>
                <a:srgbClr val="1E1860"/>
              </a:solidFill>
              <a:effectLst/>
              <a:uLnTx/>
              <a:uFillTx/>
              <a:latin typeface="Century Gothic" panose="020B0502020202020204" pitchFamily="34" charset="0"/>
              <a:ea typeface="+mn-ea"/>
              <a:cs typeface="Gill Sans MT"/>
            </a:endParaRPr>
          </a:p>
          <a:p>
            <a:pPr marL="11206" marR="0" lvl="0" indent="0" algn="l" defTabSz="914400" rtl="0" eaLnBrk="0" fontAlgn="base" latinLnBrk="0" hangingPunct="0">
              <a:lnSpc>
                <a:spcPts val="5731"/>
              </a:lnSpc>
              <a:spcBef>
                <a:spcPct val="0"/>
              </a:spcBef>
              <a:spcAft>
                <a:spcPct val="0"/>
              </a:spcAft>
              <a:buClrTx/>
              <a:buSzTx/>
              <a:buFontTx/>
              <a:buNone/>
              <a:tabLst/>
              <a:defRPr/>
            </a:pPr>
            <a:endParaRPr kumimoji="0" lang="en-US" sz="5030" b="0" i="0" u="none" strike="noStrike" kern="1200" cap="none" spc="0" normalizeH="0" baseline="0" noProof="0" dirty="0">
              <a:ln>
                <a:noFill/>
              </a:ln>
              <a:solidFill>
                <a:prstClr val="white"/>
              </a:solidFill>
              <a:effectLst/>
              <a:uLnTx/>
              <a:uFillTx/>
              <a:latin typeface="Futura Lt BT" panose="020B0402020204020303" pitchFamily="34" charset="0"/>
              <a:ea typeface="+mn-ea"/>
              <a:cs typeface="Gill Sans MT"/>
            </a:endParaRPr>
          </a:p>
          <a:p>
            <a:pPr marL="11206" marR="0" lvl="0" indent="0" algn="l" defTabSz="914400" rtl="0" eaLnBrk="0" fontAlgn="base" latinLnBrk="0" hangingPunct="0">
              <a:lnSpc>
                <a:spcPts val="5731"/>
              </a:lnSpc>
              <a:spcBef>
                <a:spcPct val="0"/>
              </a:spcBef>
              <a:spcAft>
                <a:spcPct val="0"/>
              </a:spcAft>
              <a:buClrTx/>
              <a:buSzTx/>
              <a:buFontTx/>
              <a:buNone/>
              <a:tabLst/>
              <a:defRPr/>
            </a:pPr>
            <a:endParaRPr kumimoji="0" sz="5030" b="0" i="0" u="none" strike="noStrike" kern="1200" cap="none" spc="0" normalizeH="0" baseline="0" noProof="0" dirty="0">
              <a:ln>
                <a:noFill/>
              </a:ln>
              <a:solidFill>
                <a:srgbClr val="1E185F"/>
              </a:solidFill>
              <a:effectLst/>
              <a:uLnTx/>
              <a:uFillTx/>
              <a:latin typeface="Futura Lt BT" panose="020B0402020204020303" pitchFamily="34" charset="0"/>
              <a:ea typeface="+mn-ea"/>
              <a:cs typeface="Gill Sans MT"/>
            </a:endParaRPr>
          </a:p>
        </p:txBody>
      </p:sp>
      <p:sp>
        <p:nvSpPr>
          <p:cNvPr id="12" name="object 9"/>
          <p:cNvSpPr txBox="1"/>
          <p:nvPr userDrawn="1"/>
        </p:nvSpPr>
        <p:spPr>
          <a:xfrm>
            <a:off x="4087091" y="4034117"/>
            <a:ext cx="4084782" cy="1434880"/>
          </a:xfrm>
          <a:prstGeom prst="rect">
            <a:avLst/>
          </a:prstGeom>
        </p:spPr>
        <p:txBody>
          <a:bodyPr vert="horz" wrap="square" lIns="0" tIns="0" rIns="0" bIns="0" rtlCol="0">
            <a:spAutoFit/>
          </a:bodyPr>
          <a:lstStyle/>
          <a:p>
            <a:pPr marL="11206" marR="0" lvl="0" indent="0" algn="l" defTabSz="914400" rtl="0" eaLnBrk="0" fontAlgn="base" latinLnBrk="0" hangingPunct="0">
              <a:lnSpc>
                <a:spcPts val="1985"/>
              </a:lnSpc>
              <a:spcBef>
                <a:spcPct val="0"/>
              </a:spcBef>
              <a:spcAft>
                <a:spcPct val="0"/>
              </a:spcAft>
              <a:buClrTx/>
              <a:buSzTx/>
              <a:buFontTx/>
              <a:buNone/>
              <a:tabLst/>
              <a:defRPr/>
            </a:pPr>
            <a:r>
              <a:rPr kumimoji="0" sz="1412" b="0" i="0" u="none" strike="noStrike" kern="1200" cap="none" spc="0" normalizeH="0" baseline="0" noProof="0" dirty="0">
                <a:ln>
                  <a:noFill/>
                </a:ln>
                <a:solidFill>
                  <a:srgbClr val="1E1860"/>
                </a:solidFill>
                <a:effectLst/>
                <a:uLnTx/>
                <a:uFillTx/>
                <a:latin typeface="Futura LT Pro Book"/>
                <a:ea typeface="+mn-ea"/>
                <a:cs typeface="Futura LT Pro Book"/>
              </a:rPr>
              <a:t>Author Name and Degree Here</a:t>
            </a:r>
          </a:p>
          <a:p>
            <a:pPr marL="11206" marR="0" lvl="0" indent="0" algn="l" defTabSz="914400" rtl="0" eaLnBrk="0" fontAlgn="base" latinLnBrk="0" hangingPunct="0">
              <a:lnSpc>
                <a:spcPts val="1985"/>
              </a:lnSpc>
              <a:spcBef>
                <a:spcPct val="0"/>
              </a:spcBef>
              <a:spcAft>
                <a:spcPct val="0"/>
              </a:spcAft>
              <a:buClrTx/>
              <a:buSzTx/>
              <a:buFontTx/>
              <a:buNone/>
              <a:tabLst/>
              <a:defRPr/>
            </a:pPr>
            <a:r>
              <a:rPr kumimoji="0" sz="1412" b="1" i="0" u="none" strike="noStrike" kern="1200" cap="none" spc="0" normalizeH="0" baseline="0" noProof="0" dirty="0">
                <a:ln>
                  <a:noFill/>
                </a:ln>
                <a:solidFill>
                  <a:srgbClr val="1E1860"/>
                </a:solidFill>
                <a:effectLst/>
                <a:uLnTx/>
                <a:uFillTx/>
                <a:latin typeface="Futura LT Pro Book"/>
                <a:ea typeface="+mn-ea"/>
                <a:cs typeface="Futura LT Pro Book"/>
              </a:rPr>
              <a:t>MEASURE Evaluation</a:t>
            </a:r>
            <a:endParaRPr kumimoji="0" sz="1412" b="0" i="0" u="none" strike="noStrike" kern="1200" cap="none" spc="0" normalizeH="0" baseline="0" noProof="0" dirty="0">
              <a:ln>
                <a:noFill/>
              </a:ln>
              <a:solidFill>
                <a:srgbClr val="1E1860"/>
              </a:solidFill>
              <a:effectLst/>
              <a:uLnTx/>
              <a:uFillTx/>
              <a:latin typeface="Futura LT Pro Book"/>
              <a:ea typeface="+mn-ea"/>
              <a:cs typeface="Futura LT Pro Book"/>
            </a:endParaRPr>
          </a:p>
          <a:p>
            <a:pPr marL="11206" marR="0" lvl="0" indent="0" algn="l" defTabSz="914400" rtl="0" eaLnBrk="0" fontAlgn="base" latinLnBrk="0" hangingPunct="0">
              <a:lnSpc>
                <a:spcPct val="100000"/>
              </a:lnSpc>
              <a:spcBef>
                <a:spcPct val="0"/>
              </a:spcBef>
              <a:spcAft>
                <a:spcPct val="0"/>
              </a:spcAft>
              <a:buClrTx/>
              <a:buSzTx/>
              <a:buFontTx/>
              <a:buNone/>
              <a:tabLst/>
              <a:defRPr/>
            </a:pPr>
            <a:r>
              <a:rPr kumimoji="0" sz="1412" b="0" i="0" u="none" strike="noStrike" kern="1200" cap="none" spc="0" normalizeH="0" baseline="0" noProof="0" dirty="0">
                <a:ln>
                  <a:noFill/>
                </a:ln>
                <a:solidFill>
                  <a:srgbClr val="1E1860"/>
                </a:solidFill>
                <a:effectLst/>
                <a:uLnTx/>
                <a:uFillTx/>
                <a:latin typeface="Futura LT Pro Book"/>
                <a:ea typeface="+mn-ea"/>
                <a:cs typeface="Futura LT Pro Book"/>
              </a:rPr>
              <a:t>Your organization here</a:t>
            </a:r>
          </a:p>
          <a:p>
            <a:pPr marL="0" marR="0" lvl="0" indent="0" algn="l" defTabSz="914400" rtl="0" eaLnBrk="0" fontAlgn="base" latinLnBrk="0" hangingPunct="0">
              <a:lnSpc>
                <a:spcPct val="100000"/>
              </a:lnSpc>
              <a:spcBef>
                <a:spcPts val="40"/>
              </a:spcBef>
              <a:spcAft>
                <a:spcPct val="0"/>
              </a:spcAft>
              <a:buClrTx/>
              <a:buSzTx/>
              <a:buFontTx/>
              <a:buNone/>
              <a:tabLst/>
              <a:defRPr/>
            </a:pPr>
            <a:endParaRPr kumimoji="0" sz="1412" b="0" i="0" u="none" strike="noStrike" kern="1200" cap="none" spc="0" normalizeH="0" baseline="0" noProof="0" dirty="0">
              <a:ln>
                <a:noFill/>
              </a:ln>
              <a:solidFill>
                <a:srgbClr val="1E1860"/>
              </a:solidFill>
              <a:effectLst/>
              <a:uLnTx/>
              <a:uFillTx/>
              <a:latin typeface="Times New Roman"/>
              <a:ea typeface="+mn-ea"/>
              <a:cs typeface="Times New Roman"/>
            </a:endParaRPr>
          </a:p>
          <a:p>
            <a:pPr marL="11206" marR="0" lvl="0" indent="0" algn="l" defTabSz="914400" rtl="0" eaLnBrk="0" fontAlgn="base" latinLnBrk="0" hangingPunct="0">
              <a:lnSpc>
                <a:spcPts val="1941"/>
              </a:lnSpc>
              <a:spcBef>
                <a:spcPct val="0"/>
              </a:spcBef>
              <a:spcAft>
                <a:spcPct val="0"/>
              </a:spcAft>
              <a:buClrTx/>
              <a:buSzTx/>
              <a:buFontTx/>
              <a:buNone/>
              <a:tabLst/>
              <a:defRPr/>
            </a:pPr>
            <a:r>
              <a:rPr kumimoji="0" lang="en-US" sz="1412" b="0" i="0" u="none" strike="noStrike" kern="1200" cap="none" spc="0" normalizeH="0" baseline="0" noProof="0" dirty="0" smtClean="0">
                <a:ln>
                  <a:noFill/>
                </a:ln>
                <a:solidFill>
                  <a:srgbClr val="1E1860"/>
                </a:solidFill>
                <a:effectLst/>
                <a:uLnTx/>
                <a:uFillTx/>
                <a:latin typeface="Futura LT Pro Book"/>
                <a:ea typeface="+mn-ea"/>
                <a:cs typeface="Futura LT Pro Book"/>
              </a:rPr>
              <a:t>Date for presentation if necessary</a:t>
            </a:r>
            <a:endParaRPr kumimoji="0" sz="1412" b="0" i="0" u="none" strike="noStrike" kern="1200" cap="none" spc="0" normalizeH="0" baseline="0" noProof="0" dirty="0">
              <a:ln>
                <a:noFill/>
              </a:ln>
              <a:solidFill>
                <a:srgbClr val="1E1860"/>
              </a:solidFill>
              <a:effectLst/>
              <a:uLnTx/>
              <a:uFillTx/>
              <a:latin typeface="Futura LT Pro Book"/>
              <a:ea typeface="+mn-ea"/>
              <a:cs typeface="Futura LT Pro Book"/>
            </a:endParaRPr>
          </a:p>
          <a:p>
            <a:pPr marL="11206" marR="0" lvl="0" indent="0" algn="l" defTabSz="914400" rtl="0" eaLnBrk="0" fontAlgn="base" latinLnBrk="0" hangingPunct="0">
              <a:lnSpc>
                <a:spcPts val="1941"/>
              </a:lnSpc>
              <a:spcBef>
                <a:spcPct val="0"/>
              </a:spcBef>
              <a:spcAft>
                <a:spcPct val="0"/>
              </a:spcAft>
              <a:buClrTx/>
              <a:buSzTx/>
              <a:buFontTx/>
              <a:buNone/>
              <a:tabLst/>
              <a:defRPr/>
            </a:pPr>
            <a:r>
              <a:rPr kumimoji="0" lang="en-US" sz="1412" b="1" i="0" u="none" strike="noStrike" kern="1200" cap="none" spc="0" normalizeH="0" baseline="0" noProof="0" dirty="0" smtClean="0">
                <a:ln>
                  <a:noFill/>
                </a:ln>
                <a:solidFill>
                  <a:srgbClr val="1E1860"/>
                </a:solidFill>
                <a:effectLst/>
                <a:uLnTx/>
                <a:uFillTx/>
                <a:latin typeface="Futura LT Pro Book"/>
                <a:ea typeface="+mn-ea"/>
                <a:cs typeface="Futura LT Pro Book"/>
              </a:rPr>
              <a:t>Name of meeting</a:t>
            </a:r>
            <a:endParaRPr kumimoji="0" sz="1412" b="0" i="0" u="none" strike="noStrike" kern="1200" cap="none" spc="0" normalizeH="0" baseline="0" noProof="0" dirty="0">
              <a:ln>
                <a:noFill/>
              </a:ln>
              <a:solidFill>
                <a:srgbClr val="1E1860"/>
              </a:solidFill>
              <a:effectLst/>
              <a:uLnTx/>
              <a:uFillTx/>
              <a:latin typeface="Futura LT Pro Book"/>
              <a:ea typeface="+mn-ea"/>
              <a:cs typeface="Futura LT Pro Book"/>
            </a:endParaRPr>
          </a:p>
        </p:txBody>
      </p:sp>
      <p:sp>
        <p:nvSpPr>
          <p:cNvPr id="13" name="Rectangle 1"/>
          <p:cNvSpPr>
            <a:spLocks noChangeArrowheads="1"/>
          </p:cNvSpPr>
          <p:nvPr userDrawn="1"/>
        </p:nvSpPr>
        <p:spPr bwMode="auto">
          <a:xfrm>
            <a:off x="-2404277" y="645824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7" name="Group 16"/>
          <p:cNvGrpSpPr/>
          <p:nvPr userDrawn="1"/>
        </p:nvGrpSpPr>
        <p:grpSpPr>
          <a:xfrm>
            <a:off x="5107067" y="6096731"/>
            <a:ext cx="1809613" cy="626839"/>
            <a:chOff x="7500479" y="6873004"/>
            <a:chExt cx="1990574" cy="710418"/>
          </a:xfrm>
        </p:grpSpPr>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48545" y="5896597"/>
            <a:ext cx="1158522" cy="961403"/>
          </a:xfrm>
          <a:prstGeom prst="rect">
            <a:avLst/>
          </a:prstGeom>
        </p:spPr>
      </p:pic>
    </p:spTree>
    <p:extLst>
      <p:ext uri="{BB962C8B-B14F-4D97-AF65-F5344CB8AC3E}">
        <p14:creationId xmlns:p14="http://schemas.microsoft.com/office/powerpoint/2010/main" val="360827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628650" y="6356350"/>
            <a:ext cx="2057400" cy="365125"/>
          </a:xfrm>
          <a:prstGeom prst="rect">
            <a:avLst/>
          </a:prstGeom>
        </p:spPr>
        <p:txBody>
          <a:bodyPr/>
          <a:lstStyle/>
          <a:p>
            <a:fld id="{0FA6432F-9165-46A2-9739-55AA87D8BE28}" type="datetimeFigureOut">
              <a:rPr lang="en-US" smtClean="0"/>
              <a:t>4/13/2017</a:t>
            </a:fld>
            <a:endParaRPr lang="en-US"/>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815E9A28-33BB-4300-8F8E-BC4D0A934927}" type="slidenum">
              <a:rPr lang="en-US" smtClean="0"/>
              <a:t>‹#›</a:t>
            </a:fld>
            <a:endParaRPr lang="en-US"/>
          </a:p>
        </p:txBody>
      </p:sp>
    </p:spTree>
    <p:extLst>
      <p:ext uri="{BB962C8B-B14F-4D97-AF65-F5344CB8AC3E}">
        <p14:creationId xmlns:p14="http://schemas.microsoft.com/office/powerpoint/2010/main" val="1911836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28650" y="6356350"/>
            <a:ext cx="2057400" cy="365125"/>
          </a:xfrm>
          <a:prstGeom prst="rect">
            <a:avLst/>
          </a:prstGeom>
        </p:spPr>
        <p:txBody>
          <a:bodyPr/>
          <a:lstStyle/>
          <a:p>
            <a:fld id="{0FA6432F-9165-46A2-9739-55AA87D8BE28}" type="datetimeFigureOut">
              <a:rPr lang="en-US" smtClean="0"/>
              <a:t>4/13/2017</a:t>
            </a:fld>
            <a:endParaRPr lang="en-US"/>
          </a:p>
        </p:txBody>
      </p:sp>
      <p:sp>
        <p:nvSpPr>
          <p:cNvPr id="6" name="Footer Placeholder 5"/>
          <p:cNvSpPr>
            <a:spLocks noGrp="1"/>
          </p:cNvSpPr>
          <p:nvPr>
            <p:ph type="ftr" sz="quarter" idx="11"/>
          </p:nvPr>
        </p:nvSpPr>
        <p:spPr>
          <a:xfrm>
            <a:off x="3028950" y="6356350"/>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0"/>
            <a:ext cx="2057400" cy="365125"/>
          </a:xfrm>
          <a:prstGeom prst="rect">
            <a:avLst/>
          </a:prstGeom>
        </p:spPr>
        <p:txBody>
          <a:bodyPr/>
          <a:lstStyle/>
          <a:p>
            <a:fld id="{815E9A28-33BB-4300-8F8E-BC4D0A934927}" type="slidenum">
              <a:rPr lang="en-US" smtClean="0"/>
              <a:t>‹#›</a:t>
            </a:fld>
            <a:endParaRPr lang="en-US"/>
          </a:p>
        </p:txBody>
      </p:sp>
    </p:spTree>
    <p:extLst>
      <p:ext uri="{BB962C8B-B14F-4D97-AF65-F5344CB8AC3E}">
        <p14:creationId xmlns:p14="http://schemas.microsoft.com/office/powerpoint/2010/main" val="3032899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28650" y="6356350"/>
            <a:ext cx="2057400" cy="365125"/>
          </a:xfrm>
          <a:prstGeom prst="rect">
            <a:avLst/>
          </a:prstGeom>
        </p:spPr>
        <p:txBody>
          <a:bodyPr/>
          <a:lstStyle/>
          <a:p>
            <a:fld id="{0FA6432F-9165-46A2-9739-55AA87D8BE28}" type="datetimeFigureOut">
              <a:rPr lang="en-US" smtClean="0"/>
              <a:t>4/13/2017</a:t>
            </a:fld>
            <a:endParaRPr lang="en-US"/>
          </a:p>
        </p:txBody>
      </p:sp>
      <p:sp>
        <p:nvSpPr>
          <p:cNvPr id="8" name="Footer Placeholder 7"/>
          <p:cNvSpPr>
            <a:spLocks noGrp="1"/>
          </p:cNvSpPr>
          <p:nvPr>
            <p:ph type="ftr" sz="quarter" idx="11"/>
          </p:nvPr>
        </p:nvSpPr>
        <p:spPr>
          <a:xfrm>
            <a:off x="3028950" y="6356350"/>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0"/>
            <a:ext cx="2057400" cy="365125"/>
          </a:xfrm>
          <a:prstGeom prst="rect">
            <a:avLst/>
          </a:prstGeom>
        </p:spPr>
        <p:txBody>
          <a:bodyPr/>
          <a:lstStyle/>
          <a:p>
            <a:fld id="{815E9A28-33BB-4300-8F8E-BC4D0A934927}" type="slidenum">
              <a:rPr lang="en-US" smtClean="0"/>
              <a:t>‹#›</a:t>
            </a:fld>
            <a:endParaRPr lang="en-US"/>
          </a:p>
        </p:txBody>
      </p:sp>
    </p:spTree>
    <p:extLst>
      <p:ext uri="{BB962C8B-B14F-4D97-AF65-F5344CB8AC3E}">
        <p14:creationId xmlns:p14="http://schemas.microsoft.com/office/powerpoint/2010/main" val="1031512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28650" y="6356350"/>
            <a:ext cx="2057400" cy="365125"/>
          </a:xfrm>
          <a:prstGeom prst="rect">
            <a:avLst/>
          </a:prstGeom>
        </p:spPr>
        <p:txBody>
          <a:bodyPr/>
          <a:lstStyle/>
          <a:p>
            <a:fld id="{0FA6432F-9165-46A2-9739-55AA87D8BE28}" type="datetimeFigureOut">
              <a:rPr lang="en-US" smtClean="0"/>
              <a:t>4/13/2017</a:t>
            </a:fld>
            <a:endParaRPr lang="en-US"/>
          </a:p>
        </p:txBody>
      </p:sp>
      <p:sp>
        <p:nvSpPr>
          <p:cNvPr id="4" name="Footer Placeholder 3"/>
          <p:cNvSpPr>
            <a:spLocks noGrp="1"/>
          </p:cNvSpPr>
          <p:nvPr>
            <p:ph type="ftr" sz="quarter" idx="11"/>
          </p:nvPr>
        </p:nvSpPr>
        <p:spPr>
          <a:xfrm>
            <a:off x="3028950" y="6356350"/>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0"/>
            <a:ext cx="2057400" cy="365125"/>
          </a:xfrm>
          <a:prstGeom prst="rect">
            <a:avLst/>
          </a:prstGeom>
        </p:spPr>
        <p:txBody>
          <a:bodyPr/>
          <a:lstStyle/>
          <a:p>
            <a:fld id="{815E9A28-33BB-4300-8F8E-BC4D0A934927}" type="slidenum">
              <a:rPr lang="en-US" smtClean="0"/>
              <a:t>‹#›</a:t>
            </a:fld>
            <a:endParaRPr lang="en-US"/>
          </a:p>
        </p:txBody>
      </p:sp>
    </p:spTree>
    <p:extLst>
      <p:ext uri="{BB962C8B-B14F-4D97-AF65-F5344CB8AC3E}">
        <p14:creationId xmlns:p14="http://schemas.microsoft.com/office/powerpoint/2010/main" val="30023800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0"/>
            <a:ext cx="2057400" cy="365125"/>
          </a:xfrm>
          <a:prstGeom prst="rect">
            <a:avLst/>
          </a:prstGeom>
        </p:spPr>
        <p:txBody>
          <a:bodyPr/>
          <a:lstStyle/>
          <a:p>
            <a:fld id="{0FA6432F-9165-46A2-9739-55AA87D8BE28}" type="datetimeFigureOut">
              <a:rPr lang="en-US" smtClean="0"/>
              <a:t>4/13/2017</a:t>
            </a:fld>
            <a:endParaRPr lang="en-US"/>
          </a:p>
        </p:txBody>
      </p:sp>
      <p:sp>
        <p:nvSpPr>
          <p:cNvPr id="3" name="Footer Placeholder 2"/>
          <p:cNvSpPr>
            <a:spLocks noGrp="1"/>
          </p:cNvSpPr>
          <p:nvPr>
            <p:ph type="ftr" sz="quarter" idx="11"/>
          </p:nvPr>
        </p:nvSpPr>
        <p:spPr>
          <a:xfrm>
            <a:off x="3028950" y="6356350"/>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0"/>
            <a:ext cx="2057400" cy="365125"/>
          </a:xfrm>
          <a:prstGeom prst="rect">
            <a:avLst/>
          </a:prstGeom>
        </p:spPr>
        <p:txBody>
          <a:bodyPr/>
          <a:lstStyle/>
          <a:p>
            <a:fld id="{815E9A28-33BB-4300-8F8E-BC4D0A934927}" type="slidenum">
              <a:rPr lang="en-US" smtClean="0"/>
              <a:t>‹#›</a:t>
            </a:fld>
            <a:endParaRPr lang="en-US"/>
          </a:p>
        </p:txBody>
      </p:sp>
    </p:spTree>
    <p:extLst>
      <p:ext uri="{BB962C8B-B14F-4D97-AF65-F5344CB8AC3E}">
        <p14:creationId xmlns:p14="http://schemas.microsoft.com/office/powerpoint/2010/main" val="3614678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628650" y="6356350"/>
            <a:ext cx="2057400" cy="365125"/>
          </a:xfrm>
          <a:prstGeom prst="rect">
            <a:avLst/>
          </a:prstGeom>
        </p:spPr>
        <p:txBody>
          <a:bodyPr/>
          <a:lstStyle/>
          <a:p>
            <a:fld id="{0FA6432F-9165-46A2-9739-55AA87D8BE28}" type="datetimeFigureOut">
              <a:rPr lang="en-US" smtClean="0"/>
              <a:t>4/13/2017</a:t>
            </a:fld>
            <a:endParaRPr lang="en-US"/>
          </a:p>
        </p:txBody>
      </p:sp>
      <p:sp>
        <p:nvSpPr>
          <p:cNvPr id="6" name="Footer Placeholder 5"/>
          <p:cNvSpPr>
            <a:spLocks noGrp="1"/>
          </p:cNvSpPr>
          <p:nvPr>
            <p:ph type="ftr" sz="quarter" idx="11"/>
          </p:nvPr>
        </p:nvSpPr>
        <p:spPr>
          <a:xfrm>
            <a:off x="3028950" y="6356350"/>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0"/>
            <a:ext cx="2057400" cy="365125"/>
          </a:xfrm>
          <a:prstGeom prst="rect">
            <a:avLst/>
          </a:prstGeom>
        </p:spPr>
        <p:txBody>
          <a:bodyPr/>
          <a:lstStyle/>
          <a:p>
            <a:fld id="{815E9A28-33BB-4300-8F8E-BC4D0A934927}" type="slidenum">
              <a:rPr lang="en-US" smtClean="0"/>
              <a:t>‹#›</a:t>
            </a:fld>
            <a:endParaRPr lang="en-US"/>
          </a:p>
        </p:txBody>
      </p:sp>
    </p:spTree>
    <p:extLst>
      <p:ext uri="{BB962C8B-B14F-4D97-AF65-F5344CB8AC3E}">
        <p14:creationId xmlns:p14="http://schemas.microsoft.com/office/powerpoint/2010/main" val="1356384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628650" y="6356350"/>
            <a:ext cx="2057400" cy="365125"/>
          </a:xfrm>
          <a:prstGeom prst="rect">
            <a:avLst/>
          </a:prstGeom>
        </p:spPr>
        <p:txBody>
          <a:bodyPr/>
          <a:lstStyle/>
          <a:p>
            <a:fld id="{0FA6432F-9165-46A2-9739-55AA87D8BE28}" type="datetimeFigureOut">
              <a:rPr lang="en-US" smtClean="0"/>
              <a:t>4/13/2017</a:t>
            </a:fld>
            <a:endParaRPr lang="en-US"/>
          </a:p>
        </p:txBody>
      </p:sp>
      <p:sp>
        <p:nvSpPr>
          <p:cNvPr id="6" name="Footer Placeholder 5"/>
          <p:cNvSpPr>
            <a:spLocks noGrp="1"/>
          </p:cNvSpPr>
          <p:nvPr>
            <p:ph type="ftr" sz="quarter" idx="11"/>
          </p:nvPr>
        </p:nvSpPr>
        <p:spPr>
          <a:xfrm>
            <a:off x="3028950" y="6356350"/>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0"/>
            <a:ext cx="2057400" cy="365125"/>
          </a:xfrm>
          <a:prstGeom prst="rect">
            <a:avLst/>
          </a:prstGeom>
        </p:spPr>
        <p:txBody>
          <a:bodyPr/>
          <a:lstStyle/>
          <a:p>
            <a:fld id="{815E9A28-33BB-4300-8F8E-BC4D0A934927}" type="slidenum">
              <a:rPr lang="en-US" smtClean="0"/>
              <a:t>‹#›</a:t>
            </a:fld>
            <a:endParaRPr lang="en-US"/>
          </a:p>
        </p:txBody>
      </p:sp>
    </p:spTree>
    <p:extLst>
      <p:ext uri="{BB962C8B-B14F-4D97-AF65-F5344CB8AC3E}">
        <p14:creationId xmlns:p14="http://schemas.microsoft.com/office/powerpoint/2010/main" val="3896051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6356350"/>
            <a:ext cx="2057400" cy="365125"/>
          </a:xfrm>
          <a:prstGeom prst="rect">
            <a:avLst/>
          </a:prstGeom>
        </p:spPr>
        <p:txBody>
          <a:bodyPr/>
          <a:lstStyle/>
          <a:p>
            <a:fld id="{0FA6432F-9165-46A2-9739-55AA87D8BE28}" type="datetimeFigureOut">
              <a:rPr lang="en-US" smtClean="0"/>
              <a:t>4/13/2017</a:t>
            </a:fld>
            <a:endParaRPr lang="en-US"/>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815E9A28-33BB-4300-8F8E-BC4D0A934927}" type="slidenum">
              <a:rPr lang="en-US" smtClean="0"/>
              <a:t>‹#›</a:t>
            </a:fld>
            <a:endParaRPr lang="en-US"/>
          </a:p>
        </p:txBody>
      </p:sp>
    </p:spTree>
    <p:extLst>
      <p:ext uri="{BB962C8B-B14F-4D97-AF65-F5344CB8AC3E}">
        <p14:creationId xmlns:p14="http://schemas.microsoft.com/office/powerpoint/2010/main" val="34070559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a:prstGeom prst="rect">
            <a:avLst/>
          </a:prstGeo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6356350"/>
            <a:ext cx="2057400" cy="365125"/>
          </a:xfrm>
          <a:prstGeom prst="rect">
            <a:avLst/>
          </a:prstGeom>
        </p:spPr>
        <p:txBody>
          <a:bodyPr/>
          <a:lstStyle/>
          <a:p>
            <a:fld id="{0FA6432F-9165-46A2-9739-55AA87D8BE28}" type="datetimeFigureOut">
              <a:rPr lang="en-US" smtClean="0"/>
              <a:t>4/13/2017</a:t>
            </a:fld>
            <a:endParaRPr lang="en-US"/>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815E9A28-33BB-4300-8F8E-BC4D0A934927}" type="slidenum">
              <a:rPr lang="en-US" smtClean="0"/>
              <a:t>‹#›</a:t>
            </a:fld>
            <a:endParaRPr lang="en-US"/>
          </a:p>
        </p:txBody>
      </p:sp>
    </p:spTree>
    <p:extLst>
      <p:ext uri="{BB962C8B-B14F-4D97-AF65-F5344CB8AC3E}">
        <p14:creationId xmlns:p14="http://schemas.microsoft.com/office/powerpoint/2010/main" val="22590929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endParaRPr lang="en-GB"/>
          </a:p>
        </p:txBody>
      </p:sp>
      <p:sp>
        <p:nvSpPr>
          <p:cNvPr id="5" name="4 Marcador de pie de página"/>
          <p:cNvSpPr>
            <a:spLocks noGrp="1"/>
          </p:cNvSpPr>
          <p:nvPr>
            <p:ph type="ftr" sz="quarter" idx="11"/>
          </p:nvPr>
        </p:nvSpPr>
        <p:spPr/>
        <p:txBody>
          <a:bodyPr/>
          <a:lstStyle>
            <a:lvl1pPr>
              <a:defRPr/>
            </a:lvl1pPr>
          </a:lstStyle>
          <a:p>
            <a:endParaRPr lang="en-GB"/>
          </a:p>
        </p:txBody>
      </p:sp>
      <p:sp>
        <p:nvSpPr>
          <p:cNvPr id="6" name="5 Marcador de número de diapositiva"/>
          <p:cNvSpPr>
            <a:spLocks noGrp="1"/>
          </p:cNvSpPr>
          <p:nvPr>
            <p:ph type="sldNum" sz="quarter" idx="12"/>
          </p:nvPr>
        </p:nvSpPr>
        <p:spPr/>
        <p:txBody>
          <a:bodyPr/>
          <a:lstStyle>
            <a:lvl1pPr>
              <a:defRPr/>
            </a:lvl1pPr>
          </a:lstStyle>
          <a:p>
            <a:fld id="{BDB45A15-59CD-480D-BCEE-801B1C01829E}"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18901272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n-GB"/>
          </a:p>
        </p:txBody>
      </p:sp>
      <p:sp>
        <p:nvSpPr>
          <p:cNvPr id="5" name="4 Marcador de pie de página"/>
          <p:cNvSpPr>
            <a:spLocks noGrp="1"/>
          </p:cNvSpPr>
          <p:nvPr>
            <p:ph type="ftr" sz="quarter" idx="11"/>
          </p:nvPr>
        </p:nvSpPr>
        <p:spPr/>
        <p:txBody>
          <a:bodyPr/>
          <a:lstStyle>
            <a:lvl1pPr>
              <a:defRPr/>
            </a:lvl1pPr>
          </a:lstStyle>
          <a:p>
            <a:endParaRPr lang="en-GB"/>
          </a:p>
        </p:txBody>
      </p:sp>
      <p:sp>
        <p:nvSpPr>
          <p:cNvPr id="6" name="5 Marcador de número de diapositiva"/>
          <p:cNvSpPr>
            <a:spLocks noGrp="1"/>
          </p:cNvSpPr>
          <p:nvPr>
            <p:ph type="sldNum" sz="quarter" idx="12"/>
          </p:nvPr>
        </p:nvSpPr>
        <p:spPr/>
        <p:txBody>
          <a:bodyPr/>
          <a:lstStyle>
            <a:lvl1pPr>
              <a:defRPr/>
            </a:lvl1pPr>
          </a:lstStyle>
          <a:p>
            <a:fld id="{6214FB19-0972-433F-8532-CCC1DFED1322}" type="slidenum">
              <a:rPr lang="en-GB"/>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GB"/>
          </a:p>
        </p:txBody>
      </p:sp>
      <p:sp>
        <p:nvSpPr>
          <p:cNvPr id="5" name="4 Marcador de pie de página"/>
          <p:cNvSpPr>
            <a:spLocks noGrp="1"/>
          </p:cNvSpPr>
          <p:nvPr>
            <p:ph type="ftr" sz="quarter" idx="11"/>
          </p:nvPr>
        </p:nvSpPr>
        <p:spPr/>
        <p:txBody>
          <a:bodyPr/>
          <a:lstStyle>
            <a:lvl1pPr>
              <a:defRPr/>
            </a:lvl1pPr>
          </a:lstStyle>
          <a:p>
            <a:endParaRPr lang="en-GB"/>
          </a:p>
        </p:txBody>
      </p:sp>
      <p:sp>
        <p:nvSpPr>
          <p:cNvPr id="6" name="5 Marcador de número de diapositiva"/>
          <p:cNvSpPr>
            <a:spLocks noGrp="1"/>
          </p:cNvSpPr>
          <p:nvPr>
            <p:ph type="sldNum" sz="quarter" idx="12"/>
          </p:nvPr>
        </p:nvSpPr>
        <p:spPr/>
        <p:txBody>
          <a:bodyPr/>
          <a:lstStyle>
            <a:lvl1pPr>
              <a:defRPr/>
            </a:lvl1pPr>
          </a:lstStyle>
          <a:p>
            <a:fld id="{36B4AEFE-794F-425A-9C05-C0665DE19FE6}" type="slidenum">
              <a:rPr lang="en-GB"/>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a:defRPr/>
            </a:lvl1pPr>
          </a:lstStyle>
          <a:p>
            <a:endParaRPr lang="en-GB"/>
          </a:p>
        </p:txBody>
      </p:sp>
      <p:sp>
        <p:nvSpPr>
          <p:cNvPr id="6" name="5 Marcador de pie de página"/>
          <p:cNvSpPr>
            <a:spLocks noGrp="1"/>
          </p:cNvSpPr>
          <p:nvPr>
            <p:ph type="ftr" sz="quarter" idx="11"/>
          </p:nvPr>
        </p:nvSpPr>
        <p:spPr/>
        <p:txBody>
          <a:bodyPr/>
          <a:lstStyle>
            <a:lvl1pPr>
              <a:defRPr/>
            </a:lvl1pPr>
          </a:lstStyle>
          <a:p>
            <a:endParaRPr lang="en-GB"/>
          </a:p>
        </p:txBody>
      </p:sp>
      <p:sp>
        <p:nvSpPr>
          <p:cNvPr id="7" name="6 Marcador de número de diapositiva"/>
          <p:cNvSpPr>
            <a:spLocks noGrp="1"/>
          </p:cNvSpPr>
          <p:nvPr>
            <p:ph type="sldNum" sz="quarter" idx="12"/>
          </p:nvPr>
        </p:nvSpPr>
        <p:spPr/>
        <p:txBody>
          <a:bodyPr/>
          <a:lstStyle>
            <a:lvl1pPr>
              <a:defRPr/>
            </a:lvl1pPr>
          </a:lstStyle>
          <a:p>
            <a:fld id="{80084E39-6D0F-40DA-BF13-2A0347002709}" type="slidenum">
              <a:rPr lang="en-GB"/>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a:defRPr/>
            </a:lvl1pPr>
          </a:lstStyle>
          <a:p>
            <a:endParaRPr lang="en-GB"/>
          </a:p>
        </p:txBody>
      </p:sp>
      <p:sp>
        <p:nvSpPr>
          <p:cNvPr id="8" name="7 Marcador de pie de página"/>
          <p:cNvSpPr>
            <a:spLocks noGrp="1"/>
          </p:cNvSpPr>
          <p:nvPr>
            <p:ph type="ftr" sz="quarter" idx="11"/>
          </p:nvPr>
        </p:nvSpPr>
        <p:spPr/>
        <p:txBody>
          <a:bodyPr/>
          <a:lstStyle>
            <a:lvl1pPr>
              <a:defRPr/>
            </a:lvl1pPr>
          </a:lstStyle>
          <a:p>
            <a:endParaRPr lang="en-GB"/>
          </a:p>
        </p:txBody>
      </p:sp>
      <p:sp>
        <p:nvSpPr>
          <p:cNvPr id="9" name="8 Marcador de número de diapositiva"/>
          <p:cNvSpPr>
            <a:spLocks noGrp="1"/>
          </p:cNvSpPr>
          <p:nvPr>
            <p:ph type="sldNum" sz="quarter" idx="12"/>
          </p:nvPr>
        </p:nvSpPr>
        <p:spPr/>
        <p:txBody>
          <a:bodyPr/>
          <a:lstStyle>
            <a:lvl1pPr>
              <a:defRPr/>
            </a:lvl1pPr>
          </a:lstStyle>
          <a:p>
            <a:fld id="{9B55DFC3-AA93-41AF-97A5-8D1CF6BDA7B4}" type="slidenum">
              <a:rPr lang="en-GB"/>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a:defRPr/>
            </a:lvl1pPr>
          </a:lstStyle>
          <a:p>
            <a:endParaRPr lang="en-GB"/>
          </a:p>
        </p:txBody>
      </p:sp>
      <p:sp>
        <p:nvSpPr>
          <p:cNvPr id="4" name="3 Marcador de pie de página"/>
          <p:cNvSpPr>
            <a:spLocks noGrp="1"/>
          </p:cNvSpPr>
          <p:nvPr>
            <p:ph type="ftr" sz="quarter" idx="11"/>
          </p:nvPr>
        </p:nvSpPr>
        <p:spPr/>
        <p:txBody>
          <a:bodyPr/>
          <a:lstStyle>
            <a:lvl1pPr>
              <a:defRPr/>
            </a:lvl1pPr>
          </a:lstStyle>
          <a:p>
            <a:endParaRPr lang="en-GB"/>
          </a:p>
        </p:txBody>
      </p:sp>
      <p:sp>
        <p:nvSpPr>
          <p:cNvPr id="5" name="4 Marcador de número de diapositiva"/>
          <p:cNvSpPr>
            <a:spLocks noGrp="1"/>
          </p:cNvSpPr>
          <p:nvPr>
            <p:ph type="sldNum" sz="quarter" idx="12"/>
          </p:nvPr>
        </p:nvSpPr>
        <p:spPr/>
        <p:txBody>
          <a:bodyPr/>
          <a:lstStyle>
            <a:lvl1pPr>
              <a:defRPr/>
            </a:lvl1pPr>
          </a:lstStyle>
          <a:p>
            <a:fld id="{BAD85EE1-A037-498B-990C-567A5CD8A8A4}" type="slidenum">
              <a:rPr lang="en-GB"/>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GB"/>
          </a:p>
        </p:txBody>
      </p:sp>
      <p:sp>
        <p:nvSpPr>
          <p:cNvPr id="3" name="2 Marcador de pie de página"/>
          <p:cNvSpPr>
            <a:spLocks noGrp="1"/>
          </p:cNvSpPr>
          <p:nvPr>
            <p:ph type="ftr" sz="quarter" idx="11"/>
          </p:nvPr>
        </p:nvSpPr>
        <p:spPr/>
        <p:txBody>
          <a:bodyPr/>
          <a:lstStyle>
            <a:lvl1pPr>
              <a:defRPr/>
            </a:lvl1pPr>
          </a:lstStyle>
          <a:p>
            <a:endParaRPr lang="en-GB"/>
          </a:p>
        </p:txBody>
      </p:sp>
      <p:sp>
        <p:nvSpPr>
          <p:cNvPr id="4" name="3 Marcador de número de diapositiva"/>
          <p:cNvSpPr>
            <a:spLocks noGrp="1"/>
          </p:cNvSpPr>
          <p:nvPr>
            <p:ph type="sldNum" sz="quarter" idx="12"/>
          </p:nvPr>
        </p:nvSpPr>
        <p:spPr/>
        <p:txBody>
          <a:bodyPr/>
          <a:lstStyle>
            <a:lvl1pPr>
              <a:defRPr/>
            </a:lvl1pPr>
          </a:lstStyle>
          <a:p>
            <a:fld id="{8B854584-9122-4D3A-B81D-824A3FBDA55D}" type="slidenum">
              <a:rPr lang="en-GB"/>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GB"/>
          </a:p>
        </p:txBody>
      </p:sp>
      <p:sp>
        <p:nvSpPr>
          <p:cNvPr id="6" name="5 Marcador de pie de página"/>
          <p:cNvSpPr>
            <a:spLocks noGrp="1"/>
          </p:cNvSpPr>
          <p:nvPr>
            <p:ph type="ftr" sz="quarter" idx="11"/>
          </p:nvPr>
        </p:nvSpPr>
        <p:spPr/>
        <p:txBody>
          <a:bodyPr/>
          <a:lstStyle>
            <a:lvl1pPr>
              <a:defRPr/>
            </a:lvl1pPr>
          </a:lstStyle>
          <a:p>
            <a:endParaRPr lang="en-GB"/>
          </a:p>
        </p:txBody>
      </p:sp>
      <p:sp>
        <p:nvSpPr>
          <p:cNvPr id="7" name="6 Marcador de número de diapositiva"/>
          <p:cNvSpPr>
            <a:spLocks noGrp="1"/>
          </p:cNvSpPr>
          <p:nvPr>
            <p:ph type="sldNum" sz="quarter" idx="12"/>
          </p:nvPr>
        </p:nvSpPr>
        <p:spPr/>
        <p:txBody>
          <a:bodyPr/>
          <a:lstStyle>
            <a:lvl1pPr>
              <a:defRPr/>
            </a:lvl1pPr>
          </a:lstStyle>
          <a:p>
            <a:fld id="{42E7348C-4ED7-4355-B963-36385AC6FE59}" type="slidenum">
              <a:rPr lang="en-GB"/>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GB"/>
          </a:p>
        </p:txBody>
      </p:sp>
      <p:sp>
        <p:nvSpPr>
          <p:cNvPr id="6" name="5 Marcador de pie de página"/>
          <p:cNvSpPr>
            <a:spLocks noGrp="1"/>
          </p:cNvSpPr>
          <p:nvPr>
            <p:ph type="ftr" sz="quarter" idx="11"/>
          </p:nvPr>
        </p:nvSpPr>
        <p:spPr/>
        <p:txBody>
          <a:bodyPr/>
          <a:lstStyle>
            <a:lvl1pPr>
              <a:defRPr/>
            </a:lvl1pPr>
          </a:lstStyle>
          <a:p>
            <a:endParaRPr lang="en-GB"/>
          </a:p>
        </p:txBody>
      </p:sp>
      <p:sp>
        <p:nvSpPr>
          <p:cNvPr id="7" name="6 Marcador de número de diapositiva"/>
          <p:cNvSpPr>
            <a:spLocks noGrp="1"/>
          </p:cNvSpPr>
          <p:nvPr>
            <p:ph type="sldNum" sz="quarter" idx="12"/>
          </p:nvPr>
        </p:nvSpPr>
        <p:spPr/>
        <p:txBody>
          <a:bodyPr/>
          <a:lstStyle>
            <a:lvl1pPr>
              <a:defRPr/>
            </a:lvl1pPr>
          </a:lstStyle>
          <a:p>
            <a:fld id="{5EDCF83F-4414-454F-856C-B932773F79E4}" type="slidenum">
              <a:rPr lang="en-GB"/>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n-GB"/>
          </a:p>
        </p:txBody>
      </p:sp>
      <p:sp>
        <p:nvSpPr>
          <p:cNvPr id="5" name="4 Marcador de pie de página"/>
          <p:cNvSpPr>
            <a:spLocks noGrp="1"/>
          </p:cNvSpPr>
          <p:nvPr>
            <p:ph type="ftr" sz="quarter" idx="11"/>
          </p:nvPr>
        </p:nvSpPr>
        <p:spPr/>
        <p:txBody>
          <a:bodyPr/>
          <a:lstStyle>
            <a:lvl1pPr>
              <a:defRPr/>
            </a:lvl1pPr>
          </a:lstStyle>
          <a:p>
            <a:endParaRPr lang="en-GB"/>
          </a:p>
        </p:txBody>
      </p:sp>
      <p:sp>
        <p:nvSpPr>
          <p:cNvPr id="6" name="5 Marcador de número de diapositiva"/>
          <p:cNvSpPr>
            <a:spLocks noGrp="1"/>
          </p:cNvSpPr>
          <p:nvPr>
            <p:ph type="sldNum" sz="quarter" idx="12"/>
          </p:nvPr>
        </p:nvSpPr>
        <p:spPr/>
        <p:txBody>
          <a:bodyPr/>
          <a:lstStyle>
            <a:lvl1pPr>
              <a:defRPr/>
            </a:lvl1pPr>
          </a:lstStyle>
          <a:p>
            <a:fld id="{D2997042-068B-4C4D-8C68-9CECE7578A36}" type="slidenum">
              <a:rPr lang="en-GB"/>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n-GB"/>
          </a:p>
        </p:txBody>
      </p:sp>
      <p:sp>
        <p:nvSpPr>
          <p:cNvPr id="5" name="4 Marcador de pie de página"/>
          <p:cNvSpPr>
            <a:spLocks noGrp="1"/>
          </p:cNvSpPr>
          <p:nvPr>
            <p:ph type="ftr" sz="quarter" idx="11"/>
          </p:nvPr>
        </p:nvSpPr>
        <p:spPr/>
        <p:txBody>
          <a:bodyPr/>
          <a:lstStyle>
            <a:lvl1pPr>
              <a:defRPr/>
            </a:lvl1pPr>
          </a:lstStyle>
          <a:p>
            <a:endParaRPr lang="en-GB"/>
          </a:p>
        </p:txBody>
      </p:sp>
      <p:sp>
        <p:nvSpPr>
          <p:cNvPr id="6" name="5 Marcador de número de diapositiva"/>
          <p:cNvSpPr>
            <a:spLocks noGrp="1"/>
          </p:cNvSpPr>
          <p:nvPr>
            <p:ph type="sldNum" sz="quarter" idx="12"/>
          </p:nvPr>
        </p:nvSpPr>
        <p:spPr/>
        <p:txBody>
          <a:bodyPr/>
          <a:lstStyle>
            <a:lvl1pPr>
              <a:defRPr/>
            </a:lvl1pPr>
          </a:lstStyle>
          <a:p>
            <a:fld id="{4B53365D-25B2-4B44-B5BD-2B905924AB71}"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 name="object 3"/>
          <p:cNvSpPr/>
          <p:nvPr userDrawn="1"/>
        </p:nvSpPr>
        <p:spPr>
          <a:xfrm>
            <a:off x="-10657" y="0"/>
            <a:ext cx="9144000" cy="104634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12" name="Title 11"/>
          <p:cNvSpPr>
            <a:spLocks noGrp="1"/>
          </p:cNvSpPr>
          <p:nvPr>
            <p:ph type="title" hasCustomPrompt="1"/>
          </p:nvPr>
        </p:nvSpPr>
        <p:spPr>
          <a:xfrm>
            <a:off x="544413" y="403412"/>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544413" y="905576"/>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5" name="Text Placeholder 4"/>
          <p:cNvSpPr>
            <a:spLocks noGrp="1"/>
          </p:cNvSpPr>
          <p:nvPr>
            <p:ph type="body" sz="quarter" idx="12" hasCustomPrompt="1"/>
          </p:nvPr>
        </p:nvSpPr>
        <p:spPr>
          <a:xfrm>
            <a:off x="544413" y="2487706"/>
            <a:ext cx="6165273" cy="2521324"/>
          </a:xfrm>
          <a:prstGeom prst="rect">
            <a:avLst/>
          </a:prstGeom>
        </p:spPr>
        <p:txBody>
          <a:bodyPr/>
          <a:lstStyle>
            <a:lvl1pPr>
              <a:defRPr sz="2471">
                <a:solidFill>
                  <a:schemeClr val="tx1"/>
                </a:solidFill>
                <a:latin typeface="Futura LT Pro Book" panose="020B0502020204020303" pitchFamily="34" charset="0"/>
              </a:defRPr>
            </a:lvl1pPr>
            <a:lvl2pPr marL="706008" indent="-302575">
              <a:buFont typeface="Arial" panose="020B0604020202020204" pitchFamily="34" charset="0"/>
              <a:buChar char="•"/>
              <a:defRPr sz="2118" baseline="0">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stStyle>
          <a:p>
            <a:pPr lvl="0"/>
            <a:r>
              <a:rPr lang="en-US" dirty="0" smtClean="0"/>
              <a:t>Point number 1</a:t>
            </a:r>
          </a:p>
          <a:p>
            <a:pPr lvl="1"/>
            <a:r>
              <a:rPr lang="en-US" dirty="0" smtClean="0"/>
              <a:t>Information about point number 1</a:t>
            </a:r>
          </a:p>
          <a:p>
            <a:pPr lvl="2"/>
            <a:r>
              <a:rPr lang="en-US" dirty="0" smtClean="0"/>
              <a:t>Information about point number 1</a:t>
            </a:r>
            <a:br>
              <a:rPr lang="en-US" dirty="0" smtClean="0"/>
            </a:br>
            <a:endParaRPr lang="en-US" dirty="0" smtClean="0"/>
          </a:p>
          <a:p>
            <a:pPr lvl="0"/>
            <a:r>
              <a:rPr lang="en-US" dirty="0" smtClean="0"/>
              <a:t>Point number 2</a:t>
            </a:r>
          </a:p>
          <a:p>
            <a:pPr lvl="1"/>
            <a:r>
              <a:rPr lang="en-US" dirty="0" smtClean="0"/>
              <a:t>Information about point number 2</a:t>
            </a:r>
          </a:p>
          <a:p>
            <a:pPr lvl="2"/>
            <a:r>
              <a:rPr lang="en-US" dirty="0" smtClean="0"/>
              <a:t>Information about point number 2</a:t>
            </a:r>
          </a:p>
          <a:p>
            <a:pPr lvl="2"/>
            <a:endParaRPr lang="en-US" dirty="0" smtClean="0"/>
          </a:p>
        </p:txBody>
      </p:sp>
    </p:spTree>
    <p:extLst>
      <p:ext uri="{BB962C8B-B14F-4D97-AF65-F5344CB8AC3E}">
        <p14:creationId xmlns:p14="http://schemas.microsoft.com/office/powerpoint/2010/main" val="34368402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828800"/>
            <a:ext cx="8229600" cy="4302125"/>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A329CFEC-4304-4779-856F-09AA7514A7FF}" type="slidenum">
              <a:rPr lang="es-ES"/>
              <a:pPr>
                <a:defRPr/>
              </a:pPr>
              <a:t>‹#›</a:t>
            </a:fld>
            <a:endParaRPr lang="es-E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1045096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12" name="Title 11"/>
          <p:cNvSpPr>
            <a:spLocks noGrp="1"/>
          </p:cNvSpPr>
          <p:nvPr>
            <p:ph type="title" hasCustomPrompt="1"/>
          </p:nvPr>
        </p:nvSpPr>
        <p:spPr>
          <a:xfrm>
            <a:off x="618570" y="302559"/>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618570" y="937092"/>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4" name="Picture Placeholder 3"/>
          <p:cNvSpPr>
            <a:spLocks noGrp="1"/>
          </p:cNvSpPr>
          <p:nvPr>
            <p:ph type="pic" sz="quarter" idx="12"/>
          </p:nvPr>
        </p:nvSpPr>
        <p:spPr>
          <a:xfrm>
            <a:off x="623454" y="2891118"/>
            <a:ext cx="3671455" cy="3496235"/>
          </a:xfrm>
          <a:prstGeom prst="rect">
            <a:avLst/>
          </a:prstGeom>
        </p:spPr>
        <p:txBody>
          <a:bodyPr/>
          <a:lstStyle/>
          <a:p>
            <a:r>
              <a:rPr lang="en-US" smtClean="0"/>
              <a:t>Click icon to add picture</a:t>
            </a:r>
            <a:endParaRPr lang="en-US"/>
          </a:p>
        </p:txBody>
      </p:sp>
      <p:sp>
        <p:nvSpPr>
          <p:cNvPr id="7" name="Picture Placeholder 6"/>
          <p:cNvSpPr>
            <a:spLocks noGrp="1"/>
          </p:cNvSpPr>
          <p:nvPr>
            <p:ph type="pic" sz="quarter" idx="13"/>
          </p:nvPr>
        </p:nvSpPr>
        <p:spPr>
          <a:xfrm>
            <a:off x="4561343" y="2891118"/>
            <a:ext cx="3810000" cy="3496235"/>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284207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 name="object 3"/>
          <p:cNvSpPr/>
          <p:nvPr userDrawn="1"/>
        </p:nvSpPr>
        <p:spPr>
          <a:xfrm>
            <a:off x="-10657" y="0"/>
            <a:ext cx="9144000" cy="107576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3" name="Text Placeholder 2"/>
          <p:cNvSpPr>
            <a:spLocks noGrp="1"/>
          </p:cNvSpPr>
          <p:nvPr>
            <p:ph type="body" sz="quarter" idx="11" hasCustomPrompt="1"/>
          </p:nvPr>
        </p:nvSpPr>
        <p:spPr>
          <a:xfrm>
            <a:off x="452531" y="1073664"/>
            <a:ext cx="6026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art goes here</a:t>
            </a:r>
            <a:endParaRPr lang="en-US" dirty="0"/>
          </a:p>
        </p:txBody>
      </p:sp>
      <p:sp>
        <p:nvSpPr>
          <p:cNvPr id="7" name="Picture Placeholder 6"/>
          <p:cNvSpPr>
            <a:spLocks noGrp="1"/>
          </p:cNvSpPr>
          <p:nvPr>
            <p:ph type="pic" sz="quarter" idx="13"/>
          </p:nvPr>
        </p:nvSpPr>
        <p:spPr>
          <a:xfrm>
            <a:off x="4561343" y="2084294"/>
            <a:ext cx="3810000" cy="3496235"/>
          </a:xfrm>
          <a:prstGeom prst="rect">
            <a:avLst/>
          </a:prstGeom>
        </p:spPr>
        <p:txBody>
          <a:bodyPr/>
          <a:lstStyle/>
          <a:p>
            <a:r>
              <a:rPr lang="en-US" smtClean="0"/>
              <a:t>Click icon to add picture</a:t>
            </a:r>
            <a:endParaRPr lang="en-US"/>
          </a:p>
        </p:txBody>
      </p:sp>
      <p:sp>
        <p:nvSpPr>
          <p:cNvPr id="5" name="Text Placeholder 4"/>
          <p:cNvSpPr>
            <a:spLocks noGrp="1"/>
          </p:cNvSpPr>
          <p:nvPr>
            <p:ph type="body" sz="quarter" idx="14" hasCustomPrompt="1"/>
          </p:nvPr>
        </p:nvSpPr>
        <p:spPr>
          <a:xfrm>
            <a:off x="484909" y="2084294"/>
            <a:ext cx="3879273" cy="4101353"/>
          </a:xfrm>
          <a:prstGeom prst="rect">
            <a:avLst/>
          </a:prstGeom>
        </p:spPr>
        <p:txBody>
          <a:bodyPr/>
          <a:lstStyle>
            <a:lvl1pPr>
              <a:defRPr sz="2471">
                <a:latin typeface="Futura LT Pro Book" panose="020B0502020204020303" pitchFamily="34" charset="0"/>
              </a:defRPr>
            </a:lvl1pPr>
            <a:lvl2pPr marL="706008" indent="-302575">
              <a:buFont typeface="Arial" panose="020B0604020202020204" pitchFamily="34" charset="0"/>
              <a:buChar char="•"/>
              <a:defRPr sz="1765">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vl4pPr marL="1462446" indent="-252146">
              <a:buFont typeface="Arial" panose="020B0604020202020204" pitchFamily="34" charset="0"/>
              <a:buChar char="•"/>
              <a:defRPr>
                <a:latin typeface="Futura LT Pro Book" panose="020B0502020204020303" pitchFamily="34" charset="0"/>
              </a:defRPr>
            </a:lvl4pPr>
            <a:lvl5pPr marL="1865879" indent="-252146">
              <a:buFont typeface="Arial" panose="020B0604020202020204" pitchFamily="34" charset="0"/>
              <a:buChar char="•"/>
              <a:defRPr>
                <a:latin typeface="Futura LT Pro Book" panose="020B0502020204020303" pitchFamily="34" charset="0"/>
              </a:defRPr>
            </a:lvl5pPr>
          </a:lstStyle>
          <a:p>
            <a:pPr lvl="0"/>
            <a:r>
              <a:rPr lang="en-US" dirty="0" smtClean="0"/>
              <a:t>Type text here</a:t>
            </a:r>
          </a:p>
          <a:p>
            <a:pPr lvl="1"/>
            <a:r>
              <a:rPr lang="en-US" dirty="0" smtClean="0"/>
              <a:t>Type text here</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67090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3" name="Text Placeholder 2"/>
          <p:cNvSpPr>
            <a:spLocks noGrp="1"/>
          </p:cNvSpPr>
          <p:nvPr>
            <p:ph type="body" sz="quarter" idx="11" hasCustomPrompt="1"/>
          </p:nvPr>
        </p:nvSpPr>
        <p:spPr>
          <a:xfrm>
            <a:off x="484909" y="1008530"/>
            <a:ext cx="6788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t>
            </a:r>
            <a:r>
              <a:rPr lang="en-US" dirty="0" err="1" smtClean="0"/>
              <a:t>ch</a:t>
            </a:r>
            <a:r>
              <a:rPr lang="en-US" dirty="0" smtClean="0"/>
              <a:t>)art goes here</a:t>
            </a:r>
            <a:endParaRPr lang="en-US" dirty="0"/>
          </a:p>
        </p:txBody>
      </p:sp>
      <p:sp>
        <p:nvSpPr>
          <p:cNvPr id="5" name="Picture Placeholder 4"/>
          <p:cNvSpPr>
            <a:spLocks noGrp="1"/>
          </p:cNvSpPr>
          <p:nvPr>
            <p:ph type="pic" sz="quarter" idx="12"/>
          </p:nvPr>
        </p:nvSpPr>
        <p:spPr>
          <a:xfrm>
            <a:off x="494302" y="1815353"/>
            <a:ext cx="8174182" cy="4840941"/>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366326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414640" marR="0" lvl="1" indent="0" algn="l" defTabSz="914400" rtl="0" eaLnBrk="0" fontAlgn="base" latinLnBrk="0" hangingPunct="0">
              <a:lnSpc>
                <a:spcPts val="3000"/>
              </a:lnSpc>
              <a:spcBef>
                <a:spcPct val="0"/>
              </a:spcBef>
              <a:spcAft>
                <a:spcPct val="0"/>
              </a:spcAft>
              <a:buClrTx/>
              <a:buSzTx/>
              <a:buFontTx/>
              <a:buNone/>
              <a:tabLst/>
              <a:defRPr/>
            </a:pPr>
            <a:endParaRPr kumimoji="0" lang="en-US" sz="1588" b="0" i="0" u="none" strike="noStrike" kern="1200" cap="none" spc="0" normalizeH="0" baseline="0" noProof="0" dirty="0">
              <a:ln>
                <a:noFill/>
              </a:ln>
              <a:solidFill>
                <a:prstClr val="white"/>
              </a:solidFill>
              <a:effectLst/>
              <a:uLnTx/>
              <a:uFillTx/>
              <a:latin typeface="Futura LT Pro Book"/>
              <a:ea typeface="+mn-ea"/>
              <a:cs typeface="Futura LT Pro Book"/>
            </a:endParaRPr>
          </a:p>
        </p:txBody>
      </p:sp>
      <p:sp>
        <p:nvSpPr>
          <p:cNvPr id="17" name="bk object 17"/>
          <p:cNvSpPr/>
          <p:nvPr/>
        </p:nvSpPr>
        <p:spPr>
          <a:xfrm>
            <a:off x="1385" y="0"/>
            <a:ext cx="0" cy="1223682"/>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 name="object 5"/>
          <p:cNvSpPr/>
          <p:nvPr userDrawn="1"/>
        </p:nvSpPr>
        <p:spPr>
          <a:xfrm>
            <a:off x="0" y="1075765"/>
            <a:ext cx="9144000" cy="470389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A7BF39"/>
              </a:solidFill>
              <a:effectLst/>
              <a:uLnTx/>
              <a:uFillTx/>
              <a:latin typeface="Arial" panose="020B0604020202020204" pitchFamily="34" charset="0"/>
              <a:ea typeface="+mn-ea"/>
              <a:cs typeface="Arial" panose="020B0604020202020204" pitchFamily="34" charset="0"/>
            </a:endParaRPr>
          </a:p>
        </p:txBody>
      </p:sp>
      <p:sp>
        <p:nvSpPr>
          <p:cNvPr id="5" name="Rectangle 4"/>
          <p:cNvSpPr/>
          <p:nvPr userDrawn="1"/>
        </p:nvSpPr>
        <p:spPr>
          <a:xfrm>
            <a:off x="969818" y="2622176"/>
            <a:ext cx="7342909" cy="2583528"/>
          </a:xfrm>
          <a:prstGeom prst="rect">
            <a:avLst/>
          </a:prstGeom>
        </p:spPr>
        <p:txBody>
          <a:bodyPr wrap="square">
            <a:spAutoFit/>
          </a:bodyPr>
          <a:lstStyle/>
          <a:p>
            <a:pPr marL="0" marR="0" lvl="0" indent="0" algn="l" defTabSz="806867" rtl="0" eaLnBrk="1" fontAlgn="auto" latinLnBrk="0" hangingPunct="1">
              <a:lnSpc>
                <a:spcPct val="100000"/>
              </a:lnSpc>
              <a:spcBef>
                <a:spcPts val="0"/>
              </a:spcBef>
              <a:spcAft>
                <a:spcPts val="0"/>
              </a:spcAft>
              <a:buClrTx/>
              <a:buSzTx/>
              <a:buFontTx/>
              <a:buNone/>
              <a:tabLst/>
              <a:defRPr/>
            </a:pPr>
            <a:r>
              <a:rPr kumimoji="0" lang="en-US" sz="1765" b="0" i="0" u="none" strike="noStrike" kern="1200" cap="none" spc="-88" normalizeH="0" baseline="0" noProof="0" dirty="0" smtClean="0">
                <a:ln>
                  <a:noFill/>
                </a:ln>
                <a:solidFill>
                  <a:prstClr val="white"/>
                </a:solidFill>
                <a:effectLst/>
                <a:uLnTx/>
                <a:uFillTx/>
                <a:latin typeface="Futura LT Pro Book" panose="020B0502020204020303" pitchFamily="34" charset="0"/>
                <a:ea typeface="+mn-ea"/>
                <a:cs typeface="Arial" panose="020B0604020202020204"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1206" marR="722818" lvl="0" indent="0" algn="l" defTabSz="806867" rtl="0" eaLnBrk="1" fontAlgn="auto" latinLnBrk="0" hangingPunct="1">
              <a:lnSpc>
                <a:spcPts val="4588"/>
              </a:lnSpc>
              <a:spcBef>
                <a:spcPts val="0"/>
              </a:spcBef>
              <a:spcAft>
                <a:spcPts val="0"/>
              </a:spcAft>
              <a:buClrTx/>
              <a:buSzTx/>
              <a:buFontTx/>
              <a:buNone/>
              <a:tabLst/>
              <a:defRPr/>
            </a:pPr>
            <a:r>
              <a:rPr kumimoji="0" lang="en-US" sz="1765" b="1" i="0" u="none" strike="noStrike" kern="1200" cap="none" spc="-88" normalizeH="0" baseline="0" noProof="0" dirty="0" smtClean="0">
                <a:ln>
                  <a:noFill/>
                </a:ln>
                <a:solidFill>
                  <a:srgbClr val="1E1860"/>
                </a:solidFill>
                <a:effectLst/>
                <a:uLnTx/>
                <a:uFillTx/>
                <a:latin typeface="Futura LT Pro Book" panose="020B0502020204020303" pitchFamily="34" charset="0"/>
                <a:ea typeface="+mn-ea"/>
                <a:cs typeface="Futura LT Pro Book"/>
              </a:rPr>
              <a:t>www.measureevaluation.org</a:t>
            </a:r>
            <a:endParaRPr kumimoji="0" lang="en-US" sz="1765" b="1" i="0" u="none" strike="noStrike" kern="1200" cap="none" spc="-88" normalizeH="0" baseline="0" noProof="0" dirty="0">
              <a:ln>
                <a:noFill/>
              </a:ln>
              <a:solidFill>
                <a:srgbClr val="1E1860"/>
              </a:solidFill>
              <a:effectLst/>
              <a:uLnTx/>
              <a:uFillTx/>
              <a:latin typeface="Futura LT Pro Book" panose="020B0502020204020303" pitchFamily="34" charset="0"/>
              <a:ea typeface="+mn-ea"/>
              <a:cs typeface="Futura LT Pro Book"/>
            </a:endParaRPr>
          </a:p>
        </p:txBody>
      </p:sp>
      <p:sp>
        <p:nvSpPr>
          <p:cNvPr id="13" name="Rectangle 1"/>
          <p:cNvSpPr>
            <a:spLocks noChangeArrowheads="1"/>
          </p:cNvSpPr>
          <p:nvPr userDrawn="1"/>
        </p:nvSpPr>
        <p:spPr bwMode="auto">
          <a:xfrm>
            <a:off x="-1295913" y="635290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4" name="Group 13"/>
          <p:cNvGrpSpPr/>
          <p:nvPr userDrawn="1"/>
        </p:nvGrpSpPr>
        <p:grpSpPr>
          <a:xfrm>
            <a:off x="6215431" y="5991390"/>
            <a:ext cx="1809613" cy="626839"/>
            <a:chOff x="7500479" y="6873004"/>
            <a:chExt cx="1990574" cy="710418"/>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56909" y="5791256"/>
            <a:ext cx="1158522" cy="961403"/>
          </a:xfrm>
          <a:prstGeom prst="rect">
            <a:avLst/>
          </a:prstGeom>
        </p:spPr>
      </p:pic>
    </p:spTree>
    <p:extLst>
      <p:ext uri="{BB962C8B-B14F-4D97-AF65-F5344CB8AC3E}">
        <p14:creationId xmlns:p14="http://schemas.microsoft.com/office/powerpoint/2010/main" val="3045607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628650" y="6356350"/>
            <a:ext cx="2057400" cy="365125"/>
          </a:xfrm>
          <a:prstGeom prst="rect">
            <a:avLst/>
          </a:prstGeom>
        </p:spPr>
        <p:txBody>
          <a:bodyPr/>
          <a:lstStyle/>
          <a:p>
            <a:fld id="{0FA6432F-9165-46A2-9739-55AA87D8BE28}" type="datetimeFigureOut">
              <a:rPr lang="en-US" smtClean="0"/>
              <a:t>4/13/2017</a:t>
            </a:fld>
            <a:endParaRPr lang="en-US"/>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815E9A28-33BB-4300-8F8E-BC4D0A934927}" type="slidenum">
              <a:rPr lang="en-US" smtClean="0"/>
              <a:t>‹#›</a:t>
            </a:fld>
            <a:endParaRPr lang="en-US"/>
          </a:p>
        </p:txBody>
      </p:sp>
    </p:spTree>
    <p:extLst>
      <p:ext uri="{BB962C8B-B14F-4D97-AF65-F5344CB8AC3E}">
        <p14:creationId xmlns:p14="http://schemas.microsoft.com/office/powerpoint/2010/main" val="1661741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6356350"/>
            <a:ext cx="2057400" cy="365125"/>
          </a:xfrm>
          <a:prstGeom prst="rect">
            <a:avLst/>
          </a:prstGeom>
        </p:spPr>
        <p:txBody>
          <a:bodyPr/>
          <a:lstStyle/>
          <a:p>
            <a:fld id="{0FA6432F-9165-46A2-9739-55AA87D8BE28}" type="datetimeFigureOut">
              <a:rPr lang="en-US" smtClean="0"/>
              <a:t>4/13/2017</a:t>
            </a:fld>
            <a:endParaRPr lang="en-US"/>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815E9A28-33BB-4300-8F8E-BC4D0A934927}" type="slidenum">
              <a:rPr lang="en-US" smtClean="0"/>
              <a:t>‹#›</a:t>
            </a:fld>
            <a:endParaRPr lang="en-US"/>
          </a:p>
        </p:txBody>
      </p:sp>
    </p:spTree>
    <p:extLst>
      <p:ext uri="{BB962C8B-B14F-4D97-AF65-F5344CB8AC3E}">
        <p14:creationId xmlns:p14="http://schemas.microsoft.com/office/powerpoint/2010/main" val="1202368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Tree>
    <p:extLst>
      <p:ext uri="{BB962C8B-B14F-4D97-AF65-F5344CB8AC3E}">
        <p14:creationId xmlns:p14="http://schemas.microsoft.com/office/powerpoint/2010/main" val="114947401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bodyStyle>
    <p:other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035372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Haga clic para modificar el estilo de texto del patrón</a:t>
            </a:r>
          </a:p>
          <a:p>
            <a:pPr lvl="1"/>
            <a:r>
              <a:rPr lang="en-GB" smtClean="0"/>
              <a:t>Segundo nivel</a:t>
            </a:r>
          </a:p>
          <a:p>
            <a:pPr lvl="2"/>
            <a:r>
              <a:rPr lang="en-GB" smtClean="0"/>
              <a:t>Tercer nivel</a:t>
            </a:r>
          </a:p>
          <a:p>
            <a:pPr lvl="3"/>
            <a:r>
              <a:rPr lang="en-GB" smtClean="0"/>
              <a:t>Cuarto nivel</a:t>
            </a:r>
          </a:p>
          <a:p>
            <a:pPr lvl="4"/>
            <a:r>
              <a:rPr lang="en-GB"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CC0555D-C060-4A96-BF6A-5EF3938ED552}"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8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4.xml"/><Relationship Id="rId5" Type="http://schemas.openxmlformats.org/officeDocument/2006/relationships/image" Target="../media/image9.jpeg"/><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4.xml"/><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6.xml"/><Relationship Id="rId1" Type="http://schemas.openxmlformats.org/officeDocument/2006/relationships/slideLayout" Target="../slideLayouts/slideLayout3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0.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defTabSz="806867" eaLnBrk="1" fontAlgn="auto" hangingPunct="1">
              <a:spcBef>
                <a:spcPts val="0"/>
              </a:spcBef>
              <a:spcAft>
                <a:spcPts val="0"/>
              </a:spcAft>
            </a:pPr>
            <a:endParaRPr sz="1588">
              <a:solidFill>
                <a:prstClr val="black"/>
              </a:solidFill>
              <a:latin typeface="Calibri"/>
              <a:cs typeface="+mn-cs"/>
            </a:endParaRPr>
          </a:p>
        </p:txBody>
      </p:sp>
      <p:sp>
        <p:nvSpPr>
          <p:cNvPr id="3" name="object 3"/>
          <p:cNvSpPr/>
          <p:nvPr/>
        </p:nvSpPr>
        <p:spPr>
          <a:xfrm>
            <a:off x="0"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defTabSz="806867" eaLnBrk="1" fontAlgn="auto" hangingPunct="1">
              <a:spcBef>
                <a:spcPts val="0"/>
              </a:spcBef>
              <a:spcAft>
                <a:spcPts val="0"/>
              </a:spcAft>
            </a:pPr>
            <a:endParaRPr sz="1588" dirty="0">
              <a:solidFill>
                <a:prstClr val="black"/>
              </a:solidFill>
              <a:latin typeface="Futura Lt BT" panose="020B0402020204020303" pitchFamily="34" charset="0"/>
              <a:cs typeface="+mn-cs"/>
            </a:endParaRPr>
          </a:p>
        </p:txBody>
      </p:sp>
      <p:sp>
        <p:nvSpPr>
          <p:cNvPr id="5" name="object 5"/>
          <p:cNvSpPr/>
          <p:nvPr/>
        </p:nvSpPr>
        <p:spPr>
          <a:xfrm>
            <a:off x="0" y="1050727"/>
            <a:ext cx="9143999" cy="4761427"/>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defTabSz="806867" eaLnBrk="1" fontAlgn="auto" hangingPunct="1">
              <a:spcBef>
                <a:spcPts val="0"/>
              </a:spcBef>
              <a:spcAft>
                <a:spcPts val="0"/>
              </a:spcAft>
            </a:pPr>
            <a:endParaRPr sz="1588">
              <a:solidFill>
                <a:prstClr val="black"/>
              </a:solidFill>
              <a:latin typeface="Calibri"/>
              <a:cs typeface="+mn-cs"/>
            </a:endParaRPr>
          </a:p>
        </p:txBody>
      </p:sp>
      <p:sp>
        <p:nvSpPr>
          <p:cNvPr id="8" name="object 8"/>
          <p:cNvSpPr txBox="1"/>
          <p:nvPr/>
        </p:nvSpPr>
        <p:spPr>
          <a:xfrm>
            <a:off x="755576" y="332656"/>
            <a:ext cx="8013648" cy="2923877"/>
          </a:xfrm>
          <a:prstGeom prst="rect">
            <a:avLst/>
          </a:prstGeom>
        </p:spPr>
        <p:txBody>
          <a:bodyPr vert="horz" wrap="square" lIns="0" tIns="0" rIns="0" bIns="0" rtlCol="0">
            <a:spAutoFit/>
          </a:bodyPr>
          <a:lstStyle/>
          <a:p>
            <a:pPr marL="11206" defTabSz="806867" eaLnBrk="1" fontAlgn="auto" hangingPunct="1">
              <a:lnSpc>
                <a:spcPts val="5731"/>
              </a:lnSpc>
              <a:spcBef>
                <a:spcPts val="0"/>
              </a:spcBef>
              <a:spcAft>
                <a:spcPts val="0"/>
              </a:spcAft>
            </a:pPr>
            <a:r>
              <a:rPr lang="en-US" sz="4800" b="1" spc="-88" dirty="0">
                <a:solidFill>
                  <a:srgbClr val="A29CC0"/>
                </a:solidFill>
                <a:latin typeface="Century Gothic" panose="020B0502020202020204" pitchFamily="34" charset="0"/>
                <a:cs typeface="Gill Sans MT"/>
              </a:rPr>
              <a:t>Introduction to statistics </a:t>
            </a:r>
            <a:r>
              <a:rPr lang="en-US" sz="4800" b="1" spc="-88" dirty="0">
                <a:solidFill>
                  <a:srgbClr val="1E185F"/>
                </a:solidFill>
                <a:latin typeface="Century Gothic" panose="020B0502020202020204" pitchFamily="34" charset="0"/>
                <a:cs typeface="Gill Sans MT"/>
              </a:rPr>
              <a:t>in </a:t>
            </a:r>
            <a:r>
              <a:rPr lang="en-US" sz="4800" b="1" spc="-88" dirty="0" smtClean="0">
                <a:solidFill>
                  <a:srgbClr val="1E185F"/>
                </a:solidFill>
                <a:latin typeface="Century Gothic" panose="020B0502020202020204" pitchFamily="34" charset="0"/>
                <a:cs typeface="Gill Sans MT"/>
              </a:rPr>
              <a:t>in the </a:t>
            </a:r>
            <a:r>
              <a:rPr lang="en-US" sz="4800" b="1" spc="-88" dirty="0">
                <a:solidFill>
                  <a:srgbClr val="1E185F"/>
                </a:solidFill>
                <a:latin typeface="Century Gothic" panose="020B0502020202020204" pitchFamily="34" charset="0"/>
                <a:cs typeface="Gill Sans MT"/>
              </a:rPr>
              <a:t>context of </a:t>
            </a:r>
            <a:r>
              <a:rPr lang="en-US" sz="4800" b="1" spc="-88" dirty="0" err="1">
                <a:solidFill>
                  <a:srgbClr val="1E185F"/>
                </a:solidFill>
                <a:latin typeface="Century Gothic" panose="020B0502020202020204" pitchFamily="34" charset="0"/>
                <a:cs typeface="Gill Sans MT"/>
              </a:rPr>
              <a:t>programme</a:t>
            </a:r>
            <a:r>
              <a:rPr lang="en-US" sz="4800" b="1" spc="-88" dirty="0">
                <a:solidFill>
                  <a:srgbClr val="1E185F"/>
                </a:solidFill>
                <a:latin typeface="Century Gothic" panose="020B0502020202020204" pitchFamily="34" charset="0"/>
                <a:cs typeface="Gill Sans MT"/>
              </a:rPr>
              <a:t> impact evaluation: </a:t>
            </a:r>
            <a:r>
              <a:rPr lang="en-US" sz="4800" b="1" spc="-88" dirty="0" smtClean="0">
                <a:solidFill>
                  <a:srgbClr val="1E185F"/>
                </a:solidFill>
                <a:latin typeface="Century Gothic" panose="020B0502020202020204" pitchFamily="34" charset="0"/>
                <a:cs typeface="Gill Sans MT"/>
              </a:rPr>
              <a:t/>
            </a:r>
            <a:br>
              <a:rPr lang="en-US" sz="4800" b="1" spc="-88" dirty="0" smtClean="0">
                <a:solidFill>
                  <a:srgbClr val="1E185F"/>
                </a:solidFill>
                <a:latin typeface="Century Gothic" panose="020B0502020202020204" pitchFamily="34" charset="0"/>
                <a:cs typeface="Gill Sans MT"/>
              </a:rPr>
            </a:br>
            <a:r>
              <a:rPr lang="en-US" sz="4800" b="1" spc="-88" dirty="0" smtClean="0">
                <a:solidFill>
                  <a:srgbClr val="1E185F"/>
                </a:solidFill>
                <a:latin typeface="Century Gothic" panose="020B0502020202020204" pitchFamily="34" charset="0"/>
                <a:cs typeface="Gill Sans MT"/>
              </a:rPr>
              <a:t>a </a:t>
            </a:r>
            <a:r>
              <a:rPr lang="en-US" sz="4800" b="1" spc="-88" dirty="0">
                <a:solidFill>
                  <a:srgbClr val="1E185F"/>
                </a:solidFill>
                <a:latin typeface="Century Gothic" panose="020B0502020202020204" pitchFamily="34" charset="0"/>
                <a:cs typeface="Gill Sans MT"/>
              </a:rPr>
              <a:t>quick refresher</a:t>
            </a:r>
            <a:endParaRPr lang="en-US" sz="4800" b="1" spc="-88" dirty="0" smtClean="0">
              <a:solidFill>
                <a:srgbClr val="1E185F"/>
              </a:solidFill>
              <a:latin typeface="Century Gothic" panose="020B0502020202020204" pitchFamily="34" charset="0"/>
              <a:cs typeface="Gill Sans MT"/>
            </a:endParaRPr>
          </a:p>
        </p:txBody>
      </p:sp>
      <p:sp>
        <p:nvSpPr>
          <p:cNvPr id="6"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06867"/>
            <a:endParaRPr lang="fr-FR" altLang="en-US" sz="1588" dirty="0">
              <a:solidFill>
                <a:prstClr val="black"/>
              </a:solidFill>
              <a:cs typeface="+mn-cs"/>
            </a:endParaRPr>
          </a:p>
        </p:txBody>
      </p:sp>
      <p:sp>
        <p:nvSpPr>
          <p:cNvPr id="7" name="Rectangle 2"/>
          <p:cNvSpPr>
            <a:spLocks noChangeArrowheads="1"/>
          </p:cNvSpPr>
          <p:nvPr/>
        </p:nvSpPr>
        <p:spPr bwMode="auto">
          <a:xfrm>
            <a:off x="-3194431" y="616331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06867"/>
            <a:endParaRPr lang="fr-FR" altLang="en-US" sz="1588" dirty="0">
              <a:solidFill>
                <a:prstClr val="black"/>
              </a:solidFill>
              <a:cs typeface="+mn-cs"/>
            </a:endParaRPr>
          </a:p>
        </p:txBody>
      </p:sp>
      <p:sp>
        <p:nvSpPr>
          <p:cNvPr id="16" name="Rectangle 15"/>
          <p:cNvSpPr>
            <a:spLocks noChangeArrowheads="1"/>
          </p:cNvSpPr>
          <p:nvPr/>
        </p:nvSpPr>
        <p:spPr bwMode="auto">
          <a:xfrm>
            <a:off x="593648" y="3548387"/>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06867" eaLnBrk="0" hangingPunct="0"/>
            <a:endParaRPr lang="fr-FR" altLang="en-US" sz="1588" dirty="0">
              <a:solidFill>
                <a:prstClr val="black"/>
              </a:solidFill>
              <a:latin typeface="Arial" panose="020B0604020202020204" pitchFamily="34" charset="0"/>
            </a:endParaRPr>
          </a:p>
        </p:txBody>
      </p:sp>
      <p:grpSp>
        <p:nvGrpSpPr>
          <p:cNvPr id="27" name="Group 26"/>
          <p:cNvGrpSpPr/>
          <p:nvPr/>
        </p:nvGrpSpPr>
        <p:grpSpPr>
          <a:xfrm>
            <a:off x="4860032" y="5936696"/>
            <a:ext cx="3582897" cy="804672"/>
            <a:chOff x="4932040" y="5948560"/>
            <a:chExt cx="3582897" cy="804672"/>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4"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TextBox 14"/>
          <p:cNvSpPr txBox="1"/>
          <p:nvPr/>
        </p:nvSpPr>
        <p:spPr>
          <a:xfrm>
            <a:off x="2555776" y="3933370"/>
            <a:ext cx="6359433" cy="1277273"/>
          </a:xfrm>
          <a:prstGeom prst="rect">
            <a:avLst/>
          </a:prstGeom>
          <a:noFill/>
        </p:spPr>
        <p:txBody>
          <a:bodyPr wrap="none" rtlCol="0">
            <a:spAutoFit/>
          </a:bodyPr>
          <a:lstStyle/>
          <a:p>
            <a:pPr>
              <a:spcAft>
                <a:spcPts val="600"/>
              </a:spcAft>
            </a:pPr>
            <a:r>
              <a:rPr lang="en-US" sz="2400" dirty="0" smtClean="0">
                <a:latin typeface="Century Gothic" panose="020B0502020202020204" pitchFamily="34" charset="0"/>
              </a:rPr>
              <a:t>Hector </a:t>
            </a:r>
            <a:r>
              <a:rPr lang="en-US" sz="2400" dirty="0" err="1" smtClean="0">
                <a:latin typeface="Century Gothic" panose="020B0502020202020204" pitchFamily="34" charset="0"/>
              </a:rPr>
              <a:t>Lamadrid</a:t>
            </a:r>
            <a:endParaRPr lang="en-US" sz="2400" dirty="0" smtClean="0">
              <a:latin typeface="Century Gothic" panose="020B0502020202020204" pitchFamily="34" charset="0"/>
            </a:endParaRPr>
          </a:p>
          <a:p>
            <a:r>
              <a:rPr lang="en-US" sz="2400" dirty="0" smtClean="0">
                <a:latin typeface="Century Gothic" panose="020B0502020202020204" pitchFamily="34" charset="0"/>
              </a:rPr>
              <a:t>Center for Population Health Research</a:t>
            </a:r>
          </a:p>
          <a:p>
            <a:r>
              <a:rPr lang="en-US" sz="2400" dirty="0" smtClean="0">
                <a:latin typeface="Century Gothic" panose="020B0502020202020204" pitchFamily="34" charset="0"/>
              </a:rPr>
              <a:t>National Institute of Public Health, Mexico</a:t>
            </a:r>
            <a:endParaRPr lang="en-US" sz="2400" dirty="0">
              <a:latin typeface="Century Gothic" panose="020B0502020202020204" pitchFamily="34" charset="0"/>
            </a:endParaRPr>
          </a:p>
        </p:txBody>
      </p:sp>
    </p:spTree>
    <p:extLst>
      <p:ext uri="{BB962C8B-B14F-4D97-AF65-F5344CB8AC3E}">
        <p14:creationId xmlns:p14="http://schemas.microsoft.com/office/powerpoint/2010/main" val="14628457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67544" y="0"/>
            <a:ext cx="8229600" cy="1143000"/>
          </a:xfrm>
        </p:spPr>
        <p:txBody>
          <a:bodyPr/>
          <a:lstStyle/>
          <a:p>
            <a:r>
              <a:rPr lang="en-GB" dirty="0" smtClean="0"/>
              <a:t>The unit of analysis</a:t>
            </a:r>
            <a:endParaRPr lang="en-GB" dirty="0"/>
          </a:p>
        </p:txBody>
      </p:sp>
      <p:sp>
        <p:nvSpPr>
          <p:cNvPr id="17411" name="Rectangle 3"/>
          <p:cNvSpPr>
            <a:spLocks noGrp="1" noChangeArrowheads="1"/>
          </p:cNvSpPr>
          <p:nvPr>
            <p:ph type="body" idx="1"/>
          </p:nvPr>
        </p:nvSpPr>
        <p:spPr>
          <a:xfrm>
            <a:off x="395536" y="1412776"/>
            <a:ext cx="8229600" cy="4525963"/>
          </a:xfrm>
        </p:spPr>
        <p:txBody>
          <a:bodyPr/>
          <a:lstStyle/>
          <a:p>
            <a:pPr>
              <a:lnSpc>
                <a:spcPct val="90000"/>
              </a:lnSpc>
              <a:buFontTx/>
              <a:buNone/>
            </a:pPr>
            <a:r>
              <a:rPr lang="en-GB" sz="2400" b="1" dirty="0" smtClean="0"/>
              <a:t>Units of analysis </a:t>
            </a:r>
            <a:r>
              <a:rPr lang="en-GB" sz="2400" dirty="0" smtClean="0"/>
              <a:t>are the </a:t>
            </a:r>
            <a:r>
              <a:rPr lang="en-GB" sz="2400" b="1" dirty="0" smtClean="0"/>
              <a:t>basic</a:t>
            </a:r>
            <a:r>
              <a:rPr lang="en-GB" sz="2400" dirty="0" smtClean="0"/>
              <a:t> </a:t>
            </a:r>
            <a:r>
              <a:rPr lang="en-GB" sz="2400" b="1" dirty="0" smtClean="0"/>
              <a:t>elements of the study population</a:t>
            </a:r>
            <a:r>
              <a:rPr lang="en-GB" sz="2400" dirty="0" smtClean="0"/>
              <a:t>. Their definition varies according to the context of the study, for example: </a:t>
            </a:r>
          </a:p>
          <a:p>
            <a:pPr>
              <a:lnSpc>
                <a:spcPct val="90000"/>
              </a:lnSpc>
              <a:buFontTx/>
              <a:buNone/>
            </a:pPr>
            <a:endParaRPr lang="en-GB" sz="2400" dirty="0" smtClean="0"/>
          </a:p>
          <a:p>
            <a:pPr>
              <a:lnSpc>
                <a:spcPct val="90000"/>
              </a:lnSpc>
            </a:pPr>
            <a:r>
              <a:rPr lang="en-GB" sz="2400" dirty="0" smtClean="0"/>
              <a:t>Impact evaluation of a programme on medication expenditure. Unit of analysis : </a:t>
            </a:r>
            <a:r>
              <a:rPr lang="en-GB" sz="2400" b="1" dirty="0" smtClean="0"/>
              <a:t>Households</a:t>
            </a:r>
            <a:endParaRPr lang="en-GB" sz="2400" b="1" dirty="0"/>
          </a:p>
          <a:p>
            <a:pPr>
              <a:lnSpc>
                <a:spcPct val="90000"/>
              </a:lnSpc>
            </a:pPr>
            <a:endParaRPr lang="en-GB" sz="2400" dirty="0"/>
          </a:p>
          <a:p>
            <a:pPr>
              <a:lnSpc>
                <a:spcPct val="90000"/>
              </a:lnSpc>
            </a:pPr>
            <a:r>
              <a:rPr lang="en-GB" sz="2400" dirty="0" smtClean="0"/>
              <a:t>Evaluation of a programme to reduce the prevalence of HIV infection. Unit of analysis : </a:t>
            </a:r>
            <a:r>
              <a:rPr lang="en-GB" sz="2400" b="1" dirty="0" smtClean="0"/>
              <a:t>Individuals</a:t>
            </a:r>
            <a:endParaRPr lang="en-GB" sz="2400" b="1" dirty="0"/>
          </a:p>
          <a:p>
            <a:pPr>
              <a:lnSpc>
                <a:spcPct val="90000"/>
              </a:lnSpc>
              <a:buFontTx/>
              <a:buNone/>
            </a:pPr>
            <a:endParaRPr lang="en-GB" sz="2400" dirty="0"/>
          </a:p>
          <a:p>
            <a:pPr>
              <a:lnSpc>
                <a:spcPct val="90000"/>
              </a:lnSpc>
            </a:pPr>
            <a:r>
              <a:rPr lang="en-GB" sz="2400" dirty="0" smtClean="0"/>
              <a:t>Evaluation of the impact of a programme to reduce air pollution. Unit of analysis : </a:t>
            </a:r>
            <a:r>
              <a:rPr lang="en-GB" sz="2400" b="1" dirty="0" smtClean="0"/>
              <a:t>Areas of a city (where monitors are located). </a:t>
            </a:r>
            <a:endParaRPr lang="en-GB" sz="2400" b="1" dirty="0"/>
          </a:p>
          <a:p>
            <a:pPr>
              <a:lnSpc>
                <a:spcPct val="90000"/>
              </a:lnSpc>
            </a:pPr>
            <a:endParaRPr lang="en-GB" sz="2400" dirty="0"/>
          </a:p>
          <a:p>
            <a:pPr>
              <a:lnSpc>
                <a:spcPct val="90000"/>
              </a:lnSpc>
            </a:pPr>
            <a:endParaRPr lang="en-GB"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xEl>
                                              <p:pRg st="4" end="4"/>
                                            </p:txEl>
                                          </p:spTgt>
                                        </p:tgtEl>
                                        <p:attrNameLst>
                                          <p:attrName>style.visibility</p:attrName>
                                        </p:attrNameLst>
                                      </p:cBhvr>
                                      <p:to>
                                        <p:strVal val="visible"/>
                                      </p:to>
                                    </p:set>
                                    <p:animEffect transition="in" filter="fade">
                                      <p:cBhvr>
                                        <p:cTn id="7" dur="2000"/>
                                        <p:tgtEl>
                                          <p:spTgt spid="17411">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411">
                                            <p:txEl>
                                              <p:pRg st="6" end="6"/>
                                            </p:txEl>
                                          </p:spTgt>
                                        </p:tgtEl>
                                        <p:attrNameLst>
                                          <p:attrName>style.visibility</p:attrName>
                                        </p:attrNameLst>
                                      </p:cBhvr>
                                      <p:to>
                                        <p:strVal val="visible"/>
                                      </p:to>
                                    </p:set>
                                    <p:animEffect transition="in" filter="fade">
                                      <p:cBhvr>
                                        <p:cTn id="12" dur="2000"/>
                                        <p:tgtEl>
                                          <p:spTgt spid="174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798604" y="1700808"/>
            <a:ext cx="7632700" cy="3600986"/>
          </a:xfrm>
          <a:prstGeom prst="rect">
            <a:avLst/>
          </a:prstGeom>
          <a:noFill/>
          <a:ln w="9525">
            <a:noFill/>
            <a:miter lim="800000"/>
            <a:headEnd/>
            <a:tailEnd/>
          </a:ln>
          <a:effectLst/>
        </p:spPr>
        <p:txBody>
          <a:bodyPr>
            <a:spAutoFit/>
          </a:bodyPr>
          <a:lstStyle/>
          <a:p>
            <a:pPr>
              <a:spcBef>
                <a:spcPct val="50000"/>
              </a:spcBef>
            </a:pPr>
            <a:r>
              <a:rPr lang="en-US" sz="2400" dirty="0" smtClean="0"/>
              <a:t>Characteristics</a:t>
            </a:r>
            <a:r>
              <a:rPr lang="es-MX" sz="2400" dirty="0" smtClean="0"/>
              <a:t> of </a:t>
            </a:r>
            <a:r>
              <a:rPr lang="es-MX" sz="2400" dirty="0" err="1" smtClean="0"/>
              <a:t>the</a:t>
            </a:r>
            <a:r>
              <a:rPr lang="es-MX" sz="2400" dirty="0" smtClean="0"/>
              <a:t> </a:t>
            </a:r>
            <a:r>
              <a:rPr lang="es-MX" sz="2400" dirty="0" err="1" smtClean="0"/>
              <a:t>elements</a:t>
            </a:r>
            <a:r>
              <a:rPr lang="es-MX" sz="2400" dirty="0" smtClean="0"/>
              <a:t> of </a:t>
            </a:r>
            <a:r>
              <a:rPr lang="es-MX" sz="2400" dirty="0" err="1" smtClean="0"/>
              <a:t>the</a:t>
            </a:r>
            <a:r>
              <a:rPr lang="es-MX" sz="2400" dirty="0" smtClean="0"/>
              <a:t> </a:t>
            </a:r>
            <a:r>
              <a:rPr lang="es-MX" sz="2400" dirty="0" err="1" smtClean="0"/>
              <a:t>population</a:t>
            </a:r>
            <a:r>
              <a:rPr lang="es-MX" sz="2400" dirty="0" smtClean="0"/>
              <a:t> are </a:t>
            </a:r>
            <a:r>
              <a:rPr lang="es-MX" sz="2400" dirty="0" err="1" smtClean="0"/>
              <a:t>called</a:t>
            </a:r>
            <a:r>
              <a:rPr lang="es-MX" sz="2400" dirty="0" smtClean="0"/>
              <a:t> “</a:t>
            </a:r>
            <a:r>
              <a:rPr lang="es-MX" sz="2400" dirty="0"/>
              <a:t>variables</a:t>
            </a:r>
            <a:r>
              <a:rPr lang="es-MX" sz="2400" dirty="0" smtClean="0"/>
              <a:t>”.</a:t>
            </a:r>
          </a:p>
          <a:p>
            <a:pPr>
              <a:spcBef>
                <a:spcPct val="50000"/>
              </a:spcBef>
              <a:buFont typeface="Arial" pitchFamily="34" charset="0"/>
              <a:buChar char="•"/>
            </a:pPr>
            <a:r>
              <a:rPr lang="en-US" sz="2400" dirty="0" smtClean="0"/>
              <a:t> Variables are values that may change within the scope of a given problem.</a:t>
            </a:r>
            <a:endParaRPr lang="es-MX" sz="2400" dirty="0" smtClean="0"/>
          </a:p>
          <a:p>
            <a:pPr>
              <a:spcBef>
                <a:spcPct val="50000"/>
              </a:spcBef>
              <a:buFont typeface="Arial" pitchFamily="34" charset="0"/>
              <a:buChar char="•"/>
            </a:pPr>
            <a:r>
              <a:rPr lang="es-MX" sz="2400" dirty="0" err="1" smtClean="0"/>
              <a:t>Unlike</a:t>
            </a:r>
            <a:r>
              <a:rPr lang="es-MX" sz="2400" dirty="0" smtClean="0"/>
              <a:t> </a:t>
            </a:r>
            <a:r>
              <a:rPr lang="es-MX" sz="2400" dirty="0" err="1" smtClean="0"/>
              <a:t>parameters</a:t>
            </a:r>
            <a:r>
              <a:rPr lang="es-MX" sz="2400" dirty="0" smtClean="0"/>
              <a:t>, variables can </a:t>
            </a:r>
            <a:r>
              <a:rPr lang="es-MX" sz="2400" dirty="0" err="1" smtClean="0"/>
              <a:t>be</a:t>
            </a:r>
            <a:r>
              <a:rPr lang="es-MX" sz="2400" dirty="0" smtClean="0"/>
              <a:t> </a:t>
            </a:r>
            <a:r>
              <a:rPr lang="es-MX" sz="2400" dirty="0" err="1" smtClean="0"/>
              <a:t>either</a:t>
            </a:r>
            <a:r>
              <a:rPr lang="es-MX" sz="2400" dirty="0" smtClean="0"/>
              <a:t> </a:t>
            </a:r>
            <a:r>
              <a:rPr lang="es-MX" sz="2400" dirty="0" err="1" smtClean="0"/>
              <a:t>numeric</a:t>
            </a:r>
            <a:r>
              <a:rPr lang="es-MX" sz="2400" dirty="0" smtClean="0"/>
              <a:t> (</a:t>
            </a:r>
            <a:r>
              <a:rPr lang="es-MX" sz="2400" dirty="0" err="1" smtClean="0"/>
              <a:t>quantitative</a:t>
            </a:r>
            <a:r>
              <a:rPr lang="es-MX" sz="2400" dirty="0" smtClean="0"/>
              <a:t>) </a:t>
            </a:r>
            <a:r>
              <a:rPr lang="es-MX" sz="2400" dirty="0" err="1" smtClean="0"/>
              <a:t>or</a:t>
            </a:r>
            <a:r>
              <a:rPr lang="es-MX" sz="2400" dirty="0" smtClean="0"/>
              <a:t> non-</a:t>
            </a:r>
            <a:r>
              <a:rPr lang="es-MX" sz="2400" dirty="0" err="1" smtClean="0"/>
              <a:t>numeric</a:t>
            </a:r>
            <a:r>
              <a:rPr lang="es-MX" sz="2400" dirty="0" smtClean="0"/>
              <a:t> (</a:t>
            </a:r>
            <a:r>
              <a:rPr lang="es-MX" sz="2400" dirty="0" err="1" smtClean="0"/>
              <a:t>qualitative</a:t>
            </a:r>
            <a:r>
              <a:rPr lang="es-MX" sz="2400" dirty="0" smtClean="0"/>
              <a:t>). </a:t>
            </a:r>
          </a:p>
          <a:p>
            <a:pPr>
              <a:spcBef>
                <a:spcPct val="50000"/>
              </a:spcBef>
              <a:buFont typeface="Arial" pitchFamily="34" charset="0"/>
              <a:buChar char="•"/>
            </a:pPr>
            <a:r>
              <a:rPr lang="es-MX" sz="2400" dirty="0" err="1" smtClean="0"/>
              <a:t>The</a:t>
            </a:r>
            <a:r>
              <a:rPr lang="es-MX" sz="2400" dirty="0" smtClean="0"/>
              <a:t> </a:t>
            </a:r>
            <a:r>
              <a:rPr lang="es-MX" sz="2400" dirty="0" err="1" smtClean="0"/>
              <a:t>nature</a:t>
            </a:r>
            <a:r>
              <a:rPr lang="es-MX" sz="2400" dirty="0" smtClean="0"/>
              <a:t> of </a:t>
            </a:r>
            <a:r>
              <a:rPr lang="es-MX" sz="2400" dirty="0" err="1" smtClean="0"/>
              <a:t>the</a:t>
            </a:r>
            <a:r>
              <a:rPr lang="es-MX" sz="2400" dirty="0" smtClean="0"/>
              <a:t> </a:t>
            </a:r>
            <a:r>
              <a:rPr lang="es-MX" sz="2400" dirty="0" err="1" smtClean="0"/>
              <a:t>outcome</a:t>
            </a:r>
            <a:r>
              <a:rPr lang="es-MX" sz="2400" dirty="0" smtClean="0"/>
              <a:t> variable </a:t>
            </a:r>
            <a:r>
              <a:rPr lang="es-MX" sz="2400" dirty="0" err="1" smtClean="0"/>
              <a:t>will</a:t>
            </a:r>
            <a:r>
              <a:rPr lang="es-MX" sz="2400" dirty="0" smtClean="0"/>
              <a:t> define </a:t>
            </a:r>
            <a:r>
              <a:rPr lang="es-MX" sz="2400" dirty="0" err="1" smtClean="0"/>
              <a:t>the</a:t>
            </a:r>
            <a:r>
              <a:rPr lang="es-MX" sz="2400" dirty="0" smtClean="0"/>
              <a:t> </a:t>
            </a:r>
            <a:r>
              <a:rPr lang="es-MX" sz="2400" dirty="0" err="1" smtClean="0"/>
              <a:t>best</a:t>
            </a:r>
            <a:r>
              <a:rPr lang="es-MX" sz="2400" dirty="0" smtClean="0"/>
              <a:t> </a:t>
            </a:r>
            <a:r>
              <a:rPr lang="es-MX" sz="2400" dirty="0" err="1" smtClean="0"/>
              <a:t>kind</a:t>
            </a:r>
            <a:r>
              <a:rPr lang="es-MX" sz="2400" dirty="0" smtClean="0"/>
              <a:t> of </a:t>
            </a:r>
            <a:r>
              <a:rPr lang="es-MX" sz="2400" dirty="0" err="1" smtClean="0"/>
              <a:t>statistical</a:t>
            </a:r>
            <a:r>
              <a:rPr lang="es-MX" sz="2400" dirty="0" smtClean="0"/>
              <a:t> </a:t>
            </a:r>
            <a:r>
              <a:rPr lang="es-MX" sz="2400" dirty="0" err="1" smtClean="0"/>
              <a:t>model</a:t>
            </a:r>
            <a:r>
              <a:rPr lang="es-MX" sz="2400" dirty="0" smtClean="0"/>
              <a:t> </a:t>
            </a:r>
            <a:r>
              <a:rPr lang="es-MX" sz="2400" dirty="0" err="1" smtClean="0"/>
              <a:t>used</a:t>
            </a:r>
            <a:r>
              <a:rPr lang="es-MX" sz="2400" dirty="0" smtClean="0"/>
              <a:t> to </a:t>
            </a:r>
            <a:r>
              <a:rPr lang="es-MX" sz="2400" b="1" dirty="0" err="1" smtClean="0"/>
              <a:t>estimate</a:t>
            </a:r>
            <a:r>
              <a:rPr lang="es-MX" sz="2400" b="1" dirty="0" smtClean="0"/>
              <a:t> </a:t>
            </a:r>
            <a:r>
              <a:rPr lang="es-MX" sz="2400" b="1" dirty="0" err="1" smtClean="0"/>
              <a:t>the</a:t>
            </a:r>
            <a:r>
              <a:rPr lang="es-MX" sz="2400" b="1" dirty="0" smtClean="0"/>
              <a:t> </a:t>
            </a:r>
            <a:r>
              <a:rPr lang="es-MX" sz="2400" b="1" dirty="0" err="1" smtClean="0"/>
              <a:t>Impact</a:t>
            </a:r>
            <a:r>
              <a:rPr lang="es-MX" sz="2400" b="1" dirty="0" smtClean="0"/>
              <a:t>.</a:t>
            </a:r>
          </a:p>
        </p:txBody>
      </p:sp>
      <p:sp>
        <p:nvSpPr>
          <p:cNvPr id="2" name="1 Título"/>
          <p:cNvSpPr>
            <a:spLocks noGrp="1"/>
          </p:cNvSpPr>
          <p:nvPr>
            <p:ph type="title"/>
          </p:nvPr>
        </p:nvSpPr>
        <p:spPr/>
        <p:txBody>
          <a:bodyPr/>
          <a:lstStyle/>
          <a:p>
            <a:r>
              <a:rPr lang="es-ES" sz="4800" dirty="0" smtClean="0"/>
              <a:t>Variables</a:t>
            </a:r>
            <a:endParaRPr lang="es-MX" sz="4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8313" y="260350"/>
            <a:ext cx="8229600" cy="1143000"/>
          </a:xfrm>
        </p:spPr>
        <p:txBody>
          <a:bodyPr/>
          <a:lstStyle/>
          <a:p>
            <a:r>
              <a:rPr lang="en-GB" sz="4000" dirty="0" smtClean="0"/>
              <a:t>Variables according to their scale of measurement</a:t>
            </a:r>
            <a:endParaRPr lang="en-GB" sz="4000" dirty="0"/>
          </a:p>
        </p:txBody>
      </p:sp>
      <p:sp>
        <p:nvSpPr>
          <p:cNvPr id="16387" name="Rectangle 3"/>
          <p:cNvSpPr>
            <a:spLocks noGrp="1" noChangeArrowheads="1"/>
          </p:cNvSpPr>
          <p:nvPr>
            <p:ph type="body" idx="1"/>
          </p:nvPr>
        </p:nvSpPr>
        <p:spPr/>
        <p:txBody>
          <a:bodyPr/>
          <a:lstStyle/>
          <a:p>
            <a:r>
              <a:rPr lang="en-GB" sz="2400" u="sng" dirty="0" smtClean="0"/>
              <a:t>Quantitative (numeric) variables:</a:t>
            </a:r>
            <a:r>
              <a:rPr lang="en-GB" sz="2400" dirty="0" smtClean="0"/>
              <a:t> </a:t>
            </a:r>
            <a:endParaRPr lang="en-GB" sz="2400" dirty="0"/>
          </a:p>
          <a:p>
            <a:pPr>
              <a:buFontTx/>
              <a:buNone/>
            </a:pPr>
            <a:r>
              <a:rPr lang="en-GB" sz="2400" dirty="0"/>
              <a:t>	</a:t>
            </a:r>
            <a:r>
              <a:rPr lang="en-GB" sz="2400" dirty="0" smtClean="0"/>
              <a:t>They have magnitude and are expressed as a number.</a:t>
            </a:r>
            <a:endParaRPr lang="en-GB" sz="2400" dirty="0"/>
          </a:p>
          <a:p>
            <a:pPr lvl="1"/>
            <a:r>
              <a:rPr lang="en-GB" sz="2400" dirty="0" smtClean="0"/>
              <a:t>Continuous: they can take any value (integer or non-integer) Examples:</a:t>
            </a:r>
            <a:endParaRPr lang="en-GB" sz="2400" dirty="0"/>
          </a:p>
          <a:p>
            <a:pPr lvl="2"/>
            <a:r>
              <a:rPr lang="en-GB" sz="2000" dirty="0" smtClean="0"/>
              <a:t>Body temperature </a:t>
            </a:r>
            <a:endParaRPr lang="en-GB" sz="2000" dirty="0"/>
          </a:p>
          <a:p>
            <a:pPr lvl="2"/>
            <a:r>
              <a:rPr lang="en-GB" sz="2000" dirty="0" smtClean="0"/>
              <a:t>Glucose concentration</a:t>
            </a:r>
          </a:p>
          <a:p>
            <a:pPr lvl="2"/>
            <a:r>
              <a:rPr lang="en-GB" sz="2000" dirty="0" smtClean="0"/>
              <a:t>Body mass index</a:t>
            </a:r>
            <a:endParaRPr lang="en-GB" sz="2000" dirty="0"/>
          </a:p>
          <a:p>
            <a:pPr lvl="1"/>
            <a:r>
              <a:rPr lang="en-GB" sz="2400" dirty="0" smtClean="0"/>
              <a:t>Discrete: Only can take integer values. Examples:</a:t>
            </a:r>
            <a:endParaRPr lang="en-GB" sz="2400" dirty="0"/>
          </a:p>
          <a:p>
            <a:pPr lvl="2"/>
            <a:r>
              <a:rPr lang="en-GB" sz="2000" dirty="0" smtClean="0"/>
              <a:t>Number of children</a:t>
            </a:r>
            <a:endParaRPr lang="en-GB" sz="2000" dirty="0"/>
          </a:p>
          <a:p>
            <a:pPr lvl="2"/>
            <a:r>
              <a:rPr lang="en-GB" sz="2000" dirty="0" smtClean="0"/>
              <a:t>Number of sexual partners in the last month</a:t>
            </a:r>
            <a:endParaRPr lang="en-GB" sz="2000" dirty="0"/>
          </a:p>
          <a:p>
            <a:pPr lvl="2"/>
            <a:endParaRPr lang="en-GB" sz="2000" dirty="0"/>
          </a:p>
          <a:p>
            <a:pPr lvl="3">
              <a:buFontTx/>
              <a:buNone/>
            </a:pPr>
            <a:endParaRPr lang="en-GB" sz="1800" dirty="0"/>
          </a:p>
          <a:p>
            <a:pPr lvl="4"/>
            <a:endParaRPr lang="en-GB" sz="1600" dirty="0"/>
          </a:p>
          <a:p>
            <a:pPr lvl="1">
              <a:buFontTx/>
              <a:buNone/>
            </a:pP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xEl>
                                              <p:pRg st="2" end="2"/>
                                            </p:txEl>
                                          </p:spTgt>
                                        </p:tgtEl>
                                        <p:attrNameLst>
                                          <p:attrName>style.visibility</p:attrName>
                                        </p:attrNameLst>
                                      </p:cBhvr>
                                      <p:to>
                                        <p:strVal val="visible"/>
                                      </p:to>
                                    </p:set>
                                    <p:animEffect transition="in" filter="fade">
                                      <p:cBhvr>
                                        <p:cTn id="7" dur="1000"/>
                                        <p:tgtEl>
                                          <p:spTgt spid="1638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87">
                                            <p:txEl>
                                              <p:pRg st="3" end="3"/>
                                            </p:txEl>
                                          </p:spTgt>
                                        </p:tgtEl>
                                        <p:attrNameLst>
                                          <p:attrName>style.visibility</p:attrName>
                                        </p:attrNameLst>
                                      </p:cBhvr>
                                      <p:to>
                                        <p:strVal val="visible"/>
                                      </p:to>
                                    </p:set>
                                    <p:animEffect transition="in" filter="fade">
                                      <p:cBhvr>
                                        <p:cTn id="12" dur="1000"/>
                                        <p:tgtEl>
                                          <p:spTgt spid="16387">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6387">
                                            <p:txEl>
                                              <p:pRg st="4" end="4"/>
                                            </p:txEl>
                                          </p:spTgt>
                                        </p:tgtEl>
                                        <p:attrNameLst>
                                          <p:attrName>style.visibility</p:attrName>
                                        </p:attrNameLst>
                                      </p:cBhvr>
                                      <p:to>
                                        <p:strVal val="visible"/>
                                      </p:to>
                                    </p:set>
                                    <p:animEffect transition="in" filter="fade">
                                      <p:cBhvr>
                                        <p:cTn id="15" dur="1000"/>
                                        <p:tgtEl>
                                          <p:spTgt spid="16387">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6387">
                                            <p:txEl>
                                              <p:pRg st="5" end="5"/>
                                            </p:txEl>
                                          </p:spTgt>
                                        </p:tgtEl>
                                        <p:attrNameLst>
                                          <p:attrName>style.visibility</p:attrName>
                                        </p:attrNameLst>
                                      </p:cBhvr>
                                      <p:to>
                                        <p:strVal val="visible"/>
                                      </p:to>
                                    </p:set>
                                    <p:animEffect transition="in" filter="fade">
                                      <p:cBhvr>
                                        <p:cTn id="18" dur="1000"/>
                                        <p:tgtEl>
                                          <p:spTgt spid="16387">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6387">
                                            <p:txEl>
                                              <p:pRg st="6" end="6"/>
                                            </p:txEl>
                                          </p:spTgt>
                                        </p:tgtEl>
                                        <p:attrNameLst>
                                          <p:attrName>style.visibility</p:attrName>
                                        </p:attrNameLst>
                                      </p:cBhvr>
                                      <p:to>
                                        <p:strVal val="visible"/>
                                      </p:to>
                                    </p:set>
                                    <p:animEffect transition="in" filter="fade">
                                      <p:cBhvr>
                                        <p:cTn id="23" dur="1000"/>
                                        <p:tgtEl>
                                          <p:spTgt spid="16387">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6387">
                                            <p:txEl>
                                              <p:pRg st="7" end="7"/>
                                            </p:txEl>
                                          </p:spTgt>
                                        </p:tgtEl>
                                        <p:attrNameLst>
                                          <p:attrName>style.visibility</p:attrName>
                                        </p:attrNameLst>
                                      </p:cBhvr>
                                      <p:to>
                                        <p:strVal val="visible"/>
                                      </p:to>
                                    </p:set>
                                    <p:animEffect transition="in" filter="fade">
                                      <p:cBhvr>
                                        <p:cTn id="26" dur="1000"/>
                                        <p:tgtEl>
                                          <p:spTgt spid="16387">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6387">
                                            <p:txEl>
                                              <p:pRg st="8" end="8"/>
                                            </p:txEl>
                                          </p:spTgt>
                                        </p:tgtEl>
                                        <p:attrNameLst>
                                          <p:attrName>style.visibility</p:attrName>
                                        </p:attrNameLst>
                                      </p:cBhvr>
                                      <p:to>
                                        <p:strVal val="visible"/>
                                      </p:to>
                                    </p:set>
                                    <p:animEffect transition="in" filter="fade">
                                      <p:cBhvr>
                                        <p:cTn id="29" dur="1000"/>
                                        <p:tgtEl>
                                          <p:spTgt spid="1638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68313" y="260350"/>
            <a:ext cx="8229600" cy="1143000"/>
          </a:xfrm>
        </p:spPr>
        <p:txBody>
          <a:bodyPr/>
          <a:lstStyle/>
          <a:p>
            <a:r>
              <a:rPr lang="en-GB" sz="4000" dirty="0" smtClean="0"/>
              <a:t>Variables according to their scale of measurement</a:t>
            </a:r>
            <a:endParaRPr lang="en-GB" sz="4000" dirty="0"/>
          </a:p>
        </p:txBody>
      </p:sp>
      <p:sp>
        <p:nvSpPr>
          <p:cNvPr id="35843" name="Rectangle 3"/>
          <p:cNvSpPr>
            <a:spLocks noGrp="1" noChangeArrowheads="1"/>
          </p:cNvSpPr>
          <p:nvPr>
            <p:ph type="body" idx="1"/>
          </p:nvPr>
        </p:nvSpPr>
        <p:spPr/>
        <p:txBody>
          <a:bodyPr/>
          <a:lstStyle/>
          <a:p>
            <a:r>
              <a:rPr lang="en-GB" sz="2400" u="sng" dirty="0" smtClean="0"/>
              <a:t>Qualitative (categorical) variables:</a:t>
            </a:r>
            <a:r>
              <a:rPr lang="en-GB" sz="2400" dirty="0" smtClean="0"/>
              <a:t> </a:t>
            </a:r>
          </a:p>
          <a:p>
            <a:pPr>
              <a:buFontTx/>
              <a:buNone/>
            </a:pPr>
            <a:r>
              <a:rPr lang="en-GB" sz="2400" dirty="0" smtClean="0"/>
              <a:t>	Non-numeric characteristics (qualities) of the units of analysis.</a:t>
            </a:r>
          </a:p>
          <a:p>
            <a:pPr lvl="1"/>
            <a:r>
              <a:rPr lang="en-GB" sz="2400" dirty="0" smtClean="0"/>
              <a:t>Ordinal: Have a predefined order but not an actual numeric value. Examples:</a:t>
            </a:r>
            <a:endParaRPr lang="en-GB" sz="2400" dirty="0"/>
          </a:p>
          <a:p>
            <a:pPr lvl="2"/>
            <a:r>
              <a:rPr lang="en-GB" sz="2000" dirty="0" smtClean="0"/>
              <a:t>Severity of pain (mild, moderate, severe)</a:t>
            </a:r>
            <a:endParaRPr lang="en-GB" sz="2000" dirty="0"/>
          </a:p>
          <a:p>
            <a:pPr lvl="2"/>
            <a:r>
              <a:rPr lang="en-GB" sz="2000" dirty="0" smtClean="0"/>
              <a:t>Stage of a malignant tumour.</a:t>
            </a:r>
            <a:endParaRPr lang="en-GB" sz="2000" dirty="0"/>
          </a:p>
          <a:p>
            <a:pPr lvl="1"/>
            <a:r>
              <a:rPr lang="en-GB" sz="2400" dirty="0" smtClean="0"/>
              <a:t>Nominal: do not have an order. Examples:</a:t>
            </a:r>
            <a:endParaRPr lang="en-GB" sz="2400" dirty="0"/>
          </a:p>
          <a:p>
            <a:pPr lvl="2"/>
            <a:r>
              <a:rPr lang="en-GB" sz="2000" dirty="0" smtClean="0"/>
              <a:t>Marital status</a:t>
            </a:r>
            <a:endParaRPr lang="en-GB" sz="2000" dirty="0"/>
          </a:p>
          <a:p>
            <a:pPr lvl="2"/>
            <a:r>
              <a:rPr lang="en-GB" sz="2000" dirty="0" smtClean="0"/>
              <a:t>Ethnicity</a:t>
            </a:r>
            <a:endParaRPr lang="en-GB" sz="2000" dirty="0"/>
          </a:p>
          <a:p>
            <a:pPr lvl="4"/>
            <a:endParaRPr lang="en-GB" sz="1600" dirty="0"/>
          </a:p>
          <a:p>
            <a:pPr lvl="1">
              <a:buFontTx/>
              <a:buNone/>
            </a:pPr>
            <a:endParaRPr lang="en-GB" sz="2000" dirty="0"/>
          </a:p>
        </p:txBody>
      </p:sp>
      <p:sp>
        <p:nvSpPr>
          <p:cNvPr id="35844" name="Text Box 4"/>
          <p:cNvSpPr txBox="1">
            <a:spLocks noChangeArrowheads="1"/>
          </p:cNvSpPr>
          <p:nvPr/>
        </p:nvSpPr>
        <p:spPr bwMode="auto">
          <a:xfrm>
            <a:off x="467544" y="5661248"/>
            <a:ext cx="8424862" cy="707886"/>
          </a:xfrm>
          <a:prstGeom prst="rect">
            <a:avLst/>
          </a:prstGeom>
          <a:noFill/>
          <a:ln w="9525">
            <a:noFill/>
            <a:miter lim="800000"/>
            <a:headEnd/>
            <a:tailEnd/>
          </a:ln>
          <a:effectLst/>
        </p:spPr>
        <p:txBody>
          <a:bodyPr>
            <a:spAutoFit/>
          </a:bodyPr>
          <a:lstStyle/>
          <a:p>
            <a:pPr>
              <a:spcBef>
                <a:spcPct val="50000"/>
              </a:spcBef>
            </a:pPr>
            <a:r>
              <a:rPr lang="en-GB" sz="2000" dirty="0" smtClean="0"/>
              <a:t>Qualitative variables with two categories are called </a:t>
            </a:r>
            <a:r>
              <a:rPr lang="en-GB" sz="2000" b="1" dirty="0" smtClean="0"/>
              <a:t>dichotomous. When coded as  0 or 1 they are usually called “dummy” variables.  </a:t>
            </a: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3">
                                            <p:txEl>
                                              <p:pRg st="2" end="2"/>
                                            </p:txEl>
                                          </p:spTgt>
                                        </p:tgtEl>
                                        <p:attrNameLst>
                                          <p:attrName>style.visibility</p:attrName>
                                        </p:attrNameLst>
                                      </p:cBhvr>
                                      <p:to>
                                        <p:strVal val="visible"/>
                                      </p:to>
                                    </p:set>
                                    <p:animEffect transition="in" filter="fade">
                                      <p:cBhvr>
                                        <p:cTn id="7" dur="1000"/>
                                        <p:tgtEl>
                                          <p:spTgt spid="3584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5843">
                                            <p:txEl>
                                              <p:pRg st="3" end="3"/>
                                            </p:txEl>
                                          </p:spTgt>
                                        </p:tgtEl>
                                        <p:attrNameLst>
                                          <p:attrName>style.visibility</p:attrName>
                                        </p:attrNameLst>
                                      </p:cBhvr>
                                      <p:to>
                                        <p:strVal val="visible"/>
                                      </p:to>
                                    </p:set>
                                    <p:animEffect transition="in" filter="fade">
                                      <p:cBhvr>
                                        <p:cTn id="10" dur="1000"/>
                                        <p:tgtEl>
                                          <p:spTgt spid="3584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5843">
                                            <p:txEl>
                                              <p:pRg st="4" end="4"/>
                                            </p:txEl>
                                          </p:spTgt>
                                        </p:tgtEl>
                                        <p:attrNameLst>
                                          <p:attrName>style.visibility</p:attrName>
                                        </p:attrNameLst>
                                      </p:cBhvr>
                                      <p:to>
                                        <p:strVal val="visible"/>
                                      </p:to>
                                    </p:set>
                                    <p:animEffect transition="in" filter="fade">
                                      <p:cBhvr>
                                        <p:cTn id="13" dur="1000"/>
                                        <p:tgtEl>
                                          <p:spTgt spid="3584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5843">
                                            <p:txEl>
                                              <p:pRg st="5" end="5"/>
                                            </p:txEl>
                                          </p:spTgt>
                                        </p:tgtEl>
                                        <p:attrNameLst>
                                          <p:attrName>style.visibility</p:attrName>
                                        </p:attrNameLst>
                                      </p:cBhvr>
                                      <p:to>
                                        <p:strVal val="visible"/>
                                      </p:to>
                                    </p:set>
                                    <p:animEffect transition="in" filter="fade">
                                      <p:cBhvr>
                                        <p:cTn id="18" dur="1000"/>
                                        <p:tgtEl>
                                          <p:spTgt spid="35843">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5843">
                                            <p:txEl>
                                              <p:pRg st="6" end="6"/>
                                            </p:txEl>
                                          </p:spTgt>
                                        </p:tgtEl>
                                        <p:attrNameLst>
                                          <p:attrName>style.visibility</p:attrName>
                                        </p:attrNameLst>
                                      </p:cBhvr>
                                      <p:to>
                                        <p:strVal val="visible"/>
                                      </p:to>
                                    </p:set>
                                    <p:animEffect transition="in" filter="fade">
                                      <p:cBhvr>
                                        <p:cTn id="23" dur="1000"/>
                                        <p:tgtEl>
                                          <p:spTgt spid="35843">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5843">
                                            <p:txEl>
                                              <p:pRg st="7" end="7"/>
                                            </p:txEl>
                                          </p:spTgt>
                                        </p:tgtEl>
                                        <p:attrNameLst>
                                          <p:attrName>style.visibility</p:attrName>
                                        </p:attrNameLst>
                                      </p:cBhvr>
                                      <p:to>
                                        <p:strVal val="visible"/>
                                      </p:to>
                                    </p:set>
                                    <p:animEffect transition="in" filter="fade">
                                      <p:cBhvr>
                                        <p:cTn id="28" dur="1000"/>
                                        <p:tgtEl>
                                          <p:spTgt spid="35843">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nodeType="clickEffect">
                                  <p:stCondLst>
                                    <p:cond delay="0"/>
                                  </p:stCondLst>
                                  <p:childTnLst>
                                    <p:animEffect transition="out" filter="fade">
                                      <p:cBhvr>
                                        <p:cTn id="32" dur="500"/>
                                        <p:tgtEl>
                                          <p:spTgt spid="35843">
                                            <p:txEl>
                                              <p:pRg st="2" end="2"/>
                                            </p:txEl>
                                          </p:spTgt>
                                        </p:tgtEl>
                                      </p:cBhvr>
                                    </p:animEffect>
                                    <p:set>
                                      <p:cBhvr>
                                        <p:cTn id="33" dur="1" fill="hold">
                                          <p:stCondLst>
                                            <p:cond delay="499"/>
                                          </p:stCondLst>
                                        </p:cTn>
                                        <p:tgtEl>
                                          <p:spTgt spid="35843">
                                            <p:txEl>
                                              <p:pRg st="2" end="2"/>
                                            </p:txEl>
                                          </p:spTgt>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35843">
                                            <p:txEl>
                                              <p:pRg st="3" end="3"/>
                                            </p:txEl>
                                          </p:spTgt>
                                        </p:tgtEl>
                                      </p:cBhvr>
                                    </p:animEffect>
                                    <p:set>
                                      <p:cBhvr>
                                        <p:cTn id="36" dur="1" fill="hold">
                                          <p:stCondLst>
                                            <p:cond delay="499"/>
                                          </p:stCondLst>
                                        </p:cTn>
                                        <p:tgtEl>
                                          <p:spTgt spid="35843">
                                            <p:txEl>
                                              <p:pRg st="3" end="3"/>
                                            </p:txEl>
                                          </p:spTgt>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500"/>
                                        <p:tgtEl>
                                          <p:spTgt spid="35843">
                                            <p:txEl>
                                              <p:pRg st="4" end="4"/>
                                            </p:txEl>
                                          </p:spTgt>
                                        </p:tgtEl>
                                      </p:cBhvr>
                                    </p:animEffect>
                                    <p:set>
                                      <p:cBhvr>
                                        <p:cTn id="39" dur="1" fill="hold">
                                          <p:stCondLst>
                                            <p:cond delay="499"/>
                                          </p:stCondLst>
                                        </p:cTn>
                                        <p:tgtEl>
                                          <p:spTgt spid="35843">
                                            <p:txEl>
                                              <p:pRg st="4" end="4"/>
                                            </p:txEl>
                                          </p:spTgt>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35843">
                                            <p:txEl>
                                              <p:pRg st="5" end="5"/>
                                            </p:txEl>
                                          </p:spTgt>
                                        </p:tgtEl>
                                      </p:cBhvr>
                                    </p:animEffect>
                                    <p:set>
                                      <p:cBhvr>
                                        <p:cTn id="42" dur="1" fill="hold">
                                          <p:stCondLst>
                                            <p:cond delay="499"/>
                                          </p:stCondLst>
                                        </p:cTn>
                                        <p:tgtEl>
                                          <p:spTgt spid="35843">
                                            <p:txEl>
                                              <p:pRg st="5" end="5"/>
                                            </p:txEl>
                                          </p:spTgt>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35843">
                                            <p:txEl>
                                              <p:pRg st="6" end="6"/>
                                            </p:txEl>
                                          </p:spTgt>
                                        </p:tgtEl>
                                      </p:cBhvr>
                                    </p:animEffect>
                                    <p:set>
                                      <p:cBhvr>
                                        <p:cTn id="45" dur="1" fill="hold">
                                          <p:stCondLst>
                                            <p:cond delay="499"/>
                                          </p:stCondLst>
                                        </p:cTn>
                                        <p:tgtEl>
                                          <p:spTgt spid="35843">
                                            <p:txEl>
                                              <p:pRg st="6" end="6"/>
                                            </p:txEl>
                                          </p:spTgt>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500"/>
                                        <p:tgtEl>
                                          <p:spTgt spid="35843">
                                            <p:txEl>
                                              <p:pRg st="7" end="7"/>
                                            </p:txEl>
                                          </p:spTgt>
                                        </p:tgtEl>
                                      </p:cBhvr>
                                    </p:animEffect>
                                    <p:set>
                                      <p:cBhvr>
                                        <p:cTn id="48" dur="1" fill="hold">
                                          <p:stCondLst>
                                            <p:cond delay="499"/>
                                          </p:stCondLst>
                                        </p:cTn>
                                        <p:tgtEl>
                                          <p:spTgt spid="35843">
                                            <p:txEl>
                                              <p:pRg st="7" end="7"/>
                                            </p:txEl>
                                          </p:spTgt>
                                        </p:tgtEl>
                                        <p:attrNameLst>
                                          <p:attrName>style.visibility</p:attrName>
                                        </p:attrNameLst>
                                      </p:cBhvr>
                                      <p:to>
                                        <p:strVal val="hidden"/>
                                      </p:to>
                                    </p:set>
                                  </p:childTnLst>
                                </p:cTn>
                              </p:par>
                              <p:par>
                                <p:cTn id="49" presetID="10" presetClass="entr" presetSubtype="0" fill="hold" grpId="0" nodeType="withEffect">
                                  <p:stCondLst>
                                    <p:cond delay="0"/>
                                  </p:stCondLst>
                                  <p:childTnLst>
                                    <p:set>
                                      <p:cBhvr>
                                        <p:cTn id="50" dur="1" fill="hold">
                                          <p:stCondLst>
                                            <p:cond delay="0"/>
                                          </p:stCondLst>
                                        </p:cTn>
                                        <p:tgtEl>
                                          <p:spTgt spid="35844"/>
                                        </p:tgtEl>
                                        <p:attrNameLst>
                                          <p:attrName>style.visibility</p:attrName>
                                        </p:attrNameLst>
                                      </p:cBhvr>
                                      <p:to>
                                        <p:strVal val="visible"/>
                                      </p:to>
                                    </p:set>
                                    <p:animEffect transition="in" filter="fade">
                                      <p:cBhvr>
                                        <p:cTn id="51" dur="5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68313" y="260350"/>
            <a:ext cx="8229600" cy="1143000"/>
          </a:xfrm>
        </p:spPr>
        <p:txBody>
          <a:bodyPr/>
          <a:lstStyle/>
          <a:p>
            <a:r>
              <a:rPr lang="en-GB" sz="4000" dirty="0" smtClean="0"/>
              <a:t>Dependent and independent variables</a:t>
            </a:r>
            <a:endParaRPr lang="en-GB" sz="4000" dirty="0"/>
          </a:p>
        </p:txBody>
      </p:sp>
      <p:sp>
        <p:nvSpPr>
          <p:cNvPr id="35843" name="Rectangle 3"/>
          <p:cNvSpPr>
            <a:spLocks noGrp="1" noChangeArrowheads="1"/>
          </p:cNvSpPr>
          <p:nvPr>
            <p:ph type="body" idx="1"/>
          </p:nvPr>
        </p:nvSpPr>
        <p:spPr>
          <a:xfrm>
            <a:off x="467544" y="1412776"/>
            <a:ext cx="8229600" cy="4525963"/>
          </a:xfrm>
        </p:spPr>
        <p:txBody>
          <a:bodyPr/>
          <a:lstStyle/>
          <a:p>
            <a:pPr marL="1828800" lvl="4" indent="0">
              <a:buNone/>
            </a:pPr>
            <a:endParaRPr lang="en-GB" sz="1600" dirty="0"/>
          </a:p>
          <a:p>
            <a:pPr lvl="1">
              <a:buFontTx/>
              <a:buNone/>
            </a:pPr>
            <a:endParaRPr lang="en-GB" sz="2000" dirty="0"/>
          </a:p>
        </p:txBody>
      </p:sp>
      <p:sp>
        <p:nvSpPr>
          <p:cNvPr id="5" name="4 Rectángulo"/>
          <p:cNvSpPr/>
          <p:nvPr/>
        </p:nvSpPr>
        <p:spPr>
          <a:xfrm>
            <a:off x="683568" y="1988840"/>
            <a:ext cx="7704856" cy="4401205"/>
          </a:xfrm>
          <a:prstGeom prst="rect">
            <a:avLst/>
          </a:prstGeom>
        </p:spPr>
        <p:txBody>
          <a:bodyPr wrap="square">
            <a:spAutoFit/>
          </a:bodyPr>
          <a:lstStyle/>
          <a:p>
            <a:pPr>
              <a:buFont typeface="Arial" pitchFamily="34" charset="0"/>
              <a:buChar char="•"/>
            </a:pPr>
            <a:r>
              <a:rPr lang="en-US" sz="2800" dirty="0" smtClean="0"/>
              <a:t>The </a:t>
            </a:r>
            <a:r>
              <a:rPr lang="en-US" sz="2800" b="1" dirty="0" smtClean="0"/>
              <a:t>dependent variable </a:t>
            </a:r>
            <a:r>
              <a:rPr lang="en-US" sz="2800" dirty="0" smtClean="0"/>
              <a:t>is the event studied and expected to change whenever the independent variable is altered. </a:t>
            </a:r>
          </a:p>
          <a:p>
            <a:pPr>
              <a:buFont typeface="Arial" pitchFamily="34" charset="0"/>
              <a:buChar char="•"/>
            </a:pPr>
            <a:endParaRPr lang="en-US" sz="2800" dirty="0" smtClean="0"/>
          </a:p>
          <a:p>
            <a:pPr>
              <a:buFont typeface="Arial" pitchFamily="34" charset="0"/>
              <a:buChar char="•"/>
            </a:pPr>
            <a:r>
              <a:rPr lang="en-US" sz="2800" dirty="0" smtClean="0"/>
              <a:t>Also known as </a:t>
            </a:r>
            <a:r>
              <a:rPr lang="en-US" sz="2800" b="1" dirty="0" smtClean="0"/>
              <a:t>the Outcome </a:t>
            </a:r>
            <a:r>
              <a:rPr lang="en-US" sz="2800" dirty="0" smtClean="0"/>
              <a:t>or LHS (left hand side) variable.</a:t>
            </a:r>
          </a:p>
          <a:p>
            <a:r>
              <a:rPr lang="en-US" sz="2800" dirty="0" smtClean="0"/>
              <a:t> </a:t>
            </a:r>
          </a:p>
          <a:p>
            <a:pPr>
              <a:buFont typeface="Arial" pitchFamily="34" charset="0"/>
              <a:buChar char="•"/>
            </a:pPr>
            <a:r>
              <a:rPr lang="en-US" sz="2800" dirty="0" smtClean="0"/>
              <a:t>The </a:t>
            </a:r>
            <a:r>
              <a:rPr lang="en-US" sz="2800" b="1" i="1" dirty="0" smtClean="0"/>
              <a:t>effect </a:t>
            </a:r>
            <a:r>
              <a:rPr lang="en-US" sz="2800" b="1" i="1" dirty="0"/>
              <a:t>(</a:t>
            </a:r>
            <a:r>
              <a:rPr lang="en-US" sz="2800" b="1" i="1" dirty="0" smtClean="0"/>
              <a:t>impact)</a:t>
            </a:r>
            <a:r>
              <a:rPr lang="en-US" sz="2800" dirty="0" smtClean="0"/>
              <a:t> is measured on the dependent variable.</a:t>
            </a:r>
          </a:p>
          <a:p>
            <a:r>
              <a:rPr lang="en-US" sz="2800" dirty="0" smtClean="0"/>
              <a:t>	</a:t>
            </a:r>
            <a:endParaRPr lang="es-E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68313" y="260350"/>
            <a:ext cx="8229600" cy="1143000"/>
          </a:xfrm>
        </p:spPr>
        <p:txBody>
          <a:bodyPr/>
          <a:lstStyle/>
          <a:p>
            <a:r>
              <a:rPr lang="en-GB" sz="4000" dirty="0" smtClean="0"/>
              <a:t>Dependent and independent variables</a:t>
            </a:r>
            <a:endParaRPr lang="en-GB" sz="4000" dirty="0"/>
          </a:p>
        </p:txBody>
      </p:sp>
      <p:sp>
        <p:nvSpPr>
          <p:cNvPr id="35843" name="Rectangle 3"/>
          <p:cNvSpPr>
            <a:spLocks noGrp="1" noChangeArrowheads="1"/>
          </p:cNvSpPr>
          <p:nvPr>
            <p:ph type="body" idx="1"/>
          </p:nvPr>
        </p:nvSpPr>
        <p:spPr>
          <a:xfrm>
            <a:off x="467544" y="1412776"/>
            <a:ext cx="8229600" cy="4525963"/>
          </a:xfrm>
        </p:spPr>
        <p:txBody>
          <a:bodyPr/>
          <a:lstStyle/>
          <a:p>
            <a:pPr marL="1828800" lvl="4" indent="0">
              <a:buNone/>
            </a:pPr>
            <a:endParaRPr lang="en-GB" sz="1600" dirty="0"/>
          </a:p>
          <a:p>
            <a:pPr lvl="1">
              <a:buFontTx/>
              <a:buNone/>
            </a:pPr>
            <a:endParaRPr lang="en-GB" sz="2000" dirty="0"/>
          </a:p>
        </p:txBody>
      </p:sp>
      <p:sp>
        <p:nvSpPr>
          <p:cNvPr id="5" name="4 Rectángulo"/>
          <p:cNvSpPr/>
          <p:nvPr/>
        </p:nvSpPr>
        <p:spPr>
          <a:xfrm>
            <a:off x="1043608" y="1844824"/>
            <a:ext cx="7344816" cy="3970318"/>
          </a:xfrm>
          <a:prstGeom prst="rect">
            <a:avLst/>
          </a:prstGeom>
        </p:spPr>
        <p:txBody>
          <a:bodyPr wrap="square">
            <a:spAutoFit/>
          </a:bodyPr>
          <a:lstStyle/>
          <a:p>
            <a:pPr>
              <a:buFont typeface="Arial" pitchFamily="34" charset="0"/>
              <a:buChar char="•"/>
            </a:pPr>
            <a:r>
              <a:rPr lang="en-US" sz="2800" dirty="0" smtClean="0"/>
              <a:t>The </a:t>
            </a:r>
            <a:r>
              <a:rPr lang="en-US" sz="2800" b="1" dirty="0" smtClean="0"/>
              <a:t>independent variables </a:t>
            </a:r>
            <a:r>
              <a:rPr lang="en-US" sz="2800" dirty="0" smtClean="0"/>
              <a:t>represent causes.</a:t>
            </a:r>
          </a:p>
          <a:p>
            <a:r>
              <a:rPr lang="en-US" sz="2800" dirty="0" smtClean="0"/>
              <a:t>  </a:t>
            </a:r>
          </a:p>
          <a:p>
            <a:pPr>
              <a:buFont typeface="Arial" pitchFamily="34" charset="0"/>
              <a:buChar char="•"/>
            </a:pPr>
            <a:r>
              <a:rPr lang="en-US" sz="2800" dirty="0" smtClean="0"/>
              <a:t>Also called explanatory variables, RHS variables, predictors, exposures, or simply </a:t>
            </a:r>
            <a:r>
              <a:rPr lang="en-US" sz="2800" i="1" dirty="0" smtClean="0"/>
              <a:t>covariates</a:t>
            </a:r>
            <a:r>
              <a:rPr lang="en-US" sz="2800" dirty="0" smtClean="0"/>
              <a:t>.</a:t>
            </a:r>
          </a:p>
          <a:p>
            <a:r>
              <a:rPr lang="en-US" sz="2800" dirty="0" smtClean="0"/>
              <a:t> </a:t>
            </a:r>
          </a:p>
          <a:p>
            <a:pPr>
              <a:buFont typeface="Arial" pitchFamily="34" charset="0"/>
              <a:buChar char="•"/>
            </a:pPr>
            <a:r>
              <a:rPr lang="en-US" sz="2800" dirty="0" smtClean="0"/>
              <a:t>The </a:t>
            </a:r>
            <a:r>
              <a:rPr lang="en-US" sz="2800" dirty="0" err="1" smtClean="0"/>
              <a:t>programme</a:t>
            </a:r>
            <a:r>
              <a:rPr lang="en-US" sz="2800" dirty="0" smtClean="0"/>
              <a:t> itself is an independent variable.	</a:t>
            </a:r>
            <a:endParaRPr lang="es-ES" sz="2800" dirty="0"/>
          </a:p>
        </p:txBody>
      </p:sp>
    </p:spTree>
    <p:extLst>
      <p:ext uri="{BB962C8B-B14F-4D97-AF65-F5344CB8AC3E}">
        <p14:creationId xmlns:p14="http://schemas.microsoft.com/office/powerpoint/2010/main" val="1671998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47664" y="2060848"/>
            <a:ext cx="1872208" cy="830997"/>
          </a:xfrm>
          <a:prstGeom prst="rect">
            <a:avLst/>
          </a:prstGeom>
          <a:noFill/>
          <a:ln w="22225">
            <a:solidFill>
              <a:srgbClr val="C00000"/>
            </a:solidFill>
          </a:ln>
        </p:spPr>
        <p:txBody>
          <a:bodyPr wrap="square" rtlCol="0">
            <a:spAutoFit/>
          </a:bodyPr>
          <a:lstStyle/>
          <a:p>
            <a:r>
              <a:rPr lang="es-MX" sz="2400" dirty="0" err="1" smtClean="0"/>
              <a:t>Religion</a:t>
            </a:r>
            <a:r>
              <a:rPr lang="es-MX" sz="2400" dirty="0" smtClean="0"/>
              <a:t> /</a:t>
            </a:r>
            <a:r>
              <a:rPr lang="es-MX" sz="2400" dirty="0" err="1" smtClean="0"/>
              <a:t>beliefs</a:t>
            </a:r>
            <a:endParaRPr lang="es-MX" sz="2400" dirty="0" smtClean="0"/>
          </a:p>
        </p:txBody>
      </p:sp>
      <p:sp>
        <p:nvSpPr>
          <p:cNvPr id="5" name="4 CuadroTexto"/>
          <p:cNvSpPr txBox="1"/>
          <p:nvPr/>
        </p:nvSpPr>
        <p:spPr>
          <a:xfrm>
            <a:off x="4932040" y="2999854"/>
            <a:ext cx="1728192" cy="830997"/>
          </a:xfrm>
          <a:prstGeom prst="rect">
            <a:avLst/>
          </a:prstGeom>
          <a:noFill/>
          <a:ln w="22225">
            <a:solidFill>
              <a:srgbClr val="92D050"/>
            </a:solidFill>
          </a:ln>
        </p:spPr>
        <p:txBody>
          <a:bodyPr wrap="square" rtlCol="0">
            <a:spAutoFit/>
          </a:bodyPr>
          <a:lstStyle/>
          <a:p>
            <a:pPr algn="ctr"/>
            <a:r>
              <a:rPr lang="es-MX" sz="2400" dirty="0" smtClean="0"/>
              <a:t>Use of </a:t>
            </a:r>
            <a:r>
              <a:rPr lang="es-MX" sz="2400" dirty="0" err="1" smtClean="0"/>
              <a:t>condoms</a:t>
            </a:r>
            <a:endParaRPr lang="es-MX" sz="2400" dirty="0"/>
          </a:p>
        </p:txBody>
      </p:sp>
      <p:cxnSp>
        <p:nvCxnSpPr>
          <p:cNvPr id="6" name="5 Conector recto de flecha"/>
          <p:cNvCxnSpPr/>
          <p:nvPr/>
        </p:nvCxnSpPr>
        <p:spPr>
          <a:xfrm>
            <a:off x="3563888" y="2636912"/>
            <a:ext cx="1296144" cy="648072"/>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1547664" y="4079974"/>
            <a:ext cx="1872208" cy="1077218"/>
          </a:xfrm>
          <a:prstGeom prst="rect">
            <a:avLst/>
          </a:prstGeom>
          <a:noFill/>
          <a:ln w="22225">
            <a:solidFill>
              <a:srgbClr val="C00000"/>
            </a:solidFill>
          </a:ln>
        </p:spPr>
        <p:txBody>
          <a:bodyPr wrap="square" rtlCol="0">
            <a:spAutoFit/>
          </a:bodyPr>
          <a:lstStyle/>
          <a:p>
            <a:pPr algn="ctr"/>
            <a:r>
              <a:rPr lang="es-MX" sz="2400" dirty="0" err="1" smtClean="0"/>
              <a:t>Program</a:t>
            </a:r>
            <a:r>
              <a:rPr lang="es-MX" sz="2000" dirty="0" smtClean="0"/>
              <a:t> (</a:t>
            </a:r>
            <a:r>
              <a:rPr lang="es-MX" sz="2000" dirty="0" err="1" smtClean="0"/>
              <a:t>education</a:t>
            </a:r>
            <a:r>
              <a:rPr lang="es-MX" sz="2000" dirty="0" smtClean="0"/>
              <a:t> </a:t>
            </a:r>
            <a:r>
              <a:rPr lang="es-MX" sz="2000" dirty="0" err="1" smtClean="0"/>
              <a:t>campaign</a:t>
            </a:r>
            <a:r>
              <a:rPr lang="es-MX" sz="2000" dirty="0" smtClean="0"/>
              <a:t>)</a:t>
            </a:r>
            <a:endParaRPr lang="es-MX" sz="2000" dirty="0"/>
          </a:p>
        </p:txBody>
      </p:sp>
      <p:cxnSp>
        <p:nvCxnSpPr>
          <p:cNvPr id="8" name="7 Conector recto de flecha"/>
          <p:cNvCxnSpPr/>
          <p:nvPr/>
        </p:nvCxnSpPr>
        <p:spPr>
          <a:xfrm flipV="1">
            <a:off x="3491880" y="3573016"/>
            <a:ext cx="1368152" cy="794990"/>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1" name="Rectangle 2"/>
          <p:cNvSpPr txBox="1">
            <a:spLocks noChangeArrowheads="1"/>
          </p:cNvSpPr>
          <p:nvPr/>
        </p:nvSpPr>
        <p:spPr bwMode="auto">
          <a:xfrm>
            <a:off x="468313" y="26035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4000" b="0" i="0" u="none" strike="noStrike" kern="0" cap="none" spc="0" normalizeH="0" baseline="0" noProof="0" dirty="0" smtClean="0">
                <a:ln>
                  <a:noFill/>
                </a:ln>
                <a:solidFill>
                  <a:schemeClr val="tx2"/>
                </a:solidFill>
                <a:effectLst/>
                <a:uLnTx/>
                <a:uFillTx/>
                <a:latin typeface="+mj-lt"/>
                <a:ea typeface="+mj-ea"/>
                <a:cs typeface="+mj-cs"/>
              </a:rPr>
              <a:t>Dependent and independent variables</a:t>
            </a:r>
            <a:endParaRPr kumimoji="0" lang="en-GB" sz="40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ZA" dirty="0" smtClean="0"/>
              <a:t>The objectives of statistics</a:t>
            </a:r>
            <a:endParaRPr lang="en-ZA" dirty="0"/>
          </a:p>
        </p:txBody>
      </p:sp>
      <p:sp>
        <p:nvSpPr>
          <p:cNvPr id="3" name="2 Marcador de contenido"/>
          <p:cNvSpPr>
            <a:spLocks noGrp="1"/>
          </p:cNvSpPr>
          <p:nvPr>
            <p:ph idx="1"/>
          </p:nvPr>
        </p:nvSpPr>
        <p:spPr/>
        <p:txBody>
          <a:bodyPr/>
          <a:lstStyle/>
          <a:p>
            <a:r>
              <a:rPr lang="en-ZA" dirty="0" smtClean="0"/>
              <a:t>Estimation: </a:t>
            </a:r>
          </a:p>
          <a:p>
            <a:pPr lvl="1"/>
            <a:r>
              <a:rPr lang="en-ZA" dirty="0" smtClean="0"/>
              <a:t>What is our best estimate of the impact of the program? </a:t>
            </a:r>
          </a:p>
          <a:p>
            <a:r>
              <a:rPr lang="en-ZA" dirty="0" smtClean="0"/>
              <a:t>Hypothesis testing: </a:t>
            </a:r>
          </a:p>
          <a:p>
            <a:pPr lvl="1"/>
            <a:r>
              <a:rPr lang="en-ZA" dirty="0" smtClean="0"/>
              <a:t>Do we have enough evidence to state that the programme had an impact? </a:t>
            </a:r>
          </a:p>
          <a:p>
            <a:pPr lvl="1"/>
            <a:r>
              <a:rPr lang="en-ZA" dirty="0" smtClean="0"/>
              <a:t>Is our programme impact estimate distinguishable from 0?</a:t>
            </a:r>
            <a:endParaRPr lang="en-Z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ZA" dirty="0" smtClean="0"/>
              <a:t>Parameters and estimators</a:t>
            </a:r>
            <a:endParaRPr lang="en-ZA" dirty="0"/>
          </a:p>
        </p:txBody>
      </p:sp>
      <p:sp>
        <p:nvSpPr>
          <p:cNvPr id="3" name="2 Marcador de contenido"/>
          <p:cNvSpPr>
            <a:spLocks noGrp="1"/>
          </p:cNvSpPr>
          <p:nvPr>
            <p:ph idx="1"/>
          </p:nvPr>
        </p:nvSpPr>
        <p:spPr/>
        <p:txBody>
          <a:bodyPr/>
          <a:lstStyle/>
          <a:p>
            <a:r>
              <a:rPr lang="en-ZA" dirty="0" smtClean="0"/>
              <a:t>Parameters: Numerical characteristics of a population. </a:t>
            </a:r>
          </a:p>
          <a:p>
            <a:pPr lvl="1"/>
            <a:r>
              <a:rPr lang="en-ZA" sz="2400" dirty="0" smtClean="0"/>
              <a:t>Mean of </a:t>
            </a:r>
            <a:r>
              <a:rPr lang="en-ZA" sz="2400" dirty="0" err="1" smtClean="0"/>
              <a:t>hemoglobin</a:t>
            </a:r>
            <a:r>
              <a:rPr lang="en-ZA" sz="2400" dirty="0" smtClean="0"/>
              <a:t> concentration in Uganda </a:t>
            </a:r>
          </a:p>
          <a:p>
            <a:pPr lvl="1"/>
            <a:r>
              <a:rPr lang="en-ZA" sz="2400" dirty="0" smtClean="0"/>
              <a:t>Prevalence of HIV infection in South Africa</a:t>
            </a:r>
          </a:p>
          <a:p>
            <a:pPr lvl="1"/>
            <a:r>
              <a:rPr lang="en-ZA" sz="2400" dirty="0" smtClean="0"/>
              <a:t>Impact of a Health Insurance programme on health expenditure in Mexico. </a:t>
            </a:r>
          </a:p>
          <a:p>
            <a:r>
              <a:rPr lang="en-ZA" dirty="0" smtClean="0"/>
              <a:t>Estimator: Analogous to parameters but </a:t>
            </a:r>
            <a:r>
              <a:rPr lang="en-ZA" b="1" dirty="0" smtClean="0"/>
              <a:t>in the sample</a:t>
            </a:r>
            <a:r>
              <a:rPr lang="en-ZA" dirty="0" smtClean="0"/>
              <a:t>. </a:t>
            </a:r>
            <a:endParaRPr lang="en-Z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MX" sz="4000" dirty="0" smtClean="0"/>
              <a:t>Point and </a:t>
            </a:r>
            <a:r>
              <a:rPr lang="es-MX" sz="4000" dirty="0" err="1" smtClean="0"/>
              <a:t>interval</a:t>
            </a:r>
            <a:r>
              <a:rPr lang="es-MX" sz="4000" dirty="0" smtClean="0"/>
              <a:t> </a:t>
            </a:r>
            <a:r>
              <a:rPr lang="es-MX" sz="4000" dirty="0" err="1" smtClean="0"/>
              <a:t>estimations</a:t>
            </a:r>
            <a:endParaRPr lang="es-ES" sz="4000" dirty="0"/>
          </a:p>
        </p:txBody>
      </p:sp>
      <p:sp>
        <p:nvSpPr>
          <p:cNvPr id="6147" name="Rectangle 3"/>
          <p:cNvSpPr>
            <a:spLocks noGrp="1" noChangeArrowheads="1"/>
          </p:cNvSpPr>
          <p:nvPr>
            <p:ph type="body" idx="1"/>
          </p:nvPr>
        </p:nvSpPr>
        <p:spPr>
          <a:xfrm>
            <a:off x="457200" y="1600201"/>
            <a:ext cx="8229600" cy="4277072"/>
          </a:xfrm>
        </p:spPr>
        <p:txBody>
          <a:bodyPr/>
          <a:lstStyle/>
          <a:p>
            <a:r>
              <a:rPr lang="es-MX" sz="2800" dirty="0" smtClean="0"/>
              <a:t>A </a:t>
            </a:r>
            <a:r>
              <a:rPr lang="es-MX" sz="2800" dirty="0" err="1" smtClean="0"/>
              <a:t>parameter</a:t>
            </a:r>
            <a:r>
              <a:rPr lang="es-MX" sz="2800" dirty="0" smtClean="0"/>
              <a:t> </a:t>
            </a:r>
            <a:r>
              <a:rPr lang="es-MX" sz="2800" dirty="0" err="1" smtClean="0"/>
              <a:t>estimation</a:t>
            </a:r>
            <a:r>
              <a:rPr lang="es-MX" sz="2800" dirty="0" smtClean="0"/>
              <a:t> </a:t>
            </a:r>
            <a:r>
              <a:rPr lang="es-MX" sz="2800" dirty="0" err="1" smtClean="0"/>
              <a:t>given</a:t>
            </a:r>
            <a:r>
              <a:rPr lang="es-MX" sz="2800" dirty="0" smtClean="0"/>
              <a:t> </a:t>
            </a:r>
            <a:r>
              <a:rPr lang="es-MX" sz="2800" dirty="0" err="1" smtClean="0"/>
              <a:t>by</a:t>
            </a:r>
            <a:r>
              <a:rPr lang="es-MX" sz="2800" dirty="0" smtClean="0"/>
              <a:t> a </a:t>
            </a:r>
            <a:r>
              <a:rPr lang="es-MX" sz="2800" b="1" dirty="0" smtClean="0"/>
              <a:t>single </a:t>
            </a:r>
            <a:r>
              <a:rPr lang="es-MX" sz="2800" b="1" dirty="0" err="1" smtClean="0"/>
              <a:t>number</a:t>
            </a:r>
            <a:r>
              <a:rPr lang="es-MX" sz="2800" dirty="0" smtClean="0"/>
              <a:t> </a:t>
            </a:r>
            <a:r>
              <a:rPr lang="es-MX" sz="2800" dirty="0" err="1" smtClean="0"/>
              <a:t>is</a:t>
            </a:r>
            <a:r>
              <a:rPr lang="es-MX" sz="2800" dirty="0" smtClean="0"/>
              <a:t> </a:t>
            </a:r>
            <a:r>
              <a:rPr lang="es-MX" sz="2800" dirty="0" err="1" smtClean="0"/>
              <a:t>called</a:t>
            </a:r>
            <a:r>
              <a:rPr lang="es-MX" sz="2800" dirty="0" smtClean="0"/>
              <a:t> a </a:t>
            </a:r>
            <a:r>
              <a:rPr lang="es-MX" sz="2800" u="sng" dirty="0" err="1" smtClean="0"/>
              <a:t>point</a:t>
            </a:r>
            <a:r>
              <a:rPr lang="es-MX" sz="2800" u="sng" dirty="0" smtClean="0"/>
              <a:t> </a:t>
            </a:r>
            <a:r>
              <a:rPr lang="es-MX" sz="2800" u="sng" dirty="0" err="1" smtClean="0"/>
              <a:t>estimate</a:t>
            </a:r>
            <a:r>
              <a:rPr lang="es-MX" sz="2800" u="sng" dirty="0" smtClean="0"/>
              <a:t> </a:t>
            </a:r>
            <a:r>
              <a:rPr lang="es-MX" sz="2800" dirty="0" smtClean="0"/>
              <a:t>of </a:t>
            </a:r>
            <a:r>
              <a:rPr lang="es-MX" sz="2800" dirty="0" err="1" smtClean="0"/>
              <a:t>the</a:t>
            </a:r>
            <a:r>
              <a:rPr lang="es-MX" sz="2800" dirty="0" smtClean="0"/>
              <a:t> </a:t>
            </a:r>
            <a:r>
              <a:rPr lang="es-MX" sz="2800" dirty="0" err="1" smtClean="0"/>
              <a:t>parameter</a:t>
            </a:r>
            <a:r>
              <a:rPr lang="es-MX" sz="2800" dirty="0" smtClean="0"/>
              <a:t>. </a:t>
            </a:r>
            <a:r>
              <a:rPr lang="es-MX" sz="2800" dirty="0" err="1" smtClean="0"/>
              <a:t>For</a:t>
            </a:r>
            <a:r>
              <a:rPr lang="es-MX" sz="2800" dirty="0" smtClean="0"/>
              <a:t> </a:t>
            </a:r>
            <a:r>
              <a:rPr lang="es-MX" sz="2800" dirty="0" err="1" smtClean="0"/>
              <a:t>example</a:t>
            </a:r>
            <a:r>
              <a:rPr lang="es-MX" sz="2800" dirty="0" smtClean="0"/>
              <a:t>:  </a:t>
            </a:r>
          </a:p>
          <a:p>
            <a:pPr>
              <a:buNone/>
            </a:pPr>
            <a:r>
              <a:rPr lang="es-MX" sz="2800" dirty="0" smtClean="0"/>
              <a:t>	</a:t>
            </a:r>
            <a:r>
              <a:rPr lang="es-MX" sz="2400" i="1" dirty="0" err="1" smtClean="0"/>
              <a:t>The</a:t>
            </a:r>
            <a:r>
              <a:rPr lang="es-MX" sz="2400" i="1" dirty="0" smtClean="0"/>
              <a:t> </a:t>
            </a:r>
            <a:r>
              <a:rPr lang="es-MX" sz="2400" i="1" dirty="0" err="1" smtClean="0"/>
              <a:t>impact</a:t>
            </a:r>
            <a:r>
              <a:rPr lang="es-MX" sz="2400" i="1" dirty="0" smtClean="0"/>
              <a:t> of </a:t>
            </a:r>
            <a:r>
              <a:rPr lang="es-MX" sz="2400" i="1" dirty="0" err="1" smtClean="0"/>
              <a:t>the</a:t>
            </a:r>
            <a:r>
              <a:rPr lang="es-MX" sz="2400" i="1" dirty="0" smtClean="0"/>
              <a:t> </a:t>
            </a:r>
            <a:r>
              <a:rPr lang="es-MX" sz="2400" i="1" dirty="0" err="1" smtClean="0"/>
              <a:t>program</a:t>
            </a:r>
            <a:r>
              <a:rPr lang="es-MX" sz="2400" i="1" dirty="0" smtClean="0"/>
              <a:t> </a:t>
            </a:r>
            <a:r>
              <a:rPr lang="es-MX" sz="2400" i="1" dirty="0" err="1" smtClean="0"/>
              <a:t>was</a:t>
            </a:r>
            <a:r>
              <a:rPr lang="es-MX" sz="2400" i="1" dirty="0" smtClean="0"/>
              <a:t> a </a:t>
            </a:r>
            <a:r>
              <a:rPr lang="es-MX" sz="2400" b="1" i="1" dirty="0" smtClean="0"/>
              <a:t>5 </a:t>
            </a:r>
            <a:r>
              <a:rPr lang="es-MX" sz="2400" b="1" i="1" dirty="0" err="1" smtClean="0"/>
              <a:t>percentage</a:t>
            </a:r>
            <a:r>
              <a:rPr lang="es-MX" sz="2400" b="1" i="1" dirty="0" smtClean="0"/>
              <a:t> </a:t>
            </a:r>
            <a:r>
              <a:rPr lang="es-MX" sz="2400" b="1" i="1" dirty="0" err="1" smtClean="0"/>
              <a:t>point</a:t>
            </a:r>
            <a:r>
              <a:rPr lang="es-MX" sz="2400" b="1" i="1" dirty="0" smtClean="0"/>
              <a:t> </a:t>
            </a:r>
            <a:r>
              <a:rPr lang="es-MX" sz="2400" b="1" i="1" dirty="0" err="1" smtClean="0"/>
              <a:t>increase</a:t>
            </a:r>
            <a:r>
              <a:rPr lang="es-MX" sz="2400" i="1" dirty="0" smtClean="0"/>
              <a:t> in </a:t>
            </a:r>
            <a:r>
              <a:rPr lang="es-MX" sz="2400" i="1" dirty="0" err="1" smtClean="0"/>
              <a:t>the</a:t>
            </a:r>
            <a:r>
              <a:rPr lang="es-MX" sz="2400" i="1" dirty="0" smtClean="0"/>
              <a:t> </a:t>
            </a:r>
            <a:r>
              <a:rPr lang="es-MX" sz="2400" i="1" dirty="0" err="1" smtClean="0"/>
              <a:t>prevalence</a:t>
            </a:r>
            <a:r>
              <a:rPr lang="es-MX" sz="2400" i="1" dirty="0" smtClean="0"/>
              <a:t> of </a:t>
            </a:r>
            <a:r>
              <a:rPr lang="es-MX" sz="2400" i="1" dirty="0" err="1" smtClean="0"/>
              <a:t>condom</a:t>
            </a:r>
            <a:r>
              <a:rPr lang="es-MX" sz="2400" i="1" dirty="0" smtClean="0"/>
              <a:t> use </a:t>
            </a:r>
            <a:r>
              <a:rPr lang="es-MX" sz="2400" dirty="0" smtClean="0"/>
              <a:t>…</a:t>
            </a:r>
            <a:endParaRPr lang="es-MX" sz="2800" dirty="0" smtClean="0"/>
          </a:p>
          <a:p>
            <a:endParaRPr lang="es-MX" sz="2800" dirty="0" smtClean="0"/>
          </a:p>
          <a:p>
            <a:r>
              <a:rPr lang="es-MX" sz="2800" dirty="0" err="1" smtClean="0"/>
              <a:t>The</a:t>
            </a:r>
            <a:r>
              <a:rPr lang="es-MX" sz="2800" dirty="0" smtClean="0"/>
              <a:t> </a:t>
            </a:r>
            <a:r>
              <a:rPr lang="es-MX" sz="2800" dirty="0" err="1" smtClean="0"/>
              <a:t>measure</a:t>
            </a:r>
            <a:r>
              <a:rPr lang="es-MX" sz="2800" dirty="0" smtClean="0"/>
              <a:t> of </a:t>
            </a:r>
            <a:r>
              <a:rPr lang="es-MX" sz="2800" dirty="0" err="1" smtClean="0"/>
              <a:t>the</a:t>
            </a:r>
            <a:r>
              <a:rPr lang="es-MX" sz="2800" b="1" dirty="0" smtClean="0"/>
              <a:t> </a:t>
            </a:r>
            <a:r>
              <a:rPr lang="es-MX" sz="2800" b="1" dirty="0" err="1" smtClean="0"/>
              <a:t>precision</a:t>
            </a:r>
            <a:r>
              <a:rPr lang="es-MX" sz="2800" b="1" dirty="0" smtClean="0"/>
              <a:t> </a:t>
            </a:r>
            <a:r>
              <a:rPr lang="es-MX" sz="2800" dirty="0" smtClean="0"/>
              <a:t>of </a:t>
            </a:r>
            <a:r>
              <a:rPr lang="es-MX" sz="2800" dirty="0" err="1" smtClean="0"/>
              <a:t>this</a:t>
            </a:r>
            <a:r>
              <a:rPr lang="es-MX" sz="2800" dirty="0" smtClean="0"/>
              <a:t> </a:t>
            </a:r>
            <a:r>
              <a:rPr lang="es-MX" sz="2800" dirty="0" err="1" smtClean="0"/>
              <a:t>estimate</a:t>
            </a:r>
            <a:r>
              <a:rPr lang="es-MX" sz="2800" dirty="0" smtClean="0"/>
              <a:t> </a:t>
            </a:r>
            <a:r>
              <a:rPr lang="es-MX" sz="2800" dirty="0" err="1" smtClean="0"/>
              <a:t>is</a:t>
            </a:r>
            <a:r>
              <a:rPr lang="es-MX" sz="2800" dirty="0" smtClean="0"/>
              <a:t> </a:t>
            </a:r>
            <a:r>
              <a:rPr lang="es-MX" sz="2800" dirty="0" err="1" smtClean="0"/>
              <a:t>known</a:t>
            </a:r>
            <a:r>
              <a:rPr lang="es-MX" sz="2800" dirty="0" smtClean="0"/>
              <a:t> as </a:t>
            </a:r>
            <a:r>
              <a:rPr lang="es-MX" sz="2800" dirty="0" err="1" smtClean="0"/>
              <a:t>the</a:t>
            </a:r>
            <a:r>
              <a:rPr lang="es-MX" sz="2800" dirty="0" smtClean="0"/>
              <a:t> </a:t>
            </a:r>
            <a:r>
              <a:rPr lang="es-MX" sz="2800" u="sng" dirty="0" err="1" smtClean="0"/>
              <a:t>standard</a:t>
            </a:r>
            <a:r>
              <a:rPr lang="es-MX" sz="2800" u="sng" dirty="0" smtClean="0"/>
              <a:t> error</a:t>
            </a:r>
            <a:r>
              <a:rPr lang="es-MX" sz="2800" dirty="0" smtClean="0"/>
              <a:t>. </a:t>
            </a:r>
            <a:endParaRPr lang="es-MX" sz="2800" b="1" dirty="0"/>
          </a:p>
          <a:p>
            <a:pPr>
              <a:buFontTx/>
              <a:buNone/>
            </a:pPr>
            <a:endParaRPr lang="es-MX"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468313" y="0"/>
            <a:ext cx="8229600" cy="1143000"/>
          </a:xfrm>
        </p:spPr>
        <p:txBody>
          <a:bodyPr/>
          <a:lstStyle/>
          <a:p>
            <a:r>
              <a:rPr lang="es-MX" dirty="0" err="1" smtClean="0"/>
              <a:t>What</a:t>
            </a:r>
            <a:r>
              <a:rPr lang="es-MX" dirty="0" smtClean="0"/>
              <a:t> </a:t>
            </a:r>
            <a:r>
              <a:rPr lang="es-MX" dirty="0" err="1" smtClean="0"/>
              <a:t>is</a:t>
            </a:r>
            <a:r>
              <a:rPr lang="es-MX" dirty="0" smtClean="0"/>
              <a:t> </a:t>
            </a:r>
            <a:r>
              <a:rPr lang="es-MX" dirty="0" err="1" smtClean="0"/>
              <a:t>statistics</a:t>
            </a:r>
            <a:r>
              <a:rPr lang="es-MX" dirty="0" smtClean="0"/>
              <a:t>? </a:t>
            </a:r>
            <a:endParaRPr lang="es-MX" dirty="0"/>
          </a:p>
        </p:txBody>
      </p:sp>
      <p:sp>
        <p:nvSpPr>
          <p:cNvPr id="4101" name="Text Box 5"/>
          <p:cNvSpPr txBox="1">
            <a:spLocks noChangeArrowheads="1"/>
          </p:cNvSpPr>
          <p:nvPr/>
        </p:nvSpPr>
        <p:spPr bwMode="auto">
          <a:xfrm>
            <a:off x="539553" y="1484784"/>
            <a:ext cx="4968552" cy="4832092"/>
          </a:xfrm>
          <a:prstGeom prst="rect">
            <a:avLst/>
          </a:prstGeom>
          <a:noFill/>
          <a:ln w="9525">
            <a:noFill/>
            <a:miter lim="800000"/>
            <a:headEnd/>
            <a:tailEnd/>
          </a:ln>
          <a:effectLst/>
        </p:spPr>
        <p:txBody>
          <a:bodyPr wrap="square">
            <a:spAutoFit/>
          </a:bodyPr>
          <a:lstStyle/>
          <a:p>
            <a:pPr>
              <a:spcBef>
                <a:spcPct val="50000"/>
              </a:spcBef>
              <a:buFontTx/>
              <a:buChar char="•"/>
            </a:pPr>
            <a:r>
              <a:rPr lang="es-MX" sz="2800" dirty="0" err="1" smtClean="0"/>
              <a:t>It</a:t>
            </a:r>
            <a:r>
              <a:rPr lang="es-MX" sz="2800" dirty="0" smtClean="0"/>
              <a:t> </a:t>
            </a:r>
            <a:r>
              <a:rPr lang="es-MX" sz="2800" dirty="0" err="1" smtClean="0"/>
              <a:t>is</a:t>
            </a:r>
            <a:r>
              <a:rPr lang="es-MX" sz="2800" dirty="0" smtClean="0"/>
              <a:t> a </a:t>
            </a:r>
            <a:r>
              <a:rPr lang="es-MX" sz="2800" dirty="0" err="1" smtClean="0"/>
              <a:t>science</a:t>
            </a:r>
            <a:r>
              <a:rPr lang="es-MX" sz="2800" dirty="0" smtClean="0"/>
              <a:t> </a:t>
            </a:r>
            <a:r>
              <a:rPr lang="es-MX" sz="2800" dirty="0" err="1" smtClean="0"/>
              <a:t>that</a:t>
            </a:r>
            <a:r>
              <a:rPr lang="es-MX" sz="2800" dirty="0" smtClean="0"/>
              <a:t> uses </a:t>
            </a:r>
            <a:r>
              <a:rPr lang="es-MX" sz="2800" dirty="0" err="1" smtClean="0"/>
              <a:t>the</a:t>
            </a:r>
            <a:r>
              <a:rPr lang="es-MX" sz="2800" dirty="0" smtClean="0"/>
              <a:t> data of a </a:t>
            </a:r>
            <a:r>
              <a:rPr lang="es-MX" sz="2800" dirty="0" err="1" smtClean="0"/>
              <a:t>population</a:t>
            </a:r>
            <a:r>
              <a:rPr lang="es-MX" sz="2800" dirty="0" smtClean="0"/>
              <a:t> </a:t>
            </a:r>
            <a:r>
              <a:rPr lang="es-MX" sz="2800" dirty="0" err="1" smtClean="0"/>
              <a:t>with</a:t>
            </a:r>
            <a:r>
              <a:rPr lang="es-MX" sz="2800" dirty="0" smtClean="0"/>
              <a:t> </a:t>
            </a:r>
            <a:r>
              <a:rPr lang="es-MX" sz="2800" dirty="0" err="1" smtClean="0"/>
              <a:t>the</a:t>
            </a:r>
            <a:r>
              <a:rPr lang="es-MX" sz="2800" dirty="0" smtClean="0"/>
              <a:t> </a:t>
            </a:r>
            <a:r>
              <a:rPr lang="es-MX" sz="2800" dirty="0" err="1" smtClean="0"/>
              <a:t>purpose</a:t>
            </a:r>
            <a:r>
              <a:rPr lang="es-MX" sz="2800" dirty="0" smtClean="0"/>
              <a:t> of </a:t>
            </a:r>
            <a:r>
              <a:rPr lang="es-MX" sz="2800" dirty="0" err="1" smtClean="0"/>
              <a:t>describing</a:t>
            </a:r>
            <a:r>
              <a:rPr lang="es-MX" sz="2800" dirty="0" smtClean="0"/>
              <a:t> </a:t>
            </a:r>
            <a:r>
              <a:rPr lang="es-MX" sz="2800" dirty="0" err="1" smtClean="0"/>
              <a:t>it</a:t>
            </a:r>
            <a:r>
              <a:rPr lang="es-MX" sz="2800" dirty="0" smtClean="0"/>
              <a:t>, to </a:t>
            </a:r>
            <a:r>
              <a:rPr lang="es-MX" sz="2800" dirty="0" err="1" smtClean="0"/>
              <a:t>draw</a:t>
            </a:r>
            <a:r>
              <a:rPr lang="es-MX" sz="2800" dirty="0" smtClean="0"/>
              <a:t> </a:t>
            </a:r>
            <a:r>
              <a:rPr lang="es-MX" sz="2800" dirty="0" err="1" smtClean="0"/>
              <a:t>conclusions</a:t>
            </a:r>
            <a:r>
              <a:rPr lang="es-MX" sz="2800" dirty="0" smtClean="0"/>
              <a:t> </a:t>
            </a:r>
            <a:r>
              <a:rPr lang="es-MX" sz="2800" dirty="0" err="1" smtClean="0"/>
              <a:t>about</a:t>
            </a:r>
            <a:r>
              <a:rPr lang="es-MX" sz="2800" dirty="0" smtClean="0"/>
              <a:t> </a:t>
            </a:r>
            <a:r>
              <a:rPr lang="es-MX" sz="2800" dirty="0" err="1" smtClean="0"/>
              <a:t>it</a:t>
            </a:r>
            <a:r>
              <a:rPr lang="es-MX" sz="2800" dirty="0" smtClean="0"/>
              <a:t> and </a:t>
            </a:r>
            <a:r>
              <a:rPr lang="es-MX" sz="2800" b="1" dirty="0" err="1" smtClean="0"/>
              <a:t>making</a:t>
            </a:r>
            <a:r>
              <a:rPr lang="es-MX" sz="2800" b="1" dirty="0" smtClean="0"/>
              <a:t> </a:t>
            </a:r>
            <a:r>
              <a:rPr lang="es-MX" sz="2800" b="1" dirty="0" err="1" smtClean="0"/>
              <a:t>decisions</a:t>
            </a:r>
            <a:r>
              <a:rPr lang="es-MX" sz="2800" dirty="0" smtClean="0"/>
              <a:t>. </a:t>
            </a:r>
            <a:endParaRPr lang="es-MX" sz="2800" dirty="0"/>
          </a:p>
          <a:p>
            <a:pPr>
              <a:spcBef>
                <a:spcPct val="50000"/>
              </a:spcBef>
              <a:buFontTx/>
              <a:buChar char="•"/>
            </a:pPr>
            <a:r>
              <a:rPr lang="es-MX" sz="2800" dirty="0" err="1" smtClean="0"/>
              <a:t>Statistics</a:t>
            </a:r>
            <a:r>
              <a:rPr lang="es-MX" sz="2800" dirty="0" smtClean="0"/>
              <a:t> </a:t>
            </a:r>
            <a:r>
              <a:rPr lang="es-MX" sz="2800" dirty="0" err="1" smtClean="0"/>
              <a:t>helps</a:t>
            </a:r>
            <a:r>
              <a:rPr lang="es-MX" sz="2800" dirty="0" smtClean="0"/>
              <a:t> </a:t>
            </a:r>
            <a:r>
              <a:rPr lang="es-MX" sz="2800" dirty="0" err="1" smtClean="0"/>
              <a:t>us</a:t>
            </a:r>
            <a:r>
              <a:rPr lang="es-MX" sz="2800" dirty="0" smtClean="0"/>
              <a:t> to </a:t>
            </a:r>
            <a:r>
              <a:rPr lang="es-MX" sz="2800" dirty="0" err="1" smtClean="0"/>
              <a:t>acquire</a:t>
            </a:r>
            <a:r>
              <a:rPr lang="es-MX" sz="2800" dirty="0" smtClean="0"/>
              <a:t> </a:t>
            </a:r>
            <a:r>
              <a:rPr lang="es-MX" sz="2800" dirty="0" err="1" smtClean="0"/>
              <a:t>knowledge</a:t>
            </a:r>
            <a:r>
              <a:rPr lang="es-MX" sz="2800" dirty="0" smtClean="0"/>
              <a:t> </a:t>
            </a:r>
            <a:r>
              <a:rPr lang="es-MX" sz="2800" dirty="0" err="1" smtClean="0"/>
              <a:t>through</a:t>
            </a:r>
            <a:r>
              <a:rPr lang="es-MX" sz="2800" dirty="0" smtClean="0"/>
              <a:t> </a:t>
            </a:r>
            <a:r>
              <a:rPr lang="es-MX" sz="2800" dirty="0" err="1" smtClean="0"/>
              <a:t>an</a:t>
            </a:r>
            <a:r>
              <a:rPr lang="es-MX" sz="2800" dirty="0" smtClean="0"/>
              <a:t> </a:t>
            </a:r>
            <a:r>
              <a:rPr lang="es-MX" sz="2800" b="1" dirty="0" err="1" smtClean="0"/>
              <a:t>incomplete</a:t>
            </a:r>
            <a:r>
              <a:rPr lang="es-MX" sz="2800" b="1" dirty="0" smtClean="0"/>
              <a:t> </a:t>
            </a:r>
            <a:r>
              <a:rPr lang="es-MX" sz="2800" b="1" dirty="0" err="1" smtClean="0"/>
              <a:t>observation</a:t>
            </a:r>
            <a:r>
              <a:rPr lang="es-MX" sz="2800" b="1" dirty="0" smtClean="0"/>
              <a:t> </a:t>
            </a:r>
            <a:r>
              <a:rPr lang="es-MX" sz="2800" dirty="0" smtClean="0"/>
              <a:t>of </a:t>
            </a:r>
            <a:r>
              <a:rPr lang="es-MX" sz="2800" dirty="0" err="1" smtClean="0"/>
              <a:t>reality</a:t>
            </a:r>
            <a:r>
              <a:rPr lang="es-MX" sz="2800" dirty="0" smtClean="0"/>
              <a:t>.  </a:t>
            </a:r>
            <a:endParaRPr lang="es-MX" sz="2800" dirty="0"/>
          </a:p>
          <a:p>
            <a:pPr>
              <a:spcBef>
                <a:spcPct val="50000"/>
              </a:spcBef>
            </a:pPr>
            <a:endParaRPr lang="es-MX" sz="2800" dirty="0"/>
          </a:p>
        </p:txBody>
      </p:sp>
      <p:pic>
        <p:nvPicPr>
          <p:cNvPr id="37890" name="Picture 2" descr="https://encrypted-tbn1.gstatic.com/images?q=tbn:ANd9GcS6UQq8423nz32EbYalQACHMKmQvIjLxN90fVpQedFHF86wOeQQ"/>
          <p:cNvPicPr>
            <a:picLocks noChangeAspect="1" noChangeArrowheads="1"/>
          </p:cNvPicPr>
          <p:nvPr/>
        </p:nvPicPr>
        <p:blipFill>
          <a:blip r:embed="rId3" cstate="print"/>
          <a:srcRect/>
          <a:stretch>
            <a:fillRect/>
          </a:stretch>
        </p:blipFill>
        <p:spPr bwMode="auto">
          <a:xfrm>
            <a:off x="5868144" y="2564904"/>
            <a:ext cx="3024336" cy="225662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0"/>
            <a:ext cx="8229600" cy="1143000"/>
          </a:xfrm>
        </p:spPr>
        <p:txBody>
          <a:bodyPr/>
          <a:lstStyle/>
          <a:p>
            <a:r>
              <a:rPr lang="es-MX" dirty="0" smtClean="0"/>
              <a:t>Point and </a:t>
            </a:r>
            <a:r>
              <a:rPr lang="es-MX" dirty="0" err="1" smtClean="0"/>
              <a:t>interval</a:t>
            </a:r>
            <a:r>
              <a:rPr lang="es-MX" dirty="0" smtClean="0"/>
              <a:t> </a:t>
            </a:r>
            <a:r>
              <a:rPr lang="es-MX" dirty="0" err="1" smtClean="0"/>
              <a:t>estimations</a:t>
            </a:r>
            <a:endParaRPr lang="en-ZA" dirty="0"/>
          </a:p>
        </p:txBody>
      </p:sp>
      <p:sp>
        <p:nvSpPr>
          <p:cNvPr id="3" name="2 Marcador de contenido"/>
          <p:cNvSpPr>
            <a:spLocks noGrp="1"/>
          </p:cNvSpPr>
          <p:nvPr>
            <p:ph idx="1"/>
          </p:nvPr>
        </p:nvSpPr>
        <p:spPr>
          <a:xfrm>
            <a:off x="611560" y="1268760"/>
            <a:ext cx="8229600" cy="4886003"/>
          </a:xfrm>
        </p:spPr>
        <p:txBody>
          <a:bodyPr/>
          <a:lstStyle/>
          <a:p>
            <a:r>
              <a:rPr lang="en-ZA" dirty="0" smtClean="0"/>
              <a:t>The </a:t>
            </a:r>
            <a:r>
              <a:rPr lang="en-ZA" b="1" dirty="0" smtClean="0"/>
              <a:t>standard error</a:t>
            </a:r>
            <a:r>
              <a:rPr lang="en-ZA" dirty="0" smtClean="0"/>
              <a:t> is the standard deviation of the sampling distribution of the estimate.</a:t>
            </a:r>
            <a:endParaRPr lang="en-ZA" dirty="0"/>
          </a:p>
        </p:txBody>
      </p:sp>
      <p:pic>
        <p:nvPicPr>
          <p:cNvPr id="88066" name="Picture 2" descr="http://statweb.calpoly.edu/bchance/stat217W11/labs/lab7/clt_files/image003.gif"/>
          <p:cNvPicPr>
            <a:picLocks noChangeAspect="1" noChangeArrowheads="1"/>
          </p:cNvPicPr>
          <p:nvPr/>
        </p:nvPicPr>
        <p:blipFill>
          <a:blip r:embed="rId3" cstate="print"/>
          <a:srcRect/>
          <a:stretch>
            <a:fillRect/>
          </a:stretch>
        </p:blipFill>
        <p:spPr bwMode="auto">
          <a:xfrm>
            <a:off x="2627784" y="2348880"/>
            <a:ext cx="5533813" cy="4176464"/>
          </a:xfrm>
          <a:prstGeom prst="rect">
            <a:avLst/>
          </a:prstGeom>
          <a:noFill/>
          <a:effectLst>
            <a:outerShdw blurRad="50800" dist="50800" dir="5400000" algn="ctr" rotWithShape="0">
              <a:srgbClr val="000000">
                <a:alpha val="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Point and </a:t>
            </a:r>
            <a:r>
              <a:rPr lang="es-MX" dirty="0" err="1" smtClean="0"/>
              <a:t>interval</a:t>
            </a:r>
            <a:r>
              <a:rPr lang="es-MX" dirty="0" smtClean="0"/>
              <a:t> </a:t>
            </a:r>
            <a:r>
              <a:rPr lang="es-MX" dirty="0" err="1" smtClean="0"/>
              <a:t>estimations</a:t>
            </a:r>
            <a:endParaRPr lang="en-ZA" dirty="0"/>
          </a:p>
        </p:txBody>
      </p:sp>
      <p:sp>
        <p:nvSpPr>
          <p:cNvPr id="3" name="2 Marcador de contenido"/>
          <p:cNvSpPr>
            <a:spLocks noGrp="1"/>
          </p:cNvSpPr>
          <p:nvPr>
            <p:ph idx="1"/>
          </p:nvPr>
        </p:nvSpPr>
        <p:spPr/>
        <p:txBody>
          <a:bodyPr/>
          <a:lstStyle/>
          <a:p>
            <a:r>
              <a:rPr lang="es-MX" sz="2800" dirty="0" smtClean="0"/>
              <a:t>A </a:t>
            </a:r>
            <a:r>
              <a:rPr lang="es-MX" sz="2800" dirty="0" err="1" smtClean="0"/>
              <a:t>parameter</a:t>
            </a:r>
            <a:r>
              <a:rPr lang="es-MX" sz="2800" dirty="0" smtClean="0"/>
              <a:t> </a:t>
            </a:r>
            <a:r>
              <a:rPr lang="es-MX" sz="2800" dirty="0" err="1" smtClean="0"/>
              <a:t>estimation</a:t>
            </a:r>
            <a:r>
              <a:rPr lang="es-MX" sz="2800" dirty="0" smtClean="0"/>
              <a:t> </a:t>
            </a:r>
            <a:r>
              <a:rPr lang="es-MX" sz="2800" dirty="0" err="1" smtClean="0"/>
              <a:t>given</a:t>
            </a:r>
            <a:r>
              <a:rPr lang="es-MX" sz="2800" dirty="0" smtClean="0"/>
              <a:t> </a:t>
            </a:r>
            <a:r>
              <a:rPr lang="es-MX" sz="2800" dirty="0" err="1" smtClean="0"/>
              <a:t>by</a:t>
            </a:r>
            <a:r>
              <a:rPr lang="es-MX" sz="2800" dirty="0" smtClean="0"/>
              <a:t> </a:t>
            </a:r>
            <a:r>
              <a:rPr lang="es-MX" sz="2800" dirty="0" err="1" smtClean="0"/>
              <a:t>two</a:t>
            </a:r>
            <a:r>
              <a:rPr lang="es-MX" sz="2800" dirty="0" smtClean="0"/>
              <a:t> </a:t>
            </a:r>
            <a:r>
              <a:rPr lang="es-MX" sz="2800" dirty="0" err="1" smtClean="0"/>
              <a:t>points</a:t>
            </a:r>
            <a:r>
              <a:rPr lang="es-MX" sz="2800" dirty="0" smtClean="0"/>
              <a:t> </a:t>
            </a:r>
            <a:r>
              <a:rPr lang="es-MX" sz="2800" dirty="0" err="1" smtClean="0"/>
              <a:t>between</a:t>
            </a:r>
            <a:r>
              <a:rPr lang="es-MX" sz="2800" dirty="0" smtClean="0"/>
              <a:t> </a:t>
            </a:r>
            <a:r>
              <a:rPr lang="es-MX" sz="2800" dirty="0" err="1" smtClean="0"/>
              <a:t>which</a:t>
            </a:r>
            <a:r>
              <a:rPr lang="es-MX" sz="2800" dirty="0" smtClean="0"/>
              <a:t> </a:t>
            </a:r>
            <a:r>
              <a:rPr lang="es-MX" sz="2800" dirty="0" err="1" smtClean="0"/>
              <a:t>the</a:t>
            </a:r>
            <a:r>
              <a:rPr lang="es-MX" sz="2800" dirty="0" smtClean="0"/>
              <a:t> </a:t>
            </a:r>
            <a:r>
              <a:rPr lang="es-MX" sz="2800" dirty="0" err="1" smtClean="0"/>
              <a:t>parameter</a:t>
            </a:r>
            <a:r>
              <a:rPr lang="es-MX" sz="2800" dirty="0" smtClean="0"/>
              <a:t> </a:t>
            </a:r>
            <a:r>
              <a:rPr lang="es-MX" sz="2800" dirty="0" err="1" smtClean="0"/>
              <a:t>is</a:t>
            </a:r>
            <a:r>
              <a:rPr lang="es-MX" sz="2800" dirty="0" smtClean="0"/>
              <a:t> </a:t>
            </a:r>
            <a:r>
              <a:rPr lang="es-MX" sz="2800" dirty="0" err="1" smtClean="0"/>
              <a:t>likely</a:t>
            </a:r>
            <a:r>
              <a:rPr lang="es-MX" sz="2800" dirty="0" smtClean="0"/>
              <a:t> </a:t>
            </a:r>
            <a:r>
              <a:rPr lang="es-MX" sz="2800" dirty="0" err="1" smtClean="0"/>
              <a:t>to</a:t>
            </a:r>
            <a:r>
              <a:rPr lang="es-MX" sz="2800" dirty="0" smtClean="0"/>
              <a:t> </a:t>
            </a:r>
            <a:r>
              <a:rPr lang="es-MX" sz="2800" dirty="0" err="1" smtClean="0"/>
              <a:t>be</a:t>
            </a:r>
            <a:r>
              <a:rPr lang="es-MX" sz="2800" dirty="0" smtClean="0"/>
              <a:t> </a:t>
            </a:r>
            <a:r>
              <a:rPr lang="es-MX" sz="2800" dirty="0" err="1" smtClean="0"/>
              <a:t>included</a:t>
            </a:r>
            <a:r>
              <a:rPr lang="es-MX" sz="2800" dirty="0" smtClean="0"/>
              <a:t> </a:t>
            </a:r>
            <a:r>
              <a:rPr lang="es-MX" sz="2800" dirty="0" err="1" smtClean="0"/>
              <a:t>is</a:t>
            </a:r>
            <a:r>
              <a:rPr lang="es-MX" sz="2800" dirty="0" smtClean="0"/>
              <a:t> </a:t>
            </a:r>
            <a:r>
              <a:rPr lang="es-MX" sz="2800" dirty="0" err="1" smtClean="0"/>
              <a:t>called</a:t>
            </a:r>
            <a:r>
              <a:rPr lang="es-MX" sz="2800" dirty="0" smtClean="0"/>
              <a:t> </a:t>
            </a:r>
            <a:r>
              <a:rPr lang="es-MX" sz="2800" b="1" dirty="0" err="1" smtClean="0"/>
              <a:t>interval</a:t>
            </a:r>
            <a:r>
              <a:rPr lang="es-MX" sz="2800" b="1" dirty="0" smtClean="0"/>
              <a:t> </a:t>
            </a:r>
            <a:r>
              <a:rPr lang="es-MX" sz="2800" b="1" dirty="0" err="1" smtClean="0"/>
              <a:t>estimation</a:t>
            </a:r>
            <a:r>
              <a:rPr lang="es-MX" sz="2800" dirty="0" smtClean="0"/>
              <a:t>. </a:t>
            </a:r>
            <a:r>
              <a:rPr lang="es-MX" sz="2800" dirty="0" err="1" smtClean="0"/>
              <a:t>We</a:t>
            </a:r>
            <a:r>
              <a:rPr lang="es-MX" sz="2800" dirty="0" smtClean="0"/>
              <a:t> </a:t>
            </a:r>
            <a:r>
              <a:rPr lang="es-MX" sz="2800" dirty="0" err="1" smtClean="0"/>
              <a:t>generally</a:t>
            </a:r>
            <a:r>
              <a:rPr lang="es-MX" sz="2800" dirty="0" smtClean="0"/>
              <a:t> </a:t>
            </a:r>
            <a:r>
              <a:rPr lang="es-MX" sz="2800" dirty="0" err="1" smtClean="0"/>
              <a:t>obtain</a:t>
            </a:r>
            <a:r>
              <a:rPr lang="es-MX" sz="2800" dirty="0" smtClean="0"/>
              <a:t> </a:t>
            </a:r>
            <a:r>
              <a:rPr lang="es-MX" sz="2800" dirty="0" err="1" smtClean="0"/>
              <a:t>the</a:t>
            </a:r>
            <a:r>
              <a:rPr lang="es-MX" sz="2800" dirty="0" smtClean="0"/>
              <a:t> </a:t>
            </a:r>
            <a:r>
              <a:rPr lang="es-MX" sz="2800" b="1" dirty="0" err="1" smtClean="0"/>
              <a:t>confidence</a:t>
            </a:r>
            <a:r>
              <a:rPr lang="es-MX" sz="2800" b="1" dirty="0" smtClean="0"/>
              <a:t> </a:t>
            </a:r>
            <a:r>
              <a:rPr lang="es-MX" sz="2800" b="1" dirty="0" err="1" smtClean="0"/>
              <a:t>interval</a:t>
            </a:r>
            <a:r>
              <a:rPr lang="es-MX" sz="2800" b="1" dirty="0" smtClean="0"/>
              <a:t> </a:t>
            </a:r>
            <a:r>
              <a:rPr lang="es-MX" sz="2800" dirty="0" err="1" smtClean="0"/>
              <a:t>from</a:t>
            </a:r>
            <a:r>
              <a:rPr lang="es-MX" sz="2800" dirty="0" smtClean="0"/>
              <a:t> </a:t>
            </a:r>
            <a:r>
              <a:rPr lang="es-MX" sz="2800" dirty="0" err="1" smtClean="0"/>
              <a:t>the</a:t>
            </a:r>
            <a:r>
              <a:rPr lang="es-MX" sz="2800" dirty="0" smtClean="0"/>
              <a:t> </a:t>
            </a:r>
            <a:r>
              <a:rPr lang="es-MX" sz="2800" dirty="0" err="1" smtClean="0"/>
              <a:t>point</a:t>
            </a:r>
            <a:r>
              <a:rPr lang="es-MX" sz="2800" dirty="0" smtClean="0"/>
              <a:t> </a:t>
            </a:r>
            <a:r>
              <a:rPr lang="es-MX" sz="2800" dirty="0" err="1" smtClean="0"/>
              <a:t>estimate</a:t>
            </a:r>
            <a:r>
              <a:rPr lang="es-MX" sz="2800" b="1" dirty="0" smtClean="0"/>
              <a:t> </a:t>
            </a:r>
            <a:r>
              <a:rPr lang="es-MX" sz="2800" dirty="0" smtClean="0"/>
              <a:t>and </a:t>
            </a:r>
            <a:r>
              <a:rPr lang="es-MX" sz="2800" dirty="0" err="1" smtClean="0"/>
              <a:t>its</a:t>
            </a:r>
            <a:r>
              <a:rPr lang="es-MX" sz="2800" dirty="0" smtClean="0"/>
              <a:t> </a:t>
            </a:r>
            <a:r>
              <a:rPr lang="es-MX" sz="2800" dirty="0" err="1" smtClean="0"/>
              <a:t>standard</a:t>
            </a:r>
            <a:r>
              <a:rPr lang="es-MX" sz="2800" dirty="0" smtClean="0"/>
              <a:t> error</a:t>
            </a:r>
            <a:r>
              <a:rPr lang="es-MX" sz="2800" b="1" dirty="0" smtClean="0"/>
              <a:t>. </a:t>
            </a:r>
          </a:p>
          <a:p>
            <a:pPr>
              <a:buNone/>
            </a:pPr>
            <a:endParaRPr lang="es-MX" sz="2800" b="1" dirty="0" smtClean="0"/>
          </a:p>
          <a:p>
            <a:pPr lvl="1"/>
            <a:r>
              <a:rPr lang="es-MX" sz="2400" i="1" dirty="0" err="1" smtClean="0"/>
              <a:t>Example</a:t>
            </a:r>
            <a:r>
              <a:rPr lang="es-MX" sz="2400" i="1" dirty="0" smtClean="0"/>
              <a:t>: “</a:t>
            </a:r>
            <a:r>
              <a:rPr lang="es-MX" sz="2400" i="1" dirty="0" err="1" smtClean="0"/>
              <a:t>We</a:t>
            </a:r>
            <a:r>
              <a:rPr lang="es-MX" sz="2400" i="1" dirty="0" smtClean="0"/>
              <a:t> are 95% </a:t>
            </a:r>
            <a:r>
              <a:rPr lang="es-MX" sz="2400" i="1" dirty="0" err="1" smtClean="0"/>
              <a:t>confident</a:t>
            </a:r>
            <a:r>
              <a:rPr lang="es-MX" sz="2400" i="1" dirty="0" smtClean="0"/>
              <a:t> </a:t>
            </a:r>
            <a:r>
              <a:rPr lang="es-MX" sz="2400" i="1" dirty="0" err="1" smtClean="0"/>
              <a:t>that</a:t>
            </a:r>
            <a:r>
              <a:rPr lang="es-MX" sz="2400" i="1" dirty="0" smtClean="0"/>
              <a:t> </a:t>
            </a:r>
            <a:r>
              <a:rPr lang="es-MX" sz="2400" i="1" dirty="0" err="1" smtClean="0"/>
              <a:t>the</a:t>
            </a:r>
            <a:r>
              <a:rPr lang="es-MX" sz="2400" i="1" dirty="0" smtClean="0"/>
              <a:t> true </a:t>
            </a:r>
            <a:r>
              <a:rPr lang="es-MX" sz="2400" i="1" dirty="0" err="1" smtClean="0"/>
              <a:t>impact</a:t>
            </a:r>
            <a:r>
              <a:rPr lang="es-MX" sz="2400" i="1" dirty="0" smtClean="0"/>
              <a:t> of </a:t>
            </a:r>
            <a:r>
              <a:rPr lang="es-MX" sz="2400" i="1" dirty="0" err="1" smtClean="0"/>
              <a:t>the</a:t>
            </a:r>
            <a:r>
              <a:rPr lang="es-MX" sz="2400" i="1" dirty="0" smtClean="0"/>
              <a:t> </a:t>
            </a:r>
            <a:r>
              <a:rPr lang="es-MX" sz="2400" i="1" dirty="0" err="1" smtClean="0"/>
              <a:t>programme</a:t>
            </a:r>
            <a:r>
              <a:rPr lang="es-MX" sz="2400" i="1" dirty="0" smtClean="0"/>
              <a:t> </a:t>
            </a:r>
            <a:r>
              <a:rPr lang="es-MX" sz="2400" i="1" dirty="0" err="1" smtClean="0"/>
              <a:t>on</a:t>
            </a:r>
            <a:r>
              <a:rPr lang="es-MX" sz="2400" i="1" dirty="0" smtClean="0"/>
              <a:t> </a:t>
            </a:r>
            <a:r>
              <a:rPr lang="es-MX" sz="2400" i="1" dirty="0" err="1" smtClean="0"/>
              <a:t>prevalence</a:t>
            </a:r>
            <a:r>
              <a:rPr lang="es-MX" sz="2400" i="1" dirty="0" smtClean="0"/>
              <a:t> of </a:t>
            </a:r>
            <a:r>
              <a:rPr lang="es-MX" sz="2400" i="1" dirty="0" err="1" smtClean="0"/>
              <a:t>condom</a:t>
            </a:r>
            <a:r>
              <a:rPr lang="es-MX" sz="2400" i="1" dirty="0" smtClean="0"/>
              <a:t> use </a:t>
            </a:r>
            <a:r>
              <a:rPr lang="es-MX" sz="2400" i="1" dirty="0" err="1" smtClean="0"/>
              <a:t>is</a:t>
            </a:r>
            <a:r>
              <a:rPr lang="es-MX" sz="2400" i="1" dirty="0" smtClean="0"/>
              <a:t> </a:t>
            </a:r>
            <a:r>
              <a:rPr lang="es-MX" sz="2400" i="1" dirty="0" err="1" smtClean="0"/>
              <a:t>an</a:t>
            </a:r>
            <a:r>
              <a:rPr lang="es-MX" sz="2400" i="1" dirty="0" smtClean="0"/>
              <a:t> </a:t>
            </a:r>
            <a:r>
              <a:rPr lang="es-MX" sz="2400" i="1" dirty="0" err="1" smtClean="0"/>
              <a:t>increase</a:t>
            </a:r>
            <a:r>
              <a:rPr lang="es-MX" sz="2400" i="1" dirty="0" smtClean="0"/>
              <a:t> </a:t>
            </a:r>
            <a:r>
              <a:rPr lang="es-MX" sz="2400" i="1" dirty="0" err="1" smtClean="0"/>
              <a:t>between</a:t>
            </a:r>
            <a:r>
              <a:rPr lang="es-MX" sz="2400" i="1" dirty="0" smtClean="0"/>
              <a:t> 4 and 6 </a:t>
            </a:r>
            <a:r>
              <a:rPr lang="es-MX" sz="2400" i="1" dirty="0" err="1" smtClean="0"/>
              <a:t>percentage</a:t>
            </a:r>
            <a:r>
              <a:rPr lang="es-MX" sz="2400" i="1" dirty="0" smtClean="0"/>
              <a:t> </a:t>
            </a:r>
            <a:r>
              <a:rPr lang="es-MX" sz="2400" i="1" dirty="0" err="1" smtClean="0"/>
              <a:t>points</a:t>
            </a:r>
            <a:r>
              <a:rPr lang="es-MX" sz="2400" i="1" dirty="0" smtClean="0"/>
              <a:t>”</a:t>
            </a:r>
            <a:endParaRPr lang="en-ZA" sz="3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Point and </a:t>
            </a:r>
            <a:r>
              <a:rPr lang="es-MX" dirty="0" err="1" smtClean="0"/>
              <a:t>interval</a:t>
            </a:r>
            <a:r>
              <a:rPr lang="es-MX" dirty="0" smtClean="0"/>
              <a:t> </a:t>
            </a:r>
            <a:r>
              <a:rPr lang="es-MX" dirty="0" err="1" smtClean="0"/>
              <a:t>estimations</a:t>
            </a:r>
            <a:endParaRPr lang="en-ZA" dirty="0"/>
          </a:p>
        </p:txBody>
      </p:sp>
      <p:sp>
        <p:nvSpPr>
          <p:cNvPr id="3" name="2 Marcador de contenido"/>
          <p:cNvSpPr>
            <a:spLocks noGrp="1"/>
          </p:cNvSpPr>
          <p:nvPr>
            <p:ph idx="1"/>
          </p:nvPr>
        </p:nvSpPr>
        <p:spPr/>
        <p:txBody>
          <a:bodyPr/>
          <a:lstStyle/>
          <a:p>
            <a:r>
              <a:rPr lang="en-ZA" sz="2800" dirty="0" smtClean="0"/>
              <a:t>The correct calculation of the standard error is as important as that of the point estimate! </a:t>
            </a:r>
          </a:p>
          <a:p>
            <a:r>
              <a:rPr lang="en-ZA" sz="2800" dirty="0" smtClean="0"/>
              <a:t>Factors that influence the </a:t>
            </a:r>
            <a:r>
              <a:rPr lang="en-ZA" sz="2800" b="1" dirty="0" smtClean="0"/>
              <a:t>standard error</a:t>
            </a:r>
            <a:r>
              <a:rPr lang="en-ZA" sz="2800" dirty="0" smtClean="0"/>
              <a:t>:</a:t>
            </a:r>
          </a:p>
          <a:p>
            <a:pPr lvl="1"/>
            <a:r>
              <a:rPr lang="en-ZA" sz="2400" dirty="0" smtClean="0"/>
              <a:t>Distribution of the variable under study</a:t>
            </a:r>
          </a:p>
          <a:p>
            <a:pPr lvl="1"/>
            <a:r>
              <a:rPr lang="en-ZA" sz="2400" dirty="0" smtClean="0"/>
              <a:t>Variability of the variable</a:t>
            </a:r>
          </a:p>
          <a:p>
            <a:pPr lvl="1"/>
            <a:r>
              <a:rPr lang="en-ZA" sz="2400" dirty="0" smtClean="0"/>
              <a:t>Sample size </a:t>
            </a:r>
          </a:p>
          <a:p>
            <a:pPr lvl="1"/>
            <a:r>
              <a:rPr lang="en-ZA" sz="2400" dirty="0" smtClean="0"/>
              <a:t>Correlation structure of the observations</a:t>
            </a:r>
          </a:p>
          <a:p>
            <a:r>
              <a:rPr lang="en-ZA" sz="2800" dirty="0" smtClean="0"/>
              <a:t>All of the above must be taken into account to make a good calculation of the standard error (and the confidence interval)</a:t>
            </a:r>
            <a:r>
              <a:rPr lang="es-419" sz="2800" dirty="0" smtClean="0"/>
              <a:t>.</a:t>
            </a:r>
            <a:endParaRPr lang="en-ZA" sz="2400" dirty="0" smtClean="0"/>
          </a:p>
          <a:p>
            <a:pPr lvl="1"/>
            <a:endParaRPr lang="en-ZA"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ES_tradnl" dirty="0" err="1" smtClean="0"/>
              <a:t>Hypothesis</a:t>
            </a:r>
            <a:endParaRPr lang="es-ES" dirty="0" smtClean="0"/>
          </a:p>
        </p:txBody>
      </p:sp>
      <p:sp>
        <p:nvSpPr>
          <p:cNvPr id="6147" name="Rectangle 3"/>
          <p:cNvSpPr>
            <a:spLocks noGrp="1" noChangeArrowheads="1"/>
          </p:cNvSpPr>
          <p:nvPr>
            <p:ph type="body" idx="1"/>
          </p:nvPr>
        </p:nvSpPr>
        <p:spPr/>
        <p:txBody>
          <a:bodyPr/>
          <a:lstStyle/>
          <a:p>
            <a:pPr eaLnBrk="1" hangingPunct="1"/>
            <a:r>
              <a:rPr lang="es-ES_tradnl" sz="2800" dirty="0" smtClean="0"/>
              <a:t>In </a:t>
            </a:r>
            <a:r>
              <a:rPr lang="es-ES_tradnl" sz="2800" dirty="0" err="1" smtClean="0"/>
              <a:t>practice</a:t>
            </a:r>
            <a:r>
              <a:rPr lang="es-ES_tradnl" sz="2800" dirty="0" smtClean="0"/>
              <a:t>, </a:t>
            </a:r>
            <a:r>
              <a:rPr lang="es-ES_tradnl" sz="2800" dirty="0" err="1" smtClean="0"/>
              <a:t>we</a:t>
            </a:r>
            <a:r>
              <a:rPr lang="es-ES_tradnl" sz="2800" dirty="0" smtClean="0"/>
              <a:t> </a:t>
            </a:r>
            <a:r>
              <a:rPr lang="es-ES_tradnl" sz="2800" dirty="0" err="1" smtClean="0"/>
              <a:t>need</a:t>
            </a:r>
            <a:r>
              <a:rPr lang="es-ES_tradnl" sz="2800" dirty="0" smtClean="0"/>
              <a:t> </a:t>
            </a:r>
            <a:r>
              <a:rPr lang="es-ES_tradnl" sz="2800" dirty="0" err="1" smtClean="0"/>
              <a:t>to</a:t>
            </a:r>
            <a:r>
              <a:rPr lang="es-ES_tradnl" sz="2800" dirty="0" smtClean="0"/>
              <a:t> </a:t>
            </a:r>
            <a:r>
              <a:rPr lang="es-ES_tradnl" sz="2800" dirty="0" err="1" smtClean="0"/>
              <a:t>make</a:t>
            </a:r>
            <a:r>
              <a:rPr lang="es-ES_tradnl" sz="2800" dirty="0" smtClean="0"/>
              <a:t> </a:t>
            </a:r>
            <a:r>
              <a:rPr lang="es-ES_tradnl" sz="2800" dirty="0" err="1" smtClean="0"/>
              <a:t>decisions</a:t>
            </a:r>
            <a:r>
              <a:rPr lang="es-ES_tradnl" sz="2800" dirty="0" smtClean="0"/>
              <a:t> </a:t>
            </a:r>
            <a:r>
              <a:rPr lang="es-ES_tradnl" sz="2800" dirty="0" err="1" smtClean="0"/>
              <a:t>about</a:t>
            </a:r>
            <a:r>
              <a:rPr lang="es-ES_tradnl" sz="2800" dirty="0" smtClean="0"/>
              <a:t> </a:t>
            </a:r>
            <a:r>
              <a:rPr lang="es-ES_tradnl" sz="2800" dirty="0" err="1" smtClean="0"/>
              <a:t>the</a:t>
            </a:r>
            <a:r>
              <a:rPr lang="es-ES_tradnl" sz="2800" dirty="0" smtClean="0"/>
              <a:t> </a:t>
            </a:r>
            <a:r>
              <a:rPr lang="es-ES_tradnl" sz="2800" dirty="0" err="1" smtClean="0"/>
              <a:t>population</a:t>
            </a:r>
            <a:r>
              <a:rPr lang="es-ES_tradnl" sz="2800" dirty="0" smtClean="0"/>
              <a:t> </a:t>
            </a:r>
            <a:r>
              <a:rPr lang="es-ES_tradnl" sz="2800" dirty="0" err="1" smtClean="0"/>
              <a:t>based</a:t>
            </a:r>
            <a:r>
              <a:rPr lang="es-ES_tradnl" sz="2800" dirty="0" smtClean="0"/>
              <a:t> </a:t>
            </a:r>
            <a:r>
              <a:rPr lang="es-ES_tradnl" sz="2800" dirty="0" err="1" smtClean="0"/>
              <a:t>on</a:t>
            </a:r>
            <a:r>
              <a:rPr lang="es-ES_tradnl" sz="2800" dirty="0" smtClean="0"/>
              <a:t> </a:t>
            </a:r>
            <a:r>
              <a:rPr lang="es-ES_tradnl" sz="2800" dirty="0" err="1" smtClean="0"/>
              <a:t>sample</a:t>
            </a:r>
            <a:r>
              <a:rPr lang="es-ES_tradnl" sz="2800" dirty="0" smtClean="0"/>
              <a:t> </a:t>
            </a:r>
            <a:r>
              <a:rPr lang="es-ES_tradnl" sz="2800" dirty="0" err="1" smtClean="0"/>
              <a:t>information</a:t>
            </a:r>
            <a:r>
              <a:rPr lang="es-ES_tradnl" sz="2800" dirty="0" smtClean="0"/>
              <a:t>, </a:t>
            </a:r>
            <a:r>
              <a:rPr lang="es-ES_tradnl" sz="2800" dirty="0" err="1" smtClean="0"/>
              <a:t>we</a:t>
            </a:r>
            <a:r>
              <a:rPr lang="es-ES_tradnl" sz="2800" dirty="0" smtClean="0"/>
              <a:t> </a:t>
            </a:r>
            <a:r>
              <a:rPr lang="es-ES_tradnl" sz="2800" dirty="0" err="1" smtClean="0"/>
              <a:t>call</a:t>
            </a:r>
            <a:r>
              <a:rPr lang="es-ES_tradnl" sz="2800" dirty="0" smtClean="0"/>
              <a:t> </a:t>
            </a:r>
            <a:r>
              <a:rPr lang="es-ES_tradnl" sz="2800" dirty="0" err="1" smtClean="0"/>
              <a:t>these</a:t>
            </a:r>
            <a:r>
              <a:rPr lang="es-ES_tradnl" sz="2800" dirty="0" smtClean="0"/>
              <a:t> </a:t>
            </a:r>
            <a:r>
              <a:rPr lang="es-ES_tradnl" sz="2800" b="1" dirty="0" smtClean="0"/>
              <a:t>“</a:t>
            </a:r>
            <a:r>
              <a:rPr lang="es-ES_tradnl" sz="2800" b="1" dirty="0" err="1" smtClean="0"/>
              <a:t>Statistical</a:t>
            </a:r>
            <a:r>
              <a:rPr lang="es-ES_tradnl" sz="2800" b="1" dirty="0" smtClean="0"/>
              <a:t> </a:t>
            </a:r>
            <a:r>
              <a:rPr lang="es-ES_tradnl" sz="2800" b="1" dirty="0" err="1" smtClean="0"/>
              <a:t>decisions</a:t>
            </a:r>
            <a:r>
              <a:rPr lang="es-ES_tradnl" sz="2800" b="1" dirty="0" smtClean="0"/>
              <a:t>”</a:t>
            </a:r>
          </a:p>
          <a:p>
            <a:pPr eaLnBrk="1" hangingPunct="1"/>
            <a:endParaRPr lang="es-ES_tradnl" sz="2800" b="1" dirty="0" smtClean="0"/>
          </a:p>
          <a:p>
            <a:pPr eaLnBrk="1" hangingPunct="1"/>
            <a:r>
              <a:rPr lang="es-ES_tradnl" sz="2800" dirty="0" err="1" smtClean="0"/>
              <a:t>With</a:t>
            </a:r>
            <a:r>
              <a:rPr lang="es-ES_tradnl" sz="2800" dirty="0" smtClean="0"/>
              <a:t> </a:t>
            </a:r>
            <a:r>
              <a:rPr lang="es-ES_tradnl" sz="2800" dirty="0" err="1" smtClean="0"/>
              <a:t>the</a:t>
            </a:r>
            <a:r>
              <a:rPr lang="es-ES_tradnl" sz="2800" dirty="0" smtClean="0"/>
              <a:t> </a:t>
            </a:r>
            <a:r>
              <a:rPr lang="es-ES_tradnl" sz="2800" dirty="0" err="1" smtClean="0"/>
              <a:t>purpose</a:t>
            </a:r>
            <a:r>
              <a:rPr lang="es-ES_tradnl" sz="2800" dirty="0" smtClean="0"/>
              <a:t> of </a:t>
            </a:r>
            <a:r>
              <a:rPr lang="es-ES_tradnl" sz="2800" dirty="0" err="1" smtClean="0"/>
              <a:t>making</a:t>
            </a:r>
            <a:r>
              <a:rPr lang="es-ES_tradnl" sz="2800" dirty="0" smtClean="0"/>
              <a:t> a </a:t>
            </a:r>
            <a:r>
              <a:rPr lang="es-ES_tradnl" sz="2800" dirty="0" err="1" smtClean="0"/>
              <a:t>decision</a:t>
            </a:r>
            <a:r>
              <a:rPr lang="es-ES_tradnl" sz="2800" dirty="0" smtClean="0"/>
              <a:t>, </a:t>
            </a:r>
            <a:r>
              <a:rPr lang="es-ES_tradnl" sz="2800" dirty="0" err="1" smtClean="0"/>
              <a:t>it</a:t>
            </a:r>
            <a:r>
              <a:rPr lang="es-ES_tradnl" sz="2800" dirty="0" smtClean="0"/>
              <a:t> </a:t>
            </a:r>
            <a:r>
              <a:rPr lang="es-ES_tradnl" sz="2800" dirty="0" err="1" smtClean="0"/>
              <a:t>is</a:t>
            </a:r>
            <a:r>
              <a:rPr lang="es-ES_tradnl" sz="2800" dirty="0" smtClean="0"/>
              <a:t> </a:t>
            </a:r>
            <a:r>
              <a:rPr lang="es-ES_tradnl" sz="2800" dirty="0" err="1" smtClean="0"/>
              <a:t>useful</a:t>
            </a:r>
            <a:r>
              <a:rPr lang="es-ES_tradnl" sz="2800" dirty="0" smtClean="0"/>
              <a:t> </a:t>
            </a:r>
            <a:r>
              <a:rPr lang="es-ES_tradnl" sz="2800" dirty="0" err="1" smtClean="0"/>
              <a:t>to</a:t>
            </a:r>
            <a:r>
              <a:rPr lang="es-ES_tradnl" sz="2800" dirty="0" smtClean="0"/>
              <a:t> </a:t>
            </a:r>
            <a:r>
              <a:rPr lang="es-ES_tradnl" sz="2800" dirty="0" err="1" smtClean="0"/>
              <a:t>make</a:t>
            </a:r>
            <a:r>
              <a:rPr lang="es-ES_tradnl" sz="2800" dirty="0" smtClean="0"/>
              <a:t> </a:t>
            </a:r>
            <a:r>
              <a:rPr lang="es-ES_tradnl" sz="2800" dirty="0" err="1" smtClean="0"/>
              <a:t>assumptions</a:t>
            </a:r>
            <a:r>
              <a:rPr lang="es-ES_tradnl" sz="2800" dirty="0" smtClean="0"/>
              <a:t> </a:t>
            </a:r>
            <a:r>
              <a:rPr lang="es-ES_tradnl" sz="2800" dirty="0" err="1" smtClean="0"/>
              <a:t>about</a:t>
            </a:r>
            <a:r>
              <a:rPr lang="es-ES_tradnl" sz="2800" dirty="0" smtClean="0"/>
              <a:t> </a:t>
            </a:r>
            <a:r>
              <a:rPr lang="es-ES_tradnl" sz="2800" dirty="0" err="1" smtClean="0"/>
              <a:t>what</a:t>
            </a:r>
            <a:r>
              <a:rPr lang="es-ES_tradnl" sz="2800" dirty="0" smtClean="0"/>
              <a:t> </a:t>
            </a:r>
            <a:r>
              <a:rPr lang="es-ES_tradnl" sz="2800" b="1" dirty="0" err="1" smtClean="0"/>
              <a:t>really</a:t>
            </a:r>
            <a:r>
              <a:rPr lang="es-ES_tradnl" sz="2800" b="1" dirty="0" smtClean="0"/>
              <a:t> </a:t>
            </a:r>
            <a:r>
              <a:rPr lang="es-ES_tradnl" sz="2800" b="1" dirty="0" err="1" smtClean="0"/>
              <a:t>happens</a:t>
            </a:r>
            <a:r>
              <a:rPr lang="es-ES_tradnl" sz="2800" b="1" dirty="0" smtClean="0"/>
              <a:t> </a:t>
            </a:r>
            <a:r>
              <a:rPr lang="es-ES_tradnl" sz="2800" dirty="0" smtClean="0"/>
              <a:t>in </a:t>
            </a:r>
            <a:r>
              <a:rPr lang="es-ES_tradnl" sz="2800" dirty="0" err="1" smtClean="0"/>
              <a:t>the</a:t>
            </a:r>
            <a:r>
              <a:rPr lang="es-ES_tradnl" sz="2800" dirty="0" smtClean="0"/>
              <a:t> </a:t>
            </a:r>
            <a:r>
              <a:rPr lang="es-ES_tradnl" sz="2800" dirty="0" err="1" smtClean="0"/>
              <a:t>population</a:t>
            </a:r>
            <a:r>
              <a:rPr lang="es-ES_tradnl" sz="2800" dirty="0" smtClean="0"/>
              <a:t>. </a:t>
            </a:r>
            <a:r>
              <a:rPr lang="es-ES_tradnl" dirty="0" smtClean="0"/>
              <a:t>(</a:t>
            </a:r>
            <a:r>
              <a:rPr lang="es-ES_tradnl" sz="2800" dirty="0" err="1" smtClean="0"/>
              <a:t>These</a:t>
            </a:r>
            <a:r>
              <a:rPr lang="es-ES_tradnl" sz="2800" dirty="0" smtClean="0"/>
              <a:t> </a:t>
            </a:r>
            <a:r>
              <a:rPr lang="es-ES_tradnl" sz="2800" dirty="0" err="1" smtClean="0"/>
              <a:t>assumptions</a:t>
            </a:r>
            <a:r>
              <a:rPr lang="es-ES_tradnl" sz="2800" dirty="0" smtClean="0"/>
              <a:t> can </a:t>
            </a:r>
            <a:r>
              <a:rPr lang="es-ES_tradnl" sz="2800" dirty="0" err="1" smtClean="0"/>
              <a:t>be</a:t>
            </a:r>
            <a:r>
              <a:rPr lang="es-ES_tradnl" sz="2800" dirty="0" smtClean="0"/>
              <a:t> true </a:t>
            </a:r>
            <a:r>
              <a:rPr lang="es-ES_tradnl" sz="2800" dirty="0" err="1" smtClean="0"/>
              <a:t>or</a:t>
            </a:r>
            <a:r>
              <a:rPr lang="es-ES_tradnl" sz="2800" dirty="0" smtClean="0"/>
              <a:t> false)</a:t>
            </a:r>
            <a:endParaRPr lang="es-ES_tradnl" sz="24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3 Título"/>
          <p:cNvSpPr>
            <a:spLocks noGrp="1"/>
          </p:cNvSpPr>
          <p:nvPr>
            <p:ph type="title" idx="4294967295"/>
          </p:nvPr>
        </p:nvSpPr>
        <p:spPr/>
        <p:txBody>
          <a:bodyPr anchor="ctr"/>
          <a:lstStyle/>
          <a:p>
            <a:pPr eaLnBrk="1" hangingPunct="1"/>
            <a:r>
              <a:rPr lang="es-ES_tradnl" dirty="0" err="1" smtClean="0"/>
              <a:t>Hypothesis</a:t>
            </a:r>
            <a:endParaRPr lang="es-MX" dirty="0" smtClean="0"/>
          </a:p>
        </p:txBody>
      </p:sp>
      <p:sp>
        <p:nvSpPr>
          <p:cNvPr id="7171" name="4 Marcador de contenido"/>
          <p:cNvSpPr>
            <a:spLocks noGrp="1"/>
          </p:cNvSpPr>
          <p:nvPr>
            <p:ph idx="4294967295"/>
          </p:nvPr>
        </p:nvSpPr>
        <p:spPr/>
        <p:txBody>
          <a:bodyPr/>
          <a:lstStyle/>
          <a:p>
            <a:pPr eaLnBrk="1" hangingPunct="1">
              <a:lnSpc>
                <a:spcPct val="90000"/>
              </a:lnSpc>
            </a:pPr>
            <a:r>
              <a:rPr lang="es-MX" sz="2800" i="1" dirty="0" err="1" smtClean="0"/>
              <a:t>Hypotheses</a:t>
            </a:r>
            <a:r>
              <a:rPr lang="es-MX" sz="2800" i="1" dirty="0" smtClean="0"/>
              <a:t> </a:t>
            </a:r>
            <a:r>
              <a:rPr lang="es-MX" sz="2800" dirty="0" smtClean="0"/>
              <a:t>are </a:t>
            </a:r>
            <a:r>
              <a:rPr lang="es-419" sz="2800" dirty="0" smtClean="0"/>
              <a:t>propositions</a:t>
            </a:r>
            <a:r>
              <a:rPr lang="es-MX" sz="2800" dirty="0" smtClean="0"/>
              <a:t> </a:t>
            </a:r>
            <a:r>
              <a:rPr lang="es-MX" sz="2800" dirty="0" err="1" smtClean="0"/>
              <a:t>made</a:t>
            </a:r>
            <a:r>
              <a:rPr lang="es-MX" sz="2800" dirty="0" smtClean="0"/>
              <a:t> </a:t>
            </a:r>
            <a:r>
              <a:rPr lang="es-MX" sz="2800" dirty="0" err="1" smtClean="0"/>
              <a:t>about</a:t>
            </a:r>
            <a:r>
              <a:rPr lang="es-MX" sz="2800" dirty="0" smtClean="0"/>
              <a:t> a </a:t>
            </a:r>
            <a:r>
              <a:rPr lang="es-MX" sz="2800" dirty="0" err="1" smtClean="0"/>
              <a:t>parameter</a:t>
            </a:r>
            <a:r>
              <a:rPr lang="es-MX" sz="2800" dirty="0" smtClean="0"/>
              <a:t>. </a:t>
            </a:r>
            <a:r>
              <a:rPr lang="es-MX" sz="2800" dirty="0" err="1" smtClean="0"/>
              <a:t>These</a:t>
            </a:r>
            <a:r>
              <a:rPr lang="es-MX" sz="2800" dirty="0" smtClean="0"/>
              <a:t> can be true </a:t>
            </a:r>
            <a:r>
              <a:rPr lang="es-MX" sz="2800" dirty="0" err="1" smtClean="0"/>
              <a:t>or</a:t>
            </a:r>
            <a:r>
              <a:rPr lang="es-MX" sz="2800" dirty="0" smtClean="0"/>
              <a:t> false. </a:t>
            </a:r>
          </a:p>
          <a:p>
            <a:pPr eaLnBrk="1" hangingPunct="1">
              <a:lnSpc>
                <a:spcPct val="90000"/>
              </a:lnSpc>
            </a:pPr>
            <a:r>
              <a:rPr lang="es-MX" sz="2800" dirty="0" err="1" smtClean="0"/>
              <a:t>Examples</a:t>
            </a:r>
            <a:r>
              <a:rPr lang="es-MX" sz="2800" dirty="0" smtClean="0"/>
              <a:t>: </a:t>
            </a:r>
          </a:p>
          <a:p>
            <a:pPr lvl="1">
              <a:lnSpc>
                <a:spcPct val="90000"/>
              </a:lnSpc>
            </a:pPr>
            <a:r>
              <a:rPr lang="es-MX" sz="2400" i="1" dirty="0" err="1" smtClean="0"/>
              <a:t>The</a:t>
            </a:r>
            <a:r>
              <a:rPr lang="es-MX" sz="2400" i="1" dirty="0" smtClean="0"/>
              <a:t> </a:t>
            </a:r>
            <a:r>
              <a:rPr lang="es-MX" sz="2400" i="1" dirty="0" err="1" smtClean="0"/>
              <a:t>impact</a:t>
            </a:r>
            <a:r>
              <a:rPr lang="es-MX" sz="2400" i="1" dirty="0" smtClean="0"/>
              <a:t> of </a:t>
            </a:r>
            <a:r>
              <a:rPr lang="es-MX" sz="2400" i="1" dirty="0" err="1" smtClean="0"/>
              <a:t>programme</a:t>
            </a:r>
            <a:r>
              <a:rPr lang="es-MX" sz="2400" i="1" dirty="0" smtClean="0"/>
              <a:t> X </a:t>
            </a:r>
            <a:r>
              <a:rPr lang="es-MX" sz="2400" i="1" dirty="0" err="1" smtClean="0"/>
              <a:t>on</a:t>
            </a:r>
            <a:r>
              <a:rPr lang="es-MX" sz="2400" i="1" dirty="0" smtClean="0"/>
              <a:t> </a:t>
            </a:r>
            <a:r>
              <a:rPr lang="es-MX" sz="2400" i="1" dirty="0" err="1" smtClean="0"/>
              <a:t>the</a:t>
            </a:r>
            <a:r>
              <a:rPr lang="es-MX" sz="2400" i="1" dirty="0" smtClean="0"/>
              <a:t> use of </a:t>
            </a:r>
            <a:r>
              <a:rPr lang="es-MX" sz="2400" i="1" dirty="0" err="1" smtClean="0"/>
              <a:t>contraceptive</a:t>
            </a:r>
            <a:r>
              <a:rPr lang="es-MX" sz="2400" i="1" dirty="0" smtClean="0"/>
              <a:t> </a:t>
            </a:r>
            <a:r>
              <a:rPr lang="es-MX" sz="2400" i="1" dirty="0" err="1" smtClean="0"/>
              <a:t>methods</a:t>
            </a:r>
            <a:r>
              <a:rPr lang="es-MX" sz="2400" i="1" dirty="0" smtClean="0"/>
              <a:t> </a:t>
            </a:r>
            <a:r>
              <a:rPr lang="es-MX" sz="2400" i="1" dirty="0" err="1" smtClean="0"/>
              <a:t>is</a:t>
            </a:r>
            <a:r>
              <a:rPr lang="es-MX" sz="2400" i="1" dirty="0" smtClean="0"/>
              <a:t> a 5 </a:t>
            </a:r>
            <a:r>
              <a:rPr lang="es-MX" sz="2400" i="1" dirty="0" err="1" smtClean="0"/>
              <a:t>percentage</a:t>
            </a:r>
            <a:r>
              <a:rPr lang="es-MX" sz="2400" i="1" dirty="0" smtClean="0"/>
              <a:t> </a:t>
            </a:r>
            <a:r>
              <a:rPr lang="es-MX" sz="2400" i="1" dirty="0" err="1" smtClean="0"/>
              <a:t>point</a:t>
            </a:r>
            <a:r>
              <a:rPr lang="es-MX" sz="2400" i="1" dirty="0" smtClean="0"/>
              <a:t> </a:t>
            </a:r>
            <a:r>
              <a:rPr lang="es-MX" sz="2400" i="1" dirty="0" err="1" smtClean="0"/>
              <a:t>increase</a:t>
            </a:r>
            <a:r>
              <a:rPr lang="es-MX" sz="2400" i="1" dirty="0" smtClean="0"/>
              <a:t>.</a:t>
            </a:r>
          </a:p>
          <a:p>
            <a:pPr lvl="1">
              <a:lnSpc>
                <a:spcPct val="90000"/>
              </a:lnSpc>
            </a:pPr>
            <a:r>
              <a:rPr lang="es-MX" sz="2400" i="1" dirty="0" err="1" smtClean="0"/>
              <a:t>Programme</a:t>
            </a:r>
            <a:r>
              <a:rPr lang="es-MX" sz="2400" i="1" dirty="0" smtClean="0"/>
              <a:t> Y </a:t>
            </a:r>
            <a:r>
              <a:rPr lang="es-MX" sz="2400" i="1" dirty="0" err="1" smtClean="0"/>
              <a:t>decreases</a:t>
            </a:r>
            <a:r>
              <a:rPr lang="es-MX" sz="2400" i="1" dirty="0" smtClean="0"/>
              <a:t> </a:t>
            </a:r>
            <a:r>
              <a:rPr lang="es-MX" sz="2400" i="1" dirty="0" err="1" smtClean="0"/>
              <a:t>the</a:t>
            </a:r>
            <a:r>
              <a:rPr lang="es-MX" sz="2400" i="1" dirty="0" smtClean="0"/>
              <a:t> </a:t>
            </a:r>
            <a:r>
              <a:rPr lang="es-MX" sz="2400" i="1" dirty="0" err="1" smtClean="0"/>
              <a:t>monthly</a:t>
            </a:r>
            <a:r>
              <a:rPr lang="es-MX" sz="2400" i="1" dirty="0" smtClean="0"/>
              <a:t> </a:t>
            </a:r>
            <a:r>
              <a:rPr lang="es-MX" sz="2400" i="1" dirty="0" err="1" smtClean="0"/>
              <a:t>expenditure</a:t>
            </a:r>
            <a:r>
              <a:rPr lang="es-MX" sz="2400" i="1" dirty="0" smtClean="0"/>
              <a:t> </a:t>
            </a:r>
            <a:r>
              <a:rPr lang="es-MX" sz="2400" i="1" dirty="0" err="1" smtClean="0"/>
              <a:t>on</a:t>
            </a:r>
            <a:r>
              <a:rPr lang="es-MX" sz="2400" i="1" dirty="0" smtClean="0"/>
              <a:t> </a:t>
            </a:r>
            <a:r>
              <a:rPr lang="es-MX" sz="2400" i="1" dirty="0" err="1" smtClean="0"/>
              <a:t>medications</a:t>
            </a:r>
            <a:r>
              <a:rPr lang="es-MX" sz="2400" i="1" dirty="0" smtClean="0"/>
              <a:t> </a:t>
            </a:r>
            <a:r>
              <a:rPr lang="es-MX" sz="2400" i="1" dirty="0" err="1" smtClean="0"/>
              <a:t>by</a:t>
            </a:r>
            <a:r>
              <a:rPr lang="es-MX" sz="2400" i="1" dirty="0" smtClean="0"/>
              <a:t> 10 </a:t>
            </a:r>
            <a:r>
              <a:rPr lang="es-MX" sz="2400" i="1" dirty="0" err="1" smtClean="0"/>
              <a:t>dollars</a:t>
            </a:r>
            <a:r>
              <a:rPr lang="es-MX" sz="2400" i="1" dirty="0" smtClean="0"/>
              <a:t>. </a:t>
            </a:r>
          </a:p>
          <a:p>
            <a:pPr lvl="1">
              <a:lnSpc>
                <a:spcPct val="90000"/>
              </a:lnSpc>
            </a:pPr>
            <a:r>
              <a:rPr lang="es-MX" sz="2400" i="1" dirty="0" err="1" smtClean="0"/>
              <a:t>Programme</a:t>
            </a:r>
            <a:r>
              <a:rPr lang="es-MX" sz="2400" i="1" dirty="0" smtClean="0"/>
              <a:t> Z </a:t>
            </a:r>
            <a:r>
              <a:rPr lang="es-MX" sz="2400" i="1" dirty="0" err="1" smtClean="0"/>
              <a:t>does</a:t>
            </a:r>
            <a:r>
              <a:rPr lang="es-MX" sz="2400" i="1" dirty="0" smtClean="0"/>
              <a:t> </a:t>
            </a:r>
            <a:r>
              <a:rPr lang="es-MX" sz="2400" i="1" dirty="0" err="1" smtClean="0"/>
              <a:t>not</a:t>
            </a:r>
            <a:r>
              <a:rPr lang="es-MX" sz="2400" i="1" dirty="0" smtClean="0"/>
              <a:t> </a:t>
            </a:r>
            <a:r>
              <a:rPr lang="es-MX" sz="2400" i="1" dirty="0" err="1" smtClean="0"/>
              <a:t>have</a:t>
            </a:r>
            <a:r>
              <a:rPr lang="es-MX" sz="2400" i="1" dirty="0" smtClean="0"/>
              <a:t> </a:t>
            </a:r>
            <a:r>
              <a:rPr lang="es-MX" sz="2400" i="1" dirty="0" err="1" smtClean="0"/>
              <a:t>an</a:t>
            </a:r>
            <a:r>
              <a:rPr lang="es-MX" sz="2400" i="1" dirty="0" smtClean="0"/>
              <a:t> </a:t>
            </a:r>
            <a:r>
              <a:rPr lang="es-MX" sz="2400" i="1" dirty="0" err="1" smtClean="0"/>
              <a:t>impact</a:t>
            </a:r>
            <a:r>
              <a:rPr lang="es-MX" sz="2400" i="1" dirty="0" smtClean="0"/>
              <a:t> </a:t>
            </a:r>
            <a:r>
              <a:rPr lang="es-MX" sz="2400" i="1" dirty="0" err="1" smtClean="0"/>
              <a:t>on</a:t>
            </a:r>
            <a:r>
              <a:rPr lang="es-MX" sz="2400" i="1" dirty="0" smtClean="0"/>
              <a:t> </a:t>
            </a:r>
            <a:r>
              <a:rPr lang="es-MX" sz="2400" i="1" dirty="0" err="1" smtClean="0"/>
              <a:t>the</a:t>
            </a:r>
            <a:r>
              <a:rPr lang="es-MX" sz="2400" i="1" dirty="0" smtClean="0"/>
              <a:t> </a:t>
            </a:r>
            <a:r>
              <a:rPr lang="es-MX" sz="2400" i="1" dirty="0" err="1" smtClean="0"/>
              <a:t>prevalence</a:t>
            </a:r>
            <a:r>
              <a:rPr lang="es-MX" sz="2400" i="1" dirty="0" smtClean="0"/>
              <a:t> of HIV </a:t>
            </a:r>
            <a:r>
              <a:rPr lang="es-MX" sz="2400" i="1" dirty="0" err="1" smtClean="0"/>
              <a:t>infection</a:t>
            </a:r>
            <a:r>
              <a:rPr lang="es-MX" sz="2400" i="1" dirty="0" smtClean="0"/>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764704"/>
            <a:ext cx="3954929" cy="646331"/>
          </a:xfrm>
          <a:prstGeom prst="rect">
            <a:avLst/>
          </a:prstGeom>
        </p:spPr>
        <p:txBody>
          <a:bodyPr wrap="none">
            <a:spAutoFit/>
          </a:bodyPr>
          <a:lstStyle/>
          <a:p>
            <a:r>
              <a:rPr lang="es-ES_tradnl" sz="3600" dirty="0" err="1" smtClean="0"/>
              <a:t>Hypothesis</a:t>
            </a:r>
            <a:r>
              <a:rPr lang="es-ES_tradnl" sz="3600" dirty="0" smtClean="0"/>
              <a:t> </a:t>
            </a:r>
            <a:r>
              <a:rPr lang="es-ES_tradnl" sz="3600" dirty="0" err="1" smtClean="0"/>
              <a:t>testing</a:t>
            </a:r>
            <a:endParaRPr lang="es-MX" sz="1400" dirty="0"/>
          </a:p>
        </p:txBody>
      </p:sp>
      <p:sp>
        <p:nvSpPr>
          <p:cNvPr id="3" name="2 Marcador de contenido"/>
          <p:cNvSpPr txBox="1">
            <a:spLocks/>
          </p:cNvSpPr>
          <p:nvPr/>
        </p:nvSpPr>
        <p:spPr bwMode="auto">
          <a:xfrm>
            <a:off x="395536" y="1628800"/>
            <a:ext cx="5760640" cy="49006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9900" marR="0" lvl="0" indent="-469900" algn="l" defTabSz="914400" rtl="0" eaLnBrk="1" fontAlgn="base" latinLnBrk="0" hangingPunct="1">
              <a:lnSpc>
                <a:spcPct val="80000"/>
              </a:lnSpc>
              <a:spcBef>
                <a:spcPct val="20000"/>
              </a:spcBef>
              <a:spcAft>
                <a:spcPct val="0"/>
              </a:spcAft>
              <a:buClr>
                <a:schemeClr val="bg2"/>
              </a:buClr>
              <a:buSzPct val="70000"/>
              <a:buFont typeface="Wingdings" pitchFamily="2" charset="2"/>
              <a:buChar char="o"/>
              <a:tabLst/>
              <a:defRPr/>
            </a:pPr>
            <a:r>
              <a:rPr kumimoji="0" lang="es-MX" sz="2800" b="0" i="0" u="none" strike="noStrike" kern="0" cap="none" spc="0" normalizeH="0" baseline="0" noProof="0" dirty="0" err="1" smtClean="0">
                <a:ln>
                  <a:noFill/>
                </a:ln>
                <a:solidFill>
                  <a:schemeClr val="tx1"/>
                </a:solidFill>
                <a:effectLst/>
                <a:uLnTx/>
                <a:uFillTx/>
                <a:latin typeface="+mn-lt"/>
                <a:ea typeface="+mn-ea"/>
                <a:cs typeface="+mn-cs"/>
              </a:rPr>
              <a:t>Method</a:t>
            </a:r>
            <a:r>
              <a:rPr kumimoji="0" lang="es-MX" sz="2800" b="0" i="0" u="none" strike="noStrike" kern="0" cap="none" spc="0" normalizeH="0" noProof="0" dirty="0" smtClean="0">
                <a:ln>
                  <a:noFill/>
                </a:ln>
                <a:solidFill>
                  <a:schemeClr val="tx1"/>
                </a:solidFill>
                <a:effectLst/>
                <a:uLnTx/>
                <a:uFillTx/>
                <a:latin typeface="+mn-lt"/>
                <a:ea typeface="+mn-ea"/>
                <a:cs typeface="+mn-cs"/>
              </a:rPr>
              <a:t> </a:t>
            </a:r>
            <a:r>
              <a:rPr kumimoji="0" lang="es-MX" sz="2800" b="0" i="0" u="none" strike="noStrike" kern="0" cap="none" spc="0" normalizeH="0" noProof="0" dirty="0" err="1" smtClean="0">
                <a:ln>
                  <a:noFill/>
                </a:ln>
                <a:solidFill>
                  <a:schemeClr val="tx1"/>
                </a:solidFill>
                <a:effectLst/>
                <a:uLnTx/>
                <a:uFillTx/>
                <a:latin typeface="+mn-lt"/>
                <a:ea typeface="+mn-ea"/>
                <a:cs typeface="+mn-cs"/>
              </a:rPr>
              <a:t>for</a:t>
            </a:r>
            <a:r>
              <a:rPr kumimoji="0" lang="es-MX" sz="2800" b="0" i="0" u="none" strike="noStrike" kern="0" cap="none" spc="0" normalizeH="0" noProof="0" dirty="0" smtClean="0">
                <a:ln>
                  <a:noFill/>
                </a:ln>
                <a:solidFill>
                  <a:schemeClr val="tx1"/>
                </a:solidFill>
                <a:effectLst/>
                <a:uLnTx/>
                <a:uFillTx/>
                <a:latin typeface="+mn-lt"/>
                <a:ea typeface="+mn-ea"/>
                <a:cs typeface="+mn-cs"/>
              </a:rPr>
              <a:t> </a:t>
            </a:r>
            <a:r>
              <a:rPr kumimoji="0" lang="es-MX" sz="2800" b="0" i="0" u="none" strike="noStrike" kern="0" cap="none" spc="0" normalizeH="0" noProof="0" dirty="0" err="1" smtClean="0">
                <a:ln>
                  <a:noFill/>
                </a:ln>
                <a:solidFill>
                  <a:schemeClr val="tx1"/>
                </a:solidFill>
                <a:effectLst/>
                <a:uLnTx/>
                <a:uFillTx/>
                <a:latin typeface="+mn-lt"/>
                <a:ea typeface="+mn-ea"/>
                <a:cs typeface="+mn-cs"/>
              </a:rPr>
              <a:t>taking</a:t>
            </a:r>
            <a:r>
              <a:rPr kumimoji="0" lang="es-MX" sz="2800" b="0" i="0" u="none" strike="noStrike" kern="0" cap="none" spc="0" normalizeH="0" noProof="0" dirty="0" smtClean="0">
                <a:ln>
                  <a:noFill/>
                </a:ln>
                <a:solidFill>
                  <a:schemeClr val="tx1"/>
                </a:solidFill>
                <a:effectLst/>
                <a:uLnTx/>
                <a:uFillTx/>
                <a:latin typeface="+mn-lt"/>
                <a:ea typeface="+mn-ea"/>
                <a:cs typeface="+mn-cs"/>
              </a:rPr>
              <a:t> </a:t>
            </a:r>
            <a:r>
              <a:rPr kumimoji="0" lang="es-MX" sz="2800" b="0" i="0" u="none" strike="noStrike" kern="0" cap="none" spc="0" normalizeH="0" noProof="0" dirty="0" err="1" smtClean="0">
                <a:ln>
                  <a:noFill/>
                </a:ln>
                <a:solidFill>
                  <a:schemeClr val="tx1"/>
                </a:solidFill>
                <a:effectLst/>
                <a:uLnTx/>
                <a:uFillTx/>
                <a:latin typeface="+mn-lt"/>
                <a:ea typeface="+mn-ea"/>
                <a:cs typeface="+mn-cs"/>
              </a:rPr>
              <a:t>decisions</a:t>
            </a:r>
            <a:r>
              <a:rPr kumimoji="0" lang="es-MX" sz="2800" b="0" i="0" u="none" strike="noStrike" kern="0" cap="none" spc="0" normalizeH="0" noProof="0" dirty="0" smtClean="0">
                <a:ln>
                  <a:noFill/>
                </a:ln>
                <a:solidFill>
                  <a:schemeClr val="tx1"/>
                </a:solidFill>
                <a:effectLst/>
                <a:uLnTx/>
                <a:uFillTx/>
                <a:latin typeface="+mn-lt"/>
                <a:ea typeface="+mn-ea"/>
                <a:cs typeface="+mn-cs"/>
              </a:rPr>
              <a:t> </a:t>
            </a:r>
            <a:r>
              <a:rPr kumimoji="0" lang="es-MX" sz="2800" b="0" i="0" u="none" strike="noStrike" kern="0" cap="none" spc="0" normalizeH="0" noProof="0" dirty="0" err="1" smtClean="0">
                <a:ln>
                  <a:noFill/>
                </a:ln>
                <a:solidFill>
                  <a:schemeClr val="tx1"/>
                </a:solidFill>
                <a:effectLst/>
                <a:uLnTx/>
                <a:uFillTx/>
                <a:latin typeface="+mn-lt"/>
                <a:ea typeface="+mn-ea"/>
                <a:cs typeface="+mn-cs"/>
              </a:rPr>
              <a:t>based</a:t>
            </a:r>
            <a:r>
              <a:rPr kumimoji="0" lang="es-MX" sz="2800" b="0" i="0" u="none" strike="noStrike" kern="0" cap="none" spc="0" normalizeH="0" noProof="0" dirty="0" smtClean="0">
                <a:ln>
                  <a:noFill/>
                </a:ln>
                <a:solidFill>
                  <a:schemeClr val="tx1"/>
                </a:solidFill>
                <a:effectLst/>
                <a:uLnTx/>
                <a:uFillTx/>
                <a:latin typeface="+mn-lt"/>
                <a:ea typeface="+mn-ea"/>
                <a:cs typeface="+mn-cs"/>
              </a:rPr>
              <a:t> </a:t>
            </a:r>
            <a:r>
              <a:rPr kumimoji="0" lang="es-MX" sz="2800" b="0" i="0" u="none" strike="noStrike" kern="0" cap="none" spc="0" normalizeH="0" noProof="0" dirty="0" err="1" smtClean="0">
                <a:ln>
                  <a:noFill/>
                </a:ln>
                <a:solidFill>
                  <a:schemeClr val="tx1"/>
                </a:solidFill>
                <a:effectLst/>
                <a:uLnTx/>
                <a:uFillTx/>
                <a:latin typeface="+mn-lt"/>
                <a:ea typeface="+mn-ea"/>
                <a:cs typeface="+mn-cs"/>
              </a:rPr>
              <a:t>on</a:t>
            </a:r>
            <a:r>
              <a:rPr kumimoji="0" lang="es-MX" sz="2800" b="0" i="0" u="none" strike="noStrike" kern="0" cap="none" spc="0" normalizeH="0" noProof="0" dirty="0" smtClean="0">
                <a:ln>
                  <a:noFill/>
                </a:ln>
                <a:solidFill>
                  <a:schemeClr val="tx1"/>
                </a:solidFill>
                <a:effectLst/>
                <a:uLnTx/>
                <a:uFillTx/>
                <a:latin typeface="+mn-lt"/>
                <a:ea typeface="+mn-ea"/>
                <a:cs typeface="+mn-cs"/>
              </a:rPr>
              <a:t> </a:t>
            </a:r>
            <a:r>
              <a:rPr kumimoji="0" lang="es-MX" sz="2800" b="0" i="0" u="none" strike="noStrike" kern="0" cap="none" spc="0" normalizeH="0" noProof="0" dirty="0" err="1" smtClean="0">
                <a:ln>
                  <a:noFill/>
                </a:ln>
                <a:solidFill>
                  <a:schemeClr val="tx1"/>
                </a:solidFill>
                <a:effectLst/>
                <a:uLnTx/>
                <a:uFillTx/>
                <a:latin typeface="+mn-lt"/>
                <a:ea typeface="+mn-ea"/>
                <a:cs typeface="+mn-cs"/>
              </a:rPr>
              <a:t>empirical</a:t>
            </a:r>
            <a:r>
              <a:rPr kumimoji="0" lang="es-MX" sz="2800" b="0" i="0" u="none" strike="noStrike" kern="0" cap="none" spc="0" normalizeH="0" noProof="0" dirty="0" smtClean="0">
                <a:ln>
                  <a:noFill/>
                </a:ln>
                <a:solidFill>
                  <a:schemeClr val="tx1"/>
                </a:solidFill>
                <a:effectLst/>
                <a:uLnTx/>
                <a:uFillTx/>
                <a:latin typeface="+mn-lt"/>
                <a:ea typeface="+mn-ea"/>
                <a:cs typeface="+mn-cs"/>
              </a:rPr>
              <a:t> data. </a:t>
            </a:r>
          </a:p>
          <a:p>
            <a:pPr marL="469900" marR="0" lvl="0" indent="-469900" algn="l" defTabSz="914400" rtl="0" eaLnBrk="1" fontAlgn="base" latinLnBrk="0" hangingPunct="1">
              <a:lnSpc>
                <a:spcPct val="80000"/>
              </a:lnSpc>
              <a:spcBef>
                <a:spcPct val="20000"/>
              </a:spcBef>
              <a:spcAft>
                <a:spcPct val="0"/>
              </a:spcAft>
              <a:buClr>
                <a:schemeClr val="bg2"/>
              </a:buClr>
              <a:buSzPct val="70000"/>
              <a:buFont typeface="Wingdings" pitchFamily="2" charset="2"/>
              <a:buChar char="o"/>
              <a:tabLst/>
              <a:defRPr/>
            </a:pPr>
            <a:endParaRPr lang="es-MX" sz="2800" kern="0" dirty="0" smtClean="0">
              <a:latin typeface="+mn-lt"/>
            </a:endParaRPr>
          </a:p>
          <a:p>
            <a:pPr marL="469900" marR="0" lvl="0" indent="-469900" algn="l" defTabSz="914400" rtl="0" eaLnBrk="1" fontAlgn="base" latinLnBrk="0" hangingPunct="1">
              <a:lnSpc>
                <a:spcPct val="80000"/>
              </a:lnSpc>
              <a:spcBef>
                <a:spcPct val="20000"/>
              </a:spcBef>
              <a:spcAft>
                <a:spcPct val="0"/>
              </a:spcAft>
              <a:buClr>
                <a:schemeClr val="bg2"/>
              </a:buClr>
              <a:buSzPct val="70000"/>
              <a:buFont typeface="Wingdings" pitchFamily="2" charset="2"/>
              <a:buChar char="o"/>
              <a:tabLst/>
              <a:defRPr/>
            </a:pPr>
            <a:r>
              <a:rPr lang="es-MX" sz="2800" kern="0" dirty="0" err="1" smtClean="0">
                <a:latin typeface="+mn-lt"/>
              </a:rPr>
              <a:t>Sometimes</a:t>
            </a:r>
            <a:r>
              <a:rPr lang="es-MX" sz="2800" kern="0" dirty="0" smtClean="0">
                <a:latin typeface="+mn-lt"/>
              </a:rPr>
              <a:t> </a:t>
            </a:r>
            <a:r>
              <a:rPr lang="es-MX" sz="2800" kern="0" dirty="0" err="1" smtClean="0">
                <a:latin typeface="+mn-lt"/>
              </a:rPr>
              <a:t>also</a:t>
            </a:r>
            <a:r>
              <a:rPr lang="es-MX" sz="2800" kern="0" dirty="0" smtClean="0">
                <a:latin typeface="+mn-lt"/>
              </a:rPr>
              <a:t> </a:t>
            </a:r>
            <a:r>
              <a:rPr lang="es-MX" sz="2800" kern="0" dirty="0" err="1" smtClean="0">
                <a:latin typeface="+mn-lt"/>
              </a:rPr>
              <a:t>called</a:t>
            </a:r>
            <a:r>
              <a:rPr lang="es-MX" sz="2800" kern="0" dirty="0" smtClean="0">
                <a:latin typeface="+mn-lt"/>
              </a:rPr>
              <a:t> “</a:t>
            </a:r>
            <a:r>
              <a:rPr lang="es-MX" sz="2800" kern="0" dirty="0" err="1" smtClean="0">
                <a:latin typeface="+mn-lt"/>
              </a:rPr>
              <a:t>confirmatory</a:t>
            </a:r>
            <a:r>
              <a:rPr lang="es-MX" sz="2800" kern="0" dirty="0" smtClean="0">
                <a:latin typeface="+mn-lt"/>
              </a:rPr>
              <a:t> data </a:t>
            </a:r>
            <a:r>
              <a:rPr lang="es-MX" sz="2800" kern="0" dirty="0" err="1" smtClean="0">
                <a:latin typeface="+mn-lt"/>
              </a:rPr>
              <a:t>analysis</a:t>
            </a:r>
            <a:r>
              <a:rPr lang="es-MX" sz="2800" kern="0" dirty="0" smtClean="0">
                <a:latin typeface="+mn-lt"/>
              </a:rPr>
              <a:t>”.</a:t>
            </a:r>
          </a:p>
          <a:p>
            <a:pPr marL="469900" marR="0" lvl="0" indent="-469900" algn="l" defTabSz="914400" rtl="0" eaLnBrk="1" fontAlgn="base" latinLnBrk="0" hangingPunct="1">
              <a:lnSpc>
                <a:spcPct val="80000"/>
              </a:lnSpc>
              <a:spcBef>
                <a:spcPct val="20000"/>
              </a:spcBef>
              <a:spcAft>
                <a:spcPct val="0"/>
              </a:spcAft>
              <a:buClr>
                <a:schemeClr val="bg2"/>
              </a:buClr>
              <a:buSzPct val="70000"/>
              <a:buFont typeface="Wingdings" pitchFamily="2" charset="2"/>
              <a:buChar char="o"/>
              <a:tabLst/>
              <a:defRPr/>
            </a:pPr>
            <a:endParaRPr lang="es-MX" sz="2800" kern="0" dirty="0" smtClean="0">
              <a:latin typeface="+mn-lt"/>
            </a:endParaRPr>
          </a:p>
          <a:p>
            <a:pPr marL="469900" indent="-469900">
              <a:lnSpc>
                <a:spcPct val="80000"/>
              </a:lnSpc>
              <a:spcBef>
                <a:spcPct val="20000"/>
              </a:spcBef>
              <a:buClr>
                <a:schemeClr val="bg2"/>
              </a:buClr>
              <a:buSzPct val="70000"/>
              <a:buFont typeface="Wingdings" pitchFamily="2" charset="2"/>
              <a:buChar char="o"/>
            </a:pPr>
            <a:r>
              <a:rPr lang="en-US" sz="2800" dirty="0" smtClean="0"/>
              <a:t>Hypothesis tests answer the question:</a:t>
            </a:r>
          </a:p>
          <a:p>
            <a:pPr marL="469900" indent="-469900">
              <a:lnSpc>
                <a:spcPct val="80000"/>
              </a:lnSpc>
              <a:spcBef>
                <a:spcPct val="20000"/>
              </a:spcBef>
              <a:buClr>
                <a:schemeClr val="bg2"/>
              </a:buClr>
              <a:buSzPct val="70000"/>
            </a:pPr>
            <a:endParaRPr lang="en-US" sz="2800" dirty="0" smtClean="0"/>
          </a:p>
          <a:p>
            <a:pPr marL="469900" indent="-469900">
              <a:lnSpc>
                <a:spcPct val="80000"/>
              </a:lnSpc>
              <a:spcBef>
                <a:spcPct val="20000"/>
              </a:spcBef>
              <a:buClr>
                <a:schemeClr val="bg2"/>
              </a:buClr>
              <a:buSzPct val="70000"/>
            </a:pPr>
            <a:r>
              <a:rPr lang="en-US" sz="2800" dirty="0" smtClean="0"/>
              <a:t> </a:t>
            </a:r>
            <a:r>
              <a:rPr lang="en-US" sz="2400" i="1" dirty="0" smtClean="0"/>
              <a:t>“Do we have enough evidence to state, with a reasonably low probability of error, that the </a:t>
            </a:r>
            <a:r>
              <a:rPr lang="en-US" sz="2400" i="1" dirty="0" err="1" smtClean="0"/>
              <a:t>programme</a:t>
            </a:r>
            <a:r>
              <a:rPr lang="en-US" sz="2400" i="1" dirty="0" smtClean="0"/>
              <a:t> </a:t>
            </a:r>
            <a:r>
              <a:rPr lang="en-US" sz="2400" b="1" i="1" dirty="0" smtClean="0"/>
              <a:t>does have </a:t>
            </a:r>
            <a:r>
              <a:rPr lang="en-US" sz="2400" i="1" dirty="0" smtClean="0"/>
              <a:t>an impact?”. </a:t>
            </a:r>
            <a:endParaRPr kumimoji="0" lang="es-MX" sz="2400" b="1" i="1" u="none" strike="noStrike" kern="0" cap="none" spc="0" normalizeH="0" baseline="0" noProof="0" dirty="0" smtClean="0">
              <a:ln>
                <a:noFill/>
              </a:ln>
              <a:solidFill>
                <a:schemeClr val="tx1"/>
              </a:solidFill>
              <a:effectLst/>
              <a:uLnTx/>
              <a:uFillTx/>
              <a:latin typeface="+mn-lt"/>
              <a:ea typeface="+mn-ea"/>
              <a:cs typeface="+mn-cs"/>
            </a:endParaRPr>
          </a:p>
        </p:txBody>
      </p:sp>
      <p:sp>
        <p:nvSpPr>
          <p:cNvPr id="12290" name="AutoShape 2" descr="data:image/jpeg;base64,/9j/4AAQSkZJRgABAQAAAQABAAD/2wCEAAkGBxITEhUUEhQWFhUWEhYYGRcYFxsYGRgUFBYaGBUWGxkYHCgkGBslHBYVIjIhJykuLi4vGR80ODMsNygtLisBCgoKBQUFDgUFDisZExkrKysrKysrKysrKysrKysrKysrKysrKysrKysrKysrKysrKysrKysrKysrKysrKysrK//AABEIAOEA4AMBIgACEQEDEQH/xAAcAAEAAgMBAQEAAAAAAAAAAAAABQcEBggDAgH/xABPEAABAwIDAwULBwcLBAMAAAABAAIDBBEFEiEHEzEGIkFRYSMyNEJxc3SBkbGzFDM1UnKhwwhDYpKy0dIVF1OCg5O0wdPh8CRjosIWJVT/xAAUAQEAAAAAAAAAAAAAAAAAAAAA/8QAFBEBAAAAAAAAAAAAAAAAAAAAAP/aAAwDAQACEQMRAD8AvFERAREQEREBERAREQEREBYWK4vT0zM9RNHE0mwMjw0E9QudT2BZq5z2rYuRi1Q2oBIYyNsQN7CMxtddvlcXE9unQg6AwvFIKhm8p5Y5WXtmY4OF+okHQ9izFzdsIr5f5WLYr7qSGTet6MrBdjiOsOsAf0yOldIoCIiAiIgIiICIiAiIgIiICIiAiIgIiICIiAiKH5R8qKOhZmqp2R3HNadXu6Oaxt3O6NQLDpQTCKmMV2/QtJFNSPkH1pHiP15Wh3vCj4vygZL86haR2TEH2mMoL3XP/wCUNiBdLFE+iMbmk7urLheWMDnxtDR3oc9p1Nx1C5vumA7bMNnIbMJKZxtq8ZmXP6TLkeUgBV7tqxn5ViDIw9klPFC10RYQWnfNDnuzN76+Vo4208qCa/J3xGxkhZRE3JMtYHDTQmONzXdGh70nU3I4kXoud9gePCnqqqKWRkdOacyuLyGgPjexrTmJ00kdp5FvGO7cMOhJbA2Wpd1tGRl/tP19jSEFoIqHk/KBkvzaFgHUZiT7d2PcpXB9vlO4gVNLJEPrRvEo8pBDSB5LoLjRRmAcoKWtj3lLMyVvTlOrSehzTq09hCk0BERAREQEREBERAREQEREBU9tg2kV1BVR09MxsbcrZDI9odvRfVjb6BuhB8bqtoTcK1fl9Lh0ULKnEWBzYJWuiOUl4lvmaG5essFwTlNhdBzK3lLidRUCRtRUyTklwyOeXaAuOVjNA0DMbAWAv0KxOTu3WoiG7rqcSlpsZGHdv00OZhGUuvfhl8iido+J0TKuixPDHNa+W80kbSAWyRuaeexpORzszmuHA5Sdbkm/MZ5NUVYP+pp4pTbvnNGcA9AeOc31FBTHKjbvNI0soYRDcfOyEPePsstlae05vIqrJqqyYnu1RM/U2DpXn2XNl0wzZBgwdf5KTrexmlI/b1W3YXhNPTMyU8McTeqNgaCes2Gp7Sg5qwrY5i0wuYmQg/0sgB/VZmI9YUi/YTiYFxJSnsEkl/viAXSKIOQOUfIbEKIF1TTvawfnG2fH2XcwkN9dlEYZ3xXapF9Cub9r3J+OmxMmERMZNCJAxpDcpHNcXN4NzEEi3Gx6igrGfvj5VsnJ3kBiVaA6CmfuzwkfaNhB6Q59sw+zdbhsK5Oxz100s7YZGwxXaxxDjvHPbkkDeBADXi54Ejp4dFoOb2bCMTIvvKUdhkkv90SisX2QYtACRC2ZoBJMLw7h+i6zj6gupUQcXU1RVUU4c0y087D1OjeOmxBtoeo6FWvyb28yMYGV0G9cB87GQxzu1zCMt+0EDsV14vgtNVNy1MMcrRwD2B1j1gkXae0LUv5n8Gvf5KbdW+mt+3f70Fc8oduNVON1QwCEuNg8neyG/DK0Ns0/rLQaXlTidJU7wz1DZmu57ZXPNz0tkY884HqK6kgwekoIZZKaniiyROcSxgDnBjSbFw1dw6SqK2V4jQRfK8TxJ7ZJ2SNLGHKZHSSlznyMYSMzy7gfFs43HEBvOxnaDW4hLNDUsa8MYZBM1uXLd4AicBodCcp42Yb34i2FrvIQUDqUS4cxrIZXvebNc0l+Yh982uhBHUAABpZbEgIiICIiAiIgIiIC17aFBA/DqoVLXOiELnODLZxk5zS3NpmBAIv1LYVq+1CQNwmtJ/8AzuHrdzR95CDmzkfhUJrqVtZHNuJp2Njs0N3uZ7Q25cbZOc3NlubGw6112uQ+SUM4xChErZQ2OupBZ4dZm8ka9g173M0XA6QLrrxAREQEREBUptxxBzquGnbHHzIBLvLlsh3jntyBwaeZ3MkjpJHCyutUXtl+lW+gRfFnQZ2wDFnZ6mlMUYs0S7xt944lxble7xwL83QW1430uZUVsC8Pq/Rm/EV6oCIiAiIg+XsBBBFwRYjrB4hceYvh8HyiV0DKgUbJbOJaHOjAdYtzA5b8LEkcRx6exVxniUM+8lytl3b5ZjoHZX7kl0h00dkFieoalB1ryRihbQ0wpmlsPyeMxh3fZHMDgXW8Y3ue0lS6geQR/wDrKH0Kn+C1TyAiIgIiICIiAiIgKltoG0ukrqCejpRL8olmZC1jo+NpWkuBBIscpAF81zwV0rUcE5M0RrKiqZTRBzZQxjgwfOMBdLK3qcXyOYTx7kgqPEMZie7E5Q0kU2J0NQ2wAJZC91O7stq0D7atvkxtFoq+qfTU28cWQmTOWZWEAta5ozHNmBeOLbaHXhfD5Hcg6SmnxAjNKJpd25kmVzd0+Nkpbly686RwuegDtJkuR3J6kpJKlkEDI3iS+YDnOhl57Bc6hodnYBw7kg2lERAREQFRe2X6Vb6BF8WdXoqL2y/SrfQIvizoPzYF4fV+jN+Ir1VFbAvD6v0ZvxFeqAiIgIiINM5SbS6GhqnU1RvWvEIkzBmZhJuWsGU3zG3VbtCqChrY2/yPHM05pYMQLmgHX+UXTQQnXoJ+6x1Vy8quTlJV1dK2aCOR4D3ucWm+4iFt2XDoMk0ZseID9OJGHym5B0lRX0U7i9joWtDGR5Wx7umdvGNy5dBmeBoRpoLcUGtbP9qNFFR0NJIJTUFzKctazRpzZGvLnEAtsRe1zx0VvLUqzkxRMr4Kj5NDmlc8Zt2LipHdo5eoOsya7uJOTW621AREQEREBERAREQY2JVghiklIJyMc6w4uIFw0dZJ0HlXngtEYYGRkguAu9w0zSvJfK/+s9znetY2Md0lgg6HSb5/m6chw1696YNOkZlLIIvCvn6vz0f+HiXzW9zqoZOiVroHaeMAZYXE9AGWZvllC+sL+fq/PR/4eNemPUjpYHtZbeCz476DexOEkV+zO1t+y6CQReFBVNljZI3vXsa8ddnC4v26r3QEREBUXtl+lW+gRfFnV6Ki9sv0q30CL4s6D82BeH1fozfiK9VRWwLw+r9Gb8RXqgIiICIsPF63cwySAZi1vNb9d50jYO1zi1vrQYeD90mqJ+IziBhBuMlOXB+niu3z52nrDG9Vh61vhVP9if8ADWThVHuYY475ixgBceLnW5zz2k3J8qxa3wqn+xP+Gg++UFO58D92LyMyyxi9ryQuEjG36A4tynscVmUtQ2RjZGG7XtDmnra4XB9hXqonAOZvYD+ZlIb2wyd0isOhrQ4x/wBkUEsiIgIiICIiAiLDxet3ML5AMzmt5rfryHmxsHa5xa31oMXCjvJp5ujMIGdWWC+c9h3rpWnzYUssXC6Pcwxx3zFjAC48XOtznntJuT5VlIIvC/n6vz0f+HjUoovC/n6vz0fwI1KIInBDkfPAfEk3jO2KoJeD2ASb5gHUwKWUTiXc6iCXxXEwP6rSWMTj1kSNDB54qWQEREBUXtl+lW+gRfFnV6Ki9sv0q30CL4s6D82BeH1fozfiK9VRWwLw+r9Gb8RXqgIiICicT7pPBD0Amd/SLRWEbT1HeOa8eaKllEYH3SSec+PLumaWO6piWC/XeUzuB6Q9vlIS6i63wqn83P8AhqUUXW+FU/m5/wANBKKJrO51UUnRM0wO+028kJJ6ALTN8sgUssDHKR0sD2stvBZ8d+G9jcHxX7M7W37EGeix8OrGzRRysvlkja8XFjZ4BAIOoOvBZCAiIgIiICicS7pUQQ+K0meTqtHYRNPUTI4PHmSpZROCDO+ef+kkyM81TksHlBfvng9TwglkREEXhfz9X56P4EalFF4X8/V+dj+BGpRBh4xRGaGSMHK5zeY618kjedG+3SWvDXepfWF1m+hjktlL2Alp4tdbnMPaDcHyLKURhI3c08PAF+/ZpplnJMg7TvWyuPnGoJdERAVF7ZfpVvoEXxZ1eiovbL9Kt9Ai+LOg/NgXh9X6M34ivVUVsC8Pq/Rm/EV6oCIiDBxurdFA9zLbw2ZHfhvZHBkQPZnc2/YvbDqNsMUcTL5Y42sFzckNAAJJ4nTisGstJVRR9ELTO77Ts0cIPWD3c+WMKWQFF1vhVP5uf8NSii63wun83P8AhoJRERBEYH3OSenPiS71mtzuakueCb8AJRUNA4AMb5BLqJxTuc8E3QSYH9VpbGJx6yJGtYPOlSyAiIgIiII/Hap0cDyz5x2WOPS43srhHGSB0BzgT2ArJoaVsUbI2aNjY1jfstAA+4KPqjvKuKPxYGGZ3nJM0UPlGX5QT1EMKl0BERBF4X8/V+dj+BGpRReF/P1fnY/gRqUQFE413OSCf6km6f5qoLW/dKIDfoAcpZY+IUjZonxO72Rjmm3Gzha46igyEWBgVY6WBjn2EguyQDgJonGOUDsztdY9VlnoCovbL9Kt9Ai+LOr0VF7ZfpVvoEXxZ0H5sC8Pq/Rm/EV6qitgXh9X6M34ivVARFF8o5XCAsYSJJi2FhbbM10pymQX05jc0nkYePBB88njnbJOfz8hc3p7i3mQ2PU5rc/lkKll8QQtY1rGizWtDQBwDWiwHsX2gKLrfC6fzc/4alFF1vhdP5uf8NBKIiIMXFaPfQvjvlLmkNd9V41Y8drXAH1L8wms30LJCMpc0Zm/VeNHs8rXBw9Sy1EYZ3OonhtZriJ2cALS3ErR0kiRpefPBBLoiICIojlRMRDummz6h7YG2NiN5849vayISv8A6iD85MnOx9Re/wAokMjSDcbmwZAR2GNrH263uUwviKMNaGtFmtAAA4AAWAX2gIiIIrC/CKvzsfwI1KqJwrwir87H8CNSyAiIghqI7qsmivpOwVDAT4zMsU4A6Gj/AKd3aZXFTKhuUp3bY6nh8nlDnm4A3D+ZOST4rWu3nliCmUBUXtl+lW+gRfFnV6Ki9sv0q30CL4s6D62Axn5bVu6BTxj2yEj9kq8lSOwDwqt81D+29XcgKHkG9rWji2miLuF+7z3awg9DmxNluOqcKXe4AEk2AFyeoDionkw0mHfOFnVDzOQRYhrwBE1w6HNibE09rUEuiIgKKrfC6fzdR+EpVRVb4ZTeaqPwkEqiIgKGx/ub4Kn+jl3bza53NSWscOwCQQPJ6oz5RMrwr6Rs0T4ni7ZGOY77LgQfeg90Udyfq3yU7DJbeNvHJbQb2JxjkIHUXNJHYQpFBG49j1NRx72qlbEy9gXcSeNmtFy42HAAqsMY2zYeKqN7GzzMiiflysDQZZC0Zu6EEZWNcAbfnXLdtpXJFuJUboQQJWHPC48BIARY/ouBIPVcHWy5QxGhkglfFMwskY4tc13EEf8AOPSguuq/KBF+50JI11dPbyaCM+9RlRt+qz83SwNP6Tnu9xaqfRBah27YmTpFSj+zk/zlX2zbbih8Sl/un/6qq6FqzYmoLDotrWJCSVwFNeRzS7uT7XaxrRbuumgCmKTaxiZOraU/2Un+UyrKij1PlHuWwYfCgsmHahVBoL4YXHsL2X9pdZfse2Wx7pR6dbJ8x9jo2+9V/iM4aLEgeU2WtVuIx/WB8mvuQXZ/PLh0jXRzwVDWuaWuBYx7S1ws4c2Qkix6ln8lNp2Gugjjlqw2RjchMrXMz7slrZC4tDbva0OtfTNbTgubJq4HgD61K8i+S1RidSIYRZuhkktzY2fWPWdNG31PULkB11S1LJGNfG9r2OF2uaQ5rh1gjQhUhtl+lW+gRfFnVz4NhkVNBHBCMscTA1o6bDpJ6STck9ZKpjbL9Kt9Ai+LOg9tgHhVb5qH9t6uuaVrGlzyGtaCXOJsA0C5JJ4ADpVKbAPCq3zUP7b1dFbSsljfHI0OZIxzHNPAtcLOHsJQVly22sYZuXwRSumLy1j92w23LngThrnFoJMecAg8SFFVu3+EfM0UjurPI2P7mtd0KrdoXI2XDKoxOu6J13QydD2X4E8M7bgEeQ8CFq6C5qj8oCc3yUcberNI52vbZrbqOk284keENKP6kh/FVV2X1GNUFpt234ofEpf7t/8Aqr4dtdxJ0schbTZmNeB3J9rPy3v3X9EKu4WrMgZzh6/8kFmwbW8UPRS/3L/9ZTlBtQrTq+OnIt4rZG++RyrKiiU045GIN5dtfkabPpGHTi2cjXyGI+9e8e2ykB7pTVDeGrd24dvF7T9yp2vr2C93j23P3KEqcQaeFz9yC/8ABdqeFionJlfFHNu5BvI36TBu7kHNBAGSOE9Vy7pW/YPjlLVNLqaeOYC18jw4tvwzAat4HiuOYGSzyNjiYXPe4Na1ou4k6ABdQ7KuRP8AJlKRJY1ExDpSNQLDmxg9Ibc69JJ6LIN2WkbR9nMGJszA7qpYLMlAuCPqSDxm9R4jt1B3dEHG3KTkxVUE26qoiw35ruLHgHvmOGjhw7RfUBYkP+a7JxPDYaiMxTxsljPFr2hw7DrwPaqt5Q7DoHEuoZnQnju5LyR+QO75vlOZBStNA0nVo9imKLDoiRdv3ke4qeq9mGKwH5gSj60MjXD2Pyu/8V4UuEVLDz6aobbjmglA9pZZBjVmGxM71pH9Z371D1JI4F36x/etoraOV2jIZnG3BsT3H2BqwI+SGIzfN0dQftxmIe2XKEGoSjp6VgTdCtzCtilfLY1EkVO3quZX/qts3/yVkcl9lGG0ZDzGaiUah81nAHTvWABo1FwbEjrQUpyC2XVeIFsjwYKbQ71w1eP+20999rve02sukOTXJ2moYRBTRhjBqTxc93S57uLj7tALAAKVRAVF7ZfpVvoEXxZ1eFRM1jXPe4Na1pc5xNgGtFySegALlvaZy3bW17pqYFsbYmwtc4avaxz3Z7Ec0EyGw42AvbgA3rYB4VW+ah/beruXMuxzltDQ1cnyq4ZUNYwyDhGWkkFwt3pzakcF0yxwIBBBBFwRqCDwKCM5Scn6eugdBUsD2HUdDmuHB7XeK4XOvaQbgkLmvl/sxq8OLpADNTX0laNWjqlaO8+13p01BNl1QvwhBxPB0LNhjBtcA+pdFcp9kOH1RL4gaWU65ogMhPbEdP1cqrvFNj2Iwm8O7qWjhkcI3+tkhAHqcUGm0tFGeLfvI9xUyMJhDb5TfrzO/evT/wCN1sRAkpKgeSF7x+swFv3rOfSyZLbuW/Vu339mW6DWalmXgXD+s796iKrXjr5dfetrdyfrZHWZSVJPmJGj9ZzQB7Vn4fslxWY86NkA65ZBf9WLMfbZBW0/SpLkvyUq8Qk3dLEXWIzPOkbAelzzoOu3E9AKvLk7sQo4iH1cj6l31B3OLo4gEudw+tY9Ss6io44WCOJjY2NFgxjQ1o8gGgQads62b0+GNzm0tS4c6UjRt+LYx4o7eJ7BoN4REBERAREQEREBERAWLiWIw08ZknkZEwcXPcGi54C56exfmL4gynglnkvkiifI63EtY0uIHbouW+XnL+pxN0e9YyNkbnFjGAkjPYc5xPONhxsOnRBdeJ7ZcNjuI99Of0I8rb+WUtuO0XWuVe3U67qi06C+ex7LtbGfeqZgu7pHs/3WZHQPPDL6yf3ILCrttVY9pb8mpcjmlrmvD5AQRYg89oII6LKqKqDM9zmNDWkkhoJs0E6NBcSSBw1JPWVOx4FKfqe0/wAKyW8l6g/U/W/2Qa9hgEcjXvYyQNdfdyXLHW4B2VwJHYCrXpdt1Y0WdTU5AAADc8YAHRYl3YtJfyXqBxyfrf7LFfgUrfqe0/woLUpduuvdaGw62T3Pbo6Me9bDhe2XDZDaTfQH/uR5m+2IusPLZUE+ieOOX1E/uWHPcdI9n+6DsXDsQinjEkEjJY3cHscHNNtDqOkFZK5V5A7RqnDczWNZJC6UPkY4EOOgacrgeabAcQRpwXUtNOJGNe3vXtDh5HC496D1REQEREBERAREQEREBERAREQEREGvbQvouu9Dn+G5cj07LrteSMOBa4Aggggi4IOhBB4hVpjmxWglcXU7pKZxN7NIfHc694/UeQOAQUDBSO8V3v8A91IU0FQODmn2fwhWVUbFqxnzVRBJ9sPi9wf2rw/m0xJn5qN/2JW+3umVBp8BrBwaw+z+IKShqa+3zMftH8a2SLkZiLTY0r/U+I+6RZw5NVrRrTSerKf2XFBp0tRXEfMx+0fxqMnNYeLIx/z7SsN3JqtdwppPXlH7TgsGbkZiLjpSv/XiHvkQVvUw1B4lo/55Co+eld4zv+fcrR/m0xN/5pjPtyt/9My96fYtWP8AnaiCP7AfKfvDEFMVDLLsvAPBYPMRfsBaJgGxjD4XB85fUuBvZ9mx3BuOY3vvI4kdiskBB+oiICIiAiIgIiICIiAiIgIiICIiAiIgIiICIiAiIgIiICIiAiIgIiICIiAiIg//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292" name="AutoShape 4" descr="data:image/jpeg;base64,/9j/4AAQSkZJRgABAQAAAQABAAD/2wCEAAkGBxITEhUUEhQWFhUWEhYYGRcYFxsYGRgUFBYaGBUWGxkYHCgkGBslHBYVIjIhJykuLi4vGR80ODMsNygtLisBCgoKBQUFDgUFDisZExkrKysrKysrKysrKysrKysrKysrKysrKysrKysrKysrKysrKysrKysrKysrKysrKysrK//AABEIAOEA4AMBIgACEQEDEQH/xAAcAAEAAgMBAQEAAAAAAAAAAAAABQcEBggDAgH/xABPEAABAwIDAwULBwcLBAMAAAABAAIDBBEFEiEHEzEGIkFRYSMyNEJxc3SBkbGzFDM1UnKhwwhDYpKy0dIVF1OCg5O0wdPh8CRjosIWJVT/xAAUAQEAAAAAAAAAAAAAAAAAAAAA/8QAFBEBAAAAAAAAAAAAAAAAAAAAAP/aAAwDAQACEQMRAD8AvFERAREQEREBERAREQEREBYWK4vT0zM9RNHE0mwMjw0E9QudT2BZq5z2rYuRi1Q2oBIYyNsQN7CMxtddvlcXE9unQg6AwvFIKhm8p5Y5WXtmY4OF+okHQ9izFzdsIr5f5WLYr7qSGTet6MrBdjiOsOsAf0yOldIoCIiAiIgIiICIiAiIgIiICIiAiIgIiICIiAiKH5R8qKOhZmqp2R3HNadXu6Oaxt3O6NQLDpQTCKmMV2/QtJFNSPkH1pHiP15Wh3vCj4vygZL86haR2TEH2mMoL3XP/wCUNiBdLFE+iMbmk7urLheWMDnxtDR3oc9p1Nx1C5vumA7bMNnIbMJKZxtq8ZmXP6TLkeUgBV7tqxn5ViDIw9klPFC10RYQWnfNDnuzN76+Vo4208qCa/J3xGxkhZRE3JMtYHDTQmONzXdGh70nU3I4kXoud9gePCnqqqKWRkdOacyuLyGgPjexrTmJ00kdp5FvGO7cMOhJbA2Wpd1tGRl/tP19jSEFoIqHk/KBkvzaFgHUZiT7d2PcpXB9vlO4gVNLJEPrRvEo8pBDSB5LoLjRRmAcoKWtj3lLMyVvTlOrSehzTq09hCk0BERAREQEREBERAREQEREBU9tg2kV1BVR09MxsbcrZDI9odvRfVjb6BuhB8bqtoTcK1fl9Lh0ULKnEWBzYJWuiOUl4lvmaG5essFwTlNhdBzK3lLidRUCRtRUyTklwyOeXaAuOVjNA0DMbAWAv0KxOTu3WoiG7rqcSlpsZGHdv00OZhGUuvfhl8iido+J0TKuixPDHNa+W80kbSAWyRuaeexpORzszmuHA5Sdbkm/MZ5NUVYP+pp4pTbvnNGcA9AeOc31FBTHKjbvNI0soYRDcfOyEPePsstlae05vIqrJqqyYnu1RM/U2DpXn2XNl0wzZBgwdf5KTrexmlI/b1W3YXhNPTMyU8McTeqNgaCes2Gp7Sg5qwrY5i0wuYmQg/0sgB/VZmI9YUi/YTiYFxJSnsEkl/viAXSKIOQOUfIbEKIF1TTvawfnG2fH2XcwkN9dlEYZ3xXapF9Cub9r3J+OmxMmERMZNCJAxpDcpHNcXN4NzEEi3Gx6igrGfvj5VsnJ3kBiVaA6CmfuzwkfaNhB6Q59sw+zdbhsK5Oxz100s7YZGwxXaxxDjvHPbkkDeBADXi54Ejp4dFoOb2bCMTIvvKUdhkkv90SisX2QYtACRC2ZoBJMLw7h+i6zj6gupUQcXU1RVUU4c0y087D1OjeOmxBtoeo6FWvyb28yMYGV0G9cB87GQxzu1zCMt+0EDsV14vgtNVNy1MMcrRwD2B1j1gkXae0LUv5n8Gvf5KbdW+mt+3f70Fc8oduNVON1QwCEuNg8neyG/DK0Ns0/rLQaXlTidJU7wz1DZmu57ZXPNz0tkY884HqK6kgwekoIZZKaniiyROcSxgDnBjSbFw1dw6SqK2V4jQRfK8TxJ7ZJ2SNLGHKZHSSlznyMYSMzy7gfFs43HEBvOxnaDW4hLNDUsa8MYZBM1uXLd4AicBodCcp42Yb34i2FrvIQUDqUS4cxrIZXvebNc0l+Yh982uhBHUAABpZbEgIiICIiAiIgIiIC17aFBA/DqoVLXOiELnODLZxk5zS3NpmBAIv1LYVq+1CQNwmtJ/8AzuHrdzR95CDmzkfhUJrqVtZHNuJp2Njs0N3uZ7Q25cbZOc3NlubGw6112uQ+SUM4xChErZQ2OupBZ4dZm8ka9g173M0XA6QLrrxAREQEREBUptxxBzquGnbHHzIBLvLlsh3jntyBwaeZ3MkjpJHCyutUXtl+lW+gRfFnQZ2wDFnZ6mlMUYs0S7xt944lxble7xwL83QW1430uZUVsC8Pq/Rm/EV6oCIiAiIg+XsBBBFwRYjrB4hceYvh8HyiV0DKgUbJbOJaHOjAdYtzA5b8LEkcRx6exVxniUM+8lytl3b5ZjoHZX7kl0h00dkFieoalB1ryRihbQ0wpmlsPyeMxh3fZHMDgXW8Y3ue0lS6geQR/wDrKH0Kn+C1TyAiIgIiICIiAiIgKltoG0ukrqCejpRL8olmZC1jo+NpWkuBBIscpAF81zwV0rUcE5M0RrKiqZTRBzZQxjgwfOMBdLK3qcXyOYTx7kgqPEMZie7E5Q0kU2J0NQ2wAJZC91O7stq0D7atvkxtFoq+qfTU28cWQmTOWZWEAta5ozHNmBeOLbaHXhfD5Hcg6SmnxAjNKJpd25kmVzd0+Nkpbly686RwuegDtJkuR3J6kpJKlkEDI3iS+YDnOhl57Bc6hodnYBw7kg2lERAREQFRe2X6Vb6BF8WdXoqL2y/SrfQIvizoPzYF4fV+jN+Ir1VFbAvD6v0ZvxFeqAiIgIiINM5SbS6GhqnU1RvWvEIkzBmZhJuWsGU3zG3VbtCqChrY2/yPHM05pYMQLmgHX+UXTQQnXoJ+6x1Vy8quTlJV1dK2aCOR4D3ucWm+4iFt2XDoMk0ZseID9OJGHym5B0lRX0U7i9joWtDGR5Wx7umdvGNy5dBmeBoRpoLcUGtbP9qNFFR0NJIJTUFzKctazRpzZGvLnEAtsRe1zx0VvLUqzkxRMr4Kj5NDmlc8Zt2LipHdo5eoOsya7uJOTW621AREQEREBERAREQY2JVghiklIJyMc6w4uIFw0dZJ0HlXngtEYYGRkguAu9w0zSvJfK/+s9znetY2Md0lgg6HSb5/m6chw1696YNOkZlLIIvCvn6vz0f+HiXzW9zqoZOiVroHaeMAZYXE9AGWZvllC+sL+fq/PR/4eNemPUjpYHtZbeCz476DexOEkV+zO1t+y6CQReFBVNljZI3vXsa8ddnC4v26r3QEREBUXtl+lW+gRfFnV6Ki9sv0q30CL4s6D82BeH1fozfiK9VRWwLw+r9Gb8RXqgIiICIsPF63cwySAZi1vNb9d50jYO1zi1vrQYeD90mqJ+IziBhBuMlOXB+niu3z52nrDG9Vh61vhVP9if8ADWThVHuYY475ixgBceLnW5zz2k3J8qxa3wqn+xP+Gg++UFO58D92LyMyyxi9ryQuEjG36A4tynscVmUtQ2RjZGG7XtDmnra4XB9hXqonAOZvYD+ZlIb2wyd0isOhrQ4x/wBkUEsiIgIiICIiAiLDxet3ML5AMzmt5rfryHmxsHa5xa31oMXCjvJp5ujMIGdWWC+c9h3rpWnzYUssXC6Pcwxx3zFjAC48XOtznntJuT5VlIIvC/n6vz0f+HjUoovC/n6vz0fwI1KIInBDkfPAfEk3jO2KoJeD2ASb5gHUwKWUTiXc6iCXxXEwP6rSWMTj1kSNDB54qWQEREBUXtl+lW+gRfFnV6Ki9sv0q30CL4s6D82BeH1fozfiK9VRWwLw+r9Gb8RXqgIiICicT7pPBD0Amd/SLRWEbT1HeOa8eaKllEYH3SSec+PLumaWO6piWC/XeUzuB6Q9vlIS6i63wqn83P8AhqUUXW+FU/m5/wANBKKJrO51UUnRM0wO+028kJJ6ALTN8sgUssDHKR0sD2stvBZ8d+G9jcHxX7M7W37EGeix8OrGzRRysvlkja8XFjZ4BAIOoOvBZCAiIgIiICicS7pUQQ+K0meTqtHYRNPUTI4PHmSpZROCDO+ef+kkyM81TksHlBfvng9TwglkREEXhfz9X56P4EalFF4X8/V+dj+BGpRBh4xRGaGSMHK5zeY618kjedG+3SWvDXepfWF1m+hjktlL2Alp4tdbnMPaDcHyLKURhI3c08PAF+/ZpplnJMg7TvWyuPnGoJdERAVF7ZfpVvoEXxZ1eiovbL9Kt9Ai+LOg/NgXh9X6M34ivVUVsC8Pq/Rm/EV6oCIiDBxurdFA9zLbw2ZHfhvZHBkQPZnc2/YvbDqNsMUcTL5Y42sFzckNAAJJ4nTisGstJVRR9ELTO77Ts0cIPWD3c+WMKWQFF1vhVP5uf8NSii63wun83P8AhoJRERBEYH3OSenPiS71mtzuakueCb8AJRUNA4AMb5BLqJxTuc8E3QSYH9VpbGJx6yJGtYPOlSyAiIgIiII/Hap0cDyz5x2WOPS43srhHGSB0BzgT2ArJoaVsUbI2aNjY1jfstAA+4KPqjvKuKPxYGGZ3nJM0UPlGX5QT1EMKl0BERBF4X8/V+dj+BGpRReF/P1fnY/gRqUQFE413OSCf6km6f5qoLW/dKIDfoAcpZY+IUjZonxO72Rjmm3Gzha46igyEWBgVY6WBjn2EguyQDgJonGOUDsztdY9VlnoCovbL9Kt9Ai+LOr0VF7ZfpVvoEXxZ0H5sC8Pq/Rm/EV6qitgXh9X6M34ivVARFF8o5XCAsYSJJi2FhbbM10pymQX05jc0nkYePBB88njnbJOfz8hc3p7i3mQ2PU5rc/lkKll8QQtY1rGizWtDQBwDWiwHsX2gKLrfC6fzc/4alFF1vhdP5uf8NBKIiIMXFaPfQvjvlLmkNd9V41Y8drXAH1L8wms30LJCMpc0Zm/VeNHs8rXBw9Sy1EYZ3OonhtZriJ2cALS3ErR0kiRpefPBBLoiICIojlRMRDummz6h7YG2NiN5849vayISv8A6iD85MnOx9Re/wAokMjSDcbmwZAR2GNrH263uUwviKMNaGtFmtAAA4AAWAX2gIiIIrC/CKvzsfwI1KqJwrwir87H8CNSyAiIghqI7qsmivpOwVDAT4zMsU4A6Gj/AKd3aZXFTKhuUp3bY6nh8nlDnm4A3D+ZOST4rWu3nliCmUBUXtl+lW+gRfFnV6Ki9sv0q30CL4s6D62Axn5bVu6BTxj2yEj9kq8lSOwDwqt81D+29XcgKHkG9rWji2miLuF+7z3awg9DmxNluOqcKXe4AEk2AFyeoDionkw0mHfOFnVDzOQRYhrwBE1w6HNibE09rUEuiIgKKrfC6fzdR+EpVRVb4ZTeaqPwkEqiIgKGx/ub4Kn+jl3bza53NSWscOwCQQPJ6oz5RMrwr6Rs0T4ni7ZGOY77LgQfeg90Udyfq3yU7DJbeNvHJbQb2JxjkIHUXNJHYQpFBG49j1NRx72qlbEy9gXcSeNmtFy42HAAqsMY2zYeKqN7GzzMiiflysDQZZC0Zu6EEZWNcAbfnXLdtpXJFuJUboQQJWHPC48BIARY/ouBIPVcHWy5QxGhkglfFMwskY4tc13EEf8AOPSguuq/KBF+50JI11dPbyaCM+9RlRt+qz83SwNP6Tnu9xaqfRBah27YmTpFSj+zk/zlX2zbbih8Sl/un/6qq6FqzYmoLDotrWJCSVwFNeRzS7uT7XaxrRbuumgCmKTaxiZOraU/2Un+UyrKij1PlHuWwYfCgsmHahVBoL4YXHsL2X9pdZfse2Wx7pR6dbJ8x9jo2+9V/iM4aLEgeU2WtVuIx/WB8mvuQXZ/PLh0jXRzwVDWuaWuBYx7S1ws4c2Qkix6ln8lNp2Gugjjlqw2RjchMrXMz7slrZC4tDbva0OtfTNbTgubJq4HgD61K8i+S1RidSIYRZuhkktzY2fWPWdNG31PULkB11S1LJGNfG9r2OF2uaQ5rh1gjQhUhtl+lW+gRfFnVz4NhkVNBHBCMscTA1o6bDpJ6STck9ZKpjbL9Kt9Ai+LOg9tgHhVb5qH9t6uuaVrGlzyGtaCXOJsA0C5JJ4ADpVKbAPCq3zUP7b1dFbSsljfHI0OZIxzHNPAtcLOHsJQVly22sYZuXwRSumLy1j92w23LngThrnFoJMecAg8SFFVu3+EfM0UjurPI2P7mtd0KrdoXI2XDKoxOu6J13QydD2X4E8M7bgEeQ8CFq6C5qj8oCc3yUcberNI52vbZrbqOk284keENKP6kh/FVV2X1GNUFpt234ofEpf7t/8Aqr4dtdxJ0schbTZmNeB3J9rPy3v3X9EKu4WrMgZzh6/8kFmwbW8UPRS/3L/9ZTlBtQrTq+OnIt4rZG++RyrKiiU045GIN5dtfkabPpGHTi2cjXyGI+9e8e2ykB7pTVDeGrd24dvF7T9yp2vr2C93j23P3KEqcQaeFz9yC/8ABdqeFionJlfFHNu5BvI36TBu7kHNBAGSOE9Vy7pW/YPjlLVNLqaeOYC18jw4tvwzAat4HiuOYGSzyNjiYXPe4Na1ou4k6ABdQ7KuRP8AJlKRJY1ExDpSNQLDmxg9Ibc69JJ6LIN2WkbR9nMGJszA7qpYLMlAuCPqSDxm9R4jt1B3dEHG3KTkxVUE26qoiw35ruLHgHvmOGjhw7RfUBYkP+a7JxPDYaiMxTxsljPFr2hw7DrwPaqt5Q7DoHEuoZnQnju5LyR+QO75vlOZBStNA0nVo9imKLDoiRdv3ke4qeq9mGKwH5gSj60MjXD2Pyu/8V4UuEVLDz6aobbjmglA9pZZBjVmGxM71pH9Z371D1JI4F36x/etoraOV2jIZnG3BsT3H2BqwI+SGIzfN0dQftxmIe2XKEGoSjp6VgTdCtzCtilfLY1EkVO3quZX/qts3/yVkcl9lGG0ZDzGaiUah81nAHTvWABo1FwbEjrQUpyC2XVeIFsjwYKbQ71w1eP+20999rve02sukOTXJ2moYRBTRhjBqTxc93S57uLj7tALAAKVRAVF7ZfpVvoEXxZ1eFRM1jXPe4Na1pc5xNgGtFySegALlvaZy3bW17pqYFsbYmwtc4avaxz3Z7Ec0EyGw42AvbgA3rYB4VW+ah/beruXMuxzltDQ1cnyq4ZUNYwyDhGWkkFwt3pzakcF0yxwIBBBBFwRqCDwKCM5Scn6eugdBUsD2HUdDmuHB7XeK4XOvaQbgkLmvl/sxq8OLpADNTX0laNWjqlaO8+13p01BNl1QvwhBxPB0LNhjBtcA+pdFcp9kOH1RL4gaWU65ogMhPbEdP1cqrvFNj2Iwm8O7qWjhkcI3+tkhAHqcUGm0tFGeLfvI9xUyMJhDb5TfrzO/evT/wCN1sRAkpKgeSF7x+swFv3rOfSyZLbuW/Vu339mW6DWalmXgXD+s796iKrXjr5dfetrdyfrZHWZSVJPmJGj9ZzQB7Vn4fslxWY86NkA65ZBf9WLMfbZBW0/SpLkvyUq8Qk3dLEXWIzPOkbAelzzoOu3E9AKvLk7sQo4iH1cj6l31B3OLo4gEudw+tY9Ss6io44WCOJjY2NFgxjQ1o8gGgQads62b0+GNzm0tS4c6UjRt+LYx4o7eJ7BoN4REBERAREQEREBERAWLiWIw08ZknkZEwcXPcGi54C56exfmL4gynglnkvkiifI63EtY0uIHbouW+XnL+pxN0e9YyNkbnFjGAkjPYc5xPONhxsOnRBdeJ7ZcNjuI99Of0I8rb+WUtuO0XWuVe3U67qi06C+ex7LtbGfeqZgu7pHs/3WZHQPPDL6yf3ILCrttVY9pb8mpcjmlrmvD5AQRYg89oII6LKqKqDM9zmNDWkkhoJs0E6NBcSSBw1JPWVOx4FKfqe0/wAKyW8l6g/U/W/2Qa9hgEcjXvYyQNdfdyXLHW4B2VwJHYCrXpdt1Y0WdTU5AAADc8YAHRYl3YtJfyXqBxyfrf7LFfgUrfqe0/woLUpduuvdaGw62T3Pbo6Me9bDhe2XDZDaTfQH/uR5m+2IusPLZUE+ieOOX1E/uWHPcdI9n+6DsXDsQinjEkEjJY3cHscHNNtDqOkFZK5V5A7RqnDczWNZJC6UPkY4EOOgacrgeabAcQRpwXUtNOJGNe3vXtDh5HC496D1REQEREBERAREQEREBERAREQEREGvbQvouu9Dn+G5cj07LrteSMOBa4Aggggi4IOhBB4hVpjmxWglcXU7pKZxN7NIfHc694/UeQOAQUDBSO8V3v8A91IU0FQODmn2fwhWVUbFqxnzVRBJ9sPi9wf2rw/m0xJn5qN/2JW+3umVBp8BrBwaw+z+IKShqa+3zMftH8a2SLkZiLTY0r/U+I+6RZw5NVrRrTSerKf2XFBp0tRXEfMx+0fxqMnNYeLIx/z7SsN3JqtdwppPXlH7TgsGbkZiLjpSv/XiHvkQVvUw1B4lo/55Co+eld4zv+fcrR/m0xN/5pjPtyt/9My96fYtWP8AnaiCP7AfKfvDEFMVDLLsvAPBYPMRfsBaJgGxjD4XB85fUuBvZ9mx3BuOY3vvI4kdiskBB+oiICIiAiIgIiICIiAiIgIiICIiAiIgIiICIiAiIgIiICIiAiIgIiICIiAiIg//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294" name="AutoShape 6" descr="data:image/jpeg;base64,/9j/4AAQSkZJRgABAQAAAQABAAD/2wCEAAkGBxITEhUUEhQWFhUWEhYYGRcYFxsYGRgUFBYaGBUWGxkYHCgkGBslHBYVIjIhJykuLi4vGR80ODMsNygtLisBCgoKBQUFDgUFDisZExkrKysrKysrKysrKysrKysrKysrKysrKysrKysrKysrKysrKysrKysrKysrKysrKysrK//AABEIAOEA4AMBIgACEQEDEQH/xAAcAAEAAgMBAQEAAAAAAAAAAAAABQcEBggDAgH/xABPEAABAwIDAwULBwcLBAMAAAABAAIDBBEFEiEHEzEGIkFRYSMyNEJxc3SBkbGzFDM1UnKhwwhDYpKy0dIVF1OCg5O0wdPh8CRjosIWJVT/xAAUAQEAAAAAAAAAAAAAAAAAAAAA/8QAFBEBAAAAAAAAAAAAAAAAAAAAAP/aAAwDAQACEQMRAD8AvFERAREQEREBERAREQEREBYWK4vT0zM9RNHE0mwMjw0E9QudT2BZq5z2rYuRi1Q2oBIYyNsQN7CMxtddvlcXE9unQg6AwvFIKhm8p5Y5WXtmY4OF+okHQ9izFzdsIr5f5WLYr7qSGTet6MrBdjiOsOsAf0yOldIoCIiAiIgIiICIiAiIgIiICIiAiIgIiICIiAiKH5R8qKOhZmqp2R3HNadXu6Oaxt3O6NQLDpQTCKmMV2/QtJFNSPkH1pHiP15Wh3vCj4vygZL86haR2TEH2mMoL3XP/wCUNiBdLFE+iMbmk7urLheWMDnxtDR3oc9p1Nx1C5vumA7bMNnIbMJKZxtq8ZmXP6TLkeUgBV7tqxn5ViDIw9klPFC10RYQWnfNDnuzN76+Vo4208qCa/J3xGxkhZRE3JMtYHDTQmONzXdGh70nU3I4kXoud9gePCnqqqKWRkdOacyuLyGgPjexrTmJ00kdp5FvGO7cMOhJbA2Wpd1tGRl/tP19jSEFoIqHk/KBkvzaFgHUZiT7d2PcpXB9vlO4gVNLJEPrRvEo8pBDSB5LoLjRRmAcoKWtj3lLMyVvTlOrSehzTq09hCk0BERAREQEREBERAREQEREBU9tg2kV1BVR09MxsbcrZDI9odvRfVjb6BuhB8bqtoTcK1fl9Lh0ULKnEWBzYJWuiOUl4lvmaG5essFwTlNhdBzK3lLidRUCRtRUyTklwyOeXaAuOVjNA0DMbAWAv0KxOTu3WoiG7rqcSlpsZGHdv00OZhGUuvfhl8iido+J0TKuixPDHNa+W80kbSAWyRuaeexpORzszmuHA5Sdbkm/MZ5NUVYP+pp4pTbvnNGcA9AeOc31FBTHKjbvNI0soYRDcfOyEPePsstlae05vIqrJqqyYnu1RM/U2DpXn2XNl0wzZBgwdf5KTrexmlI/b1W3YXhNPTMyU8McTeqNgaCes2Gp7Sg5qwrY5i0wuYmQg/0sgB/VZmI9YUi/YTiYFxJSnsEkl/viAXSKIOQOUfIbEKIF1TTvawfnG2fH2XcwkN9dlEYZ3xXapF9Cub9r3J+OmxMmERMZNCJAxpDcpHNcXN4NzEEi3Gx6igrGfvj5VsnJ3kBiVaA6CmfuzwkfaNhB6Q59sw+zdbhsK5Oxz100s7YZGwxXaxxDjvHPbkkDeBADXi54Ejp4dFoOb2bCMTIvvKUdhkkv90SisX2QYtACRC2ZoBJMLw7h+i6zj6gupUQcXU1RVUU4c0y087D1OjeOmxBtoeo6FWvyb28yMYGV0G9cB87GQxzu1zCMt+0EDsV14vgtNVNy1MMcrRwD2B1j1gkXae0LUv5n8Gvf5KbdW+mt+3f70Fc8oduNVON1QwCEuNg8neyG/DK0Ns0/rLQaXlTidJU7wz1DZmu57ZXPNz0tkY884HqK6kgwekoIZZKaniiyROcSxgDnBjSbFw1dw6SqK2V4jQRfK8TxJ7ZJ2SNLGHKZHSSlznyMYSMzy7gfFs43HEBvOxnaDW4hLNDUsa8MYZBM1uXLd4AicBodCcp42Yb34i2FrvIQUDqUS4cxrIZXvebNc0l+Yh982uhBHUAABpZbEgIiICIiAiIgIiIC17aFBA/DqoVLXOiELnODLZxk5zS3NpmBAIv1LYVq+1CQNwmtJ/8AzuHrdzR95CDmzkfhUJrqVtZHNuJp2Njs0N3uZ7Q25cbZOc3NlubGw6112uQ+SUM4xChErZQ2OupBZ4dZm8ka9g173M0XA6QLrrxAREQEREBUptxxBzquGnbHHzIBLvLlsh3jntyBwaeZ3MkjpJHCyutUXtl+lW+gRfFnQZ2wDFnZ6mlMUYs0S7xt944lxble7xwL83QW1430uZUVsC8Pq/Rm/EV6oCIiAiIg+XsBBBFwRYjrB4hceYvh8HyiV0DKgUbJbOJaHOjAdYtzA5b8LEkcRx6exVxniUM+8lytl3b5ZjoHZX7kl0h00dkFieoalB1ryRihbQ0wpmlsPyeMxh3fZHMDgXW8Y3ue0lS6geQR/wDrKH0Kn+C1TyAiIgIiICIiAiIgKltoG0ukrqCejpRL8olmZC1jo+NpWkuBBIscpAF81zwV0rUcE5M0RrKiqZTRBzZQxjgwfOMBdLK3qcXyOYTx7kgqPEMZie7E5Q0kU2J0NQ2wAJZC91O7stq0D7atvkxtFoq+qfTU28cWQmTOWZWEAta5ozHNmBeOLbaHXhfD5Hcg6SmnxAjNKJpd25kmVzd0+Nkpbly686RwuegDtJkuR3J6kpJKlkEDI3iS+YDnOhl57Bc6hodnYBw7kg2lERAREQFRe2X6Vb6BF8WdXoqL2y/SrfQIvizoPzYF4fV+jN+Ir1VFbAvD6v0ZvxFeqAiIgIiINM5SbS6GhqnU1RvWvEIkzBmZhJuWsGU3zG3VbtCqChrY2/yPHM05pYMQLmgHX+UXTQQnXoJ+6x1Vy8quTlJV1dK2aCOR4D3ucWm+4iFt2XDoMk0ZseID9OJGHym5B0lRX0U7i9joWtDGR5Wx7umdvGNy5dBmeBoRpoLcUGtbP9qNFFR0NJIJTUFzKctazRpzZGvLnEAtsRe1zx0VvLUqzkxRMr4Kj5NDmlc8Zt2LipHdo5eoOsya7uJOTW621AREQEREBERAREQY2JVghiklIJyMc6w4uIFw0dZJ0HlXngtEYYGRkguAu9w0zSvJfK/+s9znetY2Md0lgg6HSb5/m6chw1696YNOkZlLIIvCvn6vz0f+HiXzW9zqoZOiVroHaeMAZYXE9AGWZvllC+sL+fq/PR/4eNemPUjpYHtZbeCz476DexOEkV+zO1t+y6CQReFBVNljZI3vXsa8ddnC4v26r3QEREBUXtl+lW+gRfFnV6Ki9sv0q30CL4s6D82BeH1fozfiK9VRWwLw+r9Gb8RXqgIiICIsPF63cwySAZi1vNb9d50jYO1zi1vrQYeD90mqJ+IziBhBuMlOXB+niu3z52nrDG9Vh61vhVP9if8ADWThVHuYY475ixgBceLnW5zz2k3J8qxa3wqn+xP+Gg++UFO58D92LyMyyxi9ryQuEjG36A4tynscVmUtQ2RjZGG7XtDmnra4XB9hXqonAOZvYD+ZlIb2wyd0isOhrQ4x/wBkUEsiIgIiICIiAiLDxet3ML5AMzmt5rfryHmxsHa5xa31oMXCjvJp5ujMIGdWWC+c9h3rpWnzYUssXC6Pcwxx3zFjAC48XOtznntJuT5VlIIvC/n6vz0f+HjUoovC/n6vz0fwI1KIInBDkfPAfEk3jO2KoJeD2ASb5gHUwKWUTiXc6iCXxXEwP6rSWMTj1kSNDB54qWQEREBUXtl+lW+gRfFnV6Ki9sv0q30CL4s6D82BeH1fozfiK9VRWwLw+r9Gb8RXqgIiICicT7pPBD0Amd/SLRWEbT1HeOa8eaKllEYH3SSec+PLumaWO6piWC/XeUzuB6Q9vlIS6i63wqn83P8AhqUUXW+FU/m5/wANBKKJrO51UUnRM0wO+028kJJ6ALTN8sgUssDHKR0sD2stvBZ8d+G9jcHxX7M7W37EGeix8OrGzRRysvlkja8XFjZ4BAIOoOvBZCAiIgIiICicS7pUQQ+K0meTqtHYRNPUTI4PHmSpZROCDO+ef+kkyM81TksHlBfvng9TwglkREEXhfz9X56P4EalFF4X8/V+dj+BGpRBh4xRGaGSMHK5zeY618kjedG+3SWvDXepfWF1m+hjktlL2Alp4tdbnMPaDcHyLKURhI3c08PAF+/ZpplnJMg7TvWyuPnGoJdERAVF7ZfpVvoEXxZ1eiovbL9Kt9Ai+LOg/NgXh9X6M34ivVUVsC8Pq/Rm/EV6oCIiDBxurdFA9zLbw2ZHfhvZHBkQPZnc2/YvbDqNsMUcTL5Y42sFzckNAAJJ4nTisGstJVRR9ELTO77Ts0cIPWD3c+WMKWQFF1vhVP5uf8NSii63wun83P8AhoJRERBEYH3OSenPiS71mtzuakueCb8AJRUNA4AMb5BLqJxTuc8E3QSYH9VpbGJx6yJGtYPOlSyAiIgIiII/Hap0cDyz5x2WOPS43srhHGSB0BzgT2ArJoaVsUbI2aNjY1jfstAA+4KPqjvKuKPxYGGZ3nJM0UPlGX5QT1EMKl0BERBF4X8/V+dj+BGpRReF/P1fnY/gRqUQFE413OSCf6km6f5qoLW/dKIDfoAcpZY+IUjZonxO72Rjmm3Gzha46igyEWBgVY6WBjn2EguyQDgJonGOUDsztdY9VlnoCovbL9Kt9Ai+LOr0VF7ZfpVvoEXxZ0H5sC8Pq/Rm/EV6qitgXh9X6M34ivVARFF8o5XCAsYSJJi2FhbbM10pymQX05jc0nkYePBB88njnbJOfz8hc3p7i3mQ2PU5rc/lkKll8QQtY1rGizWtDQBwDWiwHsX2gKLrfC6fzc/4alFF1vhdP5uf8NBKIiIMXFaPfQvjvlLmkNd9V41Y8drXAH1L8wms30LJCMpc0Zm/VeNHs8rXBw9Sy1EYZ3OonhtZriJ2cALS3ErR0kiRpefPBBLoiICIojlRMRDummz6h7YG2NiN5849vayISv8A6iD85MnOx9Re/wAokMjSDcbmwZAR2GNrH263uUwviKMNaGtFmtAAA4AAWAX2gIiIIrC/CKvzsfwI1KqJwrwir87H8CNSyAiIghqI7qsmivpOwVDAT4zMsU4A6Gj/AKd3aZXFTKhuUp3bY6nh8nlDnm4A3D+ZOST4rWu3nliCmUBUXtl+lW+gRfFnV6Ki9sv0q30CL4s6D62Axn5bVu6BTxj2yEj9kq8lSOwDwqt81D+29XcgKHkG9rWji2miLuF+7z3awg9DmxNluOqcKXe4AEk2AFyeoDionkw0mHfOFnVDzOQRYhrwBE1w6HNibE09rUEuiIgKKrfC6fzdR+EpVRVb4ZTeaqPwkEqiIgKGx/ub4Kn+jl3bza53NSWscOwCQQPJ6oz5RMrwr6Rs0T4ni7ZGOY77LgQfeg90Udyfq3yU7DJbeNvHJbQb2JxjkIHUXNJHYQpFBG49j1NRx72qlbEy9gXcSeNmtFy42HAAqsMY2zYeKqN7GzzMiiflysDQZZC0Zu6EEZWNcAbfnXLdtpXJFuJUboQQJWHPC48BIARY/ouBIPVcHWy5QxGhkglfFMwskY4tc13EEf8AOPSguuq/KBF+50JI11dPbyaCM+9RlRt+qz83SwNP6Tnu9xaqfRBah27YmTpFSj+zk/zlX2zbbih8Sl/un/6qq6FqzYmoLDotrWJCSVwFNeRzS7uT7XaxrRbuumgCmKTaxiZOraU/2Un+UyrKij1PlHuWwYfCgsmHahVBoL4YXHsL2X9pdZfse2Wx7pR6dbJ8x9jo2+9V/iM4aLEgeU2WtVuIx/WB8mvuQXZ/PLh0jXRzwVDWuaWuBYx7S1ws4c2Qkix6ln8lNp2Gugjjlqw2RjchMrXMz7slrZC4tDbva0OtfTNbTgubJq4HgD61K8i+S1RidSIYRZuhkktzY2fWPWdNG31PULkB11S1LJGNfG9r2OF2uaQ5rh1gjQhUhtl+lW+gRfFnVz4NhkVNBHBCMscTA1o6bDpJ6STck9ZKpjbL9Kt9Ai+LOg9tgHhVb5qH9t6uuaVrGlzyGtaCXOJsA0C5JJ4ADpVKbAPCq3zUP7b1dFbSsljfHI0OZIxzHNPAtcLOHsJQVly22sYZuXwRSumLy1j92w23LngThrnFoJMecAg8SFFVu3+EfM0UjurPI2P7mtd0KrdoXI2XDKoxOu6J13QydD2X4E8M7bgEeQ8CFq6C5qj8oCc3yUcberNI52vbZrbqOk284keENKP6kh/FVV2X1GNUFpt234ofEpf7t/8Aqr4dtdxJ0schbTZmNeB3J9rPy3v3X9EKu4WrMgZzh6/8kFmwbW8UPRS/3L/9ZTlBtQrTq+OnIt4rZG++RyrKiiU045GIN5dtfkabPpGHTi2cjXyGI+9e8e2ykB7pTVDeGrd24dvF7T9yp2vr2C93j23P3KEqcQaeFz9yC/8ABdqeFionJlfFHNu5BvI36TBu7kHNBAGSOE9Vy7pW/YPjlLVNLqaeOYC18jw4tvwzAat4HiuOYGSzyNjiYXPe4Na1ou4k6ABdQ7KuRP8AJlKRJY1ExDpSNQLDmxg9Ibc69JJ6LIN2WkbR9nMGJszA7qpYLMlAuCPqSDxm9R4jt1B3dEHG3KTkxVUE26qoiw35ruLHgHvmOGjhw7RfUBYkP+a7JxPDYaiMxTxsljPFr2hw7DrwPaqt5Q7DoHEuoZnQnju5LyR+QO75vlOZBStNA0nVo9imKLDoiRdv3ke4qeq9mGKwH5gSj60MjXD2Pyu/8V4UuEVLDz6aobbjmglA9pZZBjVmGxM71pH9Z371D1JI4F36x/etoraOV2jIZnG3BsT3H2BqwI+SGIzfN0dQftxmIe2XKEGoSjp6VgTdCtzCtilfLY1EkVO3quZX/qts3/yVkcl9lGG0ZDzGaiUah81nAHTvWABo1FwbEjrQUpyC2XVeIFsjwYKbQ71w1eP+20999rve02sukOTXJ2moYRBTRhjBqTxc93S57uLj7tALAAKVRAVF7ZfpVvoEXxZ1eFRM1jXPe4Na1pc5xNgGtFySegALlvaZy3bW17pqYFsbYmwtc4avaxz3Z7Ec0EyGw42AvbgA3rYB4VW+ah/beruXMuxzltDQ1cnyq4ZUNYwyDhGWkkFwt3pzakcF0yxwIBBBBFwRqCDwKCM5Scn6eugdBUsD2HUdDmuHB7XeK4XOvaQbgkLmvl/sxq8OLpADNTX0laNWjqlaO8+13p01BNl1QvwhBxPB0LNhjBtcA+pdFcp9kOH1RL4gaWU65ogMhPbEdP1cqrvFNj2Iwm8O7qWjhkcI3+tkhAHqcUGm0tFGeLfvI9xUyMJhDb5TfrzO/evT/wCN1sRAkpKgeSF7x+swFv3rOfSyZLbuW/Vu339mW6DWalmXgXD+s796iKrXjr5dfetrdyfrZHWZSVJPmJGj9ZzQB7Vn4fslxWY86NkA65ZBf9WLMfbZBW0/SpLkvyUq8Qk3dLEXWIzPOkbAelzzoOu3E9AKvLk7sQo4iH1cj6l31B3OLo4gEudw+tY9Ss6io44WCOJjY2NFgxjQ1o8gGgQads62b0+GNzm0tS4c6UjRt+LYx4o7eJ7BoN4REBERAREQEREBERAWLiWIw08ZknkZEwcXPcGi54C56exfmL4gynglnkvkiifI63EtY0uIHbouW+XnL+pxN0e9YyNkbnFjGAkjPYc5xPONhxsOnRBdeJ7ZcNjuI99Of0I8rb+WUtuO0XWuVe3U67qi06C+ex7LtbGfeqZgu7pHs/3WZHQPPDL6yf3ILCrttVY9pb8mpcjmlrmvD5AQRYg89oII6LKqKqDM9zmNDWkkhoJs0E6NBcSSBw1JPWVOx4FKfqe0/wAKyW8l6g/U/W/2Qa9hgEcjXvYyQNdfdyXLHW4B2VwJHYCrXpdt1Y0WdTU5AAADc8YAHRYl3YtJfyXqBxyfrf7LFfgUrfqe0/woLUpduuvdaGw62T3Pbo6Me9bDhe2XDZDaTfQH/uR5m+2IusPLZUE+ieOOX1E/uWHPcdI9n+6DsXDsQinjEkEjJY3cHscHNNtDqOkFZK5V5A7RqnDczWNZJC6UPkY4EOOgacrgeabAcQRpwXUtNOJGNe3vXtDh5HC496D1REQEREBERAREQEREBERAREQEREGvbQvouu9Dn+G5cj07LrteSMOBa4Aggggi4IOhBB4hVpjmxWglcXU7pKZxN7NIfHc694/UeQOAQUDBSO8V3v8A91IU0FQODmn2fwhWVUbFqxnzVRBJ9sPi9wf2rw/m0xJn5qN/2JW+3umVBp8BrBwaw+z+IKShqa+3zMftH8a2SLkZiLTY0r/U+I+6RZw5NVrRrTSerKf2XFBp0tRXEfMx+0fxqMnNYeLIx/z7SsN3JqtdwppPXlH7TgsGbkZiLjpSv/XiHvkQVvUw1B4lo/55Co+eld4zv+fcrR/m0xN/5pjPtyt/9My96fYtWP8AnaiCP7AfKfvDEFMVDLLsvAPBYPMRfsBaJgGxjD4XB85fUuBvZ9mx3BuOY3vvI4kdiskBB+oiICIiAiIgIiICIiAiIgIiICIiAiIgIiICIiAiIgIiICIiAiIgIiICIiAiIg//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2296" name="Picture 8" descr="http://upload.wikimedia.org/wikipedia/commons/4/48/Scale_of_justice_2_new.jpeg"/>
          <p:cNvPicPr>
            <a:picLocks noChangeAspect="1" noChangeArrowheads="1"/>
          </p:cNvPicPr>
          <p:nvPr/>
        </p:nvPicPr>
        <p:blipFill>
          <a:blip r:embed="rId3" cstate="print"/>
          <a:srcRect/>
          <a:stretch>
            <a:fillRect/>
          </a:stretch>
        </p:blipFill>
        <p:spPr bwMode="auto">
          <a:xfrm>
            <a:off x="5868144" y="1556792"/>
            <a:ext cx="2970709" cy="2988991"/>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idx="4294967295"/>
          </p:nvPr>
        </p:nvSpPr>
        <p:spPr>
          <a:xfrm>
            <a:off x="457200" y="476250"/>
            <a:ext cx="8229600" cy="1143000"/>
          </a:xfrm>
        </p:spPr>
        <p:txBody>
          <a:bodyPr anchor="ctr"/>
          <a:lstStyle/>
          <a:p>
            <a:r>
              <a:rPr lang="es-ES_tradnl" dirty="0" err="1" smtClean="0"/>
              <a:t>Hypothesis</a:t>
            </a:r>
            <a:r>
              <a:rPr lang="es-ES_tradnl" dirty="0" smtClean="0"/>
              <a:t> test</a:t>
            </a:r>
            <a:endParaRPr lang="es-MX" dirty="0"/>
          </a:p>
        </p:txBody>
      </p:sp>
      <p:sp>
        <p:nvSpPr>
          <p:cNvPr id="8195" name="2 Marcador de contenido"/>
          <p:cNvSpPr>
            <a:spLocks noGrp="1"/>
          </p:cNvSpPr>
          <p:nvPr>
            <p:ph idx="4294967295"/>
          </p:nvPr>
        </p:nvSpPr>
        <p:spPr>
          <a:xfrm>
            <a:off x="395288" y="1773238"/>
            <a:ext cx="8229600" cy="4900612"/>
          </a:xfrm>
        </p:spPr>
        <p:txBody>
          <a:bodyPr/>
          <a:lstStyle/>
          <a:p>
            <a:pPr eaLnBrk="1" hangingPunct="1">
              <a:lnSpc>
                <a:spcPct val="80000"/>
              </a:lnSpc>
            </a:pPr>
            <a:r>
              <a:rPr lang="es-MX" sz="2400" dirty="0" smtClean="0"/>
              <a:t>A </a:t>
            </a:r>
            <a:r>
              <a:rPr lang="es-MX" sz="2400" dirty="0" err="1" smtClean="0"/>
              <a:t>hypothesis</a:t>
            </a:r>
            <a:r>
              <a:rPr lang="es-MX" sz="2400" dirty="0" smtClean="0"/>
              <a:t> test </a:t>
            </a:r>
            <a:r>
              <a:rPr lang="es-MX" sz="2400" dirty="0" err="1" smtClean="0"/>
              <a:t>starts</a:t>
            </a:r>
            <a:r>
              <a:rPr lang="es-MX" sz="2400" dirty="0" smtClean="0"/>
              <a:t> </a:t>
            </a:r>
            <a:r>
              <a:rPr lang="es-MX" sz="2400" dirty="0" err="1" smtClean="0"/>
              <a:t>with</a:t>
            </a:r>
            <a:r>
              <a:rPr lang="es-MX" sz="2400" dirty="0" smtClean="0"/>
              <a:t> </a:t>
            </a:r>
            <a:r>
              <a:rPr lang="es-MX" sz="2400" dirty="0" err="1" smtClean="0"/>
              <a:t>an</a:t>
            </a:r>
            <a:r>
              <a:rPr lang="es-MX" sz="2400" dirty="0" smtClean="0"/>
              <a:t> </a:t>
            </a:r>
            <a:r>
              <a:rPr lang="es-MX" sz="2400" dirty="0" err="1" smtClean="0"/>
              <a:t>assumption</a:t>
            </a:r>
            <a:r>
              <a:rPr lang="es-MX" sz="2400" dirty="0" smtClean="0"/>
              <a:t> </a:t>
            </a:r>
            <a:r>
              <a:rPr lang="es-MX" sz="2400" dirty="0" err="1" smtClean="0"/>
              <a:t>about</a:t>
            </a:r>
            <a:r>
              <a:rPr lang="es-MX" sz="2400" dirty="0" smtClean="0"/>
              <a:t>  a </a:t>
            </a:r>
            <a:r>
              <a:rPr lang="es-MX" sz="2400" dirty="0" err="1" smtClean="0"/>
              <a:t>parameter</a:t>
            </a:r>
            <a:r>
              <a:rPr lang="es-MX" sz="2400" dirty="0" smtClean="0"/>
              <a:t>, </a:t>
            </a:r>
            <a:r>
              <a:rPr lang="es-MX" sz="2400" dirty="0" err="1" smtClean="0"/>
              <a:t>such</a:t>
            </a:r>
            <a:r>
              <a:rPr lang="es-MX" sz="2400" dirty="0" smtClean="0"/>
              <a:t> as </a:t>
            </a:r>
            <a:r>
              <a:rPr lang="es-MX" sz="2400" dirty="0" err="1" smtClean="0"/>
              <a:t>the</a:t>
            </a:r>
            <a:r>
              <a:rPr lang="es-MX" sz="2400" dirty="0" smtClean="0"/>
              <a:t> </a:t>
            </a:r>
            <a:r>
              <a:rPr lang="es-MX" sz="2400" dirty="0" err="1" smtClean="0"/>
              <a:t>impact</a:t>
            </a:r>
            <a:r>
              <a:rPr lang="es-MX" sz="2400" dirty="0" smtClean="0"/>
              <a:t> of a </a:t>
            </a:r>
            <a:r>
              <a:rPr lang="es-MX" sz="2400" dirty="0" err="1" smtClean="0"/>
              <a:t>program</a:t>
            </a:r>
            <a:r>
              <a:rPr lang="es-MX" sz="2400" dirty="0" smtClean="0"/>
              <a:t>:</a:t>
            </a:r>
          </a:p>
          <a:p>
            <a:pPr eaLnBrk="1" hangingPunct="1">
              <a:lnSpc>
                <a:spcPct val="80000"/>
              </a:lnSpc>
            </a:pPr>
            <a:endParaRPr lang="es-MX" sz="2800" dirty="0" smtClean="0"/>
          </a:p>
          <a:p>
            <a:pPr lvl="1" eaLnBrk="1" hangingPunct="1">
              <a:lnSpc>
                <a:spcPct val="80000"/>
              </a:lnSpc>
            </a:pPr>
            <a:r>
              <a:rPr lang="es-MX" sz="2200" i="1" dirty="0" err="1" smtClean="0"/>
              <a:t>The</a:t>
            </a:r>
            <a:r>
              <a:rPr lang="es-MX" sz="2200" i="1" dirty="0" smtClean="0"/>
              <a:t> true </a:t>
            </a:r>
            <a:r>
              <a:rPr lang="es-MX" sz="2200" i="1" dirty="0" err="1" smtClean="0"/>
              <a:t>impact</a:t>
            </a:r>
            <a:r>
              <a:rPr lang="es-MX" sz="2200" i="1" dirty="0" smtClean="0"/>
              <a:t> of a </a:t>
            </a:r>
            <a:r>
              <a:rPr lang="es-MX" sz="2200" i="1" dirty="0" err="1" smtClean="0"/>
              <a:t>programme</a:t>
            </a:r>
            <a:r>
              <a:rPr lang="es-MX" sz="2200" i="1" dirty="0" smtClean="0"/>
              <a:t> </a:t>
            </a:r>
            <a:r>
              <a:rPr lang="es-MX" sz="2200" i="1" dirty="0" err="1" smtClean="0"/>
              <a:t>on</a:t>
            </a:r>
            <a:r>
              <a:rPr lang="es-MX" sz="2200" i="1" dirty="0" smtClean="0"/>
              <a:t> </a:t>
            </a:r>
            <a:r>
              <a:rPr lang="es-MX" sz="2200" i="1" dirty="0" err="1" smtClean="0"/>
              <a:t>the</a:t>
            </a:r>
            <a:r>
              <a:rPr lang="es-MX" sz="2200" i="1" dirty="0" smtClean="0"/>
              <a:t> use of </a:t>
            </a:r>
            <a:r>
              <a:rPr lang="es-MX" sz="2200" i="1" dirty="0" err="1" smtClean="0"/>
              <a:t>condoms</a:t>
            </a:r>
            <a:r>
              <a:rPr lang="es-MX" sz="2200" i="1" dirty="0" smtClean="0"/>
              <a:t> </a:t>
            </a:r>
            <a:r>
              <a:rPr lang="es-MX" sz="2200" i="1" dirty="0" err="1" smtClean="0"/>
              <a:t>is</a:t>
            </a:r>
            <a:r>
              <a:rPr lang="es-MX" sz="2200" i="1" dirty="0" smtClean="0"/>
              <a:t> 0 (</a:t>
            </a:r>
            <a:r>
              <a:rPr lang="es-MX" sz="2200" i="1" dirty="0" err="1" smtClean="0"/>
              <a:t>there</a:t>
            </a:r>
            <a:r>
              <a:rPr lang="es-MX" sz="2200" i="1" dirty="0" smtClean="0"/>
              <a:t> </a:t>
            </a:r>
            <a:r>
              <a:rPr lang="es-MX" sz="2200" i="1" dirty="0" err="1" smtClean="0"/>
              <a:t>was</a:t>
            </a:r>
            <a:r>
              <a:rPr lang="es-MX" sz="2200" i="1" dirty="0" smtClean="0"/>
              <a:t> no </a:t>
            </a:r>
            <a:r>
              <a:rPr lang="es-MX" sz="2200" i="1" dirty="0" err="1" smtClean="0"/>
              <a:t>impact</a:t>
            </a:r>
            <a:r>
              <a:rPr lang="es-MX" sz="2200" i="1" dirty="0" smtClean="0"/>
              <a:t>).</a:t>
            </a:r>
          </a:p>
          <a:p>
            <a:pPr>
              <a:lnSpc>
                <a:spcPct val="80000"/>
              </a:lnSpc>
            </a:pPr>
            <a:endParaRPr lang="es-MX" sz="2600" i="1" dirty="0" smtClean="0"/>
          </a:p>
          <a:p>
            <a:pPr>
              <a:lnSpc>
                <a:spcPct val="80000"/>
              </a:lnSpc>
            </a:pPr>
            <a:r>
              <a:rPr lang="es-MX" sz="2600" dirty="0" err="1" smtClean="0"/>
              <a:t>This</a:t>
            </a:r>
            <a:r>
              <a:rPr lang="es-MX" sz="2600" dirty="0" smtClean="0"/>
              <a:t> </a:t>
            </a:r>
            <a:r>
              <a:rPr lang="es-MX" sz="2600" dirty="0" err="1" smtClean="0"/>
              <a:t>is</a:t>
            </a:r>
            <a:r>
              <a:rPr lang="es-MX" sz="2600" dirty="0" smtClean="0"/>
              <a:t> </a:t>
            </a:r>
            <a:r>
              <a:rPr lang="es-MX" sz="2600" dirty="0" err="1" smtClean="0"/>
              <a:t>known</a:t>
            </a:r>
            <a:r>
              <a:rPr lang="es-MX" sz="2600" dirty="0" smtClean="0"/>
              <a:t> as </a:t>
            </a:r>
            <a:r>
              <a:rPr lang="es-MX" sz="2600" dirty="0" err="1" smtClean="0"/>
              <a:t>the</a:t>
            </a:r>
            <a:r>
              <a:rPr lang="es-MX" sz="2600" dirty="0" smtClean="0"/>
              <a:t> </a:t>
            </a:r>
            <a:r>
              <a:rPr lang="es-MX" sz="2600" b="1" dirty="0" err="1" smtClean="0"/>
              <a:t>null</a:t>
            </a:r>
            <a:r>
              <a:rPr lang="es-MX" sz="2600" b="1" dirty="0" smtClean="0"/>
              <a:t> </a:t>
            </a:r>
            <a:r>
              <a:rPr lang="es-MX" sz="2600" b="1" dirty="0" err="1" smtClean="0"/>
              <a:t>hypothesis</a:t>
            </a:r>
            <a:endParaRPr lang="es-MX" sz="2400" b="1" dirty="0" smtClean="0"/>
          </a:p>
          <a:p>
            <a:pPr eaLnBrk="1" hangingPunct="1">
              <a:lnSpc>
                <a:spcPct val="80000"/>
              </a:lnSpc>
              <a:buNone/>
            </a:pPr>
            <a:endParaRPr lang="es-MX" sz="28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S_tradnl" dirty="0" err="1" smtClean="0"/>
              <a:t>Hypothesis</a:t>
            </a:r>
            <a:r>
              <a:rPr lang="es-ES_tradnl" dirty="0" smtClean="0"/>
              <a:t> test</a:t>
            </a:r>
            <a:endParaRPr lang="es-MX" dirty="0"/>
          </a:p>
        </p:txBody>
      </p:sp>
      <p:sp>
        <p:nvSpPr>
          <p:cNvPr id="9219" name="Rectangle 3"/>
          <p:cNvSpPr>
            <a:spLocks noGrp="1" noChangeArrowheads="1"/>
          </p:cNvSpPr>
          <p:nvPr>
            <p:ph type="body" idx="1"/>
          </p:nvPr>
        </p:nvSpPr>
        <p:spPr/>
        <p:txBody>
          <a:bodyPr/>
          <a:lstStyle/>
          <a:p>
            <a:pPr eaLnBrk="1" hangingPunct="1">
              <a:lnSpc>
                <a:spcPct val="80000"/>
              </a:lnSpc>
            </a:pPr>
            <a:r>
              <a:rPr lang="es-MX" sz="2800" dirty="0" err="1" smtClean="0"/>
              <a:t>To</a:t>
            </a:r>
            <a:r>
              <a:rPr lang="es-MX" sz="2800" dirty="0" smtClean="0"/>
              <a:t> test </a:t>
            </a:r>
            <a:r>
              <a:rPr lang="es-MX" sz="2800" dirty="0" err="1" smtClean="0"/>
              <a:t>whether</a:t>
            </a:r>
            <a:r>
              <a:rPr lang="es-MX" sz="2800" dirty="0" smtClean="0"/>
              <a:t> </a:t>
            </a:r>
            <a:r>
              <a:rPr lang="es-MX" sz="2800" dirty="0" err="1" smtClean="0"/>
              <a:t>the</a:t>
            </a:r>
            <a:r>
              <a:rPr lang="es-MX" sz="2800" dirty="0" smtClean="0"/>
              <a:t> </a:t>
            </a:r>
            <a:r>
              <a:rPr lang="es-MX" sz="2800" dirty="0" err="1" smtClean="0"/>
              <a:t>null</a:t>
            </a:r>
            <a:r>
              <a:rPr lang="es-MX" sz="2800" dirty="0" smtClean="0"/>
              <a:t> </a:t>
            </a:r>
            <a:r>
              <a:rPr lang="es-MX" sz="2800" dirty="0" err="1" smtClean="0"/>
              <a:t>hypothesis</a:t>
            </a:r>
            <a:r>
              <a:rPr lang="es-MX" sz="2800" dirty="0" smtClean="0"/>
              <a:t> </a:t>
            </a:r>
            <a:r>
              <a:rPr lang="es-MX" sz="2800" dirty="0" err="1" smtClean="0"/>
              <a:t>is</a:t>
            </a:r>
            <a:r>
              <a:rPr lang="es-MX" sz="2800" dirty="0" smtClean="0"/>
              <a:t> </a:t>
            </a:r>
            <a:r>
              <a:rPr lang="es-MX" sz="2800" dirty="0" err="1" smtClean="0"/>
              <a:t>the</a:t>
            </a:r>
            <a:r>
              <a:rPr lang="es-MX" sz="2800" dirty="0" smtClean="0"/>
              <a:t> </a:t>
            </a:r>
            <a:r>
              <a:rPr lang="es-MX" sz="2800" dirty="0" err="1" smtClean="0"/>
              <a:t>best</a:t>
            </a:r>
            <a:r>
              <a:rPr lang="es-MX" sz="2800" dirty="0" smtClean="0"/>
              <a:t> </a:t>
            </a:r>
            <a:r>
              <a:rPr lang="es-MX" sz="2800" dirty="0" err="1" smtClean="0"/>
              <a:t>explanation</a:t>
            </a:r>
            <a:r>
              <a:rPr lang="es-MX" sz="2800" dirty="0" smtClean="0"/>
              <a:t> of </a:t>
            </a:r>
            <a:r>
              <a:rPr lang="es-MX" sz="2800" dirty="0" err="1" smtClean="0"/>
              <a:t>the</a:t>
            </a:r>
            <a:r>
              <a:rPr lang="es-MX" sz="2800" dirty="0" smtClean="0"/>
              <a:t> </a:t>
            </a:r>
            <a:r>
              <a:rPr lang="es-MX" sz="2800" dirty="0" err="1" smtClean="0"/>
              <a:t>situation</a:t>
            </a:r>
            <a:r>
              <a:rPr lang="es-MX" sz="2800" dirty="0" smtClean="0"/>
              <a:t>, </a:t>
            </a:r>
            <a:r>
              <a:rPr lang="es-MX" sz="2800" dirty="0" err="1" smtClean="0"/>
              <a:t>we</a:t>
            </a:r>
            <a:r>
              <a:rPr lang="es-MX" sz="2800" dirty="0" smtClean="0"/>
              <a:t> </a:t>
            </a:r>
            <a:r>
              <a:rPr lang="es-MX" sz="2800" dirty="0" err="1" smtClean="0"/>
              <a:t>could</a:t>
            </a:r>
            <a:r>
              <a:rPr lang="es-MX" sz="2800" dirty="0" smtClean="0"/>
              <a:t> </a:t>
            </a:r>
            <a:r>
              <a:rPr lang="es-MX" sz="2800" dirty="0" err="1" smtClean="0"/>
              <a:t>select</a:t>
            </a:r>
            <a:r>
              <a:rPr lang="es-MX" sz="2800" dirty="0" smtClean="0"/>
              <a:t> a </a:t>
            </a:r>
            <a:r>
              <a:rPr lang="es-MX" sz="2800" dirty="0" err="1" smtClean="0"/>
              <a:t>sample</a:t>
            </a:r>
            <a:r>
              <a:rPr lang="es-MX" sz="2800" dirty="0" smtClean="0"/>
              <a:t> and, </a:t>
            </a:r>
            <a:r>
              <a:rPr lang="es-MX" sz="2800" dirty="0" err="1" smtClean="0"/>
              <a:t>based</a:t>
            </a:r>
            <a:r>
              <a:rPr lang="es-MX" sz="2800" dirty="0" smtClean="0"/>
              <a:t> </a:t>
            </a:r>
            <a:r>
              <a:rPr lang="es-MX" sz="2800" dirty="0" err="1" smtClean="0"/>
              <a:t>on</a:t>
            </a:r>
            <a:r>
              <a:rPr lang="es-MX" sz="2800" dirty="0" smtClean="0"/>
              <a:t> </a:t>
            </a:r>
            <a:r>
              <a:rPr lang="es-MX" sz="2800" dirty="0" err="1" smtClean="0"/>
              <a:t>certain</a:t>
            </a:r>
            <a:r>
              <a:rPr lang="es-MX" sz="2800" dirty="0" smtClean="0"/>
              <a:t> rules and </a:t>
            </a:r>
            <a:r>
              <a:rPr lang="es-MX" sz="2800" dirty="0" err="1" smtClean="0"/>
              <a:t>assumptions</a:t>
            </a:r>
            <a:r>
              <a:rPr lang="es-MX" sz="2800" dirty="0" smtClean="0"/>
              <a:t> </a:t>
            </a:r>
            <a:r>
              <a:rPr lang="es-MX" sz="2800" dirty="0" err="1" smtClean="0"/>
              <a:t>we</a:t>
            </a:r>
            <a:r>
              <a:rPr lang="es-MX" sz="2800" dirty="0" smtClean="0"/>
              <a:t> </a:t>
            </a:r>
            <a:r>
              <a:rPr lang="es-MX" sz="2800" dirty="0" err="1" smtClean="0"/>
              <a:t>could</a:t>
            </a:r>
            <a:r>
              <a:rPr lang="es-MX" sz="2800" dirty="0" smtClean="0"/>
              <a:t> </a:t>
            </a:r>
            <a:r>
              <a:rPr lang="es-MX" sz="2800" dirty="0" err="1" smtClean="0"/>
              <a:t>either</a:t>
            </a:r>
            <a:r>
              <a:rPr lang="es-MX" sz="2800" dirty="0" smtClean="0"/>
              <a:t> </a:t>
            </a:r>
            <a:r>
              <a:rPr lang="es-MX" sz="2800" dirty="0" err="1" smtClean="0"/>
              <a:t>accept</a:t>
            </a:r>
            <a:r>
              <a:rPr lang="es-MX" sz="2800" dirty="0" smtClean="0"/>
              <a:t> </a:t>
            </a:r>
            <a:r>
              <a:rPr lang="es-MX" sz="2800" dirty="0" err="1" smtClean="0"/>
              <a:t>or</a:t>
            </a:r>
            <a:r>
              <a:rPr lang="es-MX" sz="2800" dirty="0" smtClean="0"/>
              <a:t> </a:t>
            </a:r>
            <a:r>
              <a:rPr lang="es-MX" sz="2800" dirty="0" err="1" smtClean="0"/>
              <a:t>reject</a:t>
            </a:r>
            <a:r>
              <a:rPr lang="es-MX" sz="2800" dirty="0" smtClean="0"/>
              <a:t> </a:t>
            </a:r>
            <a:r>
              <a:rPr lang="es-MX" sz="2800" dirty="0" err="1" smtClean="0"/>
              <a:t>it</a:t>
            </a:r>
            <a:r>
              <a:rPr lang="es-MX" sz="2800" dirty="0" smtClean="0"/>
              <a:t>.</a:t>
            </a:r>
          </a:p>
          <a:p>
            <a:pPr eaLnBrk="1" hangingPunct="1">
              <a:lnSpc>
                <a:spcPct val="80000"/>
              </a:lnSpc>
              <a:buFont typeface="Wingdings" pitchFamily="2" charset="2"/>
              <a:buNone/>
            </a:pPr>
            <a:endParaRPr lang="es-MX" dirty="0" smtClean="0"/>
          </a:p>
          <a:p>
            <a:pPr lvl="1" eaLnBrk="1" hangingPunct="1">
              <a:lnSpc>
                <a:spcPct val="80000"/>
              </a:lnSpc>
            </a:pPr>
            <a:r>
              <a:rPr lang="es-MX" sz="2400" i="1" dirty="0" err="1" smtClean="0"/>
              <a:t>If</a:t>
            </a:r>
            <a:r>
              <a:rPr lang="es-MX" sz="2400" i="1" dirty="0" smtClean="0"/>
              <a:t> in </a:t>
            </a:r>
            <a:r>
              <a:rPr lang="es-MX" sz="2400" i="1" dirty="0" err="1" smtClean="0"/>
              <a:t>the</a:t>
            </a:r>
            <a:r>
              <a:rPr lang="es-MX" sz="2400" i="1" dirty="0" smtClean="0"/>
              <a:t> </a:t>
            </a:r>
            <a:r>
              <a:rPr lang="es-MX" sz="2400" i="1" dirty="0" err="1" smtClean="0"/>
              <a:t>sample</a:t>
            </a:r>
            <a:r>
              <a:rPr lang="es-MX" sz="2400" i="1" dirty="0" smtClean="0"/>
              <a:t> </a:t>
            </a:r>
            <a:r>
              <a:rPr lang="es-MX" sz="2400" i="1" dirty="0" err="1" smtClean="0"/>
              <a:t>we</a:t>
            </a:r>
            <a:r>
              <a:rPr lang="es-MX" sz="2400" i="1" dirty="0" smtClean="0"/>
              <a:t> observe </a:t>
            </a:r>
            <a:r>
              <a:rPr lang="es-MX" sz="2400" i="1" dirty="0" err="1" smtClean="0"/>
              <a:t>that</a:t>
            </a:r>
            <a:r>
              <a:rPr lang="es-MX" sz="2400" i="1" dirty="0" smtClean="0"/>
              <a:t> </a:t>
            </a:r>
            <a:r>
              <a:rPr lang="es-MX" sz="2400" i="1" dirty="0" err="1" smtClean="0"/>
              <a:t>our</a:t>
            </a:r>
            <a:r>
              <a:rPr lang="es-MX" sz="2400" i="1" dirty="0" smtClean="0"/>
              <a:t> </a:t>
            </a:r>
            <a:r>
              <a:rPr lang="es-MX" sz="2400" i="1" dirty="0" err="1" smtClean="0"/>
              <a:t>impact</a:t>
            </a:r>
            <a:r>
              <a:rPr lang="es-MX" sz="2400" i="1" dirty="0" smtClean="0"/>
              <a:t> </a:t>
            </a:r>
            <a:r>
              <a:rPr lang="es-MX" sz="2400" i="1" dirty="0" err="1" smtClean="0"/>
              <a:t>estimate</a:t>
            </a:r>
            <a:r>
              <a:rPr lang="es-MX" sz="2400" i="1" dirty="0" smtClean="0"/>
              <a:t> </a:t>
            </a:r>
            <a:r>
              <a:rPr lang="es-MX" sz="2400" i="1" dirty="0" err="1" smtClean="0"/>
              <a:t>is</a:t>
            </a:r>
            <a:r>
              <a:rPr lang="es-MX" sz="2400" i="1" dirty="0" smtClean="0"/>
              <a:t> </a:t>
            </a:r>
            <a:r>
              <a:rPr lang="es-MX" sz="2400" i="1" dirty="0" err="1" smtClean="0"/>
              <a:t>an</a:t>
            </a:r>
            <a:r>
              <a:rPr lang="es-MX" sz="2400" i="1" dirty="0" smtClean="0"/>
              <a:t> </a:t>
            </a:r>
            <a:r>
              <a:rPr lang="es-MX" sz="2400" i="1" dirty="0" err="1" smtClean="0"/>
              <a:t>increase</a:t>
            </a:r>
            <a:r>
              <a:rPr lang="es-MX" sz="2400" i="1" dirty="0" smtClean="0"/>
              <a:t> of 20 </a:t>
            </a:r>
            <a:r>
              <a:rPr lang="es-MX" sz="2400" i="1" dirty="0" err="1" smtClean="0"/>
              <a:t>percentage</a:t>
            </a:r>
            <a:r>
              <a:rPr lang="es-MX" sz="2400" i="1" dirty="0" smtClean="0"/>
              <a:t> </a:t>
            </a:r>
            <a:r>
              <a:rPr lang="es-MX" sz="2400" i="1" dirty="0" err="1" smtClean="0"/>
              <a:t>points</a:t>
            </a:r>
            <a:r>
              <a:rPr lang="es-MX" sz="2400" i="1" dirty="0" smtClean="0"/>
              <a:t> (</a:t>
            </a:r>
            <a:r>
              <a:rPr lang="es-MX" sz="2400" i="1" dirty="0" err="1" smtClean="0"/>
              <a:t>provided</a:t>
            </a:r>
            <a:r>
              <a:rPr lang="es-MX" sz="2400" i="1" dirty="0" smtClean="0"/>
              <a:t> </a:t>
            </a:r>
            <a:r>
              <a:rPr lang="es-MX" sz="2400" i="1" dirty="0" err="1" smtClean="0"/>
              <a:t>some</a:t>
            </a:r>
            <a:r>
              <a:rPr lang="es-MX" sz="2400" i="1" dirty="0" smtClean="0"/>
              <a:t> </a:t>
            </a:r>
            <a:r>
              <a:rPr lang="es-MX" sz="2400" i="1" dirty="0" err="1" smtClean="0"/>
              <a:t>assumptions</a:t>
            </a:r>
            <a:r>
              <a:rPr lang="es-MX" sz="2400" i="1" dirty="0" smtClean="0"/>
              <a:t> are </a:t>
            </a:r>
            <a:r>
              <a:rPr lang="es-MX" sz="2400" i="1" dirty="0" err="1" smtClean="0"/>
              <a:t>met</a:t>
            </a:r>
            <a:r>
              <a:rPr lang="es-MX" sz="2400" i="1" dirty="0" smtClean="0"/>
              <a:t>), </a:t>
            </a:r>
            <a:r>
              <a:rPr lang="es-MX" sz="2400" i="1" dirty="0" err="1" smtClean="0"/>
              <a:t>we</a:t>
            </a:r>
            <a:r>
              <a:rPr lang="es-MX" sz="2400" i="1" dirty="0" smtClean="0"/>
              <a:t> </a:t>
            </a:r>
            <a:r>
              <a:rPr lang="es-MX" sz="2400" i="1" dirty="0" err="1" smtClean="0"/>
              <a:t>would</a:t>
            </a:r>
            <a:r>
              <a:rPr lang="es-MX" sz="2400" i="1" dirty="0" smtClean="0"/>
              <a:t> be </a:t>
            </a:r>
            <a:r>
              <a:rPr lang="es-MX" sz="2400" i="1" dirty="0" err="1" smtClean="0"/>
              <a:t>naturally</a:t>
            </a:r>
            <a:r>
              <a:rPr lang="es-MX" sz="2400" i="1" dirty="0" smtClean="0"/>
              <a:t> </a:t>
            </a:r>
            <a:r>
              <a:rPr lang="es-MX" sz="2400" i="1" dirty="0" err="1" smtClean="0"/>
              <a:t>inclined</a:t>
            </a:r>
            <a:r>
              <a:rPr lang="es-MX" sz="2400" i="1" dirty="0" smtClean="0"/>
              <a:t> </a:t>
            </a:r>
            <a:r>
              <a:rPr lang="es-MX" sz="2400" i="1" dirty="0" err="1" smtClean="0"/>
              <a:t>to</a:t>
            </a:r>
            <a:r>
              <a:rPr lang="es-MX" sz="2400" i="1" dirty="0" smtClean="0"/>
              <a:t> </a:t>
            </a:r>
            <a:r>
              <a:rPr lang="es-MX" sz="2400" i="1" dirty="0" err="1" smtClean="0"/>
              <a:t>reject</a:t>
            </a:r>
            <a:r>
              <a:rPr lang="es-MX" sz="2400" i="1" dirty="0" smtClean="0"/>
              <a:t> </a:t>
            </a:r>
            <a:r>
              <a:rPr lang="es-MX" sz="2400" i="1" dirty="0" err="1" smtClean="0"/>
              <a:t>the</a:t>
            </a:r>
            <a:r>
              <a:rPr lang="es-MX" sz="2400" i="1" dirty="0" smtClean="0"/>
              <a:t> </a:t>
            </a:r>
            <a:r>
              <a:rPr lang="es-MX" sz="2400" i="1" dirty="0" err="1" smtClean="0"/>
              <a:t>null</a:t>
            </a:r>
            <a:r>
              <a:rPr lang="es-MX" sz="2400" i="1" dirty="0" smtClean="0"/>
              <a:t> </a:t>
            </a:r>
            <a:r>
              <a:rPr lang="es-MX" sz="2400" i="1" dirty="0" err="1" smtClean="0"/>
              <a:t>hypothesis</a:t>
            </a:r>
            <a:r>
              <a:rPr lang="es-MX" sz="2400" i="1" dirty="0" smtClean="0"/>
              <a:t>… </a:t>
            </a:r>
            <a:r>
              <a:rPr lang="es-MX" sz="2400" i="1" dirty="0" err="1" smtClean="0"/>
              <a:t>but</a:t>
            </a:r>
            <a:endParaRPr lang="es-MX" sz="2400" i="1" dirty="0" smtClean="0"/>
          </a:p>
          <a:p>
            <a:pPr marL="457200" lvl="1" indent="0" eaLnBrk="1" hangingPunct="1">
              <a:lnSpc>
                <a:spcPct val="80000"/>
              </a:lnSpc>
              <a:buNone/>
            </a:pPr>
            <a:endParaRPr lang="es-MX" sz="2400" i="1" dirty="0" smtClean="0"/>
          </a:p>
          <a:p>
            <a:pPr lvl="1" eaLnBrk="1" hangingPunct="1">
              <a:lnSpc>
                <a:spcPct val="80000"/>
              </a:lnSpc>
            </a:pPr>
            <a:r>
              <a:rPr lang="es-MX" sz="2400" i="1" dirty="0" err="1" smtClean="0"/>
              <a:t>What</a:t>
            </a:r>
            <a:r>
              <a:rPr lang="es-MX" sz="2400" i="1" dirty="0" smtClean="0"/>
              <a:t> </a:t>
            </a:r>
            <a:r>
              <a:rPr lang="es-MX" sz="2400" i="1" dirty="0" err="1" smtClean="0"/>
              <a:t>if</a:t>
            </a:r>
            <a:r>
              <a:rPr lang="es-MX" sz="2400" i="1" dirty="0" smtClean="0"/>
              <a:t> </a:t>
            </a:r>
            <a:r>
              <a:rPr lang="es-MX" sz="2400" i="1" dirty="0" err="1" smtClean="0"/>
              <a:t>the</a:t>
            </a:r>
            <a:r>
              <a:rPr lang="es-MX" sz="2400" i="1" dirty="0" smtClean="0"/>
              <a:t> </a:t>
            </a:r>
            <a:r>
              <a:rPr lang="es-MX" sz="2400" i="1" dirty="0" err="1" smtClean="0"/>
              <a:t>impact</a:t>
            </a:r>
            <a:r>
              <a:rPr lang="es-MX" sz="2400" i="1" dirty="0" smtClean="0"/>
              <a:t> </a:t>
            </a:r>
            <a:r>
              <a:rPr lang="es-MX" sz="2400" i="1" dirty="0" err="1" smtClean="0"/>
              <a:t>estimate</a:t>
            </a:r>
            <a:r>
              <a:rPr lang="es-MX" sz="2400" i="1" dirty="0" smtClean="0"/>
              <a:t> </a:t>
            </a:r>
            <a:r>
              <a:rPr lang="es-MX" sz="2400" i="1" dirty="0" err="1" smtClean="0"/>
              <a:t>is</a:t>
            </a:r>
            <a:r>
              <a:rPr lang="es-MX" sz="2400" i="1" dirty="0" smtClean="0"/>
              <a:t> </a:t>
            </a:r>
            <a:r>
              <a:rPr lang="es-MX" sz="2400" i="1" dirty="0" err="1" smtClean="0"/>
              <a:t>an</a:t>
            </a:r>
            <a:r>
              <a:rPr lang="es-MX" sz="2400" i="1" dirty="0" smtClean="0"/>
              <a:t> </a:t>
            </a:r>
            <a:r>
              <a:rPr lang="es-MX" sz="2400" i="1" dirty="0" err="1" smtClean="0"/>
              <a:t>increase</a:t>
            </a:r>
            <a:r>
              <a:rPr lang="es-MX" sz="2400" i="1" dirty="0" smtClean="0"/>
              <a:t> of 2 </a:t>
            </a:r>
            <a:r>
              <a:rPr lang="es-MX" sz="2400" i="1" dirty="0" err="1" smtClean="0"/>
              <a:t>percentage</a:t>
            </a:r>
            <a:r>
              <a:rPr lang="es-MX" sz="2400" i="1" dirty="0" smtClean="0"/>
              <a:t> </a:t>
            </a:r>
            <a:r>
              <a:rPr lang="es-MX" sz="2400" i="1" dirty="0" err="1" smtClean="0"/>
              <a:t>points</a:t>
            </a:r>
            <a:r>
              <a:rPr lang="es-MX" sz="2400" i="1" dirty="0" smtClean="0"/>
              <a:t>? </a:t>
            </a:r>
            <a:r>
              <a:rPr lang="es-MX" sz="2400" i="1" dirty="0" err="1" smtClean="0"/>
              <a:t>Is</a:t>
            </a:r>
            <a:r>
              <a:rPr lang="es-MX" sz="2400" i="1" dirty="0" smtClean="0"/>
              <a:t> </a:t>
            </a:r>
            <a:r>
              <a:rPr lang="es-MX" sz="2400" i="1" dirty="0" err="1" smtClean="0"/>
              <a:t>that</a:t>
            </a:r>
            <a:r>
              <a:rPr lang="es-MX" sz="2400" i="1" dirty="0" smtClean="0"/>
              <a:t> </a:t>
            </a:r>
            <a:r>
              <a:rPr lang="es-MX" sz="2400" i="1" dirty="0" err="1" smtClean="0"/>
              <a:t>large</a:t>
            </a:r>
            <a:r>
              <a:rPr lang="es-MX" sz="2400" i="1" dirty="0" smtClean="0"/>
              <a:t> </a:t>
            </a:r>
            <a:r>
              <a:rPr lang="es-MX" sz="2400" i="1" dirty="0" err="1" smtClean="0"/>
              <a:t>enough</a:t>
            </a:r>
            <a:r>
              <a:rPr lang="es-MX" sz="2400" i="1" dirty="0" smtClean="0"/>
              <a:t> </a:t>
            </a:r>
            <a:r>
              <a:rPr lang="es-MX" sz="2400" i="1" dirty="0" err="1" smtClean="0"/>
              <a:t>to</a:t>
            </a:r>
            <a:r>
              <a:rPr lang="es-MX" sz="2400" i="1" dirty="0" smtClean="0"/>
              <a:t> </a:t>
            </a:r>
            <a:r>
              <a:rPr lang="es-MX" sz="2400" i="1" dirty="0" err="1" smtClean="0"/>
              <a:t>reject</a:t>
            </a:r>
            <a:r>
              <a:rPr lang="es-MX" sz="2400" i="1" dirty="0" smtClean="0"/>
              <a:t> </a:t>
            </a:r>
            <a:r>
              <a:rPr lang="es-MX" sz="2400" i="1" dirty="0" err="1" smtClean="0"/>
              <a:t>the</a:t>
            </a:r>
            <a:r>
              <a:rPr lang="es-MX" sz="2400" i="1" dirty="0" smtClean="0"/>
              <a:t> </a:t>
            </a:r>
            <a:r>
              <a:rPr lang="es-MX" sz="2400" i="1" dirty="0" err="1" smtClean="0"/>
              <a:t>null</a:t>
            </a:r>
            <a:r>
              <a:rPr lang="es-MX" sz="2400" i="1" dirty="0" smtClean="0"/>
              <a:t> </a:t>
            </a:r>
            <a:r>
              <a:rPr lang="es-MX" sz="2400" i="1" dirty="0" err="1" smtClean="0"/>
              <a:t>hypothesis</a:t>
            </a:r>
            <a:r>
              <a:rPr lang="es-MX" sz="2400" i="1" dirty="0" smtClean="0"/>
              <a:t>? </a:t>
            </a:r>
          </a:p>
          <a:p>
            <a:pPr lvl="1" eaLnBrk="1" hangingPunct="1">
              <a:lnSpc>
                <a:spcPct val="80000"/>
              </a:lnSpc>
              <a:buNone/>
            </a:pPr>
            <a:endParaRPr lang="es-MX" sz="24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idx="4294967295"/>
          </p:nvPr>
        </p:nvSpPr>
        <p:spPr/>
        <p:txBody>
          <a:bodyPr anchor="ctr"/>
          <a:lstStyle/>
          <a:p>
            <a:r>
              <a:rPr lang="es-ES_tradnl" dirty="0" err="1" smtClean="0"/>
              <a:t>Hypothesis</a:t>
            </a:r>
            <a:r>
              <a:rPr lang="es-ES_tradnl" dirty="0" smtClean="0"/>
              <a:t> test</a:t>
            </a:r>
            <a:endParaRPr lang="es-MX" dirty="0"/>
          </a:p>
        </p:txBody>
      </p:sp>
      <p:sp>
        <p:nvSpPr>
          <p:cNvPr id="10243" name="2 Marcador de contenido"/>
          <p:cNvSpPr>
            <a:spLocks noGrp="1"/>
          </p:cNvSpPr>
          <p:nvPr>
            <p:ph idx="4294967295"/>
          </p:nvPr>
        </p:nvSpPr>
        <p:spPr/>
        <p:txBody>
          <a:bodyPr/>
          <a:lstStyle/>
          <a:p>
            <a:pPr eaLnBrk="1" hangingPunct="1"/>
            <a:r>
              <a:rPr lang="es-MX" dirty="0" err="1" smtClean="0"/>
              <a:t>We</a:t>
            </a:r>
            <a:r>
              <a:rPr lang="es-MX" dirty="0" smtClean="0"/>
              <a:t> </a:t>
            </a:r>
            <a:r>
              <a:rPr lang="es-MX" dirty="0" err="1" smtClean="0"/>
              <a:t>could</a:t>
            </a:r>
            <a:r>
              <a:rPr lang="es-MX" dirty="0" smtClean="0"/>
              <a:t> </a:t>
            </a:r>
            <a:r>
              <a:rPr lang="es-MX" dirty="0" err="1" smtClean="0"/>
              <a:t>follow</a:t>
            </a:r>
            <a:r>
              <a:rPr lang="es-MX" dirty="0" smtClean="0"/>
              <a:t> a </a:t>
            </a:r>
            <a:r>
              <a:rPr lang="es-MX" dirty="0" err="1" smtClean="0"/>
              <a:t>four-step</a:t>
            </a:r>
            <a:r>
              <a:rPr lang="es-MX" dirty="0" smtClean="0"/>
              <a:t> </a:t>
            </a:r>
            <a:r>
              <a:rPr lang="es-MX" dirty="0" err="1" smtClean="0"/>
              <a:t>approach</a:t>
            </a:r>
            <a:r>
              <a:rPr lang="es-MX" dirty="0" smtClean="0"/>
              <a:t> </a:t>
            </a:r>
            <a:r>
              <a:rPr lang="es-MX" dirty="0" err="1" smtClean="0"/>
              <a:t>to</a:t>
            </a:r>
            <a:r>
              <a:rPr lang="es-MX" dirty="0" smtClean="0"/>
              <a:t> </a:t>
            </a:r>
            <a:r>
              <a:rPr lang="es-MX" dirty="0" err="1" smtClean="0"/>
              <a:t>hypothesis</a:t>
            </a:r>
            <a:r>
              <a:rPr lang="es-MX" dirty="0" smtClean="0"/>
              <a:t> </a:t>
            </a:r>
            <a:r>
              <a:rPr lang="es-MX" dirty="0" err="1" smtClean="0"/>
              <a:t>testing</a:t>
            </a:r>
            <a:r>
              <a:rPr lang="es-MX" dirty="0" smtClean="0"/>
              <a:t>.. </a:t>
            </a:r>
          </a:p>
          <a:p>
            <a:pPr eaLnBrk="1" hangingPunct="1">
              <a:buFont typeface="Wingdings" pitchFamily="2" charset="2"/>
              <a:buNone/>
            </a:pPr>
            <a:endParaRPr lang="es-MX" dirty="0" smtClean="0"/>
          </a:p>
          <a:p>
            <a:pPr lvl="1" eaLnBrk="1" hangingPunct="1"/>
            <a:endParaRPr lang="es-MX" dirty="0" smtClean="0"/>
          </a:p>
          <a:p>
            <a:pPr eaLnBrk="1" hangingPunct="1">
              <a:buFont typeface="Wingdings" pitchFamily="2" charset="2"/>
              <a:buNone/>
            </a:pPr>
            <a:endParaRPr lang="es-MX"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anchor="ctr">
            <a:normAutofit fontScale="90000"/>
          </a:bodyPr>
          <a:lstStyle/>
          <a:p>
            <a:pPr eaLnBrk="1" hangingPunct="1">
              <a:defRPr/>
            </a:pPr>
            <a:r>
              <a:rPr lang="es-MX" sz="4000" b="1" dirty="0" err="1" smtClean="0"/>
              <a:t>Step</a:t>
            </a:r>
            <a:r>
              <a:rPr lang="es-MX" sz="4000" b="1" dirty="0" smtClean="0"/>
              <a:t> 1. </a:t>
            </a:r>
            <a:r>
              <a:rPr lang="es-MX" sz="4000" b="1" dirty="0" err="1" smtClean="0"/>
              <a:t>Establish</a:t>
            </a:r>
            <a:r>
              <a:rPr lang="es-MX" sz="4000" b="1" dirty="0" smtClean="0"/>
              <a:t> </a:t>
            </a:r>
            <a:r>
              <a:rPr lang="es-MX" sz="4000" b="1" dirty="0" err="1" smtClean="0"/>
              <a:t>the</a:t>
            </a:r>
            <a:r>
              <a:rPr lang="es-MX" sz="4000" b="1" dirty="0" smtClean="0"/>
              <a:t> </a:t>
            </a:r>
            <a:r>
              <a:rPr lang="es-MX" sz="4000" b="1" dirty="0" err="1" smtClean="0"/>
              <a:t>null</a:t>
            </a:r>
            <a:r>
              <a:rPr lang="es-MX" sz="4000" b="1" dirty="0" smtClean="0"/>
              <a:t> and </a:t>
            </a:r>
            <a:r>
              <a:rPr lang="es-MX" sz="4000" b="1" dirty="0" err="1" smtClean="0"/>
              <a:t>alternative</a:t>
            </a:r>
            <a:r>
              <a:rPr lang="es-MX" sz="4000" b="1" dirty="0" smtClean="0"/>
              <a:t> </a:t>
            </a:r>
            <a:r>
              <a:rPr lang="es-MX" sz="4000" b="1" dirty="0" err="1" smtClean="0"/>
              <a:t>hypotheses</a:t>
            </a:r>
            <a:r>
              <a:rPr lang="es-MX" sz="4000" b="1" dirty="0" smtClean="0"/>
              <a:t>. </a:t>
            </a:r>
            <a:endParaRPr lang="es-MX" sz="4000" dirty="0" smtClean="0"/>
          </a:p>
        </p:txBody>
      </p:sp>
      <p:sp>
        <p:nvSpPr>
          <p:cNvPr id="11267" name="2 Marcador de contenido"/>
          <p:cNvSpPr>
            <a:spLocks noGrp="1"/>
          </p:cNvSpPr>
          <p:nvPr>
            <p:ph idx="4294967295"/>
          </p:nvPr>
        </p:nvSpPr>
        <p:spPr>
          <a:xfrm>
            <a:off x="467544" y="1556792"/>
            <a:ext cx="8229600" cy="4584700"/>
          </a:xfrm>
        </p:spPr>
        <p:txBody>
          <a:bodyPr/>
          <a:lstStyle/>
          <a:p>
            <a:pPr eaLnBrk="1" hangingPunct="1">
              <a:lnSpc>
                <a:spcPct val="80000"/>
              </a:lnSpc>
            </a:pPr>
            <a:r>
              <a:rPr lang="es-MX" sz="2800" dirty="0" err="1" smtClean="0"/>
              <a:t>The</a:t>
            </a:r>
            <a:r>
              <a:rPr lang="es-MX" sz="2800" dirty="0" smtClean="0"/>
              <a:t> </a:t>
            </a:r>
            <a:r>
              <a:rPr lang="es-MX" sz="2800" dirty="0" err="1" smtClean="0"/>
              <a:t>null</a:t>
            </a:r>
            <a:r>
              <a:rPr lang="es-MX" sz="2800" dirty="0" smtClean="0"/>
              <a:t> </a:t>
            </a:r>
            <a:r>
              <a:rPr lang="es-MX" sz="2800" dirty="0" err="1" smtClean="0"/>
              <a:t>hypothesis</a:t>
            </a:r>
            <a:r>
              <a:rPr lang="es-MX" sz="2800" dirty="0" smtClean="0"/>
              <a:t> </a:t>
            </a:r>
            <a:r>
              <a:rPr lang="es-MX" sz="2800" dirty="0" err="1" smtClean="0"/>
              <a:t>is</a:t>
            </a:r>
            <a:r>
              <a:rPr lang="es-MX" sz="2800" dirty="0" smtClean="0"/>
              <a:t> </a:t>
            </a:r>
            <a:r>
              <a:rPr lang="es-MX" sz="2800" dirty="0" err="1" smtClean="0"/>
              <a:t>the</a:t>
            </a:r>
            <a:r>
              <a:rPr lang="es-MX" sz="2800" dirty="0" smtClean="0"/>
              <a:t> </a:t>
            </a:r>
            <a:r>
              <a:rPr lang="es-MX" sz="2800" dirty="0" err="1" smtClean="0"/>
              <a:t>one</a:t>
            </a:r>
            <a:r>
              <a:rPr lang="es-MX" sz="2800" dirty="0" smtClean="0"/>
              <a:t> </a:t>
            </a:r>
            <a:r>
              <a:rPr lang="es-MX" sz="2800" dirty="0" err="1" smtClean="0"/>
              <a:t>that</a:t>
            </a:r>
            <a:r>
              <a:rPr lang="es-MX" sz="2800" dirty="0" smtClean="0"/>
              <a:t> </a:t>
            </a:r>
            <a:r>
              <a:rPr lang="es-MX" sz="2800" dirty="0" err="1" smtClean="0"/>
              <a:t>is</a:t>
            </a:r>
            <a:r>
              <a:rPr lang="es-MX" sz="2800" dirty="0" smtClean="0"/>
              <a:t> </a:t>
            </a:r>
            <a:r>
              <a:rPr lang="es-MX" sz="2800" dirty="0" err="1" smtClean="0"/>
              <a:t>going</a:t>
            </a:r>
            <a:r>
              <a:rPr lang="es-MX" sz="2800" dirty="0" smtClean="0"/>
              <a:t> </a:t>
            </a:r>
            <a:r>
              <a:rPr lang="es-MX" sz="2800" dirty="0" err="1" smtClean="0"/>
              <a:t>to</a:t>
            </a:r>
            <a:r>
              <a:rPr lang="es-MX" sz="2800" dirty="0" smtClean="0"/>
              <a:t> </a:t>
            </a:r>
            <a:r>
              <a:rPr lang="es-MX" sz="2800" dirty="0" err="1" smtClean="0"/>
              <a:t>be</a:t>
            </a:r>
            <a:r>
              <a:rPr lang="es-MX" sz="2800" dirty="0" smtClean="0"/>
              <a:t> </a:t>
            </a:r>
            <a:r>
              <a:rPr lang="es-MX" sz="2800" dirty="0" err="1" smtClean="0"/>
              <a:t>tested</a:t>
            </a:r>
            <a:r>
              <a:rPr lang="es-MX" sz="2800" dirty="0" smtClean="0"/>
              <a:t>. </a:t>
            </a:r>
            <a:r>
              <a:rPr lang="es-MX" sz="2800" dirty="0" err="1" smtClean="0"/>
              <a:t>It</a:t>
            </a:r>
            <a:r>
              <a:rPr lang="es-MX" sz="2800" dirty="0" smtClean="0"/>
              <a:t> </a:t>
            </a:r>
            <a:r>
              <a:rPr lang="es-MX" sz="2800" dirty="0" err="1" smtClean="0"/>
              <a:t>is</a:t>
            </a:r>
            <a:r>
              <a:rPr lang="es-MX" sz="2800" dirty="0" smtClean="0"/>
              <a:t> </a:t>
            </a:r>
            <a:r>
              <a:rPr lang="es-MX" sz="2800" dirty="0" err="1" smtClean="0"/>
              <a:t>denoted</a:t>
            </a:r>
            <a:r>
              <a:rPr lang="es-MX" sz="2800" dirty="0" smtClean="0"/>
              <a:t> </a:t>
            </a:r>
            <a:r>
              <a:rPr lang="es-MX" sz="2800" dirty="0" err="1" smtClean="0"/>
              <a:t>by</a:t>
            </a:r>
            <a:r>
              <a:rPr lang="es-MX" sz="2800" dirty="0" smtClean="0"/>
              <a:t> H</a:t>
            </a:r>
            <a:r>
              <a:rPr lang="es-MX" sz="2800" baseline="-25000" dirty="0" smtClean="0"/>
              <a:t>0</a:t>
            </a:r>
            <a:r>
              <a:rPr lang="es-MX" sz="2800" dirty="0" smtClean="0"/>
              <a:t>, </a:t>
            </a:r>
            <a:r>
              <a:rPr lang="es-MX" sz="2800" dirty="0" err="1" smtClean="0"/>
              <a:t>where</a:t>
            </a:r>
            <a:r>
              <a:rPr lang="es-MX" sz="2800" dirty="0" smtClean="0"/>
              <a:t> </a:t>
            </a:r>
            <a:r>
              <a:rPr lang="es-MX" sz="2800" dirty="0" err="1" smtClean="0"/>
              <a:t>the</a:t>
            </a:r>
            <a:r>
              <a:rPr lang="es-MX" sz="2800" dirty="0" smtClean="0"/>
              <a:t> 0 </a:t>
            </a:r>
            <a:r>
              <a:rPr lang="es-MX" sz="2800" dirty="0" err="1" smtClean="0"/>
              <a:t>subindex</a:t>
            </a:r>
            <a:r>
              <a:rPr lang="es-MX" sz="2800" dirty="0" smtClean="0"/>
              <a:t> </a:t>
            </a:r>
            <a:r>
              <a:rPr lang="es-MX" sz="2800" dirty="0" err="1" smtClean="0"/>
              <a:t>means</a:t>
            </a:r>
            <a:r>
              <a:rPr lang="es-MX" sz="2800" dirty="0" smtClean="0"/>
              <a:t> “</a:t>
            </a:r>
            <a:r>
              <a:rPr lang="es-MX" sz="2800" dirty="0" err="1" smtClean="0"/>
              <a:t>zero</a:t>
            </a:r>
            <a:r>
              <a:rPr lang="es-MX" sz="2800" dirty="0" smtClean="0"/>
              <a:t> </a:t>
            </a:r>
            <a:r>
              <a:rPr lang="es-MX" sz="2800" dirty="0" err="1" smtClean="0"/>
              <a:t>impact</a:t>
            </a:r>
            <a:r>
              <a:rPr lang="es-MX" sz="2800" dirty="0" smtClean="0"/>
              <a:t>”,</a:t>
            </a:r>
          </a:p>
          <a:p>
            <a:pPr eaLnBrk="1" hangingPunct="1">
              <a:lnSpc>
                <a:spcPct val="80000"/>
              </a:lnSpc>
              <a:buFont typeface="Wingdings" pitchFamily="2" charset="2"/>
              <a:buNone/>
            </a:pPr>
            <a:endParaRPr lang="es-MX" sz="2800" dirty="0" smtClean="0"/>
          </a:p>
          <a:p>
            <a:pPr lvl="1">
              <a:lnSpc>
                <a:spcPct val="80000"/>
              </a:lnSpc>
            </a:pPr>
            <a:r>
              <a:rPr lang="es-MX" sz="2400" b="1" dirty="0" err="1" smtClean="0"/>
              <a:t>Null</a:t>
            </a:r>
            <a:r>
              <a:rPr lang="es-MX" sz="2400" b="1" dirty="0" smtClean="0"/>
              <a:t> </a:t>
            </a:r>
            <a:r>
              <a:rPr lang="es-MX" sz="2400" b="1" dirty="0" err="1" smtClean="0"/>
              <a:t>hypothesis</a:t>
            </a:r>
            <a:r>
              <a:rPr lang="es-MX" sz="2400" b="1" dirty="0" smtClean="0"/>
              <a:t> (Ho): </a:t>
            </a:r>
            <a:r>
              <a:rPr lang="es-MX" sz="2400" i="1" dirty="0" err="1" smtClean="0"/>
              <a:t>The</a:t>
            </a:r>
            <a:r>
              <a:rPr lang="es-MX" sz="2400" i="1" dirty="0" smtClean="0"/>
              <a:t> </a:t>
            </a:r>
            <a:r>
              <a:rPr lang="es-MX" sz="2400" i="1" dirty="0" err="1" smtClean="0"/>
              <a:t>impact</a:t>
            </a:r>
            <a:r>
              <a:rPr lang="es-MX" sz="2400" i="1" dirty="0" smtClean="0"/>
              <a:t> of </a:t>
            </a:r>
            <a:r>
              <a:rPr lang="es-MX" sz="2400" i="1" dirty="0" err="1" smtClean="0"/>
              <a:t>the</a:t>
            </a:r>
            <a:r>
              <a:rPr lang="es-MX" sz="2400" i="1" dirty="0" smtClean="0"/>
              <a:t> </a:t>
            </a:r>
            <a:r>
              <a:rPr lang="es-MX" sz="2400" i="1" dirty="0" err="1" smtClean="0"/>
              <a:t>programme</a:t>
            </a:r>
            <a:r>
              <a:rPr lang="es-MX" sz="2400" i="1" dirty="0" smtClean="0"/>
              <a:t> </a:t>
            </a:r>
            <a:r>
              <a:rPr lang="es-MX" sz="2400" i="1" dirty="0" err="1" smtClean="0"/>
              <a:t>on</a:t>
            </a:r>
            <a:r>
              <a:rPr lang="es-MX" sz="2400" i="1" dirty="0" smtClean="0"/>
              <a:t> </a:t>
            </a:r>
            <a:r>
              <a:rPr lang="es-MX" sz="2400" i="1" dirty="0" err="1" smtClean="0"/>
              <a:t>condom</a:t>
            </a:r>
            <a:r>
              <a:rPr lang="es-MX" sz="2400" i="1" dirty="0" smtClean="0"/>
              <a:t> use </a:t>
            </a:r>
            <a:r>
              <a:rPr lang="es-MX" sz="2400" i="1" dirty="0" err="1" smtClean="0"/>
              <a:t>is</a:t>
            </a:r>
            <a:r>
              <a:rPr lang="es-MX" sz="2400" i="1" dirty="0" smtClean="0"/>
              <a:t>  0, (</a:t>
            </a:r>
            <a:r>
              <a:rPr lang="es-MX" sz="2400" i="1" dirty="0" err="1" smtClean="0"/>
              <a:t>there</a:t>
            </a:r>
            <a:r>
              <a:rPr lang="es-MX" sz="2400" i="1" dirty="0" smtClean="0"/>
              <a:t> </a:t>
            </a:r>
            <a:r>
              <a:rPr lang="es-MX" sz="2400" i="1" dirty="0" err="1" smtClean="0"/>
              <a:t>was</a:t>
            </a:r>
            <a:r>
              <a:rPr lang="es-MX" sz="2400" i="1" dirty="0" smtClean="0"/>
              <a:t> no </a:t>
            </a:r>
            <a:r>
              <a:rPr lang="es-MX" sz="2400" i="1" dirty="0" err="1" smtClean="0"/>
              <a:t>impact</a:t>
            </a:r>
            <a:r>
              <a:rPr lang="es-MX" sz="2400" i="1" dirty="0" smtClean="0"/>
              <a:t>). </a:t>
            </a:r>
            <a:endParaRPr lang="es-MX" i="1" dirty="0" smtClean="0"/>
          </a:p>
          <a:p>
            <a:pPr lvl="1" eaLnBrk="1" hangingPunct="1">
              <a:lnSpc>
                <a:spcPct val="80000"/>
              </a:lnSpc>
              <a:buNone/>
            </a:pPr>
            <a:endParaRPr lang="es-MX" sz="2000" dirty="0" smtClean="0"/>
          </a:p>
          <a:p>
            <a:pPr lvl="1" eaLnBrk="1" hangingPunct="1">
              <a:lnSpc>
                <a:spcPct val="80000"/>
              </a:lnSpc>
            </a:pPr>
            <a:endParaRPr lang="es-MX" sz="1800" dirty="0" smtClean="0"/>
          </a:p>
          <a:p>
            <a:pPr eaLnBrk="1" hangingPunct="1">
              <a:lnSpc>
                <a:spcPct val="80000"/>
              </a:lnSpc>
            </a:pPr>
            <a:r>
              <a:rPr lang="es-MX" sz="2800" dirty="0" err="1" smtClean="0"/>
              <a:t>If</a:t>
            </a:r>
            <a:r>
              <a:rPr lang="es-MX" sz="2800" dirty="0" smtClean="0"/>
              <a:t> </a:t>
            </a:r>
            <a:r>
              <a:rPr lang="es-MX" sz="2800" dirty="0" err="1" smtClean="0"/>
              <a:t>sample</a:t>
            </a:r>
            <a:r>
              <a:rPr lang="es-MX" sz="2800" dirty="0" smtClean="0"/>
              <a:t> data </a:t>
            </a:r>
            <a:r>
              <a:rPr lang="es-MX" sz="2800" dirty="0" err="1" smtClean="0"/>
              <a:t>is</a:t>
            </a:r>
            <a:r>
              <a:rPr lang="es-MX" sz="2800" dirty="0" smtClean="0"/>
              <a:t> </a:t>
            </a:r>
            <a:r>
              <a:rPr lang="es-MX" sz="2800" b="1" dirty="0" err="1" smtClean="0"/>
              <a:t>convincing</a:t>
            </a:r>
            <a:r>
              <a:rPr lang="es-MX" sz="2800" b="1" dirty="0" smtClean="0"/>
              <a:t> </a:t>
            </a:r>
            <a:r>
              <a:rPr lang="es-MX" sz="2800" b="1" dirty="0" err="1" smtClean="0"/>
              <a:t>enough</a:t>
            </a:r>
            <a:r>
              <a:rPr lang="es-MX" sz="2800" dirty="0" smtClean="0"/>
              <a:t> </a:t>
            </a:r>
            <a:r>
              <a:rPr lang="es-MX" sz="2800" dirty="0" err="1" smtClean="0"/>
              <a:t>the</a:t>
            </a:r>
            <a:r>
              <a:rPr lang="es-MX" sz="2800" dirty="0" smtClean="0"/>
              <a:t> </a:t>
            </a:r>
            <a:r>
              <a:rPr lang="es-MX" sz="2800" dirty="0" err="1" smtClean="0"/>
              <a:t>null</a:t>
            </a:r>
            <a:r>
              <a:rPr lang="es-MX" sz="2800" dirty="0" smtClean="0"/>
              <a:t> </a:t>
            </a:r>
            <a:r>
              <a:rPr lang="es-MX" sz="2800" dirty="0" err="1" smtClean="0"/>
              <a:t>hypothesis</a:t>
            </a:r>
            <a:r>
              <a:rPr lang="es-MX" sz="2800" dirty="0" smtClean="0"/>
              <a:t> </a:t>
            </a:r>
            <a:r>
              <a:rPr lang="es-MX" sz="2800" dirty="0" err="1" smtClean="0"/>
              <a:t>will</a:t>
            </a:r>
            <a:r>
              <a:rPr lang="es-MX" sz="2800" dirty="0" smtClean="0"/>
              <a:t> </a:t>
            </a:r>
            <a:r>
              <a:rPr lang="es-MX" sz="2800" dirty="0" err="1" smtClean="0"/>
              <a:t>be</a:t>
            </a:r>
            <a:r>
              <a:rPr lang="es-MX" sz="2800" dirty="0" smtClean="0"/>
              <a:t> </a:t>
            </a:r>
            <a:r>
              <a:rPr lang="es-MX" sz="2800" dirty="0" err="1" smtClean="0"/>
              <a:t>rejected</a:t>
            </a:r>
            <a:r>
              <a:rPr lang="es-MX" sz="2800" dirty="0" smtClean="0"/>
              <a:t> in </a:t>
            </a:r>
            <a:r>
              <a:rPr lang="es-MX" sz="2800" dirty="0" err="1" smtClean="0"/>
              <a:t>favour</a:t>
            </a:r>
            <a:r>
              <a:rPr lang="es-MX" sz="2800" dirty="0" smtClean="0"/>
              <a:t> of </a:t>
            </a:r>
            <a:r>
              <a:rPr lang="es-MX" sz="2800" dirty="0" err="1" smtClean="0"/>
              <a:t>the</a:t>
            </a:r>
            <a:r>
              <a:rPr lang="es-MX" sz="2800" dirty="0" smtClean="0"/>
              <a:t> </a:t>
            </a:r>
            <a:r>
              <a:rPr lang="es-MX" sz="2800" dirty="0" err="1" smtClean="0"/>
              <a:t>alternative</a:t>
            </a:r>
            <a:r>
              <a:rPr lang="es-MX" sz="2800" dirty="0" smtClean="0"/>
              <a:t> </a:t>
            </a:r>
            <a:r>
              <a:rPr lang="es-MX" sz="2800" dirty="0" err="1" smtClean="0"/>
              <a:t>hypothesis</a:t>
            </a:r>
            <a:r>
              <a:rPr lang="es-MX" sz="2800" dirty="0" smtClean="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r>
              <a:rPr lang="es-MX" dirty="0" err="1" smtClean="0"/>
              <a:t>What</a:t>
            </a:r>
            <a:r>
              <a:rPr lang="es-MX" dirty="0" smtClean="0"/>
              <a:t> </a:t>
            </a:r>
            <a:r>
              <a:rPr lang="es-MX" dirty="0" err="1" smtClean="0"/>
              <a:t>is</a:t>
            </a:r>
            <a:r>
              <a:rPr lang="es-MX" dirty="0" smtClean="0"/>
              <a:t> </a:t>
            </a:r>
            <a:r>
              <a:rPr lang="es-MX" dirty="0" err="1" smtClean="0"/>
              <a:t>statistics</a:t>
            </a:r>
            <a:r>
              <a:rPr lang="es-MX" dirty="0" smtClean="0"/>
              <a:t>? </a:t>
            </a:r>
            <a:endParaRPr lang="es-ES" dirty="0"/>
          </a:p>
        </p:txBody>
      </p:sp>
      <p:sp>
        <p:nvSpPr>
          <p:cNvPr id="3" name="2 Rectángulo"/>
          <p:cNvSpPr/>
          <p:nvPr/>
        </p:nvSpPr>
        <p:spPr>
          <a:xfrm>
            <a:off x="683568" y="1268760"/>
            <a:ext cx="4320480" cy="4462760"/>
          </a:xfrm>
          <a:prstGeom prst="rect">
            <a:avLst/>
          </a:prstGeom>
        </p:spPr>
        <p:txBody>
          <a:bodyPr wrap="square">
            <a:spAutoFit/>
          </a:bodyPr>
          <a:lstStyle/>
          <a:p>
            <a:pPr>
              <a:spcBef>
                <a:spcPct val="50000"/>
              </a:spcBef>
            </a:pPr>
            <a:r>
              <a:rPr lang="es-MX" sz="2800" dirty="0" err="1" smtClean="0"/>
              <a:t>Some</a:t>
            </a:r>
            <a:r>
              <a:rPr lang="es-MX" sz="2800" dirty="0" smtClean="0"/>
              <a:t> </a:t>
            </a:r>
            <a:r>
              <a:rPr lang="es-MX" sz="2800" dirty="0" err="1" smtClean="0"/>
              <a:t>examples</a:t>
            </a:r>
            <a:r>
              <a:rPr lang="es-MX" sz="2800" dirty="0" smtClean="0"/>
              <a:t> of </a:t>
            </a:r>
            <a:r>
              <a:rPr lang="es-MX" sz="2800" dirty="0" err="1" smtClean="0"/>
              <a:t>issues</a:t>
            </a:r>
            <a:r>
              <a:rPr lang="es-MX" sz="2800" dirty="0" smtClean="0"/>
              <a:t> </a:t>
            </a:r>
            <a:r>
              <a:rPr lang="es-MX" sz="2800" dirty="0" err="1" smtClean="0"/>
              <a:t>tackled</a:t>
            </a:r>
            <a:r>
              <a:rPr lang="es-MX" sz="2800" dirty="0" smtClean="0"/>
              <a:t> </a:t>
            </a:r>
            <a:r>
              <a:rPr lang="es-MX" sz="2800" dirty="0" err="1" smtClean="0"/>
              <a:t>by</a:t>
            </a:r>
            <a:r>
              <a:rPr lang="es-MX" sz="2800" dirty="0" smtClean="0"/>
              <a:t> </a:t>
            </a:r>
            <a:r>
              <a:rPr lang="es-MX" sz="2800" dirty="0" err="1" smtClean="0"/>
              <a:t>statistics</a:t>
            </a:r>
            <a:r>
              <a:rPr lang="es-MX" sz="2800" dirty="0" smtClean="0"/>
              <a:t>:</a:t>
            </a:r>
          </a:p>
          <a:p>
            <a:pPr lvl="1">
              <a:spcBef>
                <a:spcPct val="50000"/>
              </a:spcBef>
            </a:pPr>
            <a:r>
              <a:rPr lang="es-MX" sz="2400" dirty="0" smtClean="0"/>
              <a:t>1.- Rapid </a:t>
            </a:r>
            <a:r>
              <a:rPr lang="es-MX" sz="2400" dirty="0" err="1" smtClean="0"/>
              <a:t>counts</a:t>
            </a:r>
            <a:r>
              <a:rPr lang="es-MX" sz="2400" dirty="0" smtClean="0"/>
              <a:t> in </a:t>
            </a:r>
            <a:r>
              <a:rPr lang="es-MX" sz="2400" dirty="0" err="1" smtClean="0"/>
              <a:t>elections</a:t>
            </a:r>
            <a:endParaRPr lang="es-MX" sz="2400" dirty="0" smtClean="0"/>
          </a:p>
          <a:p>
            <a:pPr lvl="1">
              <a:spcBef>
                <a:spcPct val="50000"/>
              </a:spcBef>
            </a:pPr>
            <a:r>
              <a:rPr lang="es-MX" sz="2400" dirty="0" smtClean="0"/>
              <a:t>2.- </a:t>
            </a:r>
            <a:r>
              <a:rPr lang="es-MX" sz="2400" dirty="0" err="1" smtClean="0"/>
              <a:t>Obtaining</a:t>
            </a:r>
            <a:r>
              <a:rPr lang="es-MX" sz="2400" dirty="0" smtClean="0"/>
              <a:t> </a:t>
            </a:r>
            <a:r>
              <a:rPr lang="es-MX" sz="2400" dirty="0" err="1" smtClean="0"/>
              <a:t>evidence</a:t>
            </a:r>
            <a:r>
              <a:rPr lang="es-MX" sz="2400" dirty="0" smtClean="0"/>
              <a:t> </a:t>
            </a:r>
            <a:r>
              <a:rPr lang="es-MX" sz="2400" dirty="0" err="1" smtClean="0"/>
              <a:t>linking</a:t>
            </a:r>
            <a:r>
              <a:rPr lang="es-MX" sz="2400" dirty="0" smtClean="0"/>
              <a:t> </a:t>
            </a:r>
            <a:r>
              <a:rPr lang="es-MX" sz="2400" dirty="0" err="1" smtClean="0"/>
              <a:t>lung</a:t>
            </a:r>
            <a:r>
              <a:rPr lang="es-MX" sz="2400" dirty="0" smtClean="0"/>
              <a:t> </a:t>
            </a:r>
            <a:r>
              <a:rPr lang="es-MX" sz="2400" dirty="0" err="1" smtClean="0"/>
              <a:t>cancer</a:t>
            </a:r>
            <a:r>
              <a:rPr lang="es-MX" sz="2400" dirty="0" smtClean="0"/>
              <a:t> and </a:t>
            </a:r>
            <a:r>
              <a:rPr lang="es-MX" sz="2400" dirty="0" err="1" smtClean="0"/>
              <a:t>tobacco</a:t>
            </a:r>
            <a:r>
              <a:rPr lang="es-MX" sz="2400" dirty="0" smtClean="0"/>
              <a:t> </a:t>
            </a:r>
            <a:r>
              <a:rPr lang="es-MX" sz="2400" dirty="0" err="1" smtClean="0"/>
              <a:t>smoke</a:t>
            </a:r>
            <a:endParaRPr lang="es-MX" sz="2400" dirty="0" smtClean="0"/>
          </a:p>
          <a:p>
            <a:pPr lvl="1">
              <a:spcBef>
                <a:spcPct val="50000"/>
              </a:spcBef>
            </a:pPr>
            <a:r>
              <a:rPr lang="es-MX" sz="2400" dirty="0" smtClean="0"/>
              <a:t>3.- </a:t>
            </a:r>
            <a:r>
              <a:rPr lang="es-MX" sz="2400" dirty="0" err="1" smtClean="0"/>
              <a:t>Evaluation</a:t>
            </a:r>
            <a:r>
              <a:rPr lang="es-MX" sz="2400" dirty="0" smtClean="0"/>
              <a:t> of </a:t>
            </a:r>
            <a:r>
              <a:rPr lang="es-MX" sz="2400" dirty="0" err="1" smtClean="0"/>
              <a:t>the</a:t>
            </a:r>
            <a:r>
              <a:rPr lang="es-MX" sz="2400" dirty="0" smtClean="0"/>
              <a:t> </a:t>
            </a:r>
            <a:r>
              <a:rPr lang="es-MX" sz="2400" dirty="0" err="1" smtClean="0"/>
              <a:t>impact</a:t>
            </a:r>
            <a:r>
              <a:rPr lang="es-MX" sz="2400" dirty="0" smtClean="0"/>
              <a:t> of a </a:t>
            </a:r>
            <a:r>
              <a:rPr lang="es-MX" sz="2400" dirty="0" err="1" smtClean="0"/>
              <a:t>program</a:t>
            </a:r>
            <a:r>
              <a:rPr lang="es-MX" sz="2400" dirty="0" smtClean="0"/>
              <a:t> </a:t>
            </a:r>
            <a:r>
              <a:rPr lang="es-MX" sz="2400" dirty="0" err="1" smtClean="0"/>
              <a:t>on</a:t>
            </a:r>
            <a:r>
              <a:rPr lang="es-MX" sz="2400" dirty="0" smtClean="0"/>
              <a:t> </a:t>
            </a:r>
            <a:r>
              <a:rPr lang="es-MX" sz="2400" dirty="0" err="1" smtClean="0"/>
              <a:t>reducing</a:t>
            </a:r>
            <a:r>
              <a:rPr lang="es-MX" sz="2400" dirty="0" smtClean="0"/>
              <a:t> HIV </a:t>
            </a:r>
            <a:r>
              <a:rPr lang="es-MX" sz="2400" dirty="0" err="1" smtClean="0"/>
              <a:t>prevalence</a:t>
            </a:r>
            <a:r>
              <a:rPr lang="es-MX" sz="2400" dirty="0" smtClean="0"/>
              <a:t> </a:t>
            </a:r>
            <a:endParaRPr lang="es-MX" sz="2400" dirty="0"/>
          </a:p>
        </p:txBody>
      </p:sp>
      <p:pic>
        <p:nvPicPr>
          <p:cNvPr id="36866" name="Picture 2" descr="https://encrypted-tbn1.gstatic.com/images?q=tbn:ANd9GcQoRdU0IvLcAfzMVBn0zU5iC609cA1AZ6YCwB1QdsVpD-fihsLh"/>
          <p:cNvPicPr>
            <a:picLocks noChangeAspect="1" noChangeArrowheads="1"/>
          </p:cNvPicPr>
          <p:nvPr/>
        </p:nvPicPr>
        <p:blipFill>
          <a:blip r:embed="rId3" cstate="print"/>
          <a:srcRect/>
          <a:stretch>
            <a:fillRect/>
          </a:stretch>
        </p:blipFill>
        <p:spPr bwMode="auto">
          <a:xfrm>
            <a:off x="5724128" y="1268760"/>
            <a:ext cx="2397129" cy="1512168"/>
          </a:xfrm>
          <a:prstGeom prst="rect">
            <a:avLst/>
          </a:prstGeom>
          <a:noFill/>
        </p:spPr>
      </p:pic>
      <p:pic>
        <p:nvPicPr>
          <p:cNvPr id="36868" name="Picture 4" descr="https://encrypted-tbn3.gstatic.com/images?q=tbn:ANd9GcS_2uxHhwWgqetJhRB9JH9janCGX27SEm7Mi9sMTnjzfxQ0As7yhCJdSn34"/>
          <p:cNvPicPr>
            <a:picLocks noChangeAspect="1" noChangeArrowheads="1"/>
          </p:cNvPicPr>
          <p:nvPr/>
        </p:nvPicPr>
        <p:blipFill>
          <a:blip r:embed="rId4" cstate="print"/>
          <a:srcRect/>
          <a:stretch>
            <a:fillRect/>
          </a:stretch>
        </p:blipFill>
        <p:spPr bwMode="auto">
          <a:xfrm>
            <a:off x="5724128" y="2924944"/>
            <a:ext cx="2376264" cy="1584177"/>
          </a:xfrm>
          <a:prstGeom prst="rect">
            <a:avLst/>
          </a:prstGeom>
          <a:noFill/>
        </p:spPr>
      </p:pic>
      <p:pic>
        <p:nvPicPr>
          <p:cNvPr id="36870" name="Picture 6" descr="https://encrypted-tbn2.gstatic.com/images?q=tbn:ANd9GcQEL9QYr-X8V9TjBDNiyL2gNlBhLi9G5nKQVRq3PH4JnTycqpAt"/>
          <p:cNvPicPr>
            <a:picLocks noChangeAspect="1" noChangeArrowheads="1"/>
          </p:cNvPicPr>
          <p:nvPr/>
        </p:nvPicPr>
        <p:blipFill>
          <a:blip r:embed="rId5" cstate="print"/>
          <a:srcRect/>
          <a:stretch>
            <a:fillRect/>
          </a:stretch>
        </p:blipFill>
        <p:spPr bwMode="auto">
          <a:xfrm>
            <a:off x="5724128" y="4725144"/>
            <a:ext cx="2619375" cy="1743076"/>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395536" y="764704"/>
            <a:ext cx="8218488" cy="4695825"/>
          </a:xfrm>
        </p:spPr>
        <p:txBody>
          <a:bodyPr/>
          <a:lstStyle/>
          <a:p>
            <a:pPr eaLnBrk="1" hangingPunct="1">
              <a:lnSpc>
                <a:spcPct val="80000"/>
              </a:lnSpc>
            </a:pPr>
            <a:r>
              <a:rPr lang="es-MX" sz="2800" dirty="0" err="1" smtClean="0"/>
              <a:t>The</a:t>
            </a:r>
            <a:r>
              <a:rPr lang="es-MX" sz="2800" dirty="0" smtClean="0"/>
              <a:t> </a:t>
            </a:r>
            <a:r>
              <a:rPr lang="es-MX" sz="2800" b="1" dirty="0" err="1" smtClean="0"/>
              <a:t>alternative</a:t>
            </a:r>
            <a:r>
              <a:rPr lang="es-MX" sz="2800" b="1" dirty="0" smtClean="0"/>
              <a:t> </a:t>
            </a:r>
            <a:r>
              <a:rPr lang="es-MX" sz="2800" b="1" dirty="0" err="1" smtClean="0"/>
              <a:t>hypothesis</a:t>
            </a:r>
            <a:r>
              <a:rPr lang="es-MX" sz="2800" dirty="0" smtClean="0"/>
              <a:t> </a:t>
            </a:r>
            <a:r>
              <a:rPr lang="es-MX" sz="2800" dirty="0" err="1" smtClean="0"/>
              <a:t>is</a:t>
            </a:r>
            <a:r>
              <a:rPr lang="es-MX" sz="2800" dirty="0" smtClean="0"/>
              <a:t> </a:t>
            </a:r>
            <a:r>
              <a:rPr lang="es-MX" sz="2800" dirty="0" err="1" smtClean="0"/>
              <a:t>denoted</a:t>
            </a:r>
            <a:r>
              <a:rPr lang="es-MX" sz="2800" dirty="0" smtClean="0"/>
              <a:t> as Ha and </a:t>
            </a:r>
            <a:r>
              <a:rPr lang="es-MX" sz="2800" dirty="0" err="1" smtClean="0"/>
              <a:t>is</a:t>
            </a:r>
            <a:r>
              <a:rPr lang="es-MX" sz="2800" dirty="0" smtClean="0"/>
              <a:t> </a:t>
            </a:r>
            <a:r>
              <a:rPr lang="es-MX" sz="2800" dirty="0" err="1" smtClean="0"/>
              <a:t>also</a:t>
            </a:r>
            <a:r>
              <a:rPr lang="es-MX" sz="2800" dirty="0" smtClean="0"/>
              <a:t> </a:t>
            </a:r>
            <a:r>
              <a:rPr lang="es-MX" sz="2800" dirty="0" err="1" smtClean="0"/>
              <a:t>known</a:t>
            </a:r>
            <a:r>
              <a:rPr lang="es-MX" sz="2800" dirty="0" smtClean="0"/>
              <a:t> as </a:t>
            </a:r>
            <a:r>
              <a:rPr lang="es-MX" sz="2800" dirty="0" err="1" smtClean="0"/>
              <a:t>the</a:t>
            </a:r>
            <a:r>
              <a:rPr lang="es-MX" sz="2800" dirty="0" smtClean="0"/>
              <a:t> “</a:t>
            </a:r>
            <a:r>
              <a:rPr lang="es-MX" sz="2800" dirty="0" err="1" smtClean="0"/>
              <a:t>research</a:t>
            </a:r>
            <a:r>
              <a:rPr lang="es-MX" sz="2800" dirty="0" smtClean="0"/>
              <a:t> </a:t>
            </a:r>
            <a:r>
              <a:rPr lang="es-MX" sz="2800" dirty="0" err="1" smtClean="0"/>
              <a:t>hypothesis</a:t>
            </a:r>
            <a:r>
              <a:rPr lang="es-MX" sz="2800" dirty="0" smtClean="0"/>
              <a:t>”</a:t>
            </a:r>
          </a:p>
          <a:p>
            <a:pPr eaLnBrk="1" hangingPunct="1">
              <a:lnSpc>
                <a:spcPct val="80000"/>
              </a:lnSpc>
              <a:buNone/>
            </a:pPr>
            <a:endParaRPr lang="es-MX" sz="2800" dirty="0" smtClean="0"/>
          </a:p>
          <a:p>
            <a:pPr eaLnBrk="1" hangingPunct="1">
              <a:lnSpc>
                <a:spcPct val="80000"/>
              </a:lnSpc>
            </a:pPr>
            <a:r>
              <a:rPr lang="es-MX" sz="2800" dirty="0" smtClean="0"/>
              <a:t>Ha </a:t>
            </a:r>
            <a:r>
              <a:rPr lang="es-MX" sz="2800" dirty="0" err="1" smtClean="0"/>
              <a:t>is</a:t>
            </a:r>
            <a:r>
              <a:rPr lang="es-MX" sz="2800" dirty="0" smtClean="0"/>
              <a:t> </a:t>
            </a:r>
            <a:r>
              <a:rPr lang="es-MX" sz="2800" dirty="0" err="1" smtClean="0"/>
              <a:t>accepted</a:t>
            </a:r>
            <a:r>
              <a:rPr lang="es-MX" sz="2800" dirty="0" smtClean="0"/>
              <a:t> </a:t>
            </a:r>
            <a:r>
              <a:rPr lang="es-MX" sz="2800" dirty="0" err="1" smtClean="0"/>
              <a:t>if</a:t>
            </a:r>
            <a:r>
              <a:rPr lang="es-MX" sz="2800" dirty="0" smtClean="0"/>
              <a:t> </a:t>
            </a:r>
            <a:r>
              <a:rPr lang="es-MX" sz="2800" dirty="0" err="1" smtClean="0"/>
              <a:t>the</a:t>
            </a:r>
            <a:r>
              <a:rPr lang="es-MX" sz="2800" dirty="0" smtClean="0"/>
              <a:t> </a:t>
            </a:r>
            <a:r>
              <a:rPr lang="es-MX" sz="2800" dirty="0" err="1" smtClean="0"/>
              <a:t>evidence</a:t>
            </a:r>
            <a:r>
              <a:rPr lang="es-MX" sz="2800" dirty="0" smtClean="0"/>
              <a:t> </a:t>
            </a:r>
            <a:r>
              <a:rPr lang="es-MX" sz="2800" dirty="0" err="1" smtClean="0"/>
              <a:t>is</a:t>
            </a:r>
            <a:r>
              <a:rPr lang="es-MX" sz="2800" dirty="0" smtClean="0"/>
              <a:t> </a:t>
            </a:r>
            <a:r>
              <a:rPr lang="es-MX" sz="2800" dirty="0" err="1" smtClean="0"/>
              <a:t>convincing</a:t>
            </a:r>
            <a:r>
              <a:rPr lang="es-MX" sz="2800" dirty="0" smtClean="0"/>
              <a:t> </a:t>
            </a:r>
            <a:r>
              <a:rPr lang="es-MX" sz="2800" dirty="0" err="1" smtClean="0"/>
              <a:t>enough</a:t>
            </a:r>
            <a:r>
              <a:rPr lang="es-MX" sz="2800" dirty="0" smtClean="0"/>
              <a:t> to </a:t>
            </a:r>
            <a:r>
              <a:rPr lang="es-MX" sz="2800" dirty="0" err="1" smtClean="0"/>
              <a:t>reject</a:t>
            </a:r>
            <a:r>
              <a:rPr lang="es-MX" sz="2800" dirty="0" smtClean="0"/>
              <a:t> </a:t>
            </a:r>
            <a:r>
              <a:rPr lang="es-MX" sz="2800" dirty="0" err="1" smtClean="0"/>
              <a:t>the</a:t>
            </a:r>
            <a:r>
              <a:rPr lang="es-MX" sz="2800" dirty="0" smtClean="0"/>
              <a:t> </a:t>
            </a:r>
            <a:r>
              <a:rPr lang="es-MX" sz="2800" dirty="0" err="1" smtClean="0"/>
              <a:t>null</a:t>
            </a:r>
            <a:r>
              <a:rPr lang="es-MX" sz="2800" dirty="0" smtClean="0"/>
              <a:t> </a:t>
            </a:r>
            <a:r>
              <a:rPr lang="es-MX" sz="2800" dirty="0" err="1" smtClean="0"/>
              <a:t>hypothesis</a:t>
            </a:r>
            <a:r>
              <a:rPr lang="es-MX" sz="2800" dirty="0" smtClean="0"/>
              <a:t>.</a:t>
            </a:r>
            <a:endParaRPr lang="es-MX" sz="2400" dirty="0" smtClean="0"/>
          </a:p>
          <a:p>
            <a:pPr lvl="1" eaLnBrk="1" hangingPunct="1">
              <a:lnSpc>
                <a:spcPct val="80000"/>
              </a:lnSpc>
              <a:buNone/>
            </a:pPr>
            <a:r>
              <a:rPr lang="es-MX" dirty="0" err="1" smtClean="0"/>
              <a:t>Example</a:t>
            </a:r>
            <a:r>
              <a:rPr lang="es-MX" dirty="0" smtClean="0"/>
              <a:t> :</a:t>
            </a:r>
          </a:p>
          <a:p>
            <a:pPr lvl="1" eaLnBrk="1" hangingPunct="1">
              <a:lnSpc>
                <a:spcPct val="80000"/>
              </a:lnSpc>
              <a:buNone/>
            </a:pPr>
            <a:endParaRPr lang="es-MX" dirty="0" smtClean="0"/>
          </a:p>
          <a:p>
            <a:pPr lvl="1">
              <a:lnSpc>
                <a:spcPct val="80000"/>
              </a:lnSpc>
            </a:pPr>
            <a:r>
              <a:rPr lang="es-MX" dirty="0" smtClean="0"/>
              <a:t>Ho: </a:t>
            </a:r>
            <a:r>
              <a:rPr lang="es-MX" i="1" dirty="0" err="1" smtClean="0"/>
              <a:t>The</a:t>
            </a:r>
            <a:r>
              <a:rPr lang="es-MX" i="1" dirty="0" smtClean="0"/>
              <a:t> </a:t>
            </a:r>
            <a:r>
              <a:rPr lang="es-MX" i="1" dirty="0" err="1" smtClean="0"/>
              <a:t>impact</a:t>
            </a:r>
            <a:r>
              <a:rPr lang="es-MX" i="1" dirty="0" smtClean="0"/>
              <a:t> of </a:t>
            </a:r>
            <a:r>
              <a:rPr lang="es-MX" i="1" dirty="0" err="1" smtClean="0"/>
              <a:t>the</a:t>
            </a:r>
            <a:r>
              <a:rPr lang="es-MX" i="1" dirty="0" smtClean="0"/>
              <a:t> </a:t>
            </a:r>
            <a:r>
              <a:rPr lang="es-MX" i="1" dirty="0" err="1" smtClean="0"/>
              <a:t>programme</a:t>
            </a:r>
            <a:r>
              <a:rPr lang="es-MX" i="1" dirty="0" smtClean="0"/>
              <a:t> </a:t>
            </a:r>
            <a:r>
              <a:rPr lang="es-MX" i="1" dirty="0" err="1" smtClean="0"/>
              <a:t>on</a:t>
            </a:r>
            <a:r>
              <a:rPr lang="es-MX" i="1" dirty="0" smtClean="0"/>
              <a:t> </a:t>
            </a:r>
            <a:r>
              <a:rPr lang="es-MX" i="1" dirty="0" err="1" smtClean="0"/>
              <a:t>condom</a:t>
            </a:r>
            <a:r>
              <a:rPr lang="es-MX" i="1" dirty="0" smtClean="0"/>
              <a:t> use </a:t>
            </a:r>
            <a:r>
              <a:rPr lang="es-MX" i="1" dirty="0" err="1" smtClean="0"/>
              <a:t>is</a:t>
            </a:r>
            <a:r>
              <a:rPr lang="es-MX" i="1" dirty="0" smtClean="0"/>
              <a:t>  0, (</a:t>
            </a:r>
            <a:r>
              <a:rPr lang="es-MX" i="1" dirty="0" err="1" smtClean="0"/>
              <a:t>there</a:t>
            </a:r>
            <a:r>
              <a:rPr lang="es-MX" i="1" dirty="0" smtClean="0"/>
              <a:t> </a:t>
            </a:r>
            <a:r>
              <a:rPr lang="es-MX" i="1" dirty="0" err="1" smtClean="0"/>
              <a:t>was</a:t>
            </a:r>
            <a:r>
              <a:rPr lang="es-MX" i="1" dirty="0" smtClean="0"/>
              <a:t> no </a:t>
            </a:r>
            <a:r>
              <a:rPr lang="es-MX" i="1" dirty="0" err="1" smtClean="0"/>
              <a:t>impact</a:t>
            </a:r>
            <a:r>
              <a:rPr lang="es-MX" i="1" dirty="0" smtClean="0"/>
              <a:t>). </a:t>
            </a:r>
          </a:p>
          <a:p>
            <a:pPr lvl="1" eaLnBrk="1" hangingPunct="1">
              <a:lnSpc>
                <a:spcPct val="80000"/>
              </a:lnSpc>
              <a:buFont typeface="Wingdings" pitchFamily="2" charset="2"/>
              <a:buNone/>
            </a:pPr>
            <a:r>
              <a:rPr lang="es-MX" sz="2400" dirty="0" smtClean="0"/>
              <a:t>		</a:t>
            </a:r>
            <a:r>
              <a:rPr lang="es-MX" dirty="0" smtClean="0"/>
              <a:t>Ho: </a:t>
            </a:r>
            <a:r>
              <a:rPr lang="es-MX" dirty="0" smtClean="0">
                <a:latin typeface="Symbol" pitchFamily="18" charset="2"/>
              </a:rPr>
              <a:t>b</a:t>
            </a:r>
            <a:r>
              <a:rPr lang="es-MX" dirty="0" smtClean="0"/>
              <a:t>=0</a:t>
            </a:r>
          </a:p>
          <a:p>
            <a:pPr lvl="1" eaLnBrk="1" hangingPunct="1">
              <a:lnSpc>
                <a:spcPct val="80000"/>
              </a:lnSpc>
              <a:buFont typeface="Wingdings" pitchFamily="2" charset="2"/>
              <a:buNone/>
            </a:pPr>
            <a:endParaRPr lang="es-MX" sz="2400" dirty="0" smtClean="0"/>
          </a:p>
          <a:p>
            <a:pPr lvl="1" eaLnBrk="1" hangingPunct="1">
              <a:lnSpc>
                <a:spcPct val="80000"/>
              </a:lnSpc>
            </a:pPr>
            <a:r>
              <a:rPr lang="es-MX" dirty="0" smtClean="0"/>
              <a:t>Ha: </a:t>
            </a:r>
            <a:r>
              <a:rPr lang="es-MX" i="1" dirty="0" err="1" smtClean="0"/>
              <a:t>The</a:t>
            </a:r>
            <a:r>
              <a:rPr lang="es-MX" i="1" dirty="0" smtClean="0"/>
              <a:t> </a:t>
            </a:r>
            <a:r>
              <a:rPr lang="es-MX" i="1" dirty="0" err="1" smtClean="0"/>
              <a:t>impact</a:t>
            </a:r>
            <a:r>
              <a:rPr lang="es-MX" i="1" dirty="0" smtClean="0"/>
              <a:t> of </a:t>
            </a:r>
            <a:r>
              <a:rPr lang="es-MX" i="1" dirty="0" err="1" smtClean="0"/>
              <a:t>the</a:t>
            </a:r>
            <a:r>
              <a:rPr lang="es-MX" i="1" dirty="0" smtClean="0"/>
              <a:t> </a:t>
            </a:r>
            <a:r>
              <a:rPr lang="es-MX" i="1" dirty="0" err="1" smtClean="0"/>
              <a:t>programme</a:t>
            </a:r>
            <a:r>
              <a:rPr lang="es-MX" i="1" dirty="0" smtClean="0"/>
              <a:t> </a:t>
            </a:r>
            <a:r>
              <a:rPr lang="es-MX" i="1" dirty="0" err="1" smtClean="0"/>
              <a:t>on</a:t>
            </a:r>
            <a:r>
              <a:rPr lang="es-MX" i="1" dirty="0" smtClean="0"/>
              <a:t> </a:t>
            </a:r>
            <a:r>
              <a:rPr lang="es-MX" i="1" dirty="0" err="1" smtClean="0"/>
              <a:t>condom</a:t>
            </a:r>
            <a:r>
              <a:rPr lang="es-MX" i="1" dirty="0" smtClean="0"/>
              <a:t> use </a:t>
            </a:r>
            <a:r>
              <a:rPr lang="es-MX" i="1" dirty="0" err="1" smtClean="0"/>
              <a:t>is</a:t>
            </a:r>
            <a:r>
              <a:rPr lang="es-MX" i="1" dirty="0" smtClean="0"/>
              <a:t> </a:t>
            </a:r>
            <a:r>
              <a:rPr lang="es-MX" i="1" dirty="0" err="1" smtClean="0"/>
              <a:t>different</a:t>
            </a:r>
            <a:r>
              <a:rPr lang="es-MX" i="1" dirty="0" smtClean="0"/>
              <a:t> </a:t>
            </a:r>
            <a:r>
              <a:rPr lang="es-MX" i="1" dirty="0" err="1" smtClean="0"/>
              <a:t>from</a:t>
            </a:r>
            <a:r>
              <a:rPr lang="es-MX" i="1" dirty="0" smtClean="0"/>
              <a:t> 0, (</a:t>
            </a:r>
            <a:r>
              <a:rPr lang="es-MX" i="1" dirty="0" err="1" smtClean="0"/>
              <a:t>there</a:t>
            </a:r>
            <a:r>
              <a:rPr lang="es-MX" i="1" dirty="0" smtClean="0"/>
              <a:t> </a:t>
            </a:r>
            <a:r>
              <a:rPr lang="es-MX" i="1" dirty="0" err="1" smtClean="0"/>
              <a:t>was</a:t>
            </a:r>
            <a:r>
              <a:rPr lang="es-MX" i="1" dirty="0" smtClean="0"/>
              <a:t> </a:t>
            </a:r>
            <a:r>
              <a:rPr lang="es-MX" i="1" dirty="0" err="1" smtClean="0"/>
              <a:t>an</a:t>
            </a:r>
            <a:r>
              <a:rPr lang="es-MX" i="1" dirty="0" smtClean="0"/>
              <a:t> </a:t>
            </a:r>
            <a:r>
              <a:rPr lang="es-MX" i="1" dirty="0" err="1" smtClean="0"/>
              <a:t>impact</a:t>
            </a:r>
            <a:r>
              <a:rPr lang="es-MX" i="1" dirty="0" smtClean="0"/>
              <a:t>). </a:t>
            </a:r>
          </a:p>
          <a:p>
            <a:pPr eaLnBrk="1" hangingPunct="1">
              <a:lnSpc>
                <a:spcPct val="80000"/>
              </a:lnSpc>
              <a:buFont typeface="Wingdings" pitchFamily="2" charset="2"/>
              <a:buNone/>
            </a:pPr>
            <a:r>
              <a:rPr lang="es-MX" sz="2800" dirty="0" smtClean="0"/>
              <a:t>		Ha: </a:t>
            </a:r>
            <a:r>
              <a:rPr lang="es-MX" sz="2800" dirty="0" smtClean="0">
                <a:latin typeface="Symbol" pitchFamily="18" charset="2"/>
              </a:rPr>
              <a:t>b</a:t>
            </a:r>
            <a:r>
              <a:rPr lang="es-MX" sz="2800" dirty="0" smtClean="0"/>
              <a:t>≠0</a:t>
            </a:r>
            <a:endParaRPr lang="es-ES" sz="44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Hypothesis</a:t>
            </a:r>
            <a:r>
              <a:rPr lang="es-ES" dirty="0" smtClean="0"/>
              <a:t> test </a:t>
            </a:r>
            <a:r>
              <a:rPr lang="es-ES" dirty="0" err="1" smtClean="0"/>
              <a:t>table</a:t>
            </a:r>
            <a:endParaRPr lang="es-ES" dirty="0"/>
          </a:p>
        </p:txBody>
      </p:sp>
      <p:graphicFrame>
        <p:nvGraphicFramePr>
          <p:cNvPr id="4" name="3 Tabla"/>
          <p:cNvGraphicFramePr>
            <a:graphicFrameLocks noGrp="1"/>
          </p:cNvGraphicFramePr>
          <p:nvPr/>
        </p:nvGraphicFramePr>
        <p:xfrm>
          <a:off x="1475656" y="1916832"/>
          <a:ext cx="6096000" cy="411480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965365">
                <a:tc>
                  <a:txBody>
                    <a:bodyPr/>
                    <a:lstStyle/>
                    <a:p>
                      <a:endParaRPr lang="es-ES" dirty="0"/>
                    </a:p>
                  </a:txBody>
                  <a:tcPr/>
                </a:tc>
                <a:tc>
                  <a:txBody>
                    <a:bodyPr/>
                    <a:lstStyle/>
                    <a:p>
                      <a:r>
                        <a:rPr lang="es-ES" sz="2400" b="1" dirty="0" smtClean="0">
                          <a:solidFill>
                            <a:schemeClr val="tx1"/>
                          </a:solidFill>
                        </a:rPr>
                        <a:t>True Ho </a:t>
                      </a:r>
                      <a:r>
                        <a:rPr lang="es-ES" b="0" dirty="0" smtClean="0">
                          <a:solidFill>
                            <a:schemeClr val="tx1"/>
                          </a:solidFill>
                        </a:rPr>
                        <a:t>(</a:t>
                      </a:r>
                      <a:r>
                        <a:rPr lang="es-ES" b="0" dirty="0" err="1" smtClean="0">
                          <a:solidFill>
                            <a:schemeClr val="tx1"/>
                          </a:solidFill>
                        </a:rPr>
                        <a:t>programme</a:t>
                      </a:r>
                      <a:r>
                        <a:rPr lang="es-ES" b="0" baseline="0" dirty="0" smtClean="0">
                          <a:solidFill>
                            <a:schemeClr val="tx1"/>
                          </a:solidFill>
                        </a:rPr>
                        <a:t> DOES NOT REALLY </a:t>
                      </a:r>
                      <a:r>
                        <a:rPr lang="es-ES" b="0" baseline="0" dirty="0" err="1" smtClean="0">
                          <a:solidFill>
                            <a:schemeClr val="tx1"/>
                          </a:solidFill>
                        </a:rPr>
                        <a:t>have</a:t>
                      </a:r>
                      <a:r>
                        <a:rPr lang="es-ES" b="0" baseline="0" dirty="0" smtClean="0">
                          <a:solidFill>
                            <a:schemeClr val="tx1"/>
                          </a:solidFill>
                        </a:rPr>
                        <a:t> </a:t>
                      </a:r>
                      <a:r>
                        <a:rPr lang="es-ES" b="0" baseline="0" dirty="0" err="1" smtClean="0">
                          <a:solidFill>
                            <a:schemeClr val="tx1"/>
                          </a:solidFill>
                        </a:rPr>
                        <a:t>an</a:t>
                      </a:r>
                      <a:r>
                        <a:rPr lang="es-ES" b="0" baseline="0" dirty="0" smtClean="0">
                          <a:solidFill>
                            <a:schemeClr val="tx1"/>
                          </a:solidFill>
                        </a:rPr>
                        <a:t> </a:t>
                      </a:r>
                      <a:r>
                        <a:rPr lang="es-ES" b="0" baseline="0" dirty="0" err="1" smtClean="0">
                          <a:solidFill>
                            <a:schemeClr val="tx1"/>
                          </a:solidFill>
                        </a:rPr>
                        <a:t>impact</a:t>
                      </a:r>
                      <a:r>
                        <a:rPr lang="es-ES" b="0" baseline="0" dirty="0" smtClean="0">
                          <a:solidFill>
                            <a:schemeClr val="tx1"/>
                          </a:solidFill>
                        </a:rPr>
                        <a:t>)</a:t>
                      </a:r>
                      <a:endParaRPr lang="es-ES" b="0" dirty="0">
                        <a:solidFill>
                          <a:schemeClr val="tx1"/>
                        </a:solidFill>
                      </a:endParaRPr>
                    </a:p>
                  </a:txBody>
                  <a:tcPr/>
                </a:tc>
                <a:tc>
                  <a:txBody>
                    <a:bodyPr/>
                    <a:lstStyle/>
                    <a:p>
                      <a:r>
                        <a:rPr lang="es-ES" sz="2400" dirty="0" smtClean="0">
                          <a:solidFill>
                            <a:schemeClr val="tx1"/>
                          </a:solidFill>
                        </a:rPr>
                        <a:t>False Ho</a:t>
                      </a:r>
                      <a:r>
                        <a:rPr lang="es-ES" dirty="0" smtClean="0">
                          <a:solidFill>
                            <a:schemeClr val="tx1"/>
                          </a:solidFill>
                        </a:rPr>
                        <a:t> </a:t>
                      </a:r>
                      <a:r>
                        <a:rPr lang="es-ES" b="0" dirty="0" smtClean="0">
                          <a:solidFill>
                            <a:schemeClr val="tx1"/>
                          </a:solidFill>
                        </a:rPr>
                        <a:t>(</a:t>
                      </a:r>
                      <a:r>
                        <a:rPr lang="es-ES" b="0" dirty="0" err="1" smtClean="0">
                          <a:solidFill>
                            <a:schemeClr val="tx1"/>
                          </a:solidFill>
                        </a:rPr>
                        <a:t>programme</a:t>
                      </a:r>
                      <a:r>
                        <a:rPr lang="es-ES" b="0" dirty="0" smtClean="0">
                          <a:solidFill>
                            <a:schemeClr val="tx1"/>
                          </a:solidFill>
                        </a:rPr>
                        <a:t> REALLY has </a:t>
                      </a:r>
                      <a:r>
                        <a:rPr lang="es-ES" b="0" dirty="0" err="1" smtClean="0">
                          <a:solidFill>
                            <a:schemeClr val="tx1"/>
                          </a:solidFill>
                        </a:rPr>
                        <a:t>an</a:t>
                      </a:r>
                      <a:r>
                        <a:rPr lang="es-ES" b="0" dirty="0" smtClean="0">
                          <a:solidFill>
                            <a:schemeClr val="tx1"/>
                          </a:solidFill>
                        </a:rPr>
                        <a:t> </a:t>
                      </a:r>
                      <a:r>
                        <a:rPr lang="es-ES" b="0" dirty="0" err="1" smtClean="0">
                          <a:solidFill>
                            <a:schemeClr val="tx1"/>
                          </a:solidFill>
                        </a:rPr>
                        <a:t>impact</a:t>
                      </a:r>
                      <a:r>
                        <a:rPr lang="es-ES" b="0" dirty="0" smtClean="0">
                          <a:solidFill>
                            <a:schemeClr val="tx1"/>
                          </a:solidFill>
                        </a:rPr>
                        <a:t>)</a:t>
                      </a:r>
                      <a:endParaRPr lang="es-ES" b="0" dirty="0">
                        <a:solidFill>
                          <a:schemeClr val="tx1"/>
                        </a:solidFill>
                      </a:endParaRPr>
                    </a:p>
                  </a:txBody>
                  <a:tcPr/>
                </a:tc>
                <a:extLst>
                  <a:ext uri="{0D108BD9-81ED-4DB2-BD59-A6C34878D82A}">
                    <a16:rowId xmlns:a16="http://schemas.microsoft.com/office/drawing/2014/main" val="10000"/>
                  </a:ext>
                </a:extLst>
              </a:tr>
              <a:tr h="965365">
                <a:tc>
                  <a:txBody>
                    <a:bodyPr/>
                    <a:lstStyle/>
                    <a:p>
                      <a:r>
                        <a:rPr lang="es-ES" sz="2400" b="1" dirty="0" err="1" smtClean="0"/>
                        <a:t>Accept</a:t>
                      </a:r>
                      <a:r>
                        <a:rPr lang="es-ES" sz="2400" b="1" baseline="0" dirty="0" smtClean="0"/>
                        <a:t> Ho </a:t>
                      </a:r>
                      <a:r>
                        <a:rPr lang="es-ES" baseline="0" dirty="0" smtClean="0"/>
                        <a:t>(</a:t>
                      </a:r>
                      <a:r>
                        <a:rPr lang="es-ES" baseline="0" dirty="0" err="1" smtClean="0"/>
                        <a:t>we</a:t>
                      </a:r>
                      <a:r>
                        <a:rPr lang="es-ES" baseline="0" dirty="0" smtClean="0"/>
                        <a:t> </a:t>
                      </a:r>
                      <a:r>
                        <a:rPr lang="es-ES" baseline="0" dirty="0" err="1" smtClean="0"/>
                        <a:t>conclude</a:t>
                      </a:r>
                      <a:r>
                        <a:rPr lang="es-ES" baseline="0" dirty="0" smtClean="0"/>
                        <a:t> </a:t>
                      </a:r>
                      <a:r>
                        <a:rPr lang="es-ES" baseline="0" dirty="0" err="1" smtClean="0"/>
                        <a:t>that</a:t>
                      </a:r>
                      <a:r>
                        <a:rPr lang="es-ES" baseline="0" dirty="0" smtClean="0"/>
                        <a:t> </a:t>
                      </a:r>
                      <a:r>
                        <a:rPr lang="es-ES" baseline="0" dirty="0" err="1" smtClean="0"/>
                        <a:t>the</a:t>
                      </a:r>
                      <a:r>
                        <a:rPr lang="es-ES" baseline="0" dirty="0" smtClean="0"/>
                        <a:t> </a:t>
                      </a:r>
                      <a:r>
                        <a:rPr lang="es-ES" baseline="0" dirty="0" err="1" smtClean="0"/>
                        <a:t>programme</a:t>
                      </a:r>
                      <a:r>
                        <a:rPr lang="es-ES" baseline="0" dirty="0" smtClean="0"/>
                        <a:t> </a:t>
                      </a:r>
                      <a:r>
                        <a:rPr lang="es-ES" baseline="0" dirty="0" err="1" smtClean="0"/>
                        <a:t>does</a:t>
                      </a:r>
                      <a:r>
                        <a:rPr lang="es-ES" baseline="0" dirty="0" smtClean="0"/>
                        <a:t> </a:t>
                      </a:r>
                      <a:r>
                        <a:rPr lang="es-ES" baseline="0" dirty="0" err="1" smtClean="0"/>
                        <a:t>not</a:t>
                      </a:r>
                      <a:r>
                        <a:rPr lang="es-ES" baseline="0" dirty="0" smtClean="0"/>
                        <a:t> </a:t>
                      </a:r>
                      <a:r>
                        <a:rPr lang="es-ES" baseline="0" dirty="0" err="1" smtClean="0"/>
                        <a:t>work</a:t>
                      </a:r>
                      <a:r>
                        <a:rPr lang="es-ES" baseline="0" dirty="0" smtClean="0"/>
                        <a:t>)</a:t>
                      </a:r>
                      <a:endParaRPr lang="es-ES" dirty="0"/>
                    </a:p>
                  </a:txBody>
                  <a:tcPr/>
                </a:tc>
                <a:tc>
                  <a:txBody>
                    <a:bodyPr/>
                    <a:lstStyle/>
                    <a:p>
                      <a:pPr algn="ctr"/>
                      <a:r>
                        <a:rPr lang="es-ES" dirty="0" err="1" smtClean="0"/>
                        <a:t>Correct</a:t>
                      </a:r>
                      <a:r>
                        <a:rPr lang="es-ES" dirty="0" smtClean="0"/>
                        <a:t> </a:t>
                      </a:r>
                      <a:r>
                        <a:rPr lang="es-ES" dirty="0" err="1" smtClean="0"/>
                        <a:t>decision</a:t>
                      </a:r>
                      <a:r>
                        <a:rPr lang="es-ES" dirty="0" smtClean="0"/>
                        <a:t> </a:t>
                      </a:r>
                      <a:endParaRPr lang="es-ES" dirty="0"/>
                    </a:p>
                  </a:txBody>
                  <a:tcPr/>
                </a:tc>
                <a:tc>
                  <a:txBody>
                    <a:bodyPr/>
                    <a:lstStyle/>
                    <a:p>
                      <a:pPr algn="ctr"/>
                      <a:r>
                        <a:rPr lang="es-ES" dirty="0" err="1" smtClean="0"/>
                        <a:t>Wrong</a:t>
                      </a:r>
                      <a:r>
                        <a:rPr lang="es-ES" dirty="0" smtClean="0"/>
                        <a:t>! </a:t>
                      </a:r>
                    </a:p>
                    <a:p>
                      <a:pPr algn="ctr"/>
                      <a:r>
                        <a:rPr lang="es-ES" dirty="0" err="1" smtClean="0"/>
                        <a:t>Type</a:t>
                      </a:r>
                      <a:r>
                        <a:rPr lang="es-ES" baseline="0" dirty="0" smtClean="0"/>
                        <a:t> II error </a:t>
                      </a:r>
                    </a:p>
                    <a:p>
                      <a:pPr algn="ctr"/>
                      <a:r>
                        <a:rPr lang="es-ES" baseline="0" dirty="0" smtClean="0">
                          <a:latin typeface="Symbol" pitchFamily="18" charset="2"/>
                        </a:rPr>
                        <a:t>b</a:t>
                      </a:r>
                      <a:endParaRPr lang="es-ES" dirty="0">
                        <a:latin typeface="Symbol" pitchFamily="18" charset="2"/>
                      </a:endParaRPr>
                    </a:p>
                  </a:txBody>
                  <a:tcPr/>
                </a:tc>
                <a:extLst>
                  <a:ext uri="{0D108BD9-81ED-4DB2-BD59-A6C34878D82A}">
                    <a16:rowId xmlns:a16="http://schemas.microsoft.com/office/drawing/2014/main" val="10001"/>
                  </a:ext>
                </a:extLst>
              </a:tr>
              <a:tr h="965365">
                <a:tc>
                  <a:txBody>
                    <a:bodyPr/>
                    <a:lstStyle/>
                    <a:p>
                      <a:r>
                        <a:rPr lang="es-ES" sz="2400" b="1" dirty="0" err="1" smtClean="0"/>
                        <a:t>Reject</a:t>
                      </a:r>
                      <a:r>
                        <a:rPr lang="es-ES" sz="2400" b="1" dirty="0" smtClean="0"/>
                        <a:t> Ho</a:t>
                      </a:r>
                      <a:r>
                        <a:rPr lang="es-ES" dirty="0" smtClean="0"/>
                        <a:t> (</a:t>
                      </a:r>
                      <a:r>
                        <a:rPr lang="es-ES" dirty="0" err="1" smtClean="0"/>
                        <a:t>we</a:t>
                      </a:r>
                      <a:r>
                        <a:rPr lang="es-ES" dirty="0" smtClean="0"/>
                        <a:t> </a:t>
                      </a:r>
                      <a:r>
                        <a:rPr lang="es-ES" dirty="0" err="1" smtClean="0"/>
                        <a:t>conclude</a:t>
                      </a:r>
                      <a:r>
                        <a:rPr lang="es-ES" dirty="0" smtClean="0"/>
                        <a:t> </a:t>
                      </a:r>
                      <a:r>
                        <a:rPr lang="es-ES" dirty="0" err="1" smtClean="0"/>
                        <a:t>that</a:t>
                      </a:r>
                      <a:r>
                        <a:rPr lang="es-ES" dirty="0" smtClean="0"/>
                        <a:t> </a:t>
                      </a:r>
                      <a:r>
                        <a:rPr lang="es-ES" dirty="0" err="1" smtClean="0"/>
                        <a:t>the</a:t>
                      </a:r>
                      <a:r>
                        <a:rPr lang="es-ES" dirty="0" smtClean="0"/>
                        <a:t> </a:t>
                      </a:r>
                      <a:r>
                        <a:rPr lang="es-ES" dirty="0" err="1" smtClean="0"/>
                        <a:t>programme</a:t>
                      </a:r>
                      <a:r>
                        <a:rPr lang="es-ES" dirty="0" smtClean="0"/>
                        <a:t> </a:t>
                      </a:r>
                      <a:r>
                        <a:rPr lang="es-ES" dirty="0" err="1" smtClean="0"/>
                        <a:t>does</a:t>
                      </a:r>
                      <a:r>
                        <a:rPr lang="es-ES" baseline="0" dirty="0" smtClean="0"/>
                        <a:t> </a:t>
                      </a:r>
                      <a:r>
                        <a:rPr lang="es-ES" baseline="0" dirty="0" err="1" smtClean="0"/>
                        <a:t>work</a:t>
                      </a:r>
                      <a:r>
                        <a:rPr lang="es-ES" baseline="0" dirty="0" smtClean="0"/>
                        <a:t>)</a:t>
                      </a:r>
                      <a:endParaRPr lang="es-ES" dirty="0"/>
                    </a:p>
                  </a:txBody>
                  <a:tcPr/>
                </a:tc>
                <a:tc>
                  <a:txBody>
                    <a:bodyPr/>
                    <a:lstStyle/>
                    <a:p>
                      <a:pPr algn="ctr"/>
                      <a:r>
                        <a:rPr lang="es-ES" dirty="0" err="1" smtClean="0"/>
                        <a:t>Wrong</a:t>
                      </a:r>
                      <a:r>
                        <a:rPr lang="es-ES" dirty="0" smtClean="0"/>
                        <a:t> </a:t>
                      </a:r>
                      <a:r>
                        <a:rPr lang="es-ES" dirty="0" err="1" smtClean="0"/>
                        <a:t>decision</a:t>
                      </a:r>
                      <a:r>
                        <a:rPr lang="es-ES" dirty="0" smtClean="0"/>
                        <a:t>!</a:t>
                      </a:r>
                    </a:p>
                    <a:p>
                      <a:pPr algn="ctr"/>
                      <a:r>
                        <a:rPr lang="es-ES" dirty="0" err="1" smtClean="0"/>
                        <a:t>Type</a:t>
                      </a:r>
                      <a:r>
                        <a:rPr lang="es-ES" dirty="0" smtClean="0"/>
                        <a:t> I error</a:t>
                      </a:r>
                    </a:p>
                    <a:p>
                      <a:pPr algn="ctr"/>
                      <a:r>
                        <a:rPr lang="es-ES" dirty="0" smtClean="0">
                          <a:latin typeface="Symbol" pitchFamily="18" charset="2"/>
                        </a:rPr>
                        <a:t>a</a:t>
                      </a:r>
                      <a:endParaRPr lang="es-ES" dirty="0">
                        <a:latin typeface="Symbol" pitchFamily="18" charset="2"/>
                      </a:endParaRPr>
                    </a:p>
                  </a:txBody>
                  <a:tcPr/>
                </a:tc>
                <a:tc>
                  <a:txBody>
                    <a:bodyPr/>
                    <a:lstStyle/>
                    <a:p>
                      <a:pPr algn="ctr"/>
                      <a:r>
                        <a:rPr lang="es-ES" dirty="0" err="1" smtClean="0"/>
                        <a:t>Correct</a:t>
                      </a:r>
                      <a:r>
                        <a:rPr lang="es-ES" dirty="0" smtClean="0"/>
                        <a:t> </a:t>
                      </a:r>
                      <a:r>
                        <a:rPr lang="es-ES" dirty="0" err="1" smtClean="0"/>
                        <a:t>decision</a:t>
                      </a:r>
                      <a:r>
                        <a:rPr lang="es-ES" baseline="0" dirty="0" smtClean="0"/>
                        <a:t> </a:t>
                      </a:r>
                      <a:endParaRPr lang="es-ES" dirty="0"/>
                    </a:p>
                  </a:txBody>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anchor="ctr">
            <a:normAutofit/>
          </a:bodyPr>
          <a:lstStyle/>
          <a:p>
            <a:pPr eaLnBrk="1" hangingPunct="1">
              <a:defRPr/>
            </a:pPr>
            <a:r>
              <a:rPr lang="es-MX" sz="2800" b="1" dirty="0" err="1" smtClean="0"/>
              <a:t>Step</a:t>
            </a:r>
            <a:r>
              <a:rPr lang="es-MX" sz="2800" b="1" dirty="0" smtClean="0"/>
              <a:t> 2. </a:t>
            </a:r>
            <a:r>
              <a:rPr lang="es-MX" sz="2800" b="1" dirty="0" err="1" smtClean="0"/>
              <a:t>Choosing</a:t>
            </a:r>
            <a:r>
              <a:rPr lang="es-MX" sz="2800" b="1" dirty="0" smtClean="0"/>
              <a:t> </a:t>
            </a:r>
            <a:r>
              <a:rPr lang="es-MX" sz="2800" b="1" dirty="0" err="1" smtClean="0"/>
              <a:t>the</a:t>
            </a:r>
            <a:r>
              <a:rPr lang="es-MX" sz="2800" b="1" dirty="0" smtClean="0"/>
              <a:t> </a:t>
            </a:r>
            <a:r>
              <a:rPr lang="es-MX" sz="2800" b="1" dirty="0" err="1" smtClean="0"/>
              <a:t>contrast</a:t>
            </a:r>
            <a:r>
              <a:rPr lang="es-MX" sz="2800" b="1" dirty="0" smtClean="0"/>
              <a:t> </a:t>
            </a:r>
            <a:r>
              <a:rPr lang="es-MX" sz="2800" b="1" dirty="0" err="1" smtClean="0"/>
              <a:t>criterion</a:t>
            </a:r>
            <a:endParaRPr lang="es-MX" sz="2800" dirty="0" smtClean="0"/>
          </a:p>
        </p:txBody>
      </p:sp>
      <p:sp>
        <p:nvSpPr>
          <p:cNvPr id="15363" name="2 Marcador de contenido"/>
          <p:cNvSpPr>
            <a:spLocks noGrp="1"/>
          </p:cNvSpPr>
          <p:nvPr>
            <p:ph idx="4294967295"/>
          </p:nvPr>
        </p:nvSpPr>
        <p:spPr>
          <a:xfrm>
            <a:off x="467544" y="1412776"/>
            <a:ext cx="8229600" cy="4525963"/>
          </a:xfrm>
        </p:spPr>
        <p:txBody>
          <a:bodyPr/>
          <a:lstStyle/>
          <a:p>
            <a:pPr eaLnBrk="1" hangingPunct="1"/>
            <a:r>
              <a:rPr lang="es-MX" sz="2800" dirty="0" err="1" smtClean="0"/>
              <a:t>Also</a:t>
            </a:r>
            <a:r>
              <a:rPr lang="es-MX" sz="2800" dirty="0" smtClean="0"/>
              <a:t> </a:t>
            </a:r>
            <a:r>
              <a:rPr lang="es-MX" sz="2800" dirty="0" err="1" smtClean="0"/>
              <a:t>known</a:t>
            </a:r>
            <a:r>
              <a:rPr lang="es-MX" sz="2800" dirty="0" smtClean="0"/>
              <a:t> as </a:t>
            </a:r>
            <a:r>
              <a:rPr lang="es-MX" sz="2800" dirty="0" err="1" smtClean="0"/>
              <a:t>fixing</a:t>
            </a:r>
            <a:r>
              <a:rPr lang="es-MX" sz="2800" dirty="0" smtClean="0"/>
              <a:t> </a:t>
            </a:r>
            <a:r>
              <a:rPr lang="es-MX" sz="2800" dirty="0" err="1" smtClean="0"/>
              <a:t>the</a:t>
            </a:r>
            <a:r>
              <a:rPr lang="es-MX" sz="2800" dirty="0" smtClean="0"/>
              <a:t> </a:t>
            </a:r>
            <a:r>
              <a:rPr lang="es-MX" sz="2800" b="1" dirty="0" err="1" smtClean="0"/>
              <a:t>significance</a:t>
            </a:r>
            <a:r>
              <a:rPr lang="es-MX" sz="2800" b="1" dirty="0" smtClean="0"/>
              <a:t> </a:t>
            </a:r>
            <a:r>
              <a:rPr lang="es-MX" sz="2800" b="1" dirty="0" err="1" smtClean="0"/>
              <a:t>level</a:t>
            </a:r>
            <a:r>
              <a:rPr lang="es-MX" sz="2800" dirty="0" smtClean="0"/>
              <a:t>.</a:t>
            </a:r>
          </a:p>
          <a:p>
            <a:pPr eaLnBrk="1" hangingPunct="1">
              <a:buNone/>
            </a:pPr>
            <a:endParaRPr lang="es-MX" sz="2800" dirty="0" smtClean="0"/>
          </a:p>
          <a:p>
            <a:pPr lvl="1"/>
            <a:r>
              <a:rPr lang="es-MX" dirty="0" err="1" smtClean="0"/>
              <a:t>The</a:t>
            </a:r>
            <a:r>
              <a:rPr lang="es-MX" dirty="0" smtClean="0"/>
              <a:t> </a:t>
            </a:r>
            <a:r>
              <a:rPr lang="es-MX" dirty="0" err="1" smtClean="0"/>
              <a:t>significance</a:t>
            </a:r>
            <a:r>
              <a:rPr lang="es-MX" dirty="0" smtClean="0"/>
              <a:t> </a:t>
            </a:r>
            <a:r>
              <a:rPr lang="es-MX" dirty="0" err="1" smtClean="0"/>
              <a:t>level</a:t>
            </a:r>
            <a:r>
              <a:rPr lang="es-MX" dirty="0" smtClean="0"/>
              <a:t> </a:t>
            </a:r>
            <a:r>
              <a:rPr lang="es-MX" dirty="0" err="1" smtClean="0"/>
              <a:t>will</a:t>
            </a:r>
            <a:r>
              <a:rPr lang="es-MX" dirty="0" smtClean="0"/>
              <a:t> </a:t>
            </a:r>
            <a:r>
              <a:rPr lang="es-MX" dirty="0" err="1" smtClean="0"/>
              <a:t>be</a:t>
            </a:r>
            <a:r>
              <a:rPr lang="es-MX" dirty="0" smtClean="0"/>
              <a:t> </a:t>
            </a:r>
            <a:r>
              <a:rPr lang="es-MX" dirty="0" err="1" smtClean="0"/>
              <a:t>our</a:t>
            </a:r>
            <a:r>
              <a:rPr lang="es-MX" dirty="0" smtClean="0"/>
              <a:t> </a:t>
            </a:r>
            <a:r>
              <a:rPr lang="es-MX" b="1" dirty="0" err="1" smtClean="0"/>
              <a:t>maximum</a:t>
            </a:r>
            <a:r>
              <a:rPr lang="es-MX" b="1" dirty="0" smtClean="0"/>
              <a:t> </a:t>
            </a:r>
            <a:r>
              <a:rPr lang="es-MX" b="1" dirty="0" err="1" smtClean="0"/>
              <a:t>allowed</a:t>
            </a:r>
            <a:r>
              <a:rPr lang="es-MX" b="1" dirty="0" smtClean="0"/>
              <a:t> </a:t>
            </a:r>
            <a:r>
              <a:rPr lang="es-MX" b="1" dirty="0" err="1" smtClean="0"/>
              <a:t>probability</a:t>
            </a:r>
            <a:r>
              <a:rPr lang="es-MX" b="1" dirty="0" smtClean="0"/>
              <a:t> of </a:t>
            </a:r>
            <a:r>
              <a:rPr lang="es-MX" b="1" dirty="0" err="1" smtClean="0"/>
              <a:t>rejecting</a:t>
            </a:r>
            <a:r>
              <a:rPr lang="es-MX" b="1" dirty="0" smtClean="0"/>
              <a:t> a true </a:t>
            </a:r>
            <a:r>
              <a:rPr lang="es-MX" b="1" dirty="0" err="1" smtClean="0"/>
              <a:t>null</a:t>
            </a:r>
            <a:r>
              <a:rPr lang="es-MX" b="1" dirty="0" smtClean="0"/>
              <a:t> </a:t>
            </a:r>
            <a:r>
              <a:rPr lang="es-MX" b="1" dirty="0" err="1" smtClean="0"/>
              <a:t>hypothesis</a:t>
            </a:r>
            <a:r>
              <a:rPr lang="es-MX" b="1" dirty="0" smtClean="0"/>
              <a:t> (</a:t>
            </a:r>
            <a:r>
              <a:rPr lang="es-MX" b="1" dirty="0" err="1" smtClean="0"/>
              <a:t>type</a:t>
            </a:r>
            <a:r>
              <a:rPr lang="es-MX" b="1" dirty="0" smtClean="0"/>
              <a:t> I error), </a:t>
            </a:r>
            <a:r>
              <a:rPr lang="es-MX" dirty="0" err="1" smtClean="0"/>
              <a:t>denoted</a:t>
            </a:r>
            <a:r>
              <a:rPr lang="es-MX" dirty="0" smtClean="0"/>
              <a:t> </a:t>
            </a:r>
            <a:r>
              <a:rPr lang="es-MX" dirty="0" err="1" smtClean="0"/>
              <a:t>by</a:t>
            </a:r>
            <a:r>
              <a:rPr lang="es-MX" dirty="0" smtClean="0"/>
              <a:t> </a:t>
            </a:r>
            <a:r>
              <a:rPr lang="es-MX" dirty="0" smtClean="0">
                <a:latin typeface="Symbol" pitchFamily="18" charset="2"/>
              </a:rPr>
              <a:t>a</a:t>
            </a:r>
            <a:r>
              <a:rPr lang="es-MX" dirty="0" smtClean="0"/>
              <a:t>.</a:t>
            </a:r>
          </a:p>
          <a:p>
            <a:pPr lvl="1">
              <a:buNone/>
            </a:pPr>
            <a:endParaRPr lang="es-MX" dirty="0" smtClean="0"/>
          </a:p>
          <a:p>
            <a:pPr lvl="1"/>
            <a:r>
              <a:rPr lang="es-MX" dirty="0" err="1" smtClean="0"/>
              <a:t>Traditionally</a:t>
            </a:r>
            <a:r>
              <a:rPr lang="es-MX" dirty="0" smtClean="0"/>
              <a:t>, </a:t>
            </a:r>
            <a:r>
              <a:rPr lang="es-MX" dirty="0" err="1" smtClean="0"/>
              <a:t>the</a:t>
            </a:r>
            <a:r>
              <a:rPr lang="es-MX" dirty="0" smtClean="0"/>
              <a:t> 0.05 </a:t>
            </a:r>
            <a:r>
              <a:rPr lang="es-MX" dirty="0" err="1" smtClean="0"/>
              <a:t>level</a:t>
            </a:r>
            <a:r>
              <a:rPr lang="es-MX" dirty="0" smtClean="0"/>
              <a:t> </a:t>
            </a:r>
            <a:r>
              <a:rPr lang="es-MX" dirty="0" err="1" smtClean="0"/>
              <a:t>is</a:t>
            </a:r>
            <a:r>
              <a:rPr lang="es-MX" dirty="0" smtClean="0"/>
              <a:t> </a:t>
            </a:r>
            <a:r>
              <a:rPr lang="es-MX" dirty="0" err="1" smtClean="0"/>
              <a:t>used</a:t>
            </a:r>
            <a:r>
              <a:rPr lang="es-MX" dirty="0" smtClean="0"/>
              <a:t>. </a:t>
            </a:r>
          </a:p>
          <a:p>
            <a:pPr lvl="1"/>
            <a:endParaRPr lang="es-MX" dirty="0" smtClean="0"/>
          </a:p>
          <a:p>
            <a:pPr lvl="1"/>
            <a:r>
              <a:rPr lang="es-ES_tradnl" dirty="0" err="1" smtClean="0"/>
              <a:t>This</a:t>
            </a:r>
            <a:r>
              <a:rPr lang="es-ES_tradnl" dirty="0" smtClean="0"/>
              <a:t> </a:t>
            </a:r>
            <a:r>
              <a:rPr lang="es-ES_tradnl" dirty="0" err="1" smtClean="0"/>
              <a:t>should</a:t>
            </a:r>
            <a:r>
              <a:rPr lang="es-ES_tradnl" dirty="0" smtClean="0"/>
              <a:t> </a:t>
            </a:r>
            <a:r>
              <a:rPr lang="es-ES_tradnl" dirty="0" err="1" smtClean="0"/>
              <a:t>be</a:t>
            </a:r>
            <a:r>
              <a:rPr lang="es-ES_tradnl" dirty="0" smtClean="0"/>
              <a:t> </a:t>
            </a:r>
            <a:r>
              <a:rPr lang="es-ES_tradnl" dirty="0" err="1" smtClean="0"/>
              <a:t>specified</a:t>
            </a:r>
            <a:r>
              <a:rPr lang="es-ES_tradnl" dirty="0" smtClean="0"/>
              <a:t> </a:t>
            </a:r>
            <a:r>
              <a:rPr lang="es-ES_tradnl" b="1" dirty="0" err="1" smtClean="0"/>
              <a:t>before</a:t>
            </a:r>
            <a:r>
              <a:rPr lang="es-ES_tradnl" b="1" dirty="0" smtClean="0"/>
              <a:t> </a:t>
            </a:r>
            <a:r>
              <a:rPr lang="es-ES_tradnl" b="1" dirty="0" err="1" smtClean="0"/>
              <a:t>looking</a:t>
            </a:r>
            <a:r>
              <a:rPr lang="es-ES_tradnl" b="1" dirty="0" smtClean="0"/>
              <a:t> at </a:t>
            </a:r>
            <a:r>
              <a:rPr lang="es-ES_tradnl" b="1" dirty="0" err="1" smtClean="0"/>
              <a:t>the</a:t>
            </a:r>
            <a:r>
              <a:rPr lang="es-ES_tradnl" b="1" dirty="0" smtClean="0"/>
              <a:t> data.</a:t>
            </a:r>
            <a:r>
              <a:rPr lang="es-ES_tradnl" dirty="0" smtClean="0"/>
              <a:t> </a:t>
            </a:r>
          </a:p>
          <a:p>
            <a:pPr lvl="1">
              <a:buNone/>
            </a:pPr>
            <a:endParaRPr lang="es-MX" sz="2400" dirty="0" smtClean="0"/>
          </a:p>
          <a:p>
            <a:pPr eaLnBrk="1" hangingPunct="1">
              <a:buFont typeface="Wingdings" pitchFamily="2" charset="2"/>
              <a:buNone/>
            </a:pPr>
            <a:endParaRPr lang="es-MX" sz="2800" dirty="0" smtClean="0"/>
          </a:p>
          <a:p>
            <a:pPr eaLnBrk="1" hangingPunct="1"/>
            <a:endParaRPr lang="es-MX" sz="28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anchor="ctr">
            <a:normAutofit/>
          </a:bodyPr>
          <a:lstStyle/>
          <a:p>
            <a:pPr eaLnBrk="1" hangingPunct="1">
              <a:defRPr/>
            </a:pPr>
            <a:r>
              <a:rPr lang="es-MX" sz="2800" b="1" dirty="0" err="1" smtClean="0"/>
              <a:t>Step</a:t>
            </a:r>
            <a:r>
              <a:rPr lang="es-MX" sz="2800" b="1" dirty="0" smtClean="0"/>
              <a:t> 3. </a:t>
            </a:r>
            <a:r>
              <a:rPr lang="es-MX" sz="2800" b="1" dirty="0" err="1" smtClean="0"/>
              <a:t>Estimate</a:t>
            </a:r>
            <a:r>
              <a:rPr lang="es-MX" sz="2800" b="1" dirty="0" smtClean="0"/>
              <a:t> </a:t>
            </a:r>
            <a:r>
              <a:rPr lang="es-MX" sz="2800" b="1" dirty="0" err="1" smtClean="0"/>
              <a:t>the</a:t>
            </a:r>
            <a:r>
              <a:rPr lang="es-MX" sz="2800" b="1" dirty="0" smtClean="0"/>
              <a:t> </a:t>
            </a:r>
            <a:r>
              <a:rPr lang="es-MX" sz="2800" b="1" dirty="0" err="1" smtClean="0"/>
              <a:t>parameter</a:t>
            </a:r>
            <a:r>
              <a:rPr lang="es-MX" sz="2800" b="1" dirty="0" smtClean="0"/>
              <a:t> of </a:t>
            </a:r>
            <a:r>
              <a:rPr lang="es-MX" sz="2800" b="1" dirty="0" err="1" smtClean="0"/>
              <a:t>interest</a:t>
            </a:r>
            <a:r>
              <a:rPr lang="es-MX" sz="2800" b="1" dirty="0" smtClean="0"/>
              <a:t> and </a:t>
            </a:r>
            <a:r>
              <a:rPr lang="es-MX" sz="2800" b="1" dirty="0" err="1" smtClean="0"/>
              <a:t>calculate</a:t>
            </a:r>
            <a:r>
              <a:rPr lang="es-MX" sz="2800" b="1" dirty="0" smtClean="0"/>
              <a:t> </a:t>
            </a:r>
            <a:r>
              <a:rPr lang="es-MX" sz="2800" b="1" dirty="0" err="1" smtClean="0"/>
              <a:t>the</a:t>
            </a:r>
            <a:r>
              <a:rPr lang="es-MX" sz="2800" b="1" dirty="0" smtClean="0"/>
              <a:t> p-</a:t>
            </a:r>
            <a:r>
              <a:rPr lang="es-MX" sz="2800" b="1" dirty="0" err="1" smtClean="0"/>
              <a:t>value</a:t>
            </a:r>
            <a:endParaRPr lang="es-MX" sz="2800" dirty="0" smtClean="0"/>
          </a:p>
        </p:txBody>
      </p:sp>
      <p:sp>
        <p:nvSpPr>
          <p:cNvPr id="1028" name="2 Marcador de contenido"/>
          <p:cNvSpPr>
            <a:spLocks noGrp="1"/>
          </p:cNvSpPr>
          <p:nvPr>
            <p:ph idx="4294967295"/>
          </p:nvPr>
        </p:nvSpPr>
        <p:spPr/>
        <p:txBody>
          <a:bodyPr/>
          <a:lstStyle/>
          <a:p>
            <a:pPr eaLnBrk="1" hangingPunct="1">
              <a:buFont typeface="Wingdings" pitchFamily="2" charset="2"/>
              <a:buNone/>
            </a:pPr>
            <a:endParaRPr lang="es-MX" dirty="0" smtClean="0"/>
          </a:p>
          <a:p>
            <a:pPr eaLnBrk="1" hangingPunct="1"/>
            <a:endParaRPr lang="es-MX" dirty="0" smtClean="0"/>
          </a:p>
        </p:txBody>
      </p:sp>
      <p:sp>
        <p:nvSpPr>
          <p:cNvPr id="5" name="2 Marcador de contenido"/>
          <p:cNvSpPr txBox="1">
            <a:spLocks/>
          </p:cNvSpPr>
          <p:nvPr/>
        </p:nvSpPr>
        <p:spPr bwMode="auto">
          <a:xfrm>
            <a:off x="609600" y="1628800"/>
            <a:ext cx="8229600" cy="46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742950" marR="0" lvl="1" indent="-28575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s-MX" sz="2400" b="0" i="0" u="none" strike="noStrike" kern="0" cap="none" spc="0" normalizeH="0" baseline="0" noProof="0" dirty="0" err="1" smtClean="0">
                <a:ln>
                  <a:noFill/>
                </a:ln>
                <a:solidFill>
                  <a:schemeClr val="tx1"/>
                </a:solidFill>
                <a:effectLst/>
                <a:uLnTx/>
                <a:uFillTx/>
                <a:latin typeface="+mn-lt"/>
              </a:rPr>
              <a:t>For</a:t>
            </a:r>
            <a:r>
              <a:rPr kumimoji="0" lang="es-MX" sz="2400" b="0" i="0" u="none" strike="noStrike" kern="0" cap="none" spc="0" normalizeH="0" baseline="0" noProof="0" dirty="0" smtClean="0">
                <a:ln>
                  <a:noFill/>
                </a:ln>
                <a:solidFill>
                  <a:schemeClr val="tx1"/>
                </a:solidFill>
                <a:effectLst/>
                <a:uLnTx/>
                <a:uFillTx/>
                <a:latin typeface="+mn-lt"/>
              </a:rPr>
              <a:t> </a:t>
            </a:r>
            <a:r>
              <a:rPr kumimoji="0" lang="es-MX" sz="2400" b="0" i="0" u="none" strike="noStrike" kern="0" cap="none" spc="0" normalizeH="0" baseline="0" noProof="0" dirty="0" err="1" smtClean="0">
                <a:ln>
                  <a:noFill/>
                </a:ln>
                <a:solidFill>
                  <a:schemeClr val="tx1"/>
                </a:solidFill>
                <a:effectLst/>
                <a:uLnTx/>
                <a:uFillTx/>
                <a:latin typeface="+mn-lt"/>
              </a:rPr>
              <a:t>example</a:t>
            </a:r>
            <a:r>
              <a:rPr kumimoji="0" lang="es-MX" sz="2400" b="0" i="0" u="none" strike="noStrike" kern="0" cap="none" spc="0" normalizeH="0" noProof="0" dirty="0" smtClean="0">
                <a:ln>
                  <a:noFill/>
                </a:ln>
                <a:solidFill>
                  <a:schemeClr val="tx1"/>
                </a:solidFill>
                <a:effectLst/>
                <a:uLnTx/>
                <a:uFillTx/>
                <a:latin typeface="+mn-lt"/>
              </a:rPr>
              <a:t>, </a:t>
            </a:r>
            <a:r>
              <a:rPr kumimoji="0" lang="es-MX" sz="2400" b="0" i="0" u="none" strike="noStrike" kern="0" cap="none" spc="0" normalizeH="0" noProof="0" dirty="0" err="1" smtClean="0">
                <a:ln>
                  <a:noFill/>
                </a:ln>
                <a:solidFill>
                  <a:schemeClr val="tx1"/>
                </a:solidFill>
                <a:effectLst/>
                <a:uLnTx/>
                <a:uFillTx/>
                <a:latin typeface="+mn-lt"/>
              </a:rPr>
              <a:t>we</a:t>
            </a:r>
            <a:r>
              <a:rPr kumimoji="0" lang="es-MX" sz="2400" b="0" i="0" u="none" strike="noStrike" kern="0" cap="none" spc="0" normalizeH="0" noProof="0" dirty="0" smtClean="0">
                <a:ln>
                  <a:noFill/>
                </a:ln>
                <a:solidFill>
                  <a:schemeClr val="tx1"/>
                </a:solidFill>
                <a:effectLst/>
                <a:uLnTx/>
                <a:uFillTx/>
                <a:latin typeface="+mn-lt"/>
              </a:rPr>
              <a:t> </a:t>
            </a:r>
            <a:r>
              <a:rPr kumimoji="0" lang="es-MX" sz="2400" b="0" i="0" u="none" strike="noStrike" kern="0" cap="none" spc="0" normalizeH="0" noProof="0" dirty="0" err="1" smtClean="0">
                <a:ln>
                  <a:noFill/>
                </a:ln>
                <a:solidFill>
                  <a:schemeClr val="tx1"/>
                </a:solidFill>
                <a:effectLst/>
                <a:uLnTx/>
                <a:uFillTx/>
                <a:latin typeface="+mn-lt"/>
              </a:rPr>
              <a:t>estimate</a:t>
            </a:r>
            <a:r>
              <a:rPr kumimoji="0" lang="es-MX" sz="2400" b="0" i="0" u="none" strike="noStrike" kern="0" cap="none" spc="0" normalizeH="0" noProof="0" dirty="0" smtClean="0">
                <a:ln>
                  <a:noFill/>
                </a:ln>
                <a:solidFill>
                  <a:schemeClr val="tx1"/>
                </a:solidFill>
                <a:effectLst/>
                <a:uLnTx/>
                <a:uFillTx/>
                <a:latin typeface="+mn-lt"/>
              </a:rPr>
              <a:t> </a:t>
            </a:r>
            <a:r>
              <a:rPr kumimoji="0" lang="es-MX" sz="2400" b="0" i="0" u="none" strike="noStrike" kern="0" cap="none" spc="0" normalizeH="0" noProof="0" dirty="0" err="1" smtClean="0">
                <a:ln>
                  <a:noFill/>
                </a:ln>
                <a:solidFill>
                  <a:schemeClr val="tx1"/>
                </a:solidFill>
                <a:effectLst/>
                <a:uLnTx/>
                <a:uFillTx/>
                <a:latin typeface="+mn-lt"/>
              </a:rPr>
              <a:t>the</a:t>
            </a:r>
            <a:r>
              <a:rPr kumimoji="0" lang="es-MX" sz="2400" b="0" i="0" u="none" strike="noStrike" kern="0" cap="none" spc="0" normalizeH="0" noProof="0" dirty="0" smtClean="0">
                <a:ln>
                  <a:noFill/>
                </a:ln>
                <a:solidFill>
                  <a:schemeClr val="tx1"/>
                </a:solidFill>
                <a:effectLst/>
                <a:uLnTx/>
                <a:uFillTx/>
                <a:latin typeface="+mn-lt"/>
              </a:rPr>
              <a:t> </a:t>
            </a:r>
            <a:r>
              <a:rPr kumimoji="0" lang="es-MX" sz="2400" b="0" i="0" u="none" strike="noStrike" kern="0" cap="none" spc="0" normalizeH="0" noProof="0" dirty="0" err="1" smtClean="0">
                <a:ln>
                  <a:noFill/>
                </a:ln>
                <a:solidFill>
                  <a:schemeClr val="tx1"/>
                </a:solidFill>
                <a:effectLst/>
                <a:uLnTx/>
                <a:uFillTx/>
                <a:latin typeface="+mn-lt"/>
              </a:rPr>
              <a:t>impact</a:t>
            </a:r>
            <a:r>
              <a:rPr kumimoji="0" lang="es-MX" sz="2400" b="0" i="0" u="none" strike="noStrike" kern="0" cap="none" spc="0" normalizeH="0" noProof="0" dirty="0" smtClean="0">
                <a:ln>
                  <a:noFill/>
                </a:ln>
                <a:solidFill>
                  <a:schemeClr val="tx1"/>
                </a:solidFill>
                <a:effectLst/>
                <a:uLnTx/>
                <a:uFillTx/>
                <a:latin typeface="+mn-lt"/>
              </a:rPr>
              <a:t> of </a:t>
            </a:r>
            <a:r>
              <a:rPr kumimoji="0" lang="es-MX" sz="2400" b="0" i="0" u="none" strike="noStrike" kern="0" cap="none" spc="0" normalizeH="0" noProof="0" dirty="0" err="1" smtClean="0">
                <a:ln>
                  <a:noFill/>
                </a:ln>
                <a:solidFill>
                  <a:schemeClr val="tx1"/>
                </a:solidFill>
                <a:effectLst/>
                <a:uLnTx/>
                <a:uFillTx/>
                <a:latin typeface="+mn-lt"/>
              </a:rPr>
              <a:t>the</a:t>
            </a:r>
            <a:r>
              <a:rPr kumimoji="0" lang="es-MX" sz="2400" b="0" i="0" u="none" strike="noStrike" kern="0" cap="none" spc="0" normalizeH="0" noProof="0" dirty="0" smtClean="0">
                <a:ln>
                  <a:noFill/>
                </a:ln>
                <a:solidFill>
                  <a:schemeClr val="tx1"/>
                </a:solidFill>
                <a:effectLst/>
                <a:uLnTx/>
                <a:uFillTx/>
                <a:latin typeface="+mn-lt"/>
              </a:rPr>
              <a:t> </a:t>
            </a:r>
            <a:r>
              <a:rPr kumimoji="0" lang="es-MX" sz="2400" b="0" i="0" u="none" strike="noStrike" kern="0" cap="none" spc="0" normalizeH="0" noProof="0" dirty="0" err="1" smtClean="0">
                <a:ln>
                  <a:noFill/>
                </a:ln>
                <a:solidFill>
                  <a:schemeClr val="tx1"/>
                </a:solidFill>
                <a:effectLst/>
                <a:uLnTx/>
                <a:uFillTx/>
                <a:latin typeface="+mn-lt"/>
              </a:rPr>
              <a:t>programme</a:t>
            </a:r>
            <a:r>
              <a:rPr kumimoji="0" lang="es-MX" sz="2400" b="0" i="0" u="none" strike="noStrike" kern="0" cap="none" spc="0" normalizeH="0" noProof="0" dirty="0" smtClean="0">
                <a:ln>
                  <a:noFill/>
                </a:ln>
                <a:solidFill>
                  <a:schemeClr val="tx1"/>
                </a:solidFill>
                <a:effectLst/>
                <a:uLnTx/>
                <a:uFillTx/>
                <a:latin typeface="+mn-lt"/>
              </a:rPr>
              <a:t> </a:t>
            </a:r>
            <a:r>
              <a:rPr kumimoji="0" lang="es-MX" sz="2400" b="0" i="0" u="none" strike="noStrike" kern="0" cap="none" spc="0" normalizeH="0" noProof="0" dirty="0" err="1" smtClean="0">
                <a:ln>
                  <a:noFill/>
                </a:ln>
                <a:solidFill>
                  <a:schemeClr val="tx1"/>
                </a:solidFill>
                <a:effectLst/>
                <a:uLnTx/>
                <a:uFillTx/>
                <a:latin typeface="+mn-lt"/>
              </a:rPr>
              <a:t>by</a:t>
            </a:r>
            <a:r>
              <a:rPr kumimoji="0" lang="es-MX" sz="2400" b="0" i="0" u="none" strike="noStrike" kern="0" cap="none" spc="0" normalizeH="0" noProof="0" dirty="0" smtClean="0">
                <a:ln>
                  <a:noFill/>
                </a:ln>
                <a:solidFill>
                  <a:schemeClr val="tx1"/>
                </a:solidFill>
                <a:effectLst/>
                <a:uLnTx/>
                <a:uFillTx/>
                <a:latin typeface="+mn-lt"/>
              </a:rPr>
              <a:t> </a:t>
            </a:r>
            <a:r>
              <a:rPr kumimoji="0" lang="es-MX" sz="2400" b="0" i="0" u="none" strike="noStrike" kern="0" cap="none" spc="0" normalizeH="0" noProof="0" dirty="0" err="1" smtClean="0">
                <a:ln>
                  <a:noFill/>
                </a:ln>
                <a:solidFill>
                  <a:schemeClr val="tx1"/>
                </a:solidFill>
                <a:effectLst/>
                <a:uLnTx/>
                <a:uFillTx/>
                <a:latin typeface="+mn-lt"/>
              </a:rPr>
              <a:t>fitting</a:t>
            </a:r>
            <a:r>
              <a:rPr kumimoji="0" lang="es-MX" sz="2400" b="0" i="0" u="none" strike="noStrike" kern="0" cap="none" spc="0" normalizeH="0" noProof="0" dirty="0" smtClean="0">
                <a:ln>
                  <a:noFill/>
                </a:ln>
                <a:solidFill>
                  <a:schemeClr val="tx1"/>
                </a:solidFill>
                <a:effectLst/>
                <a:uLnTx/>
                <a:uFillTx/>
                <a:latin typeface="+mn-lt"/>
              </a:rPr>
              <a:t> a </a:t>
            </a:r>
            <a:r>
              <a:rPr kumimoji="0" lang="es-MX" sz="2400" b="0" i="0" u="none" strike="noStrike" kern="0" cap="none" spc="0" normalizeH="0" noProof="0" dirty="0" err="1" smtClean="0">
                <a:ln>
                  <a:noFill/>
                </a:ln>
                <a:solidFill>
                  <a:schemeClr val="tx1"/>
                </a:solidFill>
                <a:effectLst/>
                <a:uLnTx/>
                <a:uFillTx/>
                <a:latin typeface="+mn-lt"/>
              </a:rPr>
              <a:t>regression</a:t>
            </a:r>
            <a:r>
              <a:rPr kumimoji="0" lang="es-MX" sz="2400" b="0" i="0" u="none" strike="noStrike" kern="0" cap="none" spc="0" normalizeH="0" noProof="0" dirty="0" smtClean="0">
                <a:ln>
                  <a:noFill/>
                </a:ln>
                <a:solidFill>
                  <a:schemeClr val="tx1"/>
                </a:solidFill>
                <a:effectLst/>
                <a:uLnTx/>
                <a:uFillTx/>
                <a:latin typeface="+mn-lt"/>
              </a:rPr>
              <a:t> </a:t>
            </a:r>
            <a:r>
              <a:rPr kumimoji="0" lang="es-MX" sz="2400" b="0" i="0" u="none" strike="noStrike" kern="0" cap="none" spc="0" normalizeH="0" noProof="0" dirty="0" err="1" smtClean="0">
                <a:ln>
                  <a:noFill/>
                </a:ln>
                <a:solidFill>
                  <a:schemeClr val="tx1"/>
                </a:solidFill>
                <a:effectLst/>
                <a:uLnTx/>
                <a:uFillTx/>
                <a:latin typeface="+mn-lt"/>
              </a:rPr>
              <a:t>model</a:t>
            </a:r>
            <a:r>
              <a:rPr kumimoji="0" lang="es-MX" sz="2400" b="0" i="0" u="none" strike="noStrike" kern="0" cap="none" spc="0" normalizeH="0" noProof="0" dirty="0" smtClean="0">
                <a:ln>
                  <a:noFill/>
                </a:ln>
                <a:solidFill>
                  <a:schemeClr val="tx1"/>
                </a:solidFill>
                <a:effectLst/>
                <a:uLnTx/>
                <a:uFillTx/>
                <a:latin typeface="+mn-lt"/>
              </a:rPr>
              <a:t> (</a:t>
            </a:r>
            <a:r>
              <a:rPr kumimoji="0" lang="es-MX" sz="2400" b="0" i="0" u="none" strike="noStrike" kern="0" cap="none" spc="0" normalizeH="0" noProof="0" dirty="0" smtClean="0">
                <a:ln>
                  <a:noFill/>
                </a:ln>
                <a:solidFill>
                  <a:schemeClr val="tx1"/>
                </a:solidFill>
                <a:effectLst/>
                <a:uLnTx/>
                <a:uFillTx/>
                <a:latin typeface="Symbol" pitchFamily="18" charset="2"/>
              </a:rPr>
              <a:t>b </a:t>
            </a:r>
            <a:r>
              <a:rPr lang="es-MX" sz="2400" kern="0" dirty="0" smtClean="0">
                <a:latin typeface="+mn-lt"/>
              </a:rPr>
              <a:t>) </a:t>
            </a:r>
          </a:p>
          <a:p>
            <a:pPr marL="742950" marR="0" lvl="1" indent="-285750" algn="l" defTabSz="914400" rtl="0" eaLnBrk="1" fontAlgn="base" latinLnBrk="0" hangingPunct="1">
              <a:lnSpc>
                <a:spcPct val="100000"/>
              </a:lnSpc>
              <a:spcBef>
                <a:spcPct val="20000"/>
              </a:spcBef>
              <a:spcAft>
                <a:spcPct val="0"/>
              </a:spcAft>
              <a:buClrTx/>
              <a:buSzTx/>
              <a:buFont typeface="Arial" pitchFamily="34" charset="0"/>
              <a:buChar char="•"/>
              <a:tabLst/>
              <a:defRPr/>
            </a:pPr>
            <a:r>
              <a:rPr lang="es-MX" sz="2400" kern="0" dirty="0" err="1" smtClean="0">
                <a:latin typeface="+mn-lt"/>
              </a:rPr>
              <a:t>Then</a:t>
            </a:r>
            <a:r>
              <a:rPr lang="es-MX" sz="2400" kern="0" dirty="0" smtClean="0">
                <a:latin typeface="+mn-lt"/>
              </a:rPr>
              <a:t> </a:t>
            </a:r>
            <a:r>
              <a:rPr lang="es-MX" sz="2400" kern="0" dirty="0" err="1" smtClean="0">
                <a:latin typeface="+mn-lt"/>
              </a:rPr>
              <a:t>we</a:t>
            </a:r>
            <a:r>
              <a:rPr lang="es-MX" sz="2400" kern="0" dirty="0" smtClean="0">
                <a:latin typeface="+mn-lt"/>
              </a:rPr>
              <a:t> </a:t>
            </a:r>
            <a:r>
              <a:rPr lang="es-MX" sz="2400" kern="0" dirty="0" err="1" smtClean="0">
                <a:latin typeface="+mn-lt"/>
              </a:rPr>
              <a:t>obtain</a:t>
            </a:r>
            <a:r>
              <a:rPr lang="es-MX" sz="2400" kern="0" dirty="0" smtClean="0">
                <a:latin typeface="+mn-lt"/>
              </a:rPr>
              <a:t> </a:t>
            </a:r>
            <a:r>
              <a:rPr lang="es-MX" sz="2400" kern="0" dirty="0" err="1" smtClean="0">
                <a:latin typeface="+mn-lt"/>
              </a:rPr>
              <a:t>the</a:t>
            </a:r>
            <a:r>
              <a:rPr lang="es-MX" sz="2400" kern="0" dirty="0" smtClean="0">
                <a:latin typeface="+mn-lt"/>
              </a:rPr>
              <a:t> p-</a:t>
            </a:r>
            <a:r>
              <a:rPr lang="es-MX" sz="2400" kern="0" dirty="0" err="1" smtClean="0">
                <a:latin typeface="+mn-lt"/>
              </a:rPr>
              <a:t>value</a:t>
            </a:r>
            <a:r>
              <a:rPr lang="es-MX" sz="2400" kern="0" dirty="0" smtClean="0">
                <a:latin typeface="+mn-lt"/>
              </a:rPr>
              <a:t> </a:t>
            </a:r>
            <a:r>
              <a:rPr lang="es-MX" sz="2400" kern="0" dirty="0" err="1" smtClean="0">
                <a:latin typeface="+mn-lt"/>
              </a:rPr>
              <a:t>from</a:t>
            </a:r>
            <a:r>
              <a:rPr lang="es-MX" sz="2400" kern="0" dirty="0" smtClean="0">
                <a:latin typeface="+mn-lt"/>
              </a:rPr>
              <a:t> </a:t>
            </a:r>
            <a:r>
              <a:rPr lang="es-MX" sz="2400" kern="0" dirty="0" err="1" smtClean="0">
                <a:latin typeface="+mn-lt"/>
              </a:rPr>
              <a:t>both</a:t>
            </a:r>
            <a:r>
              <a:rPr lang="es-MX" sz="2400" kern="0" dirty="0" smtClean="0">
                <a:latin typeface="+mn-lt"/>
              </a:rPr>
              <a:t> </a:t>
            </a:r>
            <a:r>
              <a:rPr lang="es-MX" sz="2400" kern="0" dirty="0" err="1" smtClean="0">
                <a:latin typeface="+mn-lt"/>
              </a:rPr>
              <a:t>the</a:t>
            </a:r>
            <a:r>
              <a:rPr lang="es-MX" sz="2400" kern="0" dirty="0" smtClean="0">
                <a:latin typeface="+mn-lt"/>
              </a:rPr>
              <a:t> </a:t>
            </a:r>
            <a:r>
              <a:rPr lang="es-MX" sz="2400" kern="0" dirty="0" err="1" smtClean="0">
                <a:latin typeface="+mn-lt"/>
              </a:rPr>
              <a:t>estimate</a:t>
            </a:r>
            <a:r>
              <a:rPr lang="es-MX" sz="2400" kern="0" dirty="0" smtClean="0">
                <a:latin typeface="+mn-lt"/>
              </a:rPr>
              <a:t> of </a:t>
            </a:r>
            <a:r>
              <a:rPr lang="es-MX" sz="2400" kern="0" dirty="0" smtClean="0">
                <a:latin typeface="Symbol" pitchFamily="18" charset="2"/>
              </a:rPr>
              <a:t>b</a:t>
            </a:r>
            <a:r>
              <a:rPr lang="es-MX" sz="2400" kern="0" dirty="0" smtClean="0">
                <a:latin typeface="+mn-lt"/>
              </a:rPr>
              <a:t> and </a:t>
            </a:r>
            <a:r>
              <a:rPr lang="es-MX" sz="2400" kern="0" dirty="0" err="1" smtClean="0">
                <a:latin typeface="+mn-lt"/>
              </a:rPr>
              <a:t>its</a:t>
            </a:r>
            <a:r>
              <a:rPr lang="es-MX" sz="2400" kern="0" dirty="0" smtClean="0">
                <a:latin typeface="+mn-lt"/>
              </a:rPr>
              <a:t> </a:t>
            </a:r>
            <a:r>
              <a:rPr lang="es-MX" sz="2400" kern="0" dirty="0" err="1" smtClean="0">
                <a:latin typeface="+mn-lt"/>
              </a:rPr>
              <a:t>standard</a:t>
            </a:r>
            <a:r>
              <a:rPr lang="es-MX" sz="2400" kern="0" dirty="0" smtClean="0">
                <a:latin typeface="+mn-lt"/>
              </a:rPr>
              <a:t> error</a:t>
            </a:r>
          </a:p>
          <a:p>
            <a:pPr marL="742950" marR="0" lvl="1" indent="-285750" algn="l" defTabSz="914400" rtl="0" eaLnBrk="1" fontAlgn="base" latinLnBrk="0" hangingPunct="1">
              <a:lnSpc>
                <a:spcPct val="100000"/>
              </a:lnSpc>
              <a:spcBef>
                <a:spcPct val="20000"/>
              </a:spcBef>
              <a:spcAft>
                <a:spcPct val="0"/>
              </a:spcAft>
              <a:buClrTx/>
              <a:buSzTx/>
              <a:buFont typeface="Arial" pitchFamily="34" charset="0"/>
              <a:buChar char="•"/>
              <a:tabLst/>
              <a:defRPr/>
            </a:pPr>
            <a:r>
              <a:rPr lang="es-MX" sz="2400" kern="0" dirty="0" err="1" smtClean="0">
                <a:latin typeface="+mn-lt"/>
              </a:rPr>
              <a:t>What</a:t>
            </a:r>
            <a:r>
              <a:rPr lang="es-MX" sz="2400" kern="0" dirty="0" smtClean="0">
                <a:latin typeface="+mn-lt"/>
              </a:rPr>
              <a:t> </a:t>
            </a:r>
            <a:r>
              <a:rPr lang="es-MX" sz="2400" kern="0" dirty="0" err="1" smtClean="0">
                <a:latin typeface="+mn-lt"/>
              </a:rPr>
              <a:t>is</a:t>
            </a:r>
            <a:r>
              <a:rPr lang="es-MX" sz="2400" kern="0" dirty="0" smtClean="0">
                <a:latin typeface="+mn-lt"/>
              </a:rPr>
              <a:t> </a:t>
            </a:r>
            <a:r>
              <a:rPr lang="es-MX" sz="2400" kern="0" dirty="0" err="1" smtClean="0">
                <a:latin typeface="+mn-lt"/>
              </a:rPr>
              <a:t>the</a:t>
            </a:r>
            <a:r>
              <a:rPr lang="es-MX" sz="2400" kern="0" dirty="0" smtClean="0">
                <a:latin typeface="+mn-lt"/>
              </a:rPr>
              <a:t> p-</a:t>
            </a:r>
            <a:r>
              <a:rPr lang="es-MX" sz="2400" kern="0" dirty="0" err="1" smtClean="0">
                <a:latin typeface="+mn-lt"/>
              </a:rPr>
              <a:t>value</a:t>
            </a:r>
            <a:r>
              <a:rPr lang="es-MX" sz="2400" kern="0" dirty="0" smtClean="0">
                <a:latin typeface="+mn-lt"/>
              </a:rPr>
              <a:t>?</a:t>
            </a:r>
          </a:p>
          <a:p>
            <a:pPr marL="742950" marR="0" lvl="1" indent="-285750" algn="l" defTabSz="914400" rtl="0" eaLnBrk="1" fontAlgn="base" latinLnBrk="0" hangingPunct="1">
              <a:lnSpc>
                <a:spcPct val="100000"/>
              </a:lnSpc>
              <a:spcBef>
                <a:spcPct val="20000"/>
              </a:spcBef>
              <a:spcAft>
                <a:spcPct val="0"/>
              </a:spcAft>
              <a:buClrTx/>
              <a:buSzTx/>
              <a:buFont typeface="Arial" pitchFamily="34" charset="0"/>
              <a:buChar char="•"/>
              <a:tabLst/>
              <a:defRPr/>
            </a:pPr>
            <a:endParaRPr lang="es-MX" sz="2400" kern="0" dirty="0" smtClean="0">
              <a:latin typeface="+mn-lt"/>
            </a:endParaRPr>
          </a:p>
          <a:p>
            <a:pPr marL="742950" marR="0" lvl="1" indent="-285750" algn="l" defTabSz="914400" rtl="0" eaLnBrk="1" fontAlgn="base" latinLnBrk="0" hangingPunct="1">
              <a:lnSpc>
                <a:spcPct val="100000"/>
              </a:lnSpc>
              <a:spcBef>
                <a:spcPct val="20000"/>
              </a:spcBef>
              <a:spcAft>
                <a:spcPct val="0"/>
              </a:spcAft>
              <a:buClrTx/>
              <a:buSzTx/>
              <a:tabLst/>
              <a:defRPr/>
            </a:pPr>
            <a:r>
              <a:rPr lang="es-MX" sz="2400" i="1" kern="0" dirty="0" smtClean="0">
                <a:latin typeface="+mn-lt"/>
              </a:rPr>
              <a:t>“</a:t>
            </a:r>
            <a:r>
              <a:rPr lang="es-MX" sz="2400" i="1" kern="0" dirty="0" err="1" smtClean="0">
                <a:latin typeface="+mn-lt"/>
              </a:rPr>
              <a:t>The</a:t>
            </a:r>
            <a:r>
              <a:rPr lang="es-MX" sz="2400" i="1" kern="0" dirty="0" smtClean="0">
                <a:latin typeface="+mn-lt"/>
              </a:rPr>
              <a:t> </a:t>
            </a:r>
            <a:r>
              <a:rPr lang="es-MX" sz="2400" i="1" kern="0" dirty="0" err="1" smtClean="0">
                <a:latin typeface="+mn-lt"/>
              </a:rPr>
              <a:t>probability</a:t>
            </a:r>
            <a:r>
              <a:rPr lang="es-MX" sz="2400" i="1" kern="0" dirty="0" smtClean="0">
                <a:latin typeface="+mn-lt"/>
              </a:rPr>
              <a:t> of </a:t>
            </a:r>
            <a:r>
              <a:rPr lang="es-MX" sz="2400" i="1" kern="0" dirty="0" err="1" smtClean="0">
                <a:latin typeface="+mn-lt"/>
              </a:rPr>
              <a:t>finding</a:t>
            </a:r>
            <a:r>
              <a:rPr lang="es-MX" sz="2400" i="1" kern="0" dirty="0" smtClean="0">
                <a:latin typeface="+mn-lt"/>
              </a:rPr>
              <a:t> </a:t>
            </a:r>
            <a:r>
              <a:rPr lang="es-MX" sz="2400" i="1" kern="0" dirty="0" err="1" smtClean="0">
                <a:latin typeface="+mn-lt"/>
              </a:rPr>
              <a:t>an</a:t>
            </a:r>
            <a:r>
              <a:rPr lang="es-MX" sz="2400" i="1" kern="0" dirty="0" smtClean="0">
                <a:latin typeface="+mn-lt"/>
              </a:rPr>
              <a:t> </a:t>
            </a:r>
            <a:r>
              <a:rPr lang="es-MX" sz="2400" i="1" kern="0" dirty="0" err="1" smtClean="0">
                <a:latin typeface="+mn-lt"/>
              </a:rPr>
              <a:t>impact</a:t>
            </a:r>
            <a:r>
              <a:rPr lang="es-MX" sz="2400" i="1" kern="0" dirty="0" smtClean="0">
                <a:latin typeface="+mn-lt"/>
              </a:rPr>
              <a:t> </a:t>
            </a:r>
            <a:r>
              <a:rPr lang="es-MX" sz="2400" i="1" kern="0" dirty="0" err="1" smtClean="0">
                <a:latin typeface="+mn-lt"/>
              </a:rPr>
              <a:t>estimate</a:t>
            </a:r>
            <a:r>
              <a:rPr lang="es-MX" sz="2400" i="1" kern="0" dirty="0" smtClean="0">
                <a:latin typeface="+mn-lt"/>
              </a:rPr>
              <a:t> as extreme as </a:t>
            </a:r>
            <a:r>
              <a:rPr lang="es-MX" sz="2400" i="1" kern="0" dirty="0" err="1" smtClean="0">
                <a:latin typeface="+mn-lt"/>
              </a:rPr>
              <a:t>we</a:t>
            </a:r>
            <a:r>
              <a:rPr lang="es-MX" sz="2400" i="1" kern="0" dirty="0" smtClean="0">
                <a:latin typeface="+mn-lt"/>
              </a:rPr>
              <a:t> </a:t>
            </a:r>
            <a:r>
              <a:rPr lang="es-MX" sz="2400" i="1" kern="0" dirty="0" err="1" smtClean="0">
                <a:latin typeface="+mn-lt"/>
              </a:rPr>
              <a:t>found</a:t>
            </a:r>
            <a:r>
              <a:rPr lang="es-MX" sz="2400" i="1" kern="0" dirty="0" smtClean="0">
                <a:latin typeface="+mn-lt"/>
              </a:rPr>
              <a:t> in </a:t>
            </a:r>
            <a:r>
              <a:rPr lang="es-MX" sz="2400" i="1" kern="0" dirty="0" err="1" smtClean="0">
                <a:latin typeface="+mn-lt"/>
              </a:rPr>
              <a:t>the</a:t>
            </a:r>
            <a:r>
              <a:rPr lang="es-MX" sz="2400" i="1" kern="0" dirty="0" smtClean="0">
                <a:latin typeface="+mn-lt"/>
              </a:rPr>
              <a:t> data, </a:t>
            </a:r>
            <a:r>
              <a:rPr lang="es-MX" sz="2400" i="1" kern="0" dirty="0" err="1" smtClean="0">
                <a:latin typeface="+mn-lt"/>
              </a:rPr>
              <a:t>if</a:t>
            </a:r>
            <a:r>
              <a:rPr lang="es-MX" sz="2400" i="1" kern="0" dirty="0" smtClean="0">
                <a:latin typeface="+mn-lt"/>
              </a:rPr>
              <a:t> </a:t>
            </a:r>
            <a:r>
              <a:rPr lang="es-MX" sz="2400" i="1" kern="0" dirty="0" err="1" smtClean="0">
                <a:latin typeface="+mn-lt"/>
              </a:rPr>
              <a:t>we</a:t>
            </a:r>
            <a:r>
              <a:rPr lang="es-MX" sz="2400" i="1" kern="0" dirty="0" smtClean="0">
                <a:latin typeface="+mn-lt"/>
              </a:rPr>
              <a:t> </a:t>
            </a:r>
            <a:r>
              <a:rPr lang="es-MX" sz="2400" i="1" kern="0" dirty="0" err="1" smtClean="0">
                <a:latin typeface="+mn-lt"/>
              </a:rPr>
              <a:t>suppose</a:t>
            </a:r>
            <a:r>
              <a:rPr lang="es-MX" sz="2400" i="1" kern="0" dirty="0" smtClean="0">
                <a:latin typeface="+mn-lt"/>
              </a:rPr>
              <a:t> </a:t>
            </a:r>
            <a:r>
              <a:rPr lang="es-MX" sz="2400" i="1" kern="0" dirty="0" err="1" smtClean="0">
                <a:latin typeface="+mn-lt"/>
              </a:rPr>
              <a:t>that</a:t>
            </a:r>
            <a:r>
              <a:rPr lang="es-MX" sz="2400" i="1" kern="0" dirty="0" smtClean="0">
                <a:latin typeface="+mn-lt"/>
              </a:rPr>
              <a:t> </a:t>
            </a:r>
            <a:r>
              <a:rPr lang="es-MX" sz="2400" i="1" kern="0" dirty="0" err="1" smtClean="0">
                <a:latin typeface="+mn-lt"/>
              </a:rPr>
              <a:t>the</a:t>
            </a:r>
            <a:r>
              <a:rPr lang="es-MX" sz="2400" i="1" kern="0" dirty="0" smtClean="0">
                <a:latin typeface="+mn-lt"/>
              </a:rPr>
              <a:t> </a:t>
            </a:r>
            <a:r>
              <a:rPr lang="es-MX" sz="2400" i="1" kern="0" dirty="0" err="1" smtClean="0">
                <a:latin typeface="+mn-lt"/>
              </a:rPr>
              <a:t>null</a:t>
            </a:r>
            <a:r>
              <a:rPr lang="es-MX" sz="2400" i="1" kern="0" dirty="0" smtClean="0">
                <a:latin typeface="+mn-lt"/>
              </a:rPr>
              <a:t> </a:t>
            </a:r>
            <a:r>
              <a:rPr lang="es-MX" sz="2400" i="1" kern="0" dirty="0" err="1" smtClean="0">
                <a:latin typeface="+mn-lt"/>
              </a:rPr>
              <a:t>hypothesis</a:t>
            </a:r>
            <a:r>
              <a:rPr lang="es-MX" sz="2400" i="1" kern="0" dirty="0" smtClean="0">
                <a:latin typeface="+mn-lt"/>
              </a:rPr>
              <a:t> </a:t>
            </a:r>
            <a:r>
              <a:rPr lang="es-MX" sz="2400" i="1" kern="0" dirty="0" err="1" smtClean="0">
                <a:latin typeface="+mn-lt"/>
              </a:rPr>
              <a:t>is</a:t>
            </a:r>
            <a:r>
              <a:rPr lang="es-MX" sz="2400" i="1" kern="0" dirty="0" smtClean="0">
                <a:latin typeface="+mn-lt"/>
              </a:rPr>
              <a:t> </a:t>
            </a:r>
            <a:r>
              <a:rPr lang="es-MX" sz="2400" i="1" kern="0" dirty="0" err="1" smtClean="0">
                <a:latin typeface="+mn-lt"/>
              </a:rPr>
              <a:t>actually</a:t>
            </a:r>
            <a:r>
              <a:rPr lang="es-MX" sz="2400" i="1" kern="0" dirty="0" smtClean="0">
                <a:latin typeface="+mn-lt"/>
              </a:rPr>
              <a:t> true”</a:t>
            </a:r>
          </a:p>
          <a:p>
            <a:pPr marL="742950" marR="0" lvl="1" indent="-285750" algn="l" defTabSz="914400" rtl="0" eaLnBrk="1" fontAlgn="base" latinLnBrk="0" hangingPunct="1">
              <a:lnSpc>
                <a:spcPct val="100000"/>
              </a:lnSpc>
              <a:spcBef>
                <a:spcPct val="20000"/>
              </a:spcBef>
              <a:spcAft>
                <a:spcPct val="0"/>
              </a:spcAft>
              <a:buClrTx/>
              <a:buSzTx/>
              <a:tabLst/>
              <a:defRPr/>
            </a:pPr>
            <a:endParaRPr lang="es-MX" sz="2400" kern="0" dirty="0" smtClean="0">
              <a:latin typeface="+mn-lt"/>
            </a:endParaRPr>
          </a:p>
          <a:p>
            <a:pPr marL="742950" marR="0" lvl="1" indent="-285750" algn="l" defTabSz="914400" rtl="0" eaLnBrk="1" fontAlgn="base" latinLnBrk="0" hangingPunct="1">
              <a:lnSpc>
                <a:spcPct val="100000"/>
              </a:lnSpc>
              <a:spcBef>
                <a:spcPct val="20000"/>
              </a:spcBef>
              <a:spcAft>
                <a:spcPct val="0"/>
              </a:spcAft>
              <a:buClrTx/>
              <a:buSzTx/>
              <a:tabLst/>
              <a:defRPr/>
            </a:pPr>
            <a:r>
              <a:rPr lang="es-MX" sz="2400" kern="0" dirty="0" smtClean="0">
                <a:latin typeface="+mn-lt"/>
              </a:rPr>
              <a:t>	</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s-MX" sz="2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s-MX" sz="28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File:6sided dic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28" name="AutoShape 4" descr="File:6sided dic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 name="1 CuadroTexto"/>
          <p:cNvSpPr txBox="1"/>
          <p:nvPr/>
        </p:nvSpPr>
        <p:spPr>
          <a:xfrm>
            <a:off x="460375" y="5733256"/>
            <a:ext cx="8072065" cy="369332"/>
          </a:xfrm>
          <a:prstGeom prst="rect">
            <a:avLst/>
          </a:prstGeom>
          <a:noFill/>
        </p:spPr>
        <p:txBody>
          <a:bodyPr wrap="square" rtlCol="0">
            <a:spAutoFit/>
          </a:bodyPr>
          <a:lstStyle/>
          <a:p>
            <a:r>
              <a:rPr lang="es-ES" dirty="0" err="1" smtClean="0"/>
              <a:t>Probability</a:t>
            </a:r>
            <a:r>
              <a:rPr lang="es-ES" dirty="0" smtClean="0"/>
              <a:t> of </a:t>
            </a:r>
            <a:r>
              <a:rPr lang="es-ES" dirty="0" err="1" smtClean="0"/>
              <a:t>getting</a:t>
            </a:r>
            <a:r>
              <a:rPr lang="es-ES" dirty="0" smtClean="0"/>
              <a:t> a </a:t>
            </a:r>
            <a:r>
              <a:rPr lang="es-ES" dirty="0" err="1" smtClean="0"/>
              <a:t>six</a:t>
            </a:r>
            <a:r>
              <a:rPr lang="es-ES" dirty="0" smtClean="0"/>
              <a:t> 15 times in 30 </a:t>
            </a:r>
            <a:r>
              <a:rPr lang="es-ES" dirty="0" err="1" smtClean="0"/>
              <a:t>rolls</a:t>
            </a:r>
            <a:r>
              <a:rPr lang="es-ES" dirty="0" smtClean="0"/>
              <a:t> of a dice=0.00002 </a:t>
            </a:r>
            <a:endParaRPr lang="es-MX" dirty="0"/>
          </a:p>
        </p:txBody>
      </p:sp>
      <p:pic>
        <p:nvPicPr>
          <p:cNvPr id="3" name="Picture 2" descr="https://encrypted-tbn2.gstatic.com/images?q=tbn:ANd9GcT8keKtHr7sT5NWYbuyILBjUxL8QPZuw7VW6K9T7z3zGLCwqEn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63280" y="1556792"/>
            <a:ext cx="2866254" cy="30102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idx="4294967295"/>
          </p:nvPr>
        </p:nvSpPr>
        <p:spPr/>
        <p:txBody>
          <a:bodyPr anchor="ctr"/>
          <a:lstStyle/>
          <a:p>
            <a:pPr eaLnBrk="1" hangingPunct="1"/>
            <a:r>
              <a:rPr lang="es-MX" sz="2800" b="1" dirty="0" err="1" smtClean="0"/>
              <a:t>Step</a:t>
            </a:r>
            <a:r>
              <a:rPr lang="es-MX" sz="2800" b="1" dirty="0" smtClean="0"/>
              <a:t> 4. </a:t>
            </a:r>
            <a:r>
              <a:rPr lang="es-MX" sz="2800" b="1" dirty="0" err="1" smtClean="0"/>
              <a:t>Make</a:t>
            </a:r>
            <a:r>
              <a:rPr lang="es-MX" sz="2800" b="1" dirty="0" smtClean="0"/>
              <a:t> a </a:t>
            </a:r>
            <a:r>
              <a:rPr lang="es-MX" sz="2800" b="1" dirty="0" err="1" smtClean="0"/>
              <a:t>decision</a:t>
            </a:r>
            <a:r>
              <a:rPr lang="es-MX" sz="2800" b="1" dirty="0" smtClean="0"/>
              <a:t> and </a:t>
            </a:r>
            <a:r>
              <a:rPr lang="es-MX" sz="2800" b="1" dirty="0" err="1" smtClean="0"/>
              <a:t>reach</a:t>
            </a:r>
            <a:r>
              <a:rPr lang="es-MX" sz="2800" b="1" dirty="0" smtClean="0"/>
              <a:t> a </a:t>
            </a:r>
            <a:r>
              <a:rPr lang="es-MX" sz="2800" b="1" dirty="0" err="1" smtClean="0"/>
              <a:t>conclusion</a:t>
            </a:r>
            <a:endParaRPr lang="es-MX" sz="2800" dirty="0" smtClean="0"/>
          </a:p>
        </p:txBody>
      </p:sp>
      <p:sp>
        <p:nvSpPr>
          <p:cNvPr id="27651" name="2 Marcador de contenido"/>
          <p:cNvSpPr>
            <a:spLocks noGrp="1"/>
          </p:cNvSpPr>
          <p:nvPr>
            <p:ph idx="4294967295"/>
          </p:nvPr>
        </p:nvSpPr>
        <p:spPr>
          <a:xfrm>
            <a:off x="468313" y="1860550"/>
            <a:ext cx="8229600" cy="3944938"/>
          </a:xfrm>
        </p:spPr>
        <p:txBody>
          <a:bodyPr/>
          <a:lstStyle/>
          <a:p>
            <a:pPr eaLnBrk="1" hangingPunct="1"/>
            <a:r>
              <a:rPr lang="es-MX" sz="2400" dirty="0" err="1" smtClean="0"/>
              <a:t>The</a:t>
            </a:r>
            <a:r>
              <a:rPr lang="es-MX" sz="2400" dirty="0" smtClean="0"/>
              <a:t> p-</a:t>
            </a:r>
            <a:r>
              <a:rPr lang="es-MX" sz="2400" dirty="0" err="1" smtClean="0"/>
              <a:t>value</a:t>
            </a:r>
            <a:r>
              <a:rPr lang="es-MX" sz="2400" dirty="0" smtClean="0"/>
              <a:t> </a:t>
            </a:r>
            <a:r>
              <a:rPr lang="es-MX" sz="2400" dirty="0" err="1" smtClean="0"/>
              <a:t>is</a:t>
            </a:r>
            <a:r>
              <a:rPr lang="es-MX" sz="2400" dirty="0" smtClean="0"/>
              <a:t> </a:t>
            </a:r>
            <a:r>
              <a:rPr lang="es-MX" sz="2400" dirty="0" err="1" smtClean="0"/>
              <a:t>compared</a:t>
            </a:r>
            <a:r>
              <a:rPr lang="es-MX" sz="2400" dirty="0" smtClean="0"/>
              <a:t> </a:t>
            </a:r>
            <a:r>
              <a:rPr lang="es-MX" sz="2400" dirty="0" err="1" smtClean="0"/>
              <a:t>to</a:t>
            </a:r>
            <a:r>
              <a:rPr lang="es-MX" sz="2400" dirty="0" smtClean="0"/>
              <a:t> </a:t>
            </a:r>
            <a:r>
              <a:rPr lang="es-MX" sz="2400" dirty="0" err="1" smtClean="0"/>
              <a:t>the</a:t>
            </a:r>
            <a:r>
              <a:rPr lang="es-MX" sz="2400" dirty="0" smtClean="0"/>
              <a:t> </a:t>
            </a:r>
            <a:r>
              <a:rPr lang="es-MX" sz="2400" dirty="0" err="1" smtClean="0"/>
              <a:t>significance</a:t>
            </a:r>
            <a:r>
              <a:rPr lang="es-MX" sz="2400" dirty="0" smtClean="0"/>
              <a:t> </a:t>
            </a:r>
            <a:r>
              <a:rPr lang="es-MX" sz="2400" dirty="0" err="1" smtClean="0"/>
              <a:t>level</a:t>
            </a:r>
            <a:r>
              <a:rPr lang="es-MX" sz="2400" dirty="0" smtClean="0"/>
              <a:t>. </a:t>
            </a:r>
          </a:p>
          <a:p>
            <a:pPr eaLnBrk="1" hangingPunct="1"/>
            <a:r>
              <a:rPr lang="es-MX" sz="2400" dirty="0" err="1" smtClean="0"/>
              <a:t>When</a:t>
            </a:r>
            <a:r>
              <a:rPr lang="es-MX" sz="2400" dirty="0" smtClean="0"/>
              <a:t> </a:t>
            </a:r>
            <a:r>
              <a:rPr lang="es-MX" sz="2400" dirty="0" err="1" smtClean="0"/>
              <a:t>the</a:t>
            </a:r>
            <a:r>
              <a:rPr lang="es-MX" sz="2400" dirty="0" smtClean="0"/>
              <a:t> p-</a:t>
            </a:r>
            <a:r>
              <a:rPr lang="es-MX" sz="2400" dirty="0" err="1" smtClean="0"/>
              <a:t>value</a:t>
            </a:r>
            <a:r>
              <a:rPr lang="es-MX" sz="2400" dirty="0" smtClean="0"/>
              <a:t> </a:t>
            </a:r>
            <a:r>
              <a:rPr lang="es-MX" sz="2400" dirty="0" err="1" smtClean="0"/>
              <a:t>is</a:t>
            </a:r>
            <a:r>
              <a:rPr lang="es-MX" sz="2400" dirty="0" smtClean="0"/>
              <a:t> </a:t>
            </a:r>
            <a:r>
              <a:rPr lang="es-MX" sz="2400" dirty="0" err="1" smtClean="0"/>
              <a:t>lower</a:t>
            </a:r>
            <a:r>
              <a:rPr lang="es-MX" sz="2400" dirty="0" smtClean="0"/>
              <a:t> </a:t>
            </a:r>
            <a:r>
              <a:rPr lang="es-MX" sz="2400" dirty="0" err="1" smtClean="0"/>
              <a:t>than</a:t>
            </a:r>
            <a:r>
              <a:rPr lang="es-MX" sz="2400" dirty="0" smtClean="0"/>
              <a:t> </a:t>
            </a:r>
            <a:r>
              <a:rPr lang="es-MX" sz="2400" dirty="0" err="1" smtClean="0"/>
              <a:t>the</a:t>
            </a:r>
            <a:r>
              <a:rPr lang="es-MX" sz="2400" dirty="0" smtClean="0"/>
              <a:t> </a:t>
            </a:r>
            <a:r>
              <a:rPr lang="es-MX" sz="2400" dirty="0" err="1" smtClean="0"/>
              <a:t>significance</a:t>
            </a:r>
            <a:r>
              <a:rPr lang="es-MX" sz="2400" dirty="0" smtClean="0"/>
              <a:t> </a:t>
            </a:r>
            <a:r>
              <a:rPr lang="es-MX" sz="2400" dirty="0" err="1" smtClean="0"/>
              <a:t>level</a:t>
            </a:r>
            <a:r>
              <a:rPr lang="es-MX" sz="2400" dirty="0" smtClean="0"/>
              <a:t>, </a:t>
            </a:r>
            <a:r>
              <a:rPr lang="es-MX" sz="2400" dirty="0" err="1" smtClean="0"/>
              <a:t>we</a:t>
            </a:r>
            <a:r>
              <a:rPr lang="es-MX" sz="2400" dirty="0" smtClean="0"/>
              <a:t> </a:t>
            </a:r>
            <a:r>
              <a:rPr lang="es-MX" sz="2400" dirty="0" err="1" smtClean="0"/>
              <a:t>say</a:t>
            </a:r>
            <a:r>
              <a:rPr lang="es-MX" sz="2400" dirty="0" smtClean="0"/>
              <a:t> </a:t>
            </a:r>
            <a:r>
              <a:rPr lang="es-MX" sz="2400" dirty="0" err="1" smtClean="0"/>
              <a:t>the</a:t>
            </a:r>
            <a:r>
              <a:rPr lang="es-MX" sz="2400" dirty="0" smtClean="0"/>
              <a:t> </a:t>
            </a:r>
            <a:r>
              <a:rPr lang="es-MX" sz="2400" dirty="0" err="1" smtClean="0"/>
              <a:t>impact</a:t>
            </a:r>
            <a:r>
              <a:rPr lang="es-MX" sz="2400" dirty="0" smtClean="0"/>
              <a:t> </a:t>
            </a:r>
            <a:r>
              <a:rPr lang="es-MX" sz="2400" dirty="0" err="1" smtClean="0"/>
              <a:t>estimate</a:t>
            </a:r>
            <a:r>
              <a:rPr lang="es-MX" sz="2400" dirty="0" smtClean="0"/>
              <a:t> </a:t>
            </a:r>
            <a:r>
              <a:rPr lang="es-MX" sz="2400" dirty="0" err="1" smtClean="0"/>
              <a:t>is</a:t>
            </a:r>
            <a:r>
              <a:rPr lang="es-MX" sz="2400" dirty="0" smtClean="0"/>
              <a:t> </a:t>
            </a:r>
            <a:r>
              <a:rPr lang="es-MX" sz="2400" b="1" dirty="0" err="1" smtClean="0"/>
              <a:t>statistically</a:t>
            </a:r>
            <a:r>
              <a:rPr lang="es-MX" sz="2400" b="1" dirty="0" smtClean="0"/>
              <a:t> </a:t>
            </a:r>
            <a:r>
              <a:rPr lang="es-MX" sz="2400" b="1" dirty="0" err="1" smtClean="0"/>
              <a:t>significant</a:t>
            </a:r>
            <a:r>
              <a:rPr lang="es-MX" sz="2400" b="1" dirty="0" smtClean="0"/>
              <a:t> and…</a:t>
            </a:r>
          </a:p>
          <a:p>
            <a:pPr eaLnBrk="1" hangingPunct="1"/>
            <a:endParaRPr lang="es-MX" sz="2400" b="1" dirty="0" smtClean="0"/>
          </a:p>
          <a:p>
            <a:pPr eaLnBrk="1" hangingPunct="1"/>
            <a:r>
              <a:rPr lang="es-MX" sz="2400" b="1" dirty="0" err="1" smtClean="0"/>
              <a:t>We</a:t>
            </a:r>
            <a:r>
              <a:rPr lang="es-MX" sz="2400" b="1" dirty="0" smtClean="0"/>
              <a:t> decide: </a:t>
            </a:r>
            <a:r>
              <a:rPr lang="es-MX" sz="2400" dirty="0" err="1" smtClean="0"/>
              <a:t>to</a:t>
            </a:r>
            <a:r>
              <a:rPr lang="es-MX" sz="2400" dirty="0" smtClean="0"/>
              <a:t> </a:t>
            </a:r>
            <a:r>
              <a:rPr lang="es-MX" sz="2400" dirty="0" err="1" smtClean="0"/>
              <a:t>reject</a:t>
            </a:r>
            <a:r>
              <a:rPr lang="es-MX" sz="2400" dirty="0" smtClean="0"/>
              <a:t> </a:t>
            </a:r>
            <a:r>
              <a:rPr lang="es-MX" sz="2400" dirty="0" err="1" smtClean="0"/>
              <a:t>the</a:t>
            </a:r>
            <a:r>
              <a:rPr lang="es-MX" sz="2400" dirty="0" smtClean="0"/>
              <a:t> </a:t>
            </a:r>
            <a:r>
              <a:rPr lang="es-MX" sz="2400" dirty="0" err="1" smtClean="0"/>
              <a:t>null</a:t>
            </a:r>
            <a:r>
              <a:rPr lang="es-MX" sz="2400" dirty="0" smtClean="0"/>
              <a:t> </a:t>
            </a:r>
            <a:r>
              <a:rPr lang="es-MX" sz="2400" dirty="0" err="1" smtClean="0"/>
              <a:t>hypothesis</a:t>
            </a:r>
            <a:endParaRPr lang="es-MX" sz="2400" dirty="0" smtClean="0"/>
          </a:p>
          <a:p>
            <a:pPr eaLnBrk="1" hangingPunct="1"/>
            <a:endParaRPr lang="es-MX" sz="2400" dirty="0" smtClean="0"/>
          </a:p>
          <a:p>
            <a:pPr eaLnBrk="1" hangingPunct="1"/>
            <a:r>
              <a:rPr lang="es-MX" sz="2400" b="1" dirty="0" err="1" smtClean="0"/>
              <a:t>We</a:t>
            </a:r>
            <a:r>
              <a:rPr lang="es-MX" sz="2400" b="1" dirty="0" smtClean="0"/>
              <a:t> </a:t>
            </a:r>
            <a:r>
              <a:rPr lang="es-MX" sz="2400" b="1" dirty="0" err="1" smtClean="0"/>
              <a:t>conclude</a:t>
            </a:r>
            <a:r>
              <a:rPr lang="es-MX" sz="2400" b="1" dirty="0" smtClean="0"/>
              <a:t>: </a:t>
            </a:r>
            <a:r>
              <a:rPr lang="es-MX" sz="2400" dirty="0" err="1" smtClean="0"/>
              <a:t>that</a:t>
            </a:r>
            <a:r>
              <a:rPr lang="es-MX" sz="2400" dirty="0" smtClean="0"/>
              <a:t> </a:t>
            </a:r>
            <a:r>
              <a:rPr lang="es-MX" sz="2400" dirty="0" err="1" smtClean="0"/>
              <a:t>the</a:t>
            </a:r>
            <a:r>
              <a:rPr lang="es-MX" sz="2400" dirty="0" smtClean="0"/>
              <a:t> </a:t>
            </a:r>
            <a:r>
              <a:rPr lang="es-MX" sz="2400" dirty="0" err="1" smtClean="0"/>
              <a:t>programme</a:t>
            </a:r>
            <a:r>
              <a:rPr lang="es-MX" sz="2400" dirty="0" smtClean="0"/>
              <a:t> </a:t>
            </a:r>
            <a:r>
              <a:rPr lang="es-MX" sz="2400" dirty="0" err="1" smtClean="0"/>
              <a:t>did</a:t>
            </a:r>
            <a:r>
              <a:rPr lang="es-MX" sz="2400" dirty="0" smtClean="0"/>
              <a:t> </a:t>
            </a:r>
            <a:r>
              <a:rPr lang="es-MX" sz="2400" dirty="0" err="1" smtClean="0"/>
              <a:t>have</a:t>
            </a:r>
            <a:r>
              <a:rPr lang="es-MX" sz="2400" dirty="0" smtClean="0"/>
              <a:t> </a:t>
            </a:r>
            <a:r>
              <a:rPr lang="es-MX" sz="2400" dirty="0" err="1" smtClean="0"/>
              <a:t>an</a:t>
            </a:r>
            <a:r>
              <a:rPr lang="es-MX" sz="2400" dirty="0" smtClean="0"/>
              <a:t> </a:t>
            </a:r>
            <a:r>
              <a:rPr lang="es-MX" sz="2400" dirty="0" err="1" smtClean="0"/>
              <a:t>impact</a:t>
            </a:r>
            <a:r>
              <a:rPr lang="es-MX" sz="2400" dirty="0" smtClean="0"/>
              <a: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a:p>
        </p:txBody>
      </p:sp>
      <p:sp>
        <p:nvSpPr>
          <p:cNvPr id="5" name="object 5"/>
          <p:cNvSpPr/>
          <p:nvPr/>
        </p:nvSpPr>
        <p:spPr>
          <a:xfrm>
            <a:off x="0" y="1008530"/>
            <a:ext cx="9144000" cy="479473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11" name="object 3"/>
          <p:cNvSpPr/>
          <p:nvPr/>
        </p:nvSpPr>
        <p:spPr>
          <a:xfrm>
            <a:off x="1"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0"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06867"/>
            <a:endParaRPr lang="fr-FR" altLang="en-US" sz="1588" dirty="0"/>
          </a:p>
        </p:txBody>
      </p:sp>
      <p:grpSp>
        <p:nvGrpSpPr>
          <p:cNvPr id="16" name="Group 15"/>
          <p:cNvGrpSpPr/>
          <p:nvPr/>
        </p:nvGrpSpPr>
        <p:grpSpPr>
          <a:xfrm>
            <a:off x="4860032" y="5936696"/>
            <a:ext cx="3582897" cy="804672"/>
            <a:chOff x="4932040" y="5948560"/>
            <a:chExt cx="3582897" cy="804672"/>
          </a:xfrm>
        </p:grpSpPr>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1"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222350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GB" sz="4000" dirty="0" smtClean="0"/>
              <a:t>What is statistics good for?</a:t>
            </a:r>
            <a:endParaRPr lang="en-GB" sz="4000" dirty="0"/>
          </a:p>
        </p:txBody>
      </p:sp>
      <p:sp>
        <p:nvSpPr>
          <p:cNvPr id="27651" name="Rectangle 3"/>
          <p:cNvSpPr>
            <a:spLocks noGrp="1" noChangeArrowheads="1"/>
          </p:cNvSpPr>
          <p:nvPr>
            <p:ph type="body" idx="1"/>
          </p:nvPr>
        </p:nvSpPr>
        <p:spPr>
          <a:xfrm>
            <a:off x="468313" y="1628775"/>
            <a:ext cx="8229600" cy="4525963"/>
          </a:xfrm>
        </p:spPr>
        <p:txBody>
          <a:bodyPr/>
          <a:lstStyle/>
          <a:p>
            <a:pPr>
              <a:buFontTx/>
              <a:buNone/>
            </a:pPr>
            <a:r>
              <a:rPr lang="en-GB" sz="2800" dirty="0" smtClean="0"/>
              <a:t>How can we know something about a population? By means of a </a:t>
            </a:r>
            <a:r>
              <a:rPr lang="en-GB" sz="2800" b="1" dirty="0" smtClean="0"/>
              <a:t>census</a:t>
            </a:r>
            <a:r>
              <a:rPr lang="en-GB" sz="2800" dirty="0" smtClean="0"/>
              <a:t> or a </a:t>
            </a:r>
            <a:r>
              <a:rPr lang="en-GB" sz="2800" b="1" dirty="0" smtClean="0"/>
              <a:t>sample.</a:t>
            </a:r>
          </a:p>
          <a:p>
            <a:pPr>
              <a:buFontTx/>
              <a:buNone/>
            </a:pPr>
            <a:endParaRPr lang="en-GB" sz="2800" b="1" dirty="0" smtClean="0"/>
          </a:p>
          <a:p>
            <a:r>
              <a:rPr lang="en-GB" sz="2800" dirty="0" smtClean="0"/>
              <a:t>A census is the study of all the elements of a population.</a:t>
            </a:r>
          </a:p>
          <a:p>
            <a:pPr>
              <a:buNone/>
            </a:pPr>
            <a:endParaRPr lang="en-GB" sz="2800" dirty="0" smtClean="0"/>
          </a:p>
          <a:p>
            <a:r>
              <a:rPr lang="en-GB" sz="2800" dirty="0" smtClean="0"/>
              <a:t>What are we usually interested in knowing about a population?</a:t>
            </a:r>
          </a:p>
          <a:p>
            <a:pPr lvl="1"/>
            <a:r>
              <a:rPr lang="en-GB" dirty="0" smtClean="0"/>
              <a:t>PARAMETERS</a:t>
            </a:r>
            <a:endParaRPr lang="en-GB" dirty="0"/>
          </a:p>
          <a:p>
            <a:pPr>
              <a:buFontTx/>
              <a:buNone/>
            </a:pPr>
            <a:endParaRPr lang="en-GB" sz="2800" u="sng" dirty="0"/>
          </a:p>
          <a:p>
            <a:endParaRPr lang="en-GB"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229600" cy="1143000"/>
          </a:xfrm>
        </p:spPr>
        <p:txBody>
          <a:bodyPr/>
          <a:lstStyle/>
          <a:p>
            <a:r>
              <a:rPr lang="es-ES" dirty="0" err="1" smtClean="0"/>
              <a:t>Parameters</a:t>
            </a:r>
            <a:r>
              <a:rPr lang="es-ES" dirty="0" smtClean="0"/>
              <a:t> </a:t>
            </a:r>
            <a:endParaRPr lang="es-ES" dirty="0"/>
          </a:p>
        </p:txBody>
      </p:sp>
      <p:sp>
        <p:nvSpPr>
          <p:cNvPr id="3" name="2 Marcador de contenido"/>
          <p:cNvSpPr>
            <a:spLocks noGrp="1"/>
          </p:cNvSpPr>
          <p:nvPr>
            <p:ph idx="1"/>
          </p:nvPr>
        </p:nvSpPr>
        <p:spPr>
          <a:xfrm>
            <a:off x="467544" y="1340768"/>
            <a:ext cx="8229600" cy="4525963"/>
          </a:xfrm>
        </p:spPr>
        <p:txBody>
          <a:bodyPr/>
          <a:lstStyle/>
          <a:p>
            <a:r>
              <a:rPr lang="en-GB" sz="2800" dirty="0" smtClean="0"/>
              <a:t>A  </a:t>
            </a:r>
            <a:r>
              <a:rPr lang="en-GB" sz="2800" b="1" i="1" dirty="0" smtClean="0"/>
              <a:t>parameter </a:t>
            </a:r>
            <a:r>
              <a:rPr lang="en-GB" sz="2800" dirty="0" smtClean="0"/>
              <a:t> is any characteristic of a population that can be expressed as a number. Its true value can only be known through a census. </a:t>
            </a:r>
          </a:p>
          <a:p>
            <a:endParaRPr lang="en-GB" sz="2800" dirty="0" smtClean="0"/>
          </a:p>
          <a:p>
            <a:r>
              <a:rPr lang="en-GB" sz="2800" dirty="0" smtClean="0"/>
              <a:t>Can you give examples?</a:t>
            </a:r>
            <a:endParaRPr lang="en-GB" sz="2800" i="1" dirty="0" smtClean="0"/>
          </a:p>
          <a:p>
            <a:endParaRPr lang="en-GB" sz="2800" dirty="0" smtClean="0"/>
          </a:p>
          <a:p>
            <a:r>
              <a:rPr lang="en-GB" sz="2800" dirty="0" smtClean="0"/>
              <a:t>Statistics allows us to </a:t>
            </a:r>
            <a:r>
              <a:rPr lang="en-GB" sz="2800" b="1" dirty="0" smtClean="0"/>
              <a:t>estimate</a:t>
            </a:r>
            <a:r>
              <a:rPr lang="en-GB" sz="2800" dirty="0" smtClean="0"/>
              <a:t> the values of the parameters without having to study the whole population. </a:t>
            </a:r>
            <a:endParaRPr lang="es-E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404664"/>
            <a:ext cx="8229600" cy="1143000"/>
          </a:xfrm>
        </p:spPr>
        <p:txBody>
          <a:bodyPr/>
          <a:lstStyle/>
          <a:p>
            <a:r>
              <a:rPr lang="es-MX" sz="3200" dirty="0" err="1" smtClean="0"/>
              <a:t>What</a:t>
            </a:r>
            <a:r>
              <a:rPr lang="es-MX" sz="3200" dirty="0" smtClean="0"/>
              <a:t> </a:t>
            </a:r>
            <a:r>
              <a:rPr lang="es-MX" sz="3200" dirty="0" err="1" smtClean="0"/>
              <a:t>is</a:t>
            </a:r>
            <a:r>
              <a:rPr lang="es-MX" sz="3200" dirty="0" smtClean="0"/>
              <a:t> </a:t>
            </a:r>
            <a:r>
              <a:rPr lang="es-MX" sz="3200" dirty="0" err="1" smtClean="0"/>
              <a:t>the</a:t>
            </a:r>
            <a:r>
              <a:rPr lang="es-MX" sz="3200" dirty="0" smtClean="0"/>
              <a:t> role of </a:t>
            </a:r>
            <a:r>
              <a:rPr lang="es-MX" sz="3200" dirty="0" err="1" smtClean="0"/>
              <a:t>statistics</a:t>
            </a:r>
            <a:r>
              <a:rPr lang="es-MX" sz="3200" dirty="0" smtClean="0"/>
              <a:t> in </a:t>
            </a:r>
            <a:r>
              <a:rPr lang="es-MX" sz="3200" dirty="0" err="1" smtClean="0"/>
              <a:t>programme</a:t>
            </a:r>
            <a:r>
              <a:rPr lang="es-MX" sz="3200" dirty="0" smtClean="0"/>
              <a:t> </a:t>
            </a:r>
            <a:r>
              <a:rPr lang="es-MX" sz="3200" dirty="0" err="1" smtClean="0"/>
              <a:t>impact</a:t>
            </a:r>
            <a:r>
              <a:rPr lang="es-MX" sz="3200" dirty="0" smtClean="0"/>
              <a:t> </a:t>
            </a:r>
            <a:r>
              <a:rPr lang="es-MX" sz="3200" dirty="0" err="1" smtClean="0"/>
              <a:t>evaluation</a:t>
            </a:r>
            <a:r>
              <a:rPr lang="es-MX" sz="3200" dirty="0" smtClean="0"/>
              <a:t>? </a:t>
            </a:r>
            <a:endParaRPr lang="es-MX" sz="3200" dirty="0"/>
          </a:p>
        </p:txBody>
      </p:sp>
      <p:sp>
        <p:nvSpPr>
          <p:cNvPr id="4" name="Text Box 5"/>
          <p:cNvSpPr txBox="1">
            <a:spLocks noChangeArrowheads="1"/>
          </p:cNvSpPr>
          <p:nvPr/>
        </p:nvSpPr>
        <p:spPr bwMode="auto">
          <a:xfrm>
            <a:off x="611560" y="1772816"/>
            <a:ext cx="7957171" cy="4832092"/>
          </a:xfrm>
          <a:prstGeom prst="rect">
            <a:avLst/>
          </a:prstGeom>
          <a:noFill/>
          <a:ln w="9525">
            <a:noFill/>
            <a:miter lim="800000"/>
            <a:headEnd/>
            <a:tailEnd/>
          </a:ln>
          <a:effectLst/>
        </p:spPr>
        <p:txBody>
          <a:bodyPr wrap="square">
            <a:spAutoFit/>
          </a:bodyPr>
          <a:lstStyle/>
          <a:p>
            <a:pPr>
              <a:spcBef>
                <a:spcPct val="50000"/>
              </a:spcBef>
              <a:buFontTx/>
              <a:buChar char="•"/>
            </a:pPr>
            <a:r>
              <a:rPr lang="es-MX" sz="2800" dirty="0"/>
              <a:t> </a:t>
            </a:r>
            <a:r>
              <a:rPr lang="es-MX" sz="2800" dirty="0" err="1" smtClean="0"/>
              <a:t>What</a:t>
            </a:r>
            <a:r>
              <a:rPr lang="es-MX" sz="2800" dirty="0" smtClean="0"/>
              <a:t> </a:t>
            </a:r>
            <a:r>
              <a:rPr lang="es-MX" sz="2800" dirty="0" err="1" smtClean="0"/>
              <a:t>is</a:t>
            </a:r>
            <a:r>
              <a:rPr lang="es-MX" sz="2800" dirty="0" smtClean="0"/>
              <a:t> </a:t>
            </a:r>
            <a:r>
              <a:rPr lang="es-MX" sz="2800" dirty="0" err="1" smtClean="0"/>
              <a:t>the</a:t>
            </a:r>
            <a:r>
              <a:rPr lang="es-MX" sz="2800" dirty="0" smtClean="0"/>
              <a:t> </a:t>
            </a:r>
            <a:r>
              <a:rPr lang="es-MX" sz="2800" dirty="0" err="1" smtClean="0"/>
              <a:t>parameter</a:t>
            </a:r>
            <a:r>
              <a:rPr lang="es-MX" sz="2800" dirty="0" smtClean="0"/>
              <a:t> of </a:t>
            </a:r>
            <a:r>
              <a:rPr lang="es-MX" sz="2800" dirty="0" err="1" smtClean="0"/>
              <a:t>interest</a:t>
            </a:r>
            <a:r>
              <a:rPr lang="es-MX" sz="2800" dirty="0" smtClean="0"/>
              <a:t> in </a:t>
            </a:r>
            <a:r>
              <a:rPr lang="es-MX" sz="2800" dirty="0" err="1" smtClean="0"/>
              <a:t>impact</a:t>
            </a:r>
            <a:r>
              <a:rPr lang="es-MX" sz="2800" dirty="0" smtClean="0"/>
              <a:t> </a:t>
            </a:r>
            <a:r>
              <a:rPr lang="es-MX" sz="2800" dirty="0" err="1" smtClean="0"/>
              <a:t>evaluation</a:t>
            </a:r>
            <a:r>
              <a:rPr lang="es-MX" sz="2800" dirty="0" smtClean="0"/>
              <a:t>? </a:t>
            </a:r>
          </a:p>
          <a:p>
            <a:pPr>
              <a:spcBef>
                <a:spcPct val="50000"/>
              </a:spcBef>
            </a:pPr>
            <a:r>
              <a:rPr lang="es-MX" sz="2800" i="1" dirty="0" err="1" smtClean="0"/>
              <a:t>Nothing</a:t>
            </a:r>
            <a:r>
              <a:rPr lang="es-MX" sz="2800" i="1" dirty="0" smtClean="0"/>
              <a:t> </a:t>
            </a:r>
            <a:r>
              <a:rPr lang="es-MX" sz="2800" i="1" dirty="0" err="1" smtClean="0"/>
              <a:t>less</a:t>
            </a:r>
            <a:r>
              <a:rPr lang="es-MX" sz="2800" i="1" dirty="0" smtClean="0"/>
              <a:t> </a:t>
            </a:r>
            <a:r>
              <a:rPr lang="es-MX" sz="2800" i="1" dirty="0" err="1" smtClean="0"/>
              <a:t>than</a:t>
            </a:r>
            <a:r>
              <a:rPr lang="es-MX" sz="2800" i="1" dirty="0" smtClean="0"/>
              <a:t> </a:t>
            </a:r>
            <a:r>
              <a:rPr lang="es-MX" sz="2800" i="1" dirty="0" err="1" smtClean="0"/>
              <a:t>the</a:t>
            </a:r>
            <a:r>
              <a:rPr lang="es-MX" sz="2800" i="1" dirty="0" smtClean="0"/>
              <a:t> </a:t>
            </a:r>
            <a:r>
              <a:rPr lang="es-MX" sz="2800" b="1" i="1" dirty="0" smtClean="0"/>
              <a:t>true </a:t>
            </a:r>
            <a:r>
              <a:rPr lang="es-MX" sz="2800" b="1" i="1" dirty="0" err="1" smtClean="0"/>
              <a:t>impact</a:t>
            </a:r>
            <a:r>
              <a:rPr lang="es-MX" sz="2800" b="1" i="1" dirty="0" smtClean="0"/>
              <a:t> </a:t>
            </a:r>
            <a:r>
              <a:rPr lang="es-MX" sz="2800" i="1" dirty="0" smtClean="0"/>
              <a:t>of </a:t>
            </a:r>
            <a:r>
              <a:rPr lang="es-MX" sz="2800" i="1" dirty="0" err="1" smtClean="0"/>
              <a:t>the</a:t>
            </a:r>
            <a:r>
              <a:rPr lang="es-MX" sz="2800" i="1" dirty="0" smtClean="0"/>
              <a:t> </a:t>
            </a:r>
            <a:r>
              <a:rPr lang="es-MX" sz="2800" i="1" dirty="0" err="1" smtClean="0"/>
              <a:t>programme</a:t>
            </a:r>
            <a:r>
              <a:rPr lang="es-MX" sz="2800" i="1" dirty="0" smtClean="0"/>
              <a:t>! </a:t>
            </a:r>
          </a:p>
          <a:p>
            <a:pPr>
              <a:spcBef>
                <a:spcPct val="50000"/>
              </a:spcBef>
              <a:buFont typeface="Arial" pitchFamily="34" charset="0"/>
              <a:buChar char="•"/>
            </a:pPr>
            <a:r>
              <a:rPr lang="es-MX" sz="2800" dirty="0" smtClean="0"/>
              <a:t> </a:t>
            </a:r>
            <a:r>
              <a:rPr lang="es-MX" sz="2800" dirty="0" err="1" smtClean="0"/>
              <a:t>It</a:t>
            </a:r>
            <a:r>
              <a:rPr lang="es-MX" sz="2800" dirty="0" smtClean="0"/>
              <a:t> </a:t>
            </a:r>
            <a:r>
              <a:rPr lang="es-MX" sz="2800" dirty="0" err="1" smtClean="0"/>
              <a:t>is</a:t>
            </a:r>
            <a:r>
              <a:rPr lang="es-MX" sz="2800" dirty="0" smtClean="0"/>
              <a:t> imposible </a:t>
            </a:r>
            <a:r>
              <a:rPr lang="es-MX" sz="2800" dirty="0" err="1" smtClean="0"/>
              <a:t>to</a:t>
            </a:r>
            <a:r>
              <a:rPr lang="es-MX" sz="2800" dirty="0" smtClean="0"/>
              <a:t> </a:t>
            </a:r>
            <a:r>
              <a:rPr lang="es-MX" sz="2800" b="1" dirty="0" smtClean="0"/>
              <a:t>KNOW</a:t>
            </a:r>
            <a:r>
              <a:rPr lang="es-MX" sz="2800" dirty="0" smtClean="0"/>
              <a:t> </a:t>
            </a:r>
            <a:r>
              <a:rPr lang="es-MX" sz="2800" dirty="0" err="1" smtClean="0"/>
              <a:t>with</a:t>
            </a:r>
            <a:r>
              <a:rPr lang="es-MX" sz="2800" dirty="0" smtClean="0"/>
              <a:t> 100% </a:t>
            </a:r>
            <a:r>
              <a:rPr lang="es-MX" sz="2800" dirty="0" err="1" smtClean="0"/>
              <a:t>certainty</a:t>
            </a:r>
            <a:r>
              <a:rPr lang="es-MX" sz="2800" dirty="0" smtClean="0"/>
              <a:t> </a:t>
            </a:r>
            <a:r>
              <a:rPr lang="es-MX" sz="2800" dirty="0" err="1" smtClean="0"/>
              <a:t>what</a:t>
            </a:r>
            <a:r>
              <a:rPr lang="es-MX" sz="2800" dirty="0" smtClean="0"/>
              <a:t> </a:t>
            </a:r>
            <a:r>
              <a:rPr lang="es-MX" sz="2800" dirty="0" err="1" smtClean="0"/>
              <a:t>the</a:t>
            </a:r>
            <a:r>
              <a:rPr lang="es-MX" sz="2800" dirty="0" smtClean="0"/>
              <a:t> true </a:t>
            </a:r>
            <a:r>
              <a:rPr lang="es-MX" sz="2800" dirty="0" err="1" smtClean="0"/>
              <a:t>impact</a:t>
            </a:r>
            <a:r>
              <a:rPr lang="es-MX" sz="2800" dirty="0" smtClean="0"/>
              <a:t> </a:t>
            </a:r>
            <a:r>
              <a:rPr lang="es-MX" sz="2800" dirty="0" err="1" smtClean="0"/>
              <a:t>is</a:t>
            </a:r>
            <a:r>
              <a:rPr lang="es-MX" sz="2800" dirty="0" smtClean="0"/>
              <a:t>…</a:t>
            </a:r>
          </a:p>
          <a:p>
            <a:pPr>
              <a:spcBef>
                <a:spcPct val="50000"/>
              </a:spcBef>
            </a:pPr>
            <a:r>
              <a:rPr lang="es-MX" sz="2800" dirty="0" smtClean="0"/>
              <a:t>…. </a:t>
            </a:r>
            <a:r>
              <a:rPr lang="es-MX" sz="2800" dirty="0" err="1" smtClean="0"/>
              <a:t>But</a:t>
            </a:r>
            <a:r>
              <a:rPr lang="es-MX" sz="2800" dirty="0" smtClean="0"/>
              <a:t> </a:t>
            </a:r>
            <a:r>
              <a:rPr lang="es-MX" sz="2800" dirty="0" err="1" smtClean="0"/>
              <a:t>we</a:t>
            </a:r>
            <a:r>
              <a:rPr lang="es-MX" sz="2800" dirty="0" smtClean="0"/>
              <a:t> can </a:t>
            </a:r>
            <a:r>
              <a:rPr lang="es-MX" sz="2800" b="1" dirty="0" smtClean="0"/>
              <a:t>ESTIMATE</a:t>
            </a:r>
            <a:r>
              <a:rPr lang="es-MX" sz="2800" dirty="0" smtClean="0"/>
              <a:t> </a:t>
            </a:r>
            <a:r>
              <a:rPr lang="es-MX" sz="2800" dirty="0" err="1" smtClean="0"/>
              <a:t>it</a:t>
            </a:r>
            <a:r>
              <a:rPr lang="es-MX" sz="2800" dirty="0" smtClean="0"/>
              <a:t> </a:t>
            </a:r>
            <a:r>
              <a:rPr lang="es-MX" sz="2800" dirty="0" err="1" smtClean="0"/>
              <a:t>using</a:t>
            </a:r>
            <a:r>
              <a:rPr lang="es-MX" sz="2800" dirty="0" smtClean="0"/>
              <a:t> </a:t>
            </a:r>
            <a:r>
              <a:rPr lang="es-MX" sz="2800" dirty="0" err="1" smtClean="0"/>
              <a:t>statistical</a:t>
            </a:r>
            <a:r>
              <a:rPr lang="es-MX" sz="2800" dirty="0" smtClean="0"/>
              <a:t> </a:t>
            </a:r>
            <a:r>
              <a:rPr lang="es-MX" sz="2800" dirty="0" err="1" smtClean="0"/>
              <a:t>methods</a:t>
            </a:r>
            <a:r>
              <a:rPr lang="es-MX" sz="2800" dirty="0" smtClean="0"/>
              <a:t>. </a:t>
            </a:r>
          </a:p>
          <a:p>
            <a:pPr>
              <a:spcBef>
                <a:spcPct val="50000"/>
              </a:spcBef>
            </a:pPr>
            <a:endParaRPr lang="es-MX"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Bear in </a:t>
            </a:r>
            <a:r>
              <a:rPr lang="es-MX" dirty="0" err="1" smtClean="0"/>
              <a:t>mind</a:t>
            </a:r>
            <a:r>
              <a:rPr lang="es-MX" dirty="0" smtClean="0"/>
              <a:t> </a:t>
            </a:r>
            <a:r>
              <a:rPr lang="es-MX" dirty="0" err="1" smtClean="0"/>
              <a:t>that</a:t>
            </a:r>
            <a:r>
              <a:rPr lang="es-MX" dirty="0" smtClean="0"/>
              <a:t>…</a:t>
            </a:r>
            <a:endParaRPr lang="es-MX" dirty="0"/>
          </a:p>
        </p:txBody>
      </p:sp>
      <p:sp>
        <p:nvSpPr>
          <p:cNvPr id="3" name="2 Marcador de contenido"/>
          <p:cNvSpPr>
            <a:spLocks noGrp="1"/>
          </p:cNvSpPr>
          <p:nvPr>
            <p:ph idx="1"/>
          </p:nvPr>
        </p:nvSpPr>
        <p:spPr>
          <a:xfrm>
            <a:off x="467544" y="1484784"/>
            <a:ext cx="8229600" cy="4525963"/>
          </a:xfrm>
        </p:spPr>
        <p:txBody>
          <a:bodyPr/>
          <a:lstStyle/>
          <a:p>
            <a:pPr>
              <a:buNone/>
            </a:pPr>
            <a:endParaRPr lang="es-MX" dirty="0" smtClean="0"/>
          </a:p>
          <a:p>
            <a:r>
              <a:rPr lang="es-MX" dirty="0" err="1" smtClean="0"/>
              <a:t>Statistics</a:t>
            </a:r>
            <a:r>
              <a:rPr lang="es-MX" dirty="0" smtClean="0"/>
              <a:t> </a:t>
            </a:r>
            <a:r>
              <a:rPr lang="es-MX" b="1" dirty="0" err="1" smtClean="0"/>
              <a:t>does</a:t>
            </a:r>
            <a:r>
              <a:rPr lang="es-MX" b="1" dirty="0" smtClean="0"/>
              <a:t> </a:t>
            </a:r>
            <a:r>
              <a:rPr lang="es-MX" b="1" dirty="0" err="1" smtClean="0"/>
              <a:t>not</a:t>
            </a:r>
            <a:r>
              <a:rPr lang="es-MX" b="1" dirty="0" smtClean="0"/>
              <a:t> “</a:t>
            </a:r>
            <a:r>
              <a:rPr lang="es-MX" b="1" dirty="0" err="1" smtClean="0"/>
              <a:t>prove</a:t>
            </a:r>
            <a:r>
              <a:rPr lang="es-MX" b="1" dirty="0" smtClean="0"/>
              <a:t>” </a:t>
            </a:r>
            <a:r>
              <a:rPr lang="es-MX" b="1" dirty="0" err="1" smtClean="0"/>
              <a:t>nor</a:t>
            </a:r>
            <a:r>
              <a:rPr lang="es-MX" b="1" dirty="0" smtClean="0"/>
              <a:t> “</a:t>
            </a:r>
            <a:r>
              <a:rPr lang="es-MX" b="1" dirty="0" err="1" smtClean="0"/>
              <a:t>demonstrate</a:t>
            </a:r>
            <a:r>
              <a:rPr lang="es-MX" b="1" dirty="0" smtClean="0"/>
              <a:t>”</a:t>
            </a:r>
            <a:r>
              <a:rPr lang="es-MX" dirty="0" smtClean="0"/>
              <a:t> </a:t>
            </a:r>
            <a:r>
              <a:rPr lang="es-MX" dirty="0" err="1" smtClean="0"/>
              <a:t>anything</a:t>
            </a:r>
            <a:r>
              <a:rPr lang="es-MX" dirty="0" smtClean="0"/>
              <a:t> … </a:t>
            </a:r>
          </a:p>
          <a:p>
            <a:endParaRPr lang="es-MX" dirty="0" smtClean="0"/>
          </a:p>
          <a:p>
            <a:r>
              <a:rPr lang="es-MX" dirty="0" err="1" smtClean="0"/>
              <a:t>But</a:t>
            </a:r>
            <a:r>
              <a:rPr lang="es-MX" dirty="0" smtClean="0"/>
              <a:t> </a:t>
            </a:r>
            <a:r>
              <a:rPr lang="es-MX" dirty="0" err="1" smtClean="0"/>
              <a:t>what</a:t>
            </a:r>
            <a:r>
              <a:rPr lang="es-MX" dirty="0" smtClean="0"/>
              <a:t> </a:t>
            </a:r>
            <a:r>
              <a:rPr lang="es-MX" dirty="0" err="1" smtClean="0"/>
              <a:t>it</a:t>
            </a:r>
            <a:r>
              <a:rPr lang="es-MX" dirty="0" smtClean="0"/>
              <a:t> can do </a:t>
            </a:r>
            <a:r>
              <a:rPr lang="es-MX" dirty="0" err="1" smtClean="0"/>
              <a:t>is</a:t>
            </a:r>
            <a:r>
              <a:rPr lang="es-MX" dirty="0" smtClean="0"/>
              <a:t> </a:t>
            </a:r>
            <a:r>
              <a:rPr lang="es-MX" dirty="0" err="1" smtClean="0"/>
              <a:t>to</a:t>
            </a:r>
            <a:r>
              <a:rPr lang="es-MX" dirty="0" smtClean="0"/>
              <a:t> </a:t>
            </a:r>
            <a:r>
              <a:rPr lang="es-MX" dirty="0" err="1" smtClean="0"/>
              <a:t>help</a:t>
            </a:r>
            <a:r>
              <a:rPr lang="es-MX" dirty="0" smtClean="0"/>
              <a:t> </a:t>
            </a:r>
            <a:r>
              <a:rPr lang="es-MX" dirty="0" err="1" smtClean="0"/>
              <a:t>us</a:t>
            </a:r>
            <a:r>
              <a:rPr lang="es-MX" dirty="0" smtClean="0"/>
              <a:t> </a:t>
            </a:r>
            <a:r>
              <a:rPr lang="es-MX" b="1" dirty="0" err="1" smtClean="0"/>
              <a:t>make</a:t>
            </a:r>
            <a:r>
              <a:rPr lang="es-MX" b="1" dirty="0" smtClean="0"/>
              <a:t> </a:t>
            </a:r>
            <a:r>
              <a:rPr lang="es-MX" b="1" dirty="0" err="1" smtClean="0"/>
              <a:t>decisions</a:t>
            </a:r>
            <a:r>
              <a:rPr lang="es-MX" b="1" dirty="0" smtClean="0"/>
              <a:t> </a:t>
            </a:r>
            <a:r>
              <a:rPr lang="es-MX" dirty="0" err="1" smtClean="0"/>
              <a:t>minimizing</a:t>
            </a:r>
            <a:r>
              <a:rPr lang="es-MX" dirty="0" smtClean="0"/>
              <a:t> </a:t>
            </a:r>
            <a:r>
              <a:rPr lang="es-MX" dirty="0" err="1" smtClean="0"/>
              <a:t>our</a:t>
            </a:r>
            <a:r>
              <a:rPr lang="es-MX" dirty="0" smtClean="0"/>
              <a:t> </a:t>
            </a:r>
            <a:r>
              <a:rPr lang="es-MX" dirty="0" err="1" smtClean="0"/>
              <a:t>risk</a:t>
            </a:r>
            <a:r>
              <a:rPr lang="es-MX" dirty="0" smtClean="0"/>
              <a:t> of </a:t>
            </a:r>
            <a:r>
              <a:rPr lang="es-MX" dirty="0" err="1" smtClean="0"/>
              <a:t>making</a:t>
            </a:r>
            <a:r>
              <a:rPr lang="es-MX" dirty="0" smtClean="0"/>
              <a:t> a </a:t>
            </a:r>
            <a:r>
              <a:rPr lang="es-MX" dirty="0" err="1" smtClean="0"/>
              <a:t>mistake</a:t>
            </a:r>
            <a:r>
              <a:rPr lang="es-MX" dirty="0" smtClean="0"/>
              <a:t>! </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67544" y="0"/>
            <a:ext cx="8229600" cy="1143000"/>
          </a:xfrm>
        </p:spPr>
        <p:txBody>
          <a:bodyPr/>
          <a:lstStyle/>
          <a:p>
            <a:r>
              <a:rPr lang="en-GB" dirty="0" smtClean="0"/>
              <a:t>Types of statistics </a:t>
            </a:r>
            <a:endParaRPr lang="en-GB" dirty="0"/>
          </a:p>
        </p:txBody>
      </p:sp>
      <p:sp>
        <p:nvSpPr>
          <p:cNvPr id="28675" name="Rectangle 3"/>
          <p:cNvSpPr>
            <a:spLocks noGrp="1" noChangeArrowheads="1"/>
          </p:cNvSpPr>
          <p:nvPr>
            <p:ph type="body" idx="1"/>
          </p:nvPr>
        </p:nvSpPr>
        <p:spPr>
          <a:xfrm>
            <a:off x="539552" y="1268760"/>
            <a:ext cx="8229600" cy="4525962"/>
          </a:xfrm>
        </p:spPr>
        <p:txBody>
          <a:bodyPr/>
          <a:lstStyle/>
          <a:p>
            <a:r>
              <a:rPr lang="en-GB" b="1" i="1" dirty="0" smtClean="0"/>
              <a:t>Descriptive statistics</a:t>
            </a:r>
            <a:r>
              <a:rPr lang="en-GB" dirty="0" smtClean="0"/>
              <a:t>: Summarization and Presentation of data in: </a:t>
            </a:r>
          </a:p>
          <a:p>
            <a:pPr lvl="1"/>
            <a:r>
              <a:rPr lang="en-GB" dirty="0" smtClean="0"/>
              <a:t>Tables</a:t>
            </a:r>
          </a:p>
          <a:p>
            <a:pPr lvl="1"/>
            <a:r>
              <a:rPr lang="en-GB" dirty="0" smtClean="0"/>
              <a:t>Graphs</a:t>
            </a:r>
          </a:p>
          <a:p>
            <a:pPr lvl="2"/>
            <a:r>
              <a:rPr lang="en-GB" dirty="0" smtClean="0"/>
              <a:t>Bar</a:t>
            </a:r>
          </a:p>
          <a:p>
            <a:pPr lvl="2"/>
            <a:r>
              <a:rPr lang="en-GB" dirty="0" smtClean="0"/>
              <a:t>Pie</a:t>
            </a:r>
          </a:p>
          <a:p>
            <a:pPr lvl="2"/>
            <a:r>
              <a:rPr lang="en-GB" dirty="0" smtClean="0"/>
              <a:t>Histogram</a:t>
            </a:r>
          </a:p>
          <a:p>
            <a:pPr lvl="2"/>
            <a:r>
              <a:rPr lang="en-GB" dirty="0" smtClean="0"/>
              <a:t>Etc.</a:t>
            </a:r>
          </a:p>
          <a:p>
            <a:r>
              <a:rPr lang="en-GB" dirty="0" smtClean="0"/>
              <a:t>Does not aim to reach conclusions or make decisions. </a:t>
            </a:r>
            <a:endParaRPr lang="en-GB" dirty="0"/>
          </a:p>
        </p:txBody>
      </p:sp>
      <p:pic>
        <p:nvPicPr>
          <p:cNvPr id="4" name="Picture 2"/>
          <p:cNvPicPr>
            <a:picLocks noChangeAspect="1" noChangeArrowheads="1"/>
          </p:cNvPicPr>
          <p:nvPr/>
        </p:nvPicPr>
        <p:blipFill>
          <a:blip r:embed="rId3" cstate="print"/>
          <a:srcRect/>
          <a:stretch>
            <a:fillRect/>
          </a:stretch>
        </p:blipFill>
        <p:spPr bwMode="auto">
          <a:xfrm>
            <a:off x="3530846" y="2708920"/>
            <a:ext cx="2344107" cy="1717658"/>
          </a:xfrm>
          <a:prstGeom prst="rect">
            <a:avLst/>
          </a:prstGeom>
          <a:noFill/>
          <a:ln w="9525">
            <a:noFill/>
            <a:miter lim="800000"/>
            <a:headEnd/>
            <a:tailEnd/>
          </a:ln>
          <a:effectLst/>
        </p:spPr>
      </p:pic>
      <p:pic>
        <p:nvPicPr>
          <p:cNvPr id="5" name="Picture 2" descr="https://encrypted-tbn1.gstatic.com/images?q=tbn:ANd9GcQNkCN_OW-S5gWvE9MRGKj4qO5w6jf6i1Td4dgroNRRY0EVRe3s"/>
          <p:cNvPicPr>
            <a:picLocks noChangeAspect="1" noChangeArrowheads="1"/>
          </p:cNvPicPr>
          <p:nvPr/>
        </p:nvPicPr>
        <p:blipFill>
          <a:blip r:embed="rId4" cstate="print"/>
          <a:srcRect/>
          <a:stretch>
            <a:fillRect/>
          </a:stretch>
        </p:blipFill>
        <p:spPr bwMode="auto">
          <a:xfrm>
            <a:off x="5942098" y="2348880"/>
            <a:ext cx="2400264" cy="144016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dirty="0" smtClean="0"/>
              <a:t>Types of statistics </a:t>
            </a:r>
            <a:endParaRPr lang="en-GB" dirty="0"/>
          </a:p>
        </p:txBody>
      </p:sp>
      <p:sp>
        <p:nvSpPr>
          <p:cNvPr id="32771" name="Rectangle 3"/>
          <p:cNvSpPr>
            <a:spLocks noGrp="1" noChangeArrowheads="1"/>
          </p:cNvSpPr>
          <p:nvPr>
            <p:ph type="body" idx="1"/>
          </p:nvPr>
        </p:nvSpPr>
        <p:spPr>
          <a:xfrm>
            <a:off x="467544" y="1772816"/>
            <a:ext cx="4680520" cy="4525962"/>
          </a:xfrm>
        </p:spPr>
        <p:txBody>
          <a:bodyPr/>
          <a:lstStyle/>
          <a:p>
            <a:r>
              <a:rPr lang="en-GB" b="1" dirty="0" smtClean="0"/>
              <a:t>Inferential statistics: </a:t>
            </a:r>
            <a:r>
              <a:rPr lang="en-GB" dirty="0" smtClean="0"/>
              <a:t>Draw conclusions on a population based on data gathered from a sample. Often aimed at making decisions. </a:t>
            </a:r>
            <a:endParaRPr lang="en-GB" dirty="0"/>
          </a:p>
        </p:txBody>
      </p:sp>
      <p:pic>
        <p:nvPicPr>
          <p:cNvPr id="28674" name="Picture 2" descr="https://encrypted-tbn0.gstatic.com/images?q=tbn:ANd9GcSiAA-9kSvrJmZL6nNN1nUUGpKfFd8ETK-nJ4lOr-1UOmyNseua"/>
          <p:cNvPicPr>
            <a:picLocks noChangeAspect="1" noChangeArrowheads="1"/>
          </p:cNvPicPr>
          <p:nvPr/>
        </p:nvPicPr>
        <p:blipFill>
          <a:blip r:embed="rId3" cstate="print"/>
          <a:srcRect/>
          <a:stretch>
            <a:fillRect/>
          </a:stretch>
        </p:blipFill>
        <p:spPr bwMode="auto">
          <a:xfrm>
            <a:off x="5796136" y="2492896"/>
            <a:ext cx="2699982" cy="2736304"/>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reuse and blue_corrected" id="{320AFE6D-979A-4513-9F7C-0E76106AB958}" vid="{9757E902-1D03-4E78-812E-0D27B3FA25C2}"/>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7837</TotalTime>
  <Words>4691</Words>
  <Application>Microsoft Office PowerPoint</Application>
  <PresentationFormat>On-screen Show (4:3)</PresentationFormat>
  <Paragraphs>304</Paragraphs>
  <Slides>36</Slides>
  <Notes>36</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36</vt:i4>
      </vt:variant>
    </vt:vector>
  </HeadingPairs>
  <TitlesOfParts>
    <vt:vector size="50" baseType="lpstr">
      <vt:lpstr>Arial</vt:lpstr>
      <vt:lpstr>Calibri</vt:lpstr>
      <vt:lpstr>Calibri Light</vt:lpstr>
      <vt:lpstr>Century Gothic</vt:lpstr>
      <vt:lpstr>Futura Lt BT</vt:lpstr>
      <vt:lpstr>Futura LT Pro Book</vt:lpstr>
      <vt:lpstr>Gill Sans MT</vt:lpstr>
      <vt:lpstr>Sylfaen</vt:lpstr>
      <vt:lpstr>Symbol</vt:lpstr>
      <vt:lpstr>Times New Roman</vt:lpstr>
      <vt:lpstr>Wingdings</vt:lpstr>
      <vt:lpstr>Office Theme</vt:lpstr>
      <vt:lpstr>Custom Design</vt:lpstr>
      <vt:lpstr>Diseño predeterminado</vt:lpstr>
      <vt:lpstr>PowerPoint Presentation</vt:lpstr>
      <vt:lpstr>What is statistics? </vt:lpstr>
      <vt:lpstr>What is statistics? </vt:lpstr>
      <vt:lpstr>What is statistics good for?</vt:lpstr>
      <vt:lpstr>Parameters </vt:lpstr>
      <vt:lpstr>What is the role of statistics in programme impact evaluation? </vt:lpstr>
      <vt:lpstr>Bear in mind that…</vt:lpstr>
      <vt:lpstr>Types of statistics </vt:lpstr>
      <vt:lpstr>Types of statistics </vt:lpstr>
      <vt:lpstr>The unit of analysis</vt:lpstr>
      <vt:lpstr>Variables</vt:lpstr>
      <vt:lpstr>Variables according to their scale of measurement</vt:lpstr>
      <vt:lpstr>Variables according to their scale of measurement</vt:lpstr>
      <vt:lpstr>Dependent and independent variables</vt:lpstr>
      <vt:lpstr>Dependent and independent variables</vt:lpstr>
      <vt:lpstr>PowerPoint Presentation</vt:lpstr>
      <vt:lpstr>The objectives of statistics</vt:lpstr>
      <vt:lpstr>Parameters and estimators</vt:lpstr>
      <vt:lpstr>Point and interval estimations</vt:lpstr>
      <vt:lpstr>Point and interval estimations</vt:lpstr>
      <vt:lpstr>Point and interval estimations</vt:lpstr>
      <vt:lpstr>Point and interval estimations</vt:lpstr>
      <vt:lpstr>Hypothesis</vt:lpstr>
      <vt:lpstr>Hypothesis</vt:lpstr>
      <vt:lpstr>PowerPoint Presentation</vt:lpstr>
      <vt:lpstr>Hypothesis test</vt:lpstr>
      <vt:lpstr>Hypothesis test</vt:lpstr>
      <vt:lpstr>Hypothesis test</vt:lpstr>
      <vt:lpstr>Step 1. Establish the null and alternative hypotheses. </vt:lpstr>
      <vt:lpstr>PowerPoint Presentation</vt:lpstr>
      <vt:lpstr>Hypothesis test table</vt:lpstr>
      <vt:lpstr>Step 2. Choosing the contrast criterion</vt:lpstr>
      <vt:lpstr>Step 3. Estimate the parameter of interest and calculate the p-value</vt:lpstr>
      <vt:lpstr>PowerPoint Presentation</vt:lpstr>
      <vt:lpstr>Step 4. Make a decision and reach a conclusion</vt:lpstr>
      <vt:lpstr>PowerPoint Presentation</vt:lpstr>
    </vt:vector>
  </TitlesOfParts>
  <Company>INSP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Modelos para Eventos Continuos: Regresión Lineal</dc:title>
  <dc:creator>alumno</dc:creator>
  <cp:lastModifiedBy>Hoover, Donald Wayne</cp:lastModifiedBy>
  <cp:revision>192</cp:revision>
  <dcterms:created xsi:type="dcterms:W3CDTF">2006-07-12T15:11:35Z</dcterms:created>
  <dcterms:modified xsi:type="dcterms:W3CDTF">2017-04-13T16:40:17Z</dcterms:modified>
</cp:coreProperties>
</file>